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4301" r:id="rId1"/>
    <p:sldMasterId id="2147484328" r:id="rId2"/>
    <p:sldMasterId id="2147484352" r:id="rId3"/>
    <p:sldMasterId id="2147484367" r:id="rId4"/>
    <p:sldMasterId id="2147484422" r:id="rId5"/>
    <p:sldMasterId id="2147484465" r:id="rId6"/>
  </p:sldMasterIdLst>
  <p:notesMasterIdLst>
    <p:notesMasterId r:id="rId66"/>
  </p:notesMasterIdLst>
  <p:handoutMasterIdLst>
    <p:handoutMasterId r:id="rId67"/>
  </p:handoutMasterIdLst>
  <p:sldIdLst>
    <p:sldId id="1931" r:id="rId7"/>
    <p:sldId id="1868" r:id="rId8"/>
    <p:sldId id="1861" r:id="rId9"/>
    <p:sldId id="1864" r:id="rId10"/>
    <p:sldId id="1925" r:id="rId11"/>
    <p:sldId id="1926" r:id="rId12"/>
    <p:sldId id="1951" r:id="rId13"/>
    <p:sldId id="1952" r:id="rId14"/>
    <p:sldId id="1819" r:id="rId15"/>
    <p:sldId id="1936" r:id="rId16"/>
    <p:sldId id="1937" r:id="rId17"/>
    <p:sldId id="1938" r:id="rId18"/>
    <p:sldId id="1770" r:id="rId19"/>
    <p:sldId id="1658" r:id="rId20"/>
    <p:sldId id="1918" r:id="rId21"/>
    <p:sldId id="1809" r:id="rId22"/>
    <p:sldId id="1927" r:id="rId23"/>
    <p:sldId id="1848" r:id="rId24"/>
    <p:sldId id="1849" r:id="rId25"/>
    <p:sldId id="1882" r:id="rId26"/>
    <p:sldId id="1850" r:id="rId27"/>
    <p:sldId id="1928" r:id="rId28"/>
    <p:sldId id="1842" r:id="rId29"/>
    <p:sldId id="1883" r:id="rId30"/>
    <p:sldId id="1942" r:id="rId31"/>
    <p:sldId id="1943" r:id="rId32"/>
    <p:sldId id="1929" r:id="rId33"/>
    <p:sldId id="1953" r:id="rId34"/>
    <p:sldId id="1913" r:id="rId35"/>
    <p:sldId id="1920" r:id="rId36"/>
    <p:sldId id="1930" r:id="rId37"/>
    <p:sldId id="1919" r:id="rId38"/>
    <p:sldId id="1922" r:id="rId39"/>
    <p:sldId id="1895" r:id="rId40"/>
    <p:sldId id="1896" r:id="rId41"/>
    <p:sldId id="1897" r:id="rId42"/>
    <p:sldId id="1898" r:id="rId43"/>
    <p:sldId id="1899" r:id="rId44"/>
    <p:sldId id="1900" r:id="rId45"/>
    <p:sldId id="1902" r:id="rId46"/>
    <p:sldId id="1933" r:id="rId47"/>
    <p:sldId id="1765" r:id="rId48"/>
    <p:sldId id="1810" r:id="rId49"/>
    <p:sldId id="1944" r:id="rId50"/>
    <p:sldId id="1945" r:id="rId51"/>
    <p:sldId id="1946" r:id="rId52"/>
    <p:sldId id="1947" r:id="rId53"/>
    <p:sldId id="1948" r:id="rId54"/>
    <p:sldId id="1949" r:id="rId55"/>
    <p:sldId id="1950" r:id="rId56"/>
    <p:sldId id="1616" r:id="rId57"/>
    <p:sldId id="1934" r:id="rId58"/>
    <p:sldId id="1935" r:id="rId59"/>
    <p:sldId id="1939" r:id="rId60"/>
    <p:sldId id="1940" r:id="rId61"/>
    <p:sldId id="1941" r:id="rId62"/>
    <p:sldId id="1886" r:id="rId63"/>
    <p:sldId id="1806" r:id="rId64"/>
    <p:sldId id="1807" r:id="rId65"/>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6899"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3798"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0695"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7596"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4492" algn="l" defTabSz="913798" rtl="0" eaLnBrk="1" latinLnBrk="0" hangingPunct="1">
      <a:defRPr sz="2000" kern="1200">
        <a:solidFill>
          <a:schemeClr val="tx1"/>
        </a:solidFill>
        <a:latin typeface="Arial" pitchFamily="34" charset="0"/>
        <a:ea typeface="ＭＳ Ｐゴシック" pitchFamily="34" charset="-128"/>
        <a:cs typeface="+mn-cs"/>
      </a:defRPr>
    </a:lvl6pPr>
    <a:lvl7pPr marL="2741387" algn="l" defTabSz="913798" rtl="0" eaLnBrk="1" latinLnBrk="0" hangingPunct="1">
      <a:defRPr sz="2000" kern="1200">
        <a:solidFill>
          <a:schemeClr val="tx1"/>
        </a:solidFill>
        <a:latin typeface="Arial" pitchFamily="34" charset="0"/>
        <a:ea typeface="ＭＳ Ｐゴシック" pitchFamily="34" charset="-128"/>
        <a:cs typeface="+mn-cs"/>
      </a:defRPr>
    </a:lvl7pPr>
    <a:lvl8pPr marL="3198287" algn="l" defTabSz="913798" rtl="0" eaLnBrk="1" latinLnBrk="0" hangingPunct="1">
      <a:defRPr sz="2000" kern="1200">
        <a:solidFill>
          <a:schemeClr val="tx1"/>
        </a:solidFill>
        <a:latin typeface="Arial" pitchFamily="34" charset="0"/>
        <a:ea typeface="ＭＳ Ｐゴシック" pitchFamily="34" charset="-128"/>
        <a:cs typeface="+mn-cs"/>
      </a:defRPr>
    </a:lvl8pPr>
    <a:lvl9pPr marL="3655186" algn="l" defTabSz="913798"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250">
          <p15:clr>
            <a:srgbClr val="A4A3A4"/>
          </p15:clr>
        </p15:guide>
        <p15:guide id="2" pos="2874">
          <p15:clr>
            <a:srgbClr val="A4A3A4"/>
          </p15:clr>
        </p15:guide>
        <p15:guide id="3" orient="horz" pos="2242">
          <p15:clr>
            <a:srgbClr val="A4A3A4"/>
          </p15:clr>
        </p15:guide>
        <p15:guide id="4" pos="2818">
          <p15:clr>
            <a:srgbClr val="A4A3A4"/>
          </p15:clr>
        </p15:guide>
      </p15:sldGuideLst>
    </p:ext>
    <p:ext uri="{2D200454-40CA-4A62-9FC3-DE9A4176ACB9}">
      <p15:notesGuideLst xmlns:p15="http://schemas.microsoft.com/office/powerpoint/2012/main" xmlns="">
        <p15:guide id="1" orient="horz" pos="2928">
          <p15:clr>
            <a:srgbClr val="A4A3A4"/>
          </p15:clr>
        </p15:guide>
        <p15:guide id="2" pos="25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C90FF"/>
    <a:srgbClr val="00FF80"/>
    <a:srgbClr val="FF0000"/>
    <a:srgbClr val="0000FF"/>
    <a:srgbClr val="7F7F7F"/>
    <a:srgbClr val="366092"/>
    <a:srgbClr val="6666FF"/>
    <a:srgbClr val="C00000"/>
    <a:srgbClr val="CC3300"/>
    <a:srgbClr val="83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2" autoAdjust="0"/>
    <p:restoredTop sz="96903" autoAdjust="0"/>
  </p:normalViewPr>
  <p:slideViewPr>
    <p:cSldViewPr snapToGrid="0">
      <p:cViewPr varScale="1">
        <p:scale>
          <a:sx n="60" d="100"/>
          <a:sy n="60" d="100"/>
        </p:scale>
        <p:origin x="-1984" y="-96"/>
      </p:cViewPr>
      <p:guideLst>
        <p:guide orient="horz" pos="2250"/>
        <p:guide orient="horz" pos="2242"/>
        <p:guide pos="2874"/>
        <p:guide pos="28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42"/>
    </p:cViewPr>
  </p:sorterViewPr>
  <p:notesViewPr>
    <p:cSldViewPr snapToGrid="0">
      <p:cViewPr varScale="1">
        <p:scale>
          <a:sx n="97" d="100"/>
          <a:sy n="97" d="100"/>
        </p:scale>
        <p:origin x="-3104" y="-120"/>
      </p:cViewPr>
      <p:guideLst>
        <p:guide orient="horz" pos="2928"/>
        <p:guide pos="25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commentAuthors" Target="commentAuthor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3037208"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a:latin typeface="Arial" charset="0"/>
                <a:ea typeface="+mn-ea"/>
                <a:cs typeface="+mn-cs"/>
              </a:defRPr>
            </a:lvl1pPr>
          </a:lstStyle>
          <a:p>
            <a:pPr>
              <a:defRPr/>
            </a:pPr>
            <a:endParaRPr lang="en-US"/>
          </a:p>
        </p:txBody>
      </p:sp>
      <p:sp>
        <p:nvSpPr>
          <p:cNvPr id="357379" name="Rectangle 3"/>
          <p:cNvSpPr>
            <a:spLocks noGrp="1" noChangeArrowheads="1"/>
          </p:cNvSpPr>
          <p:nvPr>
            <p:ph type="dt" sz="quarter" idx="1"/>
          </p:nvPr>
        </p:nvSpPr>
        <p:spPr bwMode="auto">
          <a:xfrm>
            <a:off x="3973193" y="0"/>
            <a:ext cx="3037207"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latin typeface="Arial" charset="0"/>
                <a:ea typeface="+mn-ea"/>
                <a:cs typeface="+mn-cs"/>
              </a:defRPr>
            </a:lvl1pPr>
          </a:lstStyle>
          <a:p>
            <a:pPr>
              <a:defRPr/>
            </a:pPr>
            <a:endParaRPr lang="en-US"/>
          </a:p>
        </p:txBody>
      </p:sp>
      <p:sp>
        <p:nvSpPr>
          <p:cNvPr id="357380" name="Rectangle 4"/>
          <p:cNvSpPr>
            <a:spLocks noGrp="1" noChangeArrowheads="1"/>
          </p:cNvSpPr>
          <p:nvPr>
            <p:ph type="ftr" sz="quarter" idx="2"/>
          </p:nvPr>
        </p:nvSpPr>
        <p:spPr bwMode="auto">
          <a:xfrm>
            <a:off x="0" y="8832063"/>
            <a:ext cx="3037208"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1">
                <a:latin typeface="Arial" charset="0"/>
                <a:ea typeface="+mn-ea"/>
                <a:cs typeface="+mn-cs"/>
              </a:defRPr>
            </a:lvl1pPr>
          </a:lstStyle>
          <a:p>
            <a:pPr>
              <a:defRPr/>
            </a:pPr>
            <a:endParaRPr lang="en-US"/>
          </a:p>
        </p:txBody>
      </p:sp>
      <p:sp>
        <p:nvSpPr>
          <p:cNvPr id="357381" name="Rectangle 5"/>
          <p:cNvSpPr>
            <a:spLocks noGrp="1" noChangeArrowheads="1"/>
          </p:cNvSpPr>
          <p:nvPr>
            <p:ph type="sldNum" sz="quarter" idx="3"/>
          </p:nvPr>
        </p:nvSpPr>
        <p:spPr bwMode="auto">
          <a:xfrm>
            <a:off x="3973193" y="8832063"/>
            <a:ext cx="3037207"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1">
                <a:ea typeface="ＭＳ Ｐゴシック" charset="-128"/>
              </a:defRPr>
            </a:lvl1pPr>
          </a:lstStyle>
          <a:p>
            <a:pPr>
              <a:defRPr/>
            </a:pPr>
            <a:fld id="{BCF209AB-327B-4EF9-B160-FF9A8A6DF056}" type="slidenum">
              <a:rPr lang="en-US"/>
              <a:pPr>
                <a:defRPr/>
              </a:pPr>
              <a:t>‹#›</a:t>
            </a:fld>
            <a:endParaRPr lang="en-US"/>
          </a:p>
        </p:txBody>
      </p:sp>
    </p:spTree>
    <p:extLst>
      <p:ext uri="{BB962C8B-B14F-4D97-AF65-F5344CB8AC3E}">
        <p14:creationId xmlns:p14="http://schemas.microsoft.com/office/powerpoint/2010/main" val="2233803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208"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3973193" y="0"/>
            <a:ext cx="3037207"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4404" y="4416835"/>
            <a:ext cx="5141592" cy="41822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2063"/>
            <a:ext cx="3037208"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3973193" y="8832063"/>
            <a:ext cx="3037207"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ea typeface="ＭＳ Ｐゴシック" charset="-128"/>
              </a:defRPr>
            </a:lvl1pPr>
          </a:lstStyle>
          <a:p>
            <a:pPr>
              <a:defRPr/>
            </a:pPr>
            <a:fld id="{7C39EE72-446C-4E89-9D84-E30D697F6F64}" type="slidenum">
              <a:rPr lang="en-US"/>
              <a:pPr>
                <a:defRPr/>
              </a:pPr>
              <a:t>‹#›</a:t>
            </a:fld>
            <a:endParaRPr lang="en-US"/>
          </a:p>
        </p:txBody>
      </p:sp>
    </p:spTree>
    <p:extLst>
      <p:ext uri="{BB962C8B-B14F-4D97-AF65-F5344CB8AC3E}">
        <p14:creationId xmlns:p14="http://schemas.microsoft.com/office/powerpoint/2010/main" val="29331282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ヒラギノ角ゴ Pro W3" pitchFamily="-109" charset="-128"/>
        <a:cs typeface="ヒラギノ角ゴ Pro W3" pitchFamily="-109" charset="-128"/>
      </a:defRPr>
    </a:lvl1pPr>
    <a:lvl2pPr marL="456899" algn="l" rtl="0" eaLnBrk="0" fontAlgn="base" hangingPunct="0">
      <a:spcBef>
        <a:spcPct val="30000"/>
      </a:spcBef>
      <a:spcAft>
        <a:spcPct val="0"/>
      </a:spcAft>
      <a:defRPr sz="1200" kern="1200">
        <a:solidFill>
          <a:schemeClr val="tx1"/>
        </a:solidFill>
        <a:latin typeface="Times" pitchFamily="-65" charset="0"/>
        <a:ea typeface="ヒラギノ角ゴ Pro W3" pitchFamily="-65" charset="-128"/>
        <a:cs typeface="+mn-cs"/>
      </a:defRPr>
    </a:lvl2pPr>
    <a:lvl3pPr marL="913798" algn="l" rtl="0" eaLnBrk="0" fontAlgn="base" hangingPunct="0">
      <a:spcBef>
        <a:spcPct val="30000"/>
      </a:spcBef>
      <a:spcAft>
        <a:spcPct val="0"/>
      </a:spcAft>
      <a:defRPr sz="1200" kern="1200">
        <a:solidFill>
          <a:schemeClr val="tx1"/>
        </a:solidFill>
        <a:latin typeface="Times" pitchFamily="-65" charset="0"/>
        <a:ea typeface="ＭＳ Ｐゴシック" charset="-128"/>
        <a:cs typeface="ＭＳ Ｐゴシック" charset="-128"/>
      </a:defRPr>
    </a:lvl3pPr>
    <a:lvl4pPr marL="1370695"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4pPr>
    <a:lvl5pPr marL="1827596"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5pPr>
    <a:lvl6pPr marL="2284492" algn="l" defTabSz="456899" rtl="0" eaLnBrk="1" latinLnBrk="0" hangingPunct="1">
      <a:defRPr sz="1200" kern="1200">
        <a:solidFill>
          <a:schemeClr val="tx1"/>
        </a:solidFill>
        <a:latin typeface="+mn-lt"/>
        <a:ea typeface="+mn-ea"/>
        <a:cs typeface="+mn-cs"/>
      </a:defRPr>
    </a:lvl6pPr>
    <a:lvl7pPr marL="2741387" algn="l" defTabSz="456899" rtl="0" eaLnBrk="1" latinLnBrk="0" hangingPunct="1">
      <a:defRPr sz="1200" kern="1200">
        <a:solidFill>
          <a:schemeClr val="tx1"/>
        </a:solidFill>
        <a:latin typeface="+mn-lt"/>
        <a:ea typeface="+mn-ea"/>
        <a:cs typeface="+mn-cs"/>
      </a:defRPr>
    </a:lvl7pPr>
    <a:lvl8pPr marL="3198287" algn="l" defTabSz="456899" rtl="0" eaLnBrk="1" latinLnBrk="0" hangingPunct="1">
      <a:defRPr sz="1200" kern="1200">
        <a:solidFill>
          <a:schemeClr val="tx1"/>
        </a:solidFill>
        <a:latin typeface="+mn-lt"/>
        <a:ea typeface="+mn-ea"/>
        <a:cs typeface="+mn-cs"/>
      </a:defRPr>
    </a:lvl8pPr>
    <a:lvl9pPr marL="3655186" algn="l" defTabSz="4568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a:t>
            </a:fld>
            <a:endParaRPr lang="en-US"/>
          </a:p>
        </p:txBody>
      </p:sp>
    </p:spTree>
    <p:extLst>
      <p:ext uri="{BB962C8B-B14F-4D97-AF65-F5344CB8AC3E}">
        <p14:creationId xmlns:p14="http://schemas.microsoft.com/office/powerpoint/2010/main" val="144792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9788" cy="3487738"/>
          </a:xfrm>
        </p:spPr>
      </p:sp>
      <p:sp>
        <p:nvSpPr>
          <p:cNvPr id="3" name="Notes Placeholder 2"/>
          <p:cNvSpPr>
            <a:spLocks noGrp="1"/>
          </p:cNvSpPr>
          <p:nvPr>
            <p:ph type="body" idx="1"/>
          </p:nvPr>
        </p:nvSpPr>
        <p:spPr/>
        <p:txBody>
          <a:bodyPr/>
          <a:lstStyle/>
          <a:p>
            <a:r>
              <a:rPr lang="en-US" b="1" dirty="0" smtClean="0"/>
              <a:t>IMAGE:</a:t>
            </a:r>
            <a:r>
              <a:rPr lang="en-US" dirty="0" smtClean="0"/>
              <a:t> James Webb Space Telescope is on track for 2018</a:t>
            </a:r>
          </a:p>
          <a:p>
            <a:r>
              <a:rPr lang="en-US" i="1" dirty="0" smtClean="0">
                <a:effectLst/>
              </a:rPr>
              <a:t>Credit: Northrop Grumman Aerospace Systems </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4246703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9788" cy="3487738"/>
          </a:xfrm>
        </p:spPr>
      </p:sp>
      <p:sp>
        <p:nvSpPr>
          <p:cNvPr id="3" name="Notes Placeholder 2"/>
          <p:cNvSpPr>
            <a:spLocks noGrp="1"/>
          </p:cNvSpPr>
          <p:nvPr>
            <p:ph type="body" idx="1"/>
          </p:nvPr>
        </p:nvSpPr>
        <p:spPr/>
        <p:txBody>
          <a:bodyPr/>
          <a:lstStyle/>
          <a:p>
            <a:r>
              <a:rPr lang="en-US" b="1" dirty="0" smtClean="0"/>
              <a:t>IMAGE:</a:t>
            </a:r>
            <a:r>
              <a:rPr lang="en-US" dirty="0" smtClean="0"/>
              <a:t> James Webb Space Telescope is on track for 2018</a:t>
            </a:r>
          </a:p>
          <a:p>
            <a:r>
              <a:rPr lang="en-US" i="1" dirty="0" smtClean="0">
                <a:effectLst/>
              </a:rPr>
              <a:t>Credit: Northrop Grumman Aerospace Systems </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58886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16</a:t>
            </a:fld>
            <a:endParaRPr lang="en-US"/>
          </a:p>
        </p:txBody>
      </p:sp>
    </p:spTree>
    <p:extLst>
      <p:ext uri="{BB962C8B-B14F-4D97-AF65-F5344CB8AC3E}">
        <p14:creationId xmlns:p14="http://schemas.microsoft.com/office/powerpoint/2010/main" val="48155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17</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2985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21</a:t>
            </a:fld>
            <a:endParaRPr lang="en-US"/>
          </a:p>
        </p:txBody>
      </p:sp>
    </p:spTree>
    <p:extLst>
      <p:ext uri="{BB962C8B-B14F-4D97-AF65-F5344CB8AC3E}">
        <p14:creationId xmlns:p14="http://schemas.microsoft.com/office/powerpoint/2010/main" val="347690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22</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Tree>
    <p:extLst>
      <p:ext uri="{BB962C8B-B14F-4D97-AF65-F5344CB8AC3E}">
        <p14:creationId xmlns:p14="http://schemas.microsoft.com/office/powerpoint/2010/main" val="387326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p:spPr>
        <p:txBody>
          <a:bodyPr/>
          <a:lstStyle/>
          <a:p>
            <a:endParaRPr lang="en-US"/>
          </a:p>
        </p:txBody>
      </p:sp>
      <p:sp>
        <p:nvSpPr>
          <p:cNvPr id="40964" name="Slide Number Placeholder 3"/>
          <p:cNvSpPr>
            <a:spLocks noGrp="1"/>
          </p:cNvSpPr>
          <p:nvPr>
            <p:ph type="sldNum" sz="quarter" idx="5"/>
          </p:nvPr>
        </p:nvSpPr>
        <p:spPr>
          <a:noFill/>
        </p:spPr>
        <p:txBody>
          <a:bodyPr/>
          <a:lstStyle/>
          <a:p>
            <a:fld id="{6AF76F22-6BFA-984E-9289-A4E59DB9B6A5}" type="slidenum">
              <a:rPr lang="en-US" smtClean="0">
                <a:solidFill>
                  <a:prstClr val="black"/>
                </a:solidFill>
                <a:latin typeface="Calibri"/>
              </a:rPr>
              <a:pPr/>
              <a:t>23</a:t>
            </a:fld>
            <a:endParaRPr lang="en-US" smtClean="0">
              <a:solidFill>
                <a:prstClr val="black"/>
              </a:solidFill>
              <a:latin typeface="Calibri"/>
            </a:endParaRPr>
          </a:p>
        </p:txBody>
      </p:sp>
    </p:spTree>
    <p:extLst>
      <p:ext uri="{BB962C8B-B14F-4D97-AF65-F5344CB8AC3E}">
        <p14:creationId xmlns:p14="http://schemas.microsoft.com/office/powerpoint/2010/main" val="374072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24</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Updated January 2, 2014</a:t>
            </a:r>
          </a:p>
          <a:p>
            <a:endParaRPr lang="en-US" dirty="0"/>
          </a:p>
        </p:txBody>
      </p:sp>
    </p:spTree>
    <p:extLst>
      <p:ext uri="{BB962C8B-B14F-4D97-AF65-F5344CB8AC3E}">
        <p14:creationId xmlns:p14="http://schemas.microsoft.com/office/powerpoint/2010/main" val="1421906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25</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r>
              <a:rPr lang="en-US" dirty="0" smtClean="0"/>
              <a:t>Updated based on FY14 appropriation</a:t>
            </a:r>
            <a:endParaRPr lang="en-US" dirty="0"/>
          </a:p>
        </p:txBody>
      </p:sp>
    </p:spTree>
    <p:extLst>
      <p:ext uri="{BB962C8B-B14F-4D97-AF65-F5344CB8AC3E}">
        <p14:creationId xmlns:p14="http://schemas.microsoft.com/office/powerpoint/2010/main" val="426083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26</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r>
              <a:rPr lang="en-US" dirty="0" smtClean="0"/>
              <a:t>Updated based on FY14 appropriation</a:t>
            </a:r>
            <a:endParaRPr lang="en-US" dirty="0"/>
          </a:p>
        </p:txBody>
      </p:sp>
    </p:spTree>
    <p:extLst>
      <p:ext uri="{BB962C8B-B14F-4D97-AF65-F5344CB8AC3E}">
        <p14:creationId xmlns:p14="http://schemas.microsoft.com/office/powerpoint/2010/main" val="330687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9619F59-BD39-8D46-91C5-326CB2BDA0F1}" type="slidenum">
              <a:rPr lang="en-US" sz="1100"/>
              <a:pPr/>
              <a:t>2</a:t>
            </a:fld>
            <a:endParaRPr lang="en-US" sz="1100" dirty="0"/>
          </a:p>
        </p:txBody>
      </p:sp>
      <p:sp>
        <p:nvSpPr>
          <p:cNvPr id="55299" name="Rectangle 2"/>
          <p:cNvSpPr>
            <a:spLocks noGrp="1" noRot="1" noChangeAspect="1" noChangeArrowheads="1" noTextEdit="1"/>
          </p:cNvSpPr>
          <p:nvPr>
            <p:ph type="sldImg"/>
          </p:nvPr>
        </p:nvSpPr>
        <p:spPr>
          <a:xfrm>
            <a:off x="192088" y="231775"/>
            <a:ext cx="3203575" cy="2401888"/>
          </a:xfrm>
          <a:ln/>
        </p:spPr>
      </p:sp>
      <p:sp>
        <p:nvSpPr>
          <p:cNvPr id="55300" name="Rectangle 3"/>
          <p:cNvSpPr>
            <a:spLocks noGrp="1" noChangeArrowheads="1"/>
          </p:cNvSpPr>
          <p:nvPr>
            <p:ph type="body" idx="1"/>
          </p:nvPr>
        </p:nvSpPr>
        <p:spPr>
          <a:xfrm>
            <a:off x="76272" y="2623177"/>
            <a:ext cx="6877332" cy="6120130"/>
          </a:xfrm>
          <a:noFill/>
          <a:ln/>
        </p:spPr>
        <p:txBody>
          <a:bodyPr/>
          <a:lstStyle/>
          <a:p>
            <a:pPr eaLnBrk="1" hangingPunct="1">
              <a:lnSpc>
                <a:spcPct val="90000"/>
              </a:lnSpc>
              <a:spcBef>
                <a:spcPts val="102"/>
              </a:spcBef>
            </a:pPr>
            <a:r>
              <a:rPr lang="en-US" sz="1000" dirty="0"/>
              <a:t>   High-energy X-rays streaming from a rare and mighty pulsar (magenta), the brightest found to date, can be seen in this new image combining multi-wavelength data from three telescopes. The bulk of a galaxy called Messier 82 (</a:t>
            </a:r>
            <a:r>
              <a:rPr lang="en-US" sz="1000" dirty="0" err="1"/>
              <a:t>M82</a:t>
            </a:r>
            <a:r>
              <a:rPr lang="en-US" sz="1000" dirty="0"/>
              <a:t>), or the "Cigar galaxy," is seen in visible-light data captured by the National Optical Astronomy Observatory's 2.1-meter telescope at </a:t>
            </a:r>
            <a:r>
              <a:rPr lang="en-US" sz="1000" dirty="0" err="1"/>
              <a:t>Kitt</a:t>
            </a:r>
            <a:r>
              <a:rPr lang="en-US" sz="1000" dirty="0"/>
              <a:t> Peak in Arizona. Starlight is white, and lanes of dust appear brown. Low-energy X-ray data from NASA's Chandra X-ray Observatory are colored blue, and higher-energy X-ray data from NuSTAR are pink.</a:t>
            </a:r>
          </a:p>
          <a:p>
            <a:pPr eaLnBrk="1" hangingPunct="1">
              <a:lnSpc>
                <a:spcPct val="90000"/>
              </a:lnSpc>
              <a:spcBef>
                <a:spcPts val="102"/>
              </a:spcBef>
            </a:pPr>
            <a:r>
              <a:rPr lang="en-US" sz="1000" dirty="0"/>
              <a:t>   The magenta object is what's known as an </a:t>
            </a:r>
            <a:r>
              <a:rPr lang="en-US" sz="1000" dirty="0" err="1"/>
              <a:t>ultraluminous</a:t>
            </a:r>
            <a:r>
              <a:rPr lang="en-US" sz="1000" dirty="0"/>
              <a:t> X-ray source, or </a:t>
            </a:r>
            <a:r>
              <a:rPr lang="en-US" sz="1000" dirty="0" err="1"/>
              <a:t>ULX</a:t>
            </a:r>
            <a:r>
              <a:rPr lang="en-US" sz="1000" dirty="0"/>
              <a:t> -- a source of blazing X-rays. Previously, all </a:t>
            </a:r>
            <a:r>
              <a:rPr lang="en-US" sz="1000" dirty="0" err="1"/>
              <a:t>ULXs</a:t>
            </a:r>
            <a:r>
              <a:rPr lang="en-US" sz="1000" dirty="0"/>
              <a:t> were suspected to be massive black holes up to a few hundred times the mass of the sun. But NuSTAR spotted a pulsing of X-rays from this </a:t>
            </a:r>
            <a:r>
              <a:rPr lang="en-US" sz="1000" dirty="0" err="1"/>
              <a:t>ULX</a:t>
            </a:r>
            <a:r>
              <a:rPr lang="en-US" sz="1000" dirty="0"/>
              <a:t> (called </a:t>
            </a:r>
            <a:r>
              <a:rPr lang="en-US" sz="1000" dirty="0" err="1"/>
              <a:t>M82</a:t>
            </a:r>
            <a:r>
              <a:rPr lang="en-US" sz="1000" dirty="0"/>
              <a:t> X-2) - a telltale sign of a pulsar, not a black hole. A pulsar is a type a neutron star -- a stellar core left over from a supernova explosion -- that sends out rotating beams of high-energy radiation. Scientists were surprised to find the pulsar at the root of the </a:t>
            </a:r>
            <a:r>
              <a:rPr lang="en-US" sz="1000" dirty="0" err="1"/>
              <a:t>ULX</a:t>
            </a:r>
            <a:r>
              <a:rPr lang="en-US" sz="1000" dirty="0"/>
              <a:t> because it shines with a luminosity that is more typical of heftier black holes.</a:t>
            </a:r>
          </a:p>
          <a:p>
            <a:pPr eaLnBrk="1" hangingPunct="1">
              <a:lnSpc>
                <a:spcPct val="90000"/>
              </a:lnSpc>
              <a:spcBef>
                <a:spcPts val="102"/>
              </a:spcBef>
            </a:pPr>
            <a:r>
              <a:rPr lang="en-US" sz="1000" dirty="0"/>
              <a:t>   NuSTAR data covers the X-ray energy range of 10 to 40 </a:t>
            </a:r>
            <a:r>
              <a:rPr lang="en-US" sz="1000" dirty="0" err="1"/>
              <a:t>kiloelectron</a:t>
            </a:r>
            <a:r>
              <a:rPr lang="en-US" sz="1000" dirty="0"/>
              <a:t> volts (keV), and Chandra covers the range .1 to 10 keV</a:t>
            </a:r>
            <a:r>
              <a:rPr lang="en-US" sz="1000" dirty="0" smtClean="0"/>
              <a:t>.</a:t>
            </a:r>
          </a:p>
          <a:p>
            <a:pPr eaLnBrk="1" hangingPunct="1">
              <a:lnSpc>
                <a:spcPct val="90000"/>
              </a:lnSpc>
              <a:spcBef>
                <a:spcPts val="102"/>
              </a:spcBef>
            </a:pPr>
            <a:endParaRPr lang="en-US" sz="1000" dirty="0" smtClean="0"/>
          </a:p>
          <a:p>
            <a:pPr eaLnBrk="1" hangingPunct="1">
              <a:lnSpc>
                <a:spcPct val="90000"/>
              </a:lnSpc>
              <a:spcBef>
                <a:spcPts val="102"/>
              </a:spcBef>
            </a:pPr>
            <a:r>
              <a:rPr lang="en-US" sz="1000" dirty="0" smtClean="0"/>
              <a:t> An </a:t>
            </a:r>
            <a:r>
              <a:rPr lang="en-US" sz="1000" dirty="0" err="1" smtClean="0"/>
              <a:t>Ultraluminous</a:t>
            </a:r>
            <a:r>
              <a:rPr lang="en-US" sz="1000" dirty="0" smtClean="0"/>
              <a:t> X-ray Source (ULX) that astronomers had thought was a black hole is really the brightest pulsar ever recorded. ULXs are objects that produce more X-rays than most "normal" X-ray binary systems, in which a star is orbiting a neutron star or a stellar-mass black hole. Black holes in these X-ray binary systems generally weigh about five to thirty times the mass of the sun.</a:t>
            </a:r>
          </a:p>
          <a:p>
            <a:pPr eaLnBrk="1" hangingPunct="1">
              <a:lnSpc>
                <a:spcPct val="90000"/>
              </a:lnSpc>
              <a:spcBef>
                <a:spcPts val="102"/>
              </a:spcBef>
            </a:pPr>
            <a:r>
              <a:rPr lang="en-US" sz="1000" dirty="0" smtClean="0"/>
              <a:t>   Astronomers used NASA's NuSTAR (Nuclear Spectroscopic Telescope Array) and Chandra X-ray Observatory to study two ULXs in the center of M82, a galaxy located just over 11 million light years from Earth. This composite image shows X-rays from NuSTAR (purple) and Chandra (blue) that have been combined with optical data from the NOAO 2.1 meter telescope (gold). The extended X-ray emission is unrelated to the two ULXs.</a:t>
            </a:r>
          </a:p>
          <a:p>
            <a:pPr eaLnBrk="1" hangingPunct="1">
              <a:lnSpc>
                <a:spcPct val="90000"/>
              </a:lnSpc>
              <a:spcBef>
                <a:spcPts val="102"/>
              </a:spcBef>
            </a:pPr>
            <a:r>
              <a:rPr lang="en-US" sz="1000" dirty="0" smtClean="0"/>
              <a:t>   Until now, astronomers have thought that matter falling onto black holes powered the bright X-ray emission in all ULXs. Most of the black holes in ULXs are thought to weigh at least 10 to 50 times the mass of the Sun, but some of the brightest ULXs are thought to weigh 100 times the Sun's mass, or more.</a:t>
            </a:r>
          </a:p>
          <a:p>
            <a:pPr eaLnBrk="1" hangingPunct="1">
              <a:lnSpc>
                <a:spcPct val="90000"/>
              </a:lnSpc>
              <a:spcBef>
                <a:spcPts val="102"/>
              </a:spcBef>
            </a:pPr>
            <a:r>
              <a:rPr lang="en-US" sz="1000" dirty="0" smtClean="0"/>
              <a:t>   The new X-ray data provide a critical clue to the nature of one of the ULXs in M82. Using NuSTAR, scientists have discovered regular variations, or "pulsations," in the object known as M82X-2. This object pulses once on average every 1.37 seconds, and pulsations change in a regular pattern with a period of 2.5 days.</a:t>
            </a:r>
          </a:p>
          <a:p>
            <a:pPr eaLnBrk="1" hangingPunct="1">
              <a:lnSpc>
                <a:spcPct val="90000"/>
              </a:lnSpc>
              <a:spcBef>
                <a:spcPts val="102"/>
              </a:spcBef>
            </a:pPr>
            <a:r>
              <a:rPr lang="en-US" sz="1000" dirty="0" smtClean="0"/>
              <a:t>   These types of pulsations are not seen with black holes. Rather, they are the signatures of so-called pulsars, rapidly rotating neutron stars. The apparent shifts in the pulsation period are due to the motion of the star in its orbit. Assuming that the pulsar weighs 1.4 times the mass of the Sun (the common size of a pulsar or neutron star), the data imply that the companion star's mass is at least 5.2 times the mass of the Sun.</a:t>
            </a:r>
          </a:p>
          <a:p>
            <a:pPr eaLnBrk="1" hangingPunct="1">
              <a:lnSpc>
                <a:spcPct val="90000"/>
              </a:lnSpc>
              <a:spcBef>
                <a:spcPts val="102"/>
              </a:spcBef>
            </a:pPr>
            <a:r>
              <a:rPr lang="en-US" sz="1000" dirty="0" smtClean="0"/>
              <a:t>   This discovery is significant because it may mean that pulsars make up a significant part of the ULX population. Chandra had observed M82X-2 before but these pulsations were not found until observations were made by NuSTAR, a high-energy X-ray mission that was launched in 2012. While NuSTAR detected the pulsations, Chandra, with its excellent spatial resolution, was needed to resolve M82X-2 from the other nearby ULX and rule out the contributions from other possible sources unresolved by NuSTAR. Although Chandra did not detect pulsations from M82X-2, scientists determined which source was responsible for the pulsations seen by NuSTAR by comparing the Chandra and NuSTAR images.</a:t>
            </a:r>
          </a:p>
          <a:p>
            <a:pPr eaLnBrk="1" hangingPunct="1">
              <a:lnSpc>
                <a:spcPct val="90000"/>
              </a:lnSpc>
              <a:spcBef>
                <a:spcPts val="102"/>
              </a:spcBef>
            </a:pPr>
            <a:r>
              <a:rPr lang="en-US" sz="1000" dirty="0" smtClean="0"/>
              <a:t>   In addition to the pulsations, the overall brightness in X-rays of M82X-2 is variable over timescales lasting weeks and months. At its brightest it is more than ten times brighter than any known pulsar that is powered by accretion of material from a companion star. It is so bright that generally astronomers thought that only 50 to 100 solar mass black holes could explain such a bright ULX.</a:t>
            </a:r>
          </a:p>
          <a:p>
            <a:pPr eaLnBrk="1" hangingPunct="1">
              <a:lnSpc>
                <a:spcPct val="90000"/>
              </a:lnSpc>
              <a:spcBef>
                <a:spcPts val="102"/>
              </a:spcBef>
            </a:pPr>
            <a:r>
              <a:rPr lang="en-US" sz="1000" dirty="0" smtClean="0"/>
              <a:t>   The latest study of M82X-2 provides new challenges for theorists to develop models explaining how a pulsar can pull matter inward and produce such copious X-rays. When matter is pulled toward a dense, compact object, like a pulsar, neutron star, or black hole, it is heated and produces X-rays. These X-rays create a radiation pressure that pushes out on the matter. For sustained </a:t>
            </a:r>
            <a:r>
              <a:rPr lang="en-US" sz="1000" dirty="0" err="1" smtClean="0"/>
              <a:t>infall</a:t>
            </a:r>
            <a:r>
              <a:rPr lang="en-US" sz="1000" dirty="0" smtClean="0"/>
              <a:t> of matter, the radiation pressure of the X-rays should be less than the pull of the compact object's gravity.</a:t>
            </a:r>
          </a:p>
          <a:p>
            <a:pPr eaLnBrk="1" hangingPunct="1">
              <a:lnSpc>
                <a:spcPct val="90000"/>
              </a:lnSpc>
              <a:spcBef>
                <a:spcPts val="102"/>
              </a:spcBef>
            </a:pPr>
            <a:r>
              <a:rPr lang="en-US" sz="1000" dirty="0" smtClean="0"/>
              <a:t>   The X-ray luminosity of M82X-2 reaches about 100 times brighter than the threshold where the outward pressure from radiation balances the inward pull of gravity of the pulsar, the so-called Eddington limit. Possible explanations for violations of the Eddington limit include geometrical effects arising from the funneling of </a:t>
            </a:r>
            <a:r>
              <a:rPr lang="en-US" sz="1000" dirty="0" err="1" smtClean="0"/>
              <a:t>infalling</a:t>
            </a:r>
            <a:r>
              <a:rPr lang="en-US" sz="1000" dirty="0" smtClean="0"/>
              <a:t> material along magnetic field lines.</a:t>
            </a:r>
          </a:p>
          <a:p>
            <a:pPr eaLnBrk="1" hangingPunct="1">
              <a:lnSpc>
                <a:spcPct val="90000"/>
              </a:lnSpc>
              <a:spcBef>
                <a:spcPts val="102"/>
              </a:spcBef>
            </a:pPr>
            <a:r>
              <a:rPr lang="en-US" sz="1000" dirty="0" smtClean="0"/>
              <a:t>   NASA's Marshall Space Flight Center in Huntsville, Alabama, manages the Chandra program for NASA's Science Mission Directorate in Washington, DC. The Smithsonian Astrophysical Observatory in Cambridge, Massachusetts, controls Chandra's science and flight operations.</a:t>
            </a:r>
          </a:p>
          <a:p>
            <a:pPr eaLnBrk="1" hangingPunct="1">
              <a:lnSpc>
                <a:spcPct val="90000"/>
              </a:lnSpc>
              <a:spcBef>
                <a:spcPts val="102"/>
              </a:spcBef>
            </a:pPr>
            <a:r>
              <a:rPr lang="en-US" sz="1000" b="1" dirty="0" smtClean="0"/>
              <a:t>Scale:</a:t>
            </a:r>
            <a:r>
              <a:rPr lang="en-US" sz="1000" dirty="0" smtClean="0"/>
              <a:t>  Image is 10 </a:t>
            </a:r>
            <a:r>
              <a:rPr lang="en-US" sz="1000" dirty="0" err="1" smtClean="0"/>
              <a:t>arcmin</a:t>
            </a:r>
            <a:r>
              <a:rPr lang="en-US" sz="1000" dirty="0" smtClean="0"/>
              <a:t> (33,000 light years)     </a:t>
            </a:r>
            <a:r>
              <a:rPr lang="en-US" sz="1000" b="1" dirty="0" smtClean="0"/>
              <a:t>Category:</a:t>
            </a:r>
            <a:r>
              <a:rPr lang="en-US" sz="1000" dirty="0" smtClean="0"/>
              <a:t>  Normal Galaxies &amp; Starburst Galaxies, Black Holes</a:t>
            </a:r>
          </a:p>
          <a:p>
            <a:pPr eaLnBrk="1" hangingPunct="1">
              <a:lnSpc>
                <a:spcPct val="90000"/>
              </a:lnSpc>
              <a:spcBef>
                <a:spcPts val="102"/>
              </a:spcBef>
            </a:pPr>
            <a:r>
              <a:rPr lang="en-US" sz="1000" b="1" dirty="0" smtClean="0"/>
              <a:t>Coordinates (J2000):</a:t>
            </a:r>
            <a:r>
              <a:rPr lang="en-US" sz="1000" dirty="0" smtClean="0"/>
              <a:t>  RA 09h 55m 50.70s | Dec +69° 40' 37.00"       </a:t>
            </a:r>
            <a:r>
              <a:rPr lang="en-US" sz="1000" b="1" dirty="0" smtClean="0"/>
              <a:t>Constellation:  </a:t>
            </a:r>
            <a:r>
              <a:rPr lang="en-US" sz="1000" dirty="0" err="1" smtClean="0"/>
              <a:t>Ursa</a:t>
            </a:r>
            <a:r>
              <a:rPr lang="en-US" sz="1000" dirty="0" smtClean="0"/>
              <a:t> Major</a:t>
            </a:r>
          </a:p>
          <a:p>
            <a:pPr eaLnBrk="1" hangingPunct="1">
              <a:lnSpc>
                <a:spcPct val="90000"/>
              </a:lnSpc>
              <a:spcBef>
                <a:spcPts val="102"/>
              </a:spcBef>
            </a:pPr>
            <a:r>
              <a:rPr lang="en-US" sz="1000" b="1" dirty="0" smtClean="0"/>
              <a:t>Observation Date: </a:t>
            </a:r>
            <a:r>
              <a:rPr lang="en-US" sz="1000" dirty="0" smtClean="0"/>
              <a:t>22 </a:t>
            </a:r>
            <a:r>
              <a:rPr lang="en-US" sz="1000" dirty="0" err="1" smtClean="0"/>
              <a:t>pointings</a:t>
            </a:r>
            <a:r>
              <a:rPr lang="en-US" sz="1000" dirty="0" smtClean="0"/>
              <a:t> from 20 Sep 1999 to 03 Feb 2014  </a:t>
            </a:r>
          </a:p>
          <a:p>
            <a:pPr eaLnBrk="1" hangingPunct="1">
              <a:lnSpc>
                <a:spcPct val="90000"/>
              </a:lnSpc>
              <a:spcBef>
                <a:spcPts val="102"/>
              </a:spcBef>
            </a:pPr>
            <a:r>
              <a:rPr lang="en-US" sz="1000" b="1" dirty="0" smtClean="0"/>
              <a:t>Observation Time: </a:t>
            </a:r>
            <a:r>
              <a:rPr lang="en-US" sz="1000" dirty="0" smtClean="0"/>
              <a:t>228 </a:t>
            </a:r>
            <a:r>
              <a:rPr lang="en-US" sz="1000" dirty="0" err="1" smtClean="0"/>
              <a:t>hrs</a:t>
            </a:r>
            <a:r>
              <a:rPr lang="en-US" sz="1000" dirty="0" smtClean="0"/>
              <a:t> 26 min (9 days, 12 </a:t>
            </a:r>
            <a:r>
              <a:rPr lang="en-US" sz="1000" dirty="0" err="1" smtClean="0"/>
              <a:t>hrs</a:t>
            </a:r>
            <a:r>
              <a:rPr lang="en-US" sz="1000" dirty="0" smtClean="0"/>
              <a:t>, 26 min).   </a:t>
            </a:r>
            <a:r>
              <a:rPr lang="en-US" sz="1000" b="1" dirty="0" smtClean="0"/>
              <a:t>Distance Estimate:</a:t>
            </a:r>
            <a:r>
              <a:rPr lang="en-US" sz="1000" dirty="0" smtClean="0"/>
              <a:t> About 12 million light years</a:t>
            </a:r>
          </a:p>
          <a:p>
            <a:pPr eaLnBrk="1" hangingPunct="1">
              <a:lnSpc>
                <a:spcPct val="90000"/>
              </a:lnSpc>
              <a:spcBef>
                <a:spcPts val="102"/>
              </a:spcBef>
            </a:pPr>
            <a:r>
              <a:rPr lang="en-US" sz="1000" b="1" dirty="0" smtClean="0"/>
              <a:t>Instrument: </a:t>
            </a:r>
            <a:r>
              <a:rPr lang="en-US" sz="1000" dirty="0" smtClean="0"/>
              <a:t> ACIS    </a:t>
            </a:r>
            <a:r>
              <a:rPr lang="en-US" sz="1000" b="1" dirty="0" smtClean="0"/>
              <a:t>Color Code:</a:t>
            </a:r>
            <a:r>
              <a:rPr lang="en-US" sz="1000" dirty="0" smtClean="0"/>
              <a:t> X-ray (Magenta, Cyan); Optical (Red, Green, Blue)</a:t>
            </a:r>
            <a:endParaRPr lang="en-US" sz="1000" dirty="0"/>
          </a:p>
        </p:txBody>
      </p:sp>
      <p:sp>
        <p:nvSpPr>
          <p:cNvPr id="55302" name="Rectangle 3"/>
          <p:cNvSpPr txBox="1">
            <a:spLocks noChangeArrowheads="1"/>
          </p:cNvSpPr>
          <p:nvPr/>
        </p:nvSpPr>
        <p:spPr bwMode="auto">
          <a:xfrm>
            <a:off x="3450026" y="242094"/>
            <a:ext cx="3505200" cy="2491952"/>
          </a:xfrm>
          <a:prstGeom prst="rect">
            <a:avLst/>
          </a:prstGeom>
          <a:noFill/>
          <a:ln w="9525">
            <a:noFill/>
            <a:miter lim="800000"/>
            <a:headEnd/>
            <a:tailEnd/>
          </a:ln>
        </p:spPr>
        <p:txBody>
          <a:bodyPr lIns="93177" tIns="46589" rIns="93177" bIns="46589">
            <a:prstTxWarp prst="textNoShape">
              <a:avLst/>
            </a:prstTxWarp>
          </a:bodyPr>
          <a:lstStyle/>
          <a:p>
            <a:pPr>
              <a:lnSpc>
                <a:spcPct val="90000"/>
              </a:lnSpc>
              <a:spcBef>
                <a:spcPts val="306"/>
              </a:spcBef>
            </a:pPr>
            <a:r>
              <a:rPr lang="en-US" sz="1100" dirty="0"/>
              <a:t>NuSTAR Finds a Pulse in Cigar Galaxy</a:t>
            </a:r>
          </a:p>
          <a:p>
            <a:pPr>
              <a:lnSpc>
                <a:spcPct val="90000"/>
              </a:lnSpc>
              <a:spcBef>
                <a:spcPts val="306"/>
              </a:spcBef>
            </a:pPr>
            <a:r>
              <a:rPr lang="en-US" sz="1100" dirty="0"/>
              <a:t>Released: October 8, 2014</a:t>
            </a:r>
          </a:p>
          <a:p>
            <a:pPr>
              <a:lnSpc>
                <a:spcPct val="90000"/>
              </a:lnSpc>
              <a:spcBef>
                <a:spcPts val="102"/>
              </a:spcBef>
            </a:pPr>
            <a:r>
              <a:rPr lang="en-US" sz="1100" dirty="0">
                <a:solidFill>
                  <a:srgbClr val="595959"/>
                </a:solidFill>
              </a:rPr>
              <a:t>Credit: NASA/JPL-Caltech/SAO/</a:t>
            </a:r>
            <a:r>
              <a:rPr lang="en-US" sz="1100" dirty="0" err="1">
                <a:solidFill>
                  <a:srgbClr val="595959"/>
                </a:solidFill>
              </a:rPr>
              <a:t>NOAO</a:t>
            </a:r>
            <a:endParaRPr lang="en-US" sz="1100" dirty="0">
              <a:solidFill>
                <a:srgbClr val="595959"/>
              </a:solidFill>
            </a:endParaRPr>
          </a:p>
          <a:p>
            <a:pPr>
              <a:lnSpc>
                <a:spcPct val="90000"/>
              </a:lnSpc>
              <a:spcBef>
                <a:spcPts val="306"/>
              </a:spcBef>
            </a:pPr>
            <a:endParaRPr lang="en-US" sz="1100" dirty="0"/>
          </a:p>
        </p:txBody>
      </p:sp>
    </p:spTree>
    <p:extLst>
      <p:ext uri="{BB962C8B-B14F-4D97-AF65-F5344CB8AC3E}">
        <p14:creationId xmlns:p14="http://schemas.microsoft.com/office/powerpoint/2010/main" val="1885183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3C0B3A8-FEA8-3B4B-8A9B-9BDA56AAF508}" type="datetime1">
              <a:rPr lang="en-US" smtClean="0"/>
              <a:pPr/>
              <a:t>11/12/14</a:t>
            </a:fld>
            <a:endParaRPr lang="en-US"/>
          </a:p>
        </p:txBody>
      </p:sp>
      <p:sp>
        <p:nvSpPr>
          <p:cNvPr id="5" name="Slide Number Placeholder 4"/>
          <p:cNvSpPr>
            <a:spLocks noGrp="1"/>
          </p:cNvSpPr>
          <p:nvPr>
            <p:ph type="sldNum" sz="quarter" idx="11"/>
          </p:nvPr>
        </p:nvSpPr>
        <p:spPr/>
        <p:txBody>
          <a:bodyPr/>
          <a:lstStyle/>
          <a:p>
            <a:fld id="{1CEC1FAE-19B3-EE45-8DE4-5B11F5329DA1}" type="slidenum">
              <a:rPr lang="en-US" smtClean="0"/>
              <a:pPr/>
              <a:t>27</a:t>
            </a:fld>
            <a:endParaRPr lang="en-US"/>
          </a:p>
        </p:txBody>
      </p:sp>
    </p:spTree>
    <p:extLst>
      <p:ext uri="{BB962C8B-B14F-4D97-AF65-F5344CB8AC3E}">
        <p14:creationId xmlns:p14="http://schemas.microsoft.com/office/powerpoint/2010/main" val="201172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5780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42</a:t>
            </a:fld>
            <a:endParaRPr lang="en-US" dirty="0"/>
          </a:p>
        </p:txBody>
      </p:sp>
    </p:spTree>
    <p:extLst>
      <p:ext uri="{BB962C8B-B14F-4D97-AF65-F5344CB8AC3E}">
        <p14:creationId xmlns:p14="http://schemas.microsoft.com/office/powerpoint/2010/main" val="961437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xfrm>
            <a:off x="1181100" y="698500"/>
            <a:ext cx="4648200" cy="3486150"/>
          </a:xfrm>
          <a:ln/>
        </p:spPr>
      </p:sp>
      <p:sp>
        <p:nvSpPr>
          <p:cNvPr id="40963" name="Notes Placeholder 2"/>
          <p:cNvSpPr>
            <a:spLocks noGrp="1"/>
          </p:cNvSpPr>
          <p:nvPr>
            <p:ph type="body" idx="1"/>
          </p:nvPr>
        </p:nvSpPr>
        <p:spPr>
          <a:noFill/>
          <a:ln/>
        </p:spPr>
        <p:txBody>
          <a:bodyPr/>
          <a:lstStyle/>
          <a:p>
            <a:endParaRPr lang="en-US"/>
          </a:p>
        </p:txBody>
      </p:sp>
      <p:sp>
        <p:nvSpPr>
          <p:cNvPr id="40964" name="Slide Number Placeholder 3"/>
          <p:cNvSpPr>
            <a:spLocks noGrp="1"/>
          </p:cNvSpPr>
          <p:nvPr>
            <p:ph type="sldNum" sz="quarter" idx="5"/>
          </p:nvPr>
        </p:nvSpPr>
        <p:spPr>
          <a:noFill/>
        </p:spPr>
        <p:txBody>
          <a:bodyPr/>
          <a:lstStyle/>
          <a:p>
            <a:fld id="{6AF76F22-6BFA-984E-9289-A4E59DB9B6A5}" type="slidenum">
              <a:rPr lang="en-US" smtClean="0">
                <a:solidFill>
                  <a:prstClr val="black"/>
                </a:solidFill>
              </a:rPr>
              <a:pPr/>
              <a:t>43</a:t>
            </a:fld>
            <a:endParaRPr lang="en-US" smtClean="0">
              <a:solidFill>
                <a:prstClr val="black"/>
              </a:solidFill>
            </a:endParaRPr>
          </a:p>
        </p:txBody>
      </p:sp>
    </p:spTree>
    <p:extLst>
      <p:ext uri="{BB962C8B-B14F-4D97-AF65-F5344CB8AC3E}">
        <p14:creationId xmlns:p14="http://schemas.microsoft.com/office/powerpoint/2010/main" val="181567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44</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smtClean="0"/>
          </a:p>
          <a:p>
            <a:endParaRPr lang="en-US" dirty="0"/>
          </a:p>
        </p:txBody>
      </p:sp>
    </p:spTree>
    <p:extLst>
      <p:ext uri="{BB962C8B-B14F-4D97-AF65-F5344CB8AC3E}">
        <p14:creationId xmlns:p14="http://schemas.microsoft.com/office/powerpoint/2010/main" val="2627219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45</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smtClean="0"/>
          </a:p>
          <a:p>
            <a:endParaRPr lang="en-US" dirty="0"/>
          </a:p>
        </p:txBody>
      </p:sp>
    </p:spTree>
    <p:extLst>
      <p:ext uri="{BB962C8B-B14F-4D97-AF65-F5344CB8AC3E}">
        <p14:creationId xmlns:p14="http://schemas.microsoft.com/office/powerpoint/2010/main" val="1121738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46</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Tree>
    <p:extLst>
      <p:ext uri="{BB962C8B-B14F-4D97-AF65-F5344CB8AC3E}">
        <p14:creationId xmlns:p14="http://schemas.microsoft.com/office/powerpoint/2010/main" val="356337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47</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Tree>
    <p:extLst>
      <p:ext uri="{BB962C8B-B14F-4D97-AF65-F5344CB8AC3E}">
        <p14:creationId xmlns:p14="http://schemas.microsoft.com/office/powerpoint/2010/main" val="2540820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
        <p:nvSpPr>
          <p:cNvPr id="4" name="Slide Number Placeholder 3"/>
          <p:cNvSpPr>
            <a:spLocks noGrp="1"/>
          </p:cNvSpPr>
          <p:nvPr>
            <p:ph type="sldNum" sz="quarter" idx="10"/>
          </p:nvPr>
        </p:nvSpPr>
        <p:spPr/>
        <p:txBody>
          <a:bodyPr/>
          <a:lstStyle/>
          <a:p>
            <a:fld id="{4A2A25FB-5F7D-654F-9DAE-9244369043A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567266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49</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Tree>
    <p:extLst>
      <p:ext uri="{BB962C8B-B14F-4D97-AF65-F5344CB8AC3E}">
        <p14:creationId xmlns:p14="http://schemas.microsoft.com/office/powerpoint/2010/main" val="109661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9619F59-BD39-8D46-91C5-326CB2BDA0F1}" type="slidenum">
              <a:rPr lang="en-US" sz="1100"/>
              <a:pPr/>
              <a:t>3</a:t>
            </a:fld>
            <a:endParaRPr lang="en-US" sz="1100" dirty="0"/>
          </a:p>
        </p:txBody>
      </p:sp>
      <p:sp>
        <p:nvSpPr>
          <p:cNvPr id="55299" name="Rectangle 2"/>
          <p:cNvSpPr>
            <a:spLocks noGrp="1" noRot="1" noChangeAspect="1" noChangeArrowheads="1" noTextEdit="1"/>
          </p:cNvSpPr>
          <p:nvPr>
            <p:ph type="sldImg"/>
          </p:nvPr>
        </p:nvSpPr>
        <p:spPr>
          <a:xfrm>
            <a:off x="192088" y="231775"/>
            <a:ext cx="3203575" cy="2401888"/>
          </a:xfrm>
          <a:ln/>
        </p:spPr>
      </p:sp>
      <p:sp>
        <p:nvSpPr>
          <p:cNvPr id="55300" name="Rectangle 3"/>
          <p:cNvSpPr>
            <a:spLocks noGrp="1" noChangeArrowheads="1"/>
          </p:cNvSpPr>
          <p:nvPr>
            <p:ph type="body" idx="1"/>
          </p:nvPr>
        </p:nvSpPr>
        <p:spPr>
          <a:xfrm>
            <a:off x="1" y="2623177"/>
            <a:ext cx="7010399" cy="6120130"/>
          </a:xfrm>
          <a:noFill/>
          <a:ln/>
        </p:spPr>
        <p:txBody>
          <a:bodyPr/>
          <a:lstStyle/>
          <a:p>
            <a:pPr eaLnBrk="1" hangingPunct="1">
              <a:lnSpc>
                <a:spcPct val="90000"/>
              </a:lnSpc>
              <a:spcBef>
                <a:spcPts val="102"/>
              </a:spcBef>
            </a:pPr>
            <a:r>
              <a:rPr lang="en-US" sz="900" dirty="0"/>
              <a:t>   Astronomers using data from three of NASA's space telescopes — Hubble, Spitzer, and Kepler — have discovered clear skies and steamy water vapor on a gaseous planet outside our solar system. The planet is about the size of Neptune, making it the smallest for which molecules of any kind have been detected.</a:t>
            </a:r>
          </a:p>
          <a:p>
            <a:pPr eaLnBrk="1" hangingPunct="1">
              <a:lnSpc>
                <a:spcPct val="90000"/>
              </a:lnSpc>
              <a:spcBef>
                <a:spcPts val="102"/>
              </a:spcBef>
            </a:pPr>
            <a:r>
              <a:rPr lang="en-US" sz="900" dirty="0"/>
              <a:t>   "This discovery is a significant milepost on the road to eventually analyzing the atmospheric composition of smaller, rocky planets more like Earth," said John Grunsfeld, AA of NASA's SMD in Washington. "Such achievements are only possible today with the combined capabilities of these unique and powerful observatories."</a:t>
            </a:r>
          </a:p>
          <a:p>
            <a:pPr eaLnBrk="1" hangingPunct="1">
              <a:lnSpc>
                <a:spcPct val="90000"/>
              </a:lnSpc>
              <a:spcBef>
                <a:spcPts val="102"/>
              </a:spcBef>
            </a:pPr>
            <a:r>
              <a:rPr lang="en-US" sz="900" dirty="0"/>
              <a:t>   Clouds in the atmospheres of planets can block the view to underlying molecules that reveal information about the planets' comp-</a:t>
            </a:r>
            <a:r>
              <a:rPr lang="en-US" sz="900" dirty="0" err="1"/>
              <a:t>ositions</a:t>
            </a:r>
            <a:r>
              <a:rPr lang="en-US" sz="900" dirty="0"/>
              <a:t> &amp; histories. Finding clear skies on a Neptune-size planet is a good sign that smaller planets might have similarly good visibility.</a:t>
            </a:r>
          </a:p>
          <a:p>
            <a:pPr eaLnBrk="1" hangingPunct="1">
              <a:lnSpc>
                <a:spcPct val="90000"/>
              </a:lnSpc>
              <a:spcBef>
                <a:spcPts val="102"/>
              </a:spcBef>
            </a:pPr>
            <a:r>
              <a:rPr lang="en-US" sz="900" dirty="0"/>
              <a:t>   "When astronomers go observing at night with telescopes, they say 'clear skies' to mean good luck," said Jonathan </a:t>
            </a:r>
            <a:r>
              <a:rPr lang="en-US" sz="900" dirty="0" err="1"/>
              <a:t>Fraine</a:t>
            </a:r>
            <a:r>
              <a:rPr lang="en-US" sz="900" dirty="0"/>
              <a:t> (</a:t>
            </a:r>
            <a:r>
              <a:rPr lang="en-US" sz="900" dirty="0" err="1"/>
              <a:t>Univ</a:t>
            </a:r>
            <a:r>
              <a:rPr lang="en-US" sz="900" dirty="0"/>
              <a:t> of MD, College Park), lead author of a new study appearing in Nature. "In this case, we found clear skies on a distant planet. That's lucky for us because it means clouds didn't block our view of water molecules."</a:t>
            </a:r>
          </a:p>
          <a:p>
            <a:pPr eaLnBrk="1" hangingPunct="1">
              <a:lnSpc>
                <a:spcPct val="90000"/>
              </a:lnSpc>
              <a:spcBef>
                <a:spcPts val="102"/>
              </a:spcBef>
            </a:pPr>
            <a:r>
              <a:rPr lang="en-US" sz="900" dirty="0"/>
              <a:t>   The planet, HAT-P-</a:t>
            </a:r>
            <a:r>
              <a:rPr lang="en-US" sz="900" dirty="0" err="1"/>
              <a:t>11b</a:t>
            </a:r>
            <a:r>
              <a:rPr lang="en-US" sz="900" dirty="0"/>
              <a:t>, is a so-called </a:t>
            </a:r>
            <a:r>
              <a:rPr lang="en-US" sz="900" dirty="0" err="1"/>
              <a:t>exo</a:t>
            </a:r>
            <a:r>
              <a:rPr lang="en-US" sz="900" dirty="0"/>
              <a:t>-Neptune — a Neptune-size planet that orbits another star. It is located 120 </a:t>
            </a:r>
            <a:r>
              <a:rPr lang="en-US" sz="900" dirty="0" err="1"/>
              <a:t>lt-yrs</a:t>
            </a:r>
            <a:r>
              <a:rPr lang="en-US" sz="900" dirty="0"/>
              <a:t> away in the constellation Cygnus. Unlike our Neptune, this planet orbits closer to its star, making one lap roughly every 5 days. It is a warm world thought to have a rocky core and gaseous atmosphere. Not much else was known about the composition of the planet, or other </a:t>
            </a:r>
            <a:r>
              <a:rPr lang="en-US" sz="900" dirty="0" err="1"/>
              <a:t>exo-Neptunes</a:t>
            </a:r>
            <a:r>
              <a:rPr lang="en-US" sz="900" dirty="0"/>
              <a:t> like it, until now.</a:t>
            </a:r>
          </a:p>
          <a:p>
            <a:pPr eaLnBrk="1" hangingPunct="1">
              <a:lnSpc>
                <a:spcPct val="90000"/>
              </a:lnSpc>
              <a:spcBef>
                <a:spcPts val="102"/>
              </a:spcBef>
            </a:pPr>
            <a:r>
              <a:rPr lang="en-US" sz="900" dirty="0"/>
              <a:t>   Part of the challenge in analyzing the atmospheres of planets like this is their size. Larger, Jupiter-like planets are easier to see because of their impressive girth &amp; relatively puffy atmospheres. In fact, researchers have already been able to detect water vapor in those planets. Smaller planets are more difficult to probe, and what's more, the ones observed to date all appeared to be cloudy.</a:t>
            </a:r>
          </a:p>
          <a:p>
            <a:pPr eaLnBrk="1" hangingPunct="1">
              <a:lnSpc>
                <a:spcPct val="90000"/>
              </a:lnSpc>
              <a:spcBef>
                <a:spcPts val="102"/>
              </a:spcBef>
            </a:pPr>
            <a:r>
              <a:rPr lang="en-US" sz="900" dirty="0"/>
              <a:t>   In the new study, astronomers set out to look at the atmosphere of HAT-P-</a:t>
            </a:r>
            <a:r>
              <a:rPr lang="en-US" sz="900" dirty="0" err="1"/>
              <a:t>11b</a:t>
            </a:r>
            <a:r>
              <a:rPr lang="en-US" sz="900" dirty="0"/>
              <a:t>, not knowing if its weather would call for clouds or not. They used Hubble's WFC3, and a technique called transmission spectroscopy, in which a planet is observed as it crosses in front of its parent star. Starlight filters through the rim of the planet's atmosphere and into a telescope's lens. If molecules like water vapor are present, they absorb some of the starlight, leaving distinct signatures in the light that reaches our telescopes.</a:t>
            </a:r>
          </a:p>
          <a:p>
            <a:pPr eaLnBrk="1" hangingPunct="1">
              <a:lnSpc>
                <a:spcPct val="90000"/>
              </a:lnSpc>
              <a:spcBef>
                <a:spcPts val="102"/>
              </a:spcBef>
            </a:pPr>
            <a:r>
              <a:rPr lang="en-US" sz="900" dirty="0"/>
              <a:t>   Using this strategy, Hubble was able to detect water vapor in HAT-P-</a:t>
            </a:r>
            <a:r>
              <a:rPr lang="en-US" sz="900" dirty="0" err="1"/>
              <a:t>11b</a:t>
            </a:r>
            <a:r>
              <a:rPr lang="en-US" sz="900" dirty="0"/>
              <a:t>. This technique  indicates the planet did not have clouds blocking the view, a hopeful sign that more cloudless planets can be located and analyzed in the future.</a:t>
            </a:r>
          </a:p>
          <a:p>
            <a:pPr eaLnBrk="1" hangingPunct="1">
              <a:lnSpc>
                <a:spcPct val="90000"/>
              </a:lnSpc>
              <a:spcBef>
                <a:spcPts val="102"/>
              </a:spcBef>
            </a:pPr>
            <a:r>
              <a:rPr lang="en-US" sz="900" dirty="0"/>
              <a:t>   But before the team could celebrate clear skies on the </a:t>
            </a:r>
            <a:r>
              <a:rPr lang="en-US" sz="900" dirty="0" err="1"/>
              <a:t>exo</a:t>
            </a:r>
            <a:r>
              <a:rPr lang="en-US" sz="900" dirty="0"/>
              <a:t>-Neptune, they had to show that </a:t>
            </a:r>
            <a:r>
              <a:rPr lang="en-US" sz="900" dirty="0" err="1"/>
              <a:t>starspots</a:t>
            </a:r>
            <a:r>
              <a:rPr lang="en-US" sz="900" dirty="0"/>
              <a:t> — cooler "freckles" on the face of stars — were not the real sources of water vapor. Cool </a:t>
            </a:r>
            <a:r>
              <a:rPr lang="en-US" sz="900" dirty="0" err="1"/>
              <a:t>starspots</a:t>
            </a:r>
            <a:r>
              <a:rPr lang="en-US" sz="900" dirty="0"/>
              <a:t> on the parent star can contain water vapor that might appear erroneously to be from the planet. That's when the team turned to Kepler and Spitzer. Kepler had been observing one patch of sky for years, and HAT-P-</a:t>
            </a:r>
            <a:r>
              <a:rPr lang="en-US" sz="900" dirty="0" err="1"/>
              <a:t>11b</a:t>
            </a:r>
            <a:r>
              <a:rPr lang="en-US" sz="900" dirty="0"/>
              <a:t> happens to lie in the field. Those visible-light data were combined with targeted Spitzer observations taken at infrared wavelengths. By comparing these observations, the astronomers figured out that the </a:t>
            </a:r>
            <a:r>
              <a:rPr lang="en-US" sz="900" dirty="0" err="1"/>
              <a:t>starspots</a:t>
            </a:r>
            <a:r>
              <a:rPr lang="en-US" sz="900" dirty="0"/>
              <a:t> were too hot to have any steam.</a:t>
            </a:r>
          </a:p>
          <a:p>
            <a:pPr eaLnBrk="1" hangingPunct="1">
              <a:lnSpc>
                <a:spcPct val="90000"/>
              </a:lnSpc>
              <a:spcBef>
                <a:spcPts val="102"/>
              </a:spcBef>
            </a:pPr>
            <a:r>
              <a:rPr lang="en-US" sz="900" dirty="0"/>
              <a:t>   It was at that point the team could celebrate detecting water vapor on a world unlike any in our solar system. "We think that </a:t>
            </a:r>
            <a:r>
              <a:rPr lang="en-US" sz="900" dirty="0" err="1"/>
              <a:t>exo-Neptunes</a:t>
            </a:r>
            <a:r>
              <a:rPr lang="en-US" sz="900" dirty="0"/>
              <a:t> may have diverse compositions, which reflect their formation histories," said Heather Knutson (Caltech, Pasadena), co-author of the study. "Now with data like these, we can begin to piece together a narrative for the origin of these distant worlds."</a:t>
            </a:r>
          </a:p>
          <a:p>
            <a:pPr eaLnBrk="1" hangingPunct="1">
              <a:lnSpc>
                <a:spcPct val="90000"/>
              </a:lnSpc>
              <a:spcBef>
                <a:spcPts val="102"/>
              </a:spcBef>
            </a:pPr>
            <a:r>
              <a:rPr lang="en-US" sz="900" dirty="0"/>
              <a:t>   The results from all 3 telescopes demonstrate that HAT-P-</a:t>
            </a:r>
            <a:r>
              <a:rPr lang="en-US" sz="900" dirty="0" err="1"/>
              <a:t>11b</a:t>
            </a:r>
            <a:r>
              <a:rPr lang="en-US" sz="900" dirty="0"/>
              <a:t> is blanketed in water vapor, hydrogen gas, &amp; likely other yet-to-be-identified molecules. Theorists will be drawing up new models to explain the planet's makeup and origins.</a:t>
            </a:r>
          </a:p>
          <a:p>
            <a:pPr eaLnBrk="1" hangingPunct="1">
              <a:lnSpc>
                <a:spcPct val="90000"/>
              </a:lnSpc>
              <a:spcBef>
                <a:spcPts val="102"/>
              </a:spcBef>
            </a:pPr>
            <a:r>
              <a:rPr lang="en-US" sz="900" dirty="0"/>
              <a:t>   "We are working our way down the line, from hot Jupiters to </a:t>
            </a:r>
            <a:r>
              <a:rPr lang="en-US" sz="900" dirty="0" err="1"/>
              <a:t>exo-Neptunes</a:t>
            </a:r>
            <a:r>
              <a:rPr lang="en-US" sz="900" dirty="0"/>
              <a:t>," said Drake Deming, a co-author of the study also from University of Maryland, College Park. "We want to expand our knowledge to a diverse range of exoplanets."</a:t>
            </a:r>
          </a:p>
          <a:p>
            <a:pPr eaLnBrk="1" hangingPunct="1">
              <a:lnSpc>
                <a:spcPct val="90000"/>
              </a:lnSpc>
              <a:spcBef>
                <a:spcPts val="102"/>
              </a:spcBef>
            </a:pPr>
            <a:r>
              <a:rPr lang="en-US" sz="900" dirty="0"/>
              <a:t>   The astronomers plan to examine more </a:t>
            </a:r>
            <a:r>
              <a:rPr lang="en-US" sz="900" dirty="0" err="1"/>
              <a:t>exo-Neptunes</a:t>
            </a:r>
            <a:r>
              <a:rPr lang="en-US" sz="900" dirty="0"/>
              <a:t> in the future, and hope to apply the same method to smaller super-Earths — the massive, rocky cousins to our home world with up to 10 times the mass. Our solar system doesn't have a super-Earth, but NASA's Kepler mission is finding them around other stars in droves. NASA's James Webb Space Telescope, scheduled to launch in 2018, will search super-Earths for signs of water vapor and other molecules; however, finding signs of oceans and potentially habitable worlds is likely a ways off.</a:t>
            </a:r>
          </a:p>
          <a:p>
            <a:pPr eaLnBrk="1" hangingPunct="1">
              <a:lnSpc>
                <a:spcPct val="90000"/>
              </a:lnSpc>
              <a:spcBef>
                <a:spcPts val="102"/>
              </a:spcBef>
            </a:pPr>
            <a:r>
              <a:rPr lang="en-US" sz="900" dirty="0"/>
              <a:t>   "The work we are doing now is important for future studies of super-Earths and even smaller planets, because we want to be able to pick out in advance the planets with clear atmospheres that will let us detect molecules," said Knutson.</a:t>
            </a:r>
          </a:p>
          <a:p>
            <a:pPr eaLnBrk="1" hangingPunct="1">
              <a:lnSpc>
                <a:spcPct val="90000"/>
              </a:lnSpc>
              <a:spcBef>
                <a:spcPts val="102"/>
              </a:spcBef>
            </a:pPr>
            <a:r>
              <a:rPr lang="en-US" sz="900" dirty="0"/>
              <a:t>   Once again, astronomers will be crossing their fingers for clear skies.</a:t>
            </a:r>
          </a:p>
          <a:p>
            <a:pPr eaLnBrk="1" hangingPunct="1">
              <a:lnSpc>
                <a:spcPct val="90000"/>
              </a:lnSpc>
              <a:spcBef>
                <a:spcPts val="102"/>
              </a:spcBef>
            </a:pPr>
            <a:r>
              <a:rPr lang="en-US" sz="900" b="1" dirty="0"/>
              <a:t>Object Name: </a:t>
            </a:r>
            <a:r>
              <a:rPr lang="en-US" sz="900" dirty="0"/>
              <a:t>HAT-P-</a:t>
            </a:r>
            <a:r>
              <a:rPr lang="en-US" sz="900" dirty="0" err="1"/>
              <a:t>11b</a:t>
            </a:r>
            <a:r>
              <a:rPr lang="en-US" sz="900" dirty="0"/>
              <a:t>    </a:t>
            </a:r>
            <a:r>
              <a:rPr lang="en-US" sz="900" b="1" dirty="0"/>
              <a:t>Object Description:</a:t>
            </a:r>
            <a:r>
              <a:rPr lang="en-US" sz="900" dirty="0"/>
              <a:t> Neptune-size planet outside our solar system (exoplanet)</a:t>
            </a:r>
          </a:p>
          <a:p>
            <a:pPr eaLnBrk="1" hangingPunct="1">
              <a:lnSpc>
                <a:spcPct val="90000"/>
              </a:lnSpc>
              <a:spcBef>
                <a:spcPts val="102"/>
              </a:spcBef>
            </a:pPr>
            <a:r>
              <a:rPr lang="en-US" sz="900" b="1" dirty="0"/>
              <a:t>Position (</a:t>
            </a:r>
            <a:r>
              <a:rPr lang="en-US" sz="900" b="1" dirty="0" err="1"/>
              <a:t>J2000</a:t>
            </a:r>
            <a:r>
              <a:rPr lang="en-US" sz="900" b="1" dirty="0"/>
              <a:t>):</a:t>
            </a:r>
            <a:r>
              <a:rPr lang="en-US" sz="900" dirty="0"/>
              <a:t> R.A. </a:t>
            </a:r>
            <a:r>
              <a:rPr lang="en-US" sz="900" dirty="0" err="1"/>
              <a:t>19h</a:t>
            </a:r>
            <a:r>
              <a:rPr lang="en-US" sz="900" dirty="0"/>
              <a:t> </a:t>
            </a:r>
            <a:r>
              <a:rPr lang="en-US" sz="900" dirty="0" err="1"/>
              <a:t>50m</a:t>
            </a:r>
            <a:r>
              <a:rPr lang="en-US" sz="900" dirty="0"/>
              <a:t> </a:t>
            </a:r>
            <a:r>
              <a:rPr lang="en-US" sz="900" dirty="0" err="1"/>
              <a:t>50s.25</a:t>
            </a:r>
            <a:r>
              <a:rPr lang="en-US" sz="900" dirty="0"/>
              <a:t>   Dec. +48° 04' 51".08   </a:t>
            </a:r>
            <a:r>
              <a:rPr lang="en-US" sz="900" b="1" dirty="0"/>
              <a:t>Constellation: </a:t>
            </a:r>
            <a:r>
              <a:rPr lang="en-US" sz="900" dirty="0"/>
              <a:t>Cygnus   </a:t>
            </a:r>
            <a:r>
              <a:rPr lang="en-US" sz="900" b="1" dirty="0"/>
              <a:t>Distance: </a:t>
            </a:r>
            <a:r>
              <a:rPr lang="en-US" sz="900" dirty="0"/>
              <a:t>120 light-years (37 parsecs)</a:t>
            </a:r>
          </a:p>
          <a:p>
            <a:pPr eaLnBrk="1" hangingPunct="1">
              <a:lnSpc>
                <a:spcPct val="90000"/>
              </a:lnSpc>
              <a:spcBef>
                <a:spcPts val="102"/>
              </a:spcBef>
            </a:pPr>
            <a:r>
              <a:rPr lang="en-US" sz="900" b="1" dirty="0"/>
              <a:t>Note: </a:t>
            </a:r>
            <a:r>
              <a:rPr lang="en-US" sz="900" dirty="0"/>
              <a:t>Observations from NASA's Kepler Mission and Spitzer Space Telescope contributed to the discovery of HAT-P-</a:t>
            </a:r>
            <a:r>
              <a:rPr lang="en-US" sz="900" dirty="0" err="1"/>
              <a:t>11b</a:t>
            </a:r>
            <a:r>
              <a:rPr lang="en-US" sz="900" dirty="0"/>
              <a:t>.</a:t>
            </a:r>
          </a:p>
          <a:p>
            <a:pPr eaLnBrk="1" hangingPunct="1">
              <a:lnSpc>
                <a:spcPct val="90000"/>
              </a:lnSpc>
              <a:spcBef>
                <a:spcPts val="102"/>
              </a:spcBef>
            </a:pPr>
            <a:r>
              <a:rPr lang="en-US" sz="900" b="1" dirty="0"/>
              <a:t>Instrument: </a:t>
            </a:r>
            <a:r>
              <a:rPr lang="en-US" sz="900" dirty="0"/>
              <a:t>WFC3/IR   </a:t>
            </a:r>
            <a:r>
              <a:rPr lang="en-US" sz="900" b="1" dirty="0"/>
              <a:t>Grating </a:t>
            </a:r>
            <a:r>
              <a:rPr lang="en-US" sz="900" dirty="0" err="1"/>
              <a:t>G141</a:t>
            </a:r>
            <a:r>
              <a:rPr lang="en-US" sz="900" dirty="0"/>
              <a:t>   </a:t>
            </a:r>
            <a:r>
              <a:rPr lang="en-US" sz="900" b="1" dirty="0"/>
              <a:t>Exposure Date(s): </a:t>
            </a:r>
            <a:r>
              <a:rPr lang="en-US" sz="900" dirty="0"/>
              <a:t>October 18, 2012, and December 15/16, 2012</a:t>
            </a:r>
          </a:p>
        </p:txBody>
      </p:sp>
      <p:sp>
        <p:nvSpPr>
          <p:cNvPr id="55302" name="Rectangle 3"/>
          <p:cNvSpPr txBox="1">
            <a:spLocks noChangeArrowheads="1"/>
          </p:cNvSpPr>
          <p:nvPr/>
        </p:nvSpPr>
        <p:spPr bwMode="auto">
          <a:xfrm>
            <a:off x="3450026" y="242094"/>
            <a:ext cx="3505200" cy="2491952"/>
          </a:xfrm>
          <a:prstGeom prst="rect">
            <a:avLst/>
          </a:prstGeom>
          <a:noFill/>
          <a:ln w="9525">
            <a:noFill/>
            <a:miter lim="800000"/>
            <a:headEnd/>
            <a:tailEnd/>
          </a:ln>
        </p:spPr>
        <p:txBody>
          <a:bodyPr lIns="93177" tIns="46589" rIns="93177" bIns="46589">
            <a:prstTxWarp prst="textNoShape">
              <a:avLst/>
            </a:prstTxWarp>
          </a:bodyPr>
          <a:lstStyle/>
          <a:p>
            <a:pPr>
              <a:lnSpc>
                <a:spcPct val="90000"/>
              </a:lnSpc>
              <a:spcBef>
                <a:spcPts val="306"/>
              </a:spcBef>
            </a:pPr>
            <a:r>
              <a:rPr lang="en-US" sz="1100" dirty="0"/>
              <a:t>NASA Telescopes Find Clear Skies and Water Vapor on Exo-Neptune</a:t>
            </a:r>
          </a:p>
          <a:p>
            <a:pPr>
              <a:lnSpc>
                <a:spcPct val="90000"/>
              </a:lnSpc>
              <a:spcBef>
                <a:spcPts val="306"/>
              </a:spcBef>
            </a:pPr>
            <a:r>
              <a:rPr lang="en-US" sz="1100" dirty="0"/>
              <a:t>Released: September 24, 2014</a:t>
            </a:r>
          </a:p>
          <a:p>
            <a:pPr>
              <a:lnSpc>
                <a:spcPct val="90000"/>
              </a:lnSpc>
              <a:spcBef>
                <a:spcPts val="306"/>
              </a:spcBef>
            </a:pPr>
            <a:r>
              <a:rPr lang="en-US" sz="1100" dirty="0"/>
              <a:t>ID: STScI-2014-42</a:t>
            </a:r>
          </a:p>
          <a:p>
            <a:pPr>
              <a:lnSpc>
                <a:spcPct val="90000"/>
              </a:lnSpc>
              <a:spcBef>
                <a:spcPts val="102"/>
              </a:spcBef>
            </a:pPr>
            <a:r>
              <a:rPr lang="en-US" sz="1100" dirty="0">
                <a:solidFill>
                  <a:srgbClr val="595959"/>
                </a:solidFill>
              </a:rPr>
              <a:t>Credit: NASA, ESA, and A. </a:t>
            </a:r>
            <a:r>
              <a:rPr lang="en-US" sz="1100" dirty="0" err="1">
                <a:solidFill>
                  <a:srgbClr val="595959"/>
                </a:solidFill>
              </a:rPr>
              <a:t>Feild</a:t>
            </a:r>
            <a:r>
              <a:rPr lang="en-US" sz="1100" dirty="0">
                <a:solidFill>
                  <a:srgbClr val="595959"/>
                </a:solidFill>
              </a:rPr>
              <a:t> (STScI)</a:t>
            </a:r>
          </a:p>
          <a:p>
            <a:pPr>
              <a:lnSpc>
                <a:spcPct val="90000"/>
              </a:lnSpc>
              <a:spcBef>
                <a:spcPts val="102"/>
              </a:spcBef>
            </a:pPr>
            <a:endParaRPr lang="en-US" sz="1100" dirty="0">
              <a:solidFill>
                <a:srgbClr val="595959"/>
              </a:solidFill>
            </a:endParaRPr>
          </a:p>
          <a:p>
            <a:pPr>
              <a:lnSpc>
                <a:spcPct val="90000"/>
              </a:lnSpc>
              <a:spcBef>
                <a:spcPts val="102"/>
              </a:spcBef>
            </a:pPr>
            <a:r>
              <a:rPr lang="en-US" sz="1100" dirty="0">
                <a:solidFill>
                  <a:srgbClr val="595959"/>
                </a:solidFill>
              </a:rPr>
              <a:t>A plot of the transmission spectrum for exoplanet HAT-P-</a:t>
            </a:r>
            <a:r>
              <a:rPr lang="en-US" sz="1100" dirty="0" err="1">
                <a:solidFill>
                  <a:srgbClr val="595959"/>
                </a:solidFill>
              </a:rPr>
              <a:t>11b</a:t>
            </a:r>
            <a:r>
              <a:rPr lang="en-US" sz="1100" dirty="0">
                <a:solidFill>
                  <a:srgbClr val="595959"/>
                </a:solidFill>
              </a:rPr>
              <a:t>, with Kepler, Hubble WFC3, and Spitzer transits combined. The results show a robust detection of water absorption in the WFC3 data. Transmission spectra of selected atmospheric models are plotted for comparison.</a:t>
            </a:r>
          </a:p>
          <a:p>
            <a:pPr>
              <a:lnSpc>
                <a:spcPct val="90000"/>
              </a:lnSpc>
              <a:spcBef>
                <a:spcPts val="306"/>
              </a:spcBef>
            </a:pPr>
            <a:endParaRPr lang="en-US" sz="1100" dirty="0"/>
          </a:p>
        </p:txBody>
      </p:sp>
    </p:spTree>
    <p:extLst>
      <p:ext uri="{BB962C8B-B14F-4D97-AF65-F5344CB8AC3E}">
        <p14:creationId xmlns:p14="http://schemas.microsoft.com/office/powerpoint/2010/main" val="14081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11, 2014</a:t>
            </a:r>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50</a:t>
            </a:fld>
            <a:endParaRPr lang="en-US"/>
          </a:p>
        </p:txBody>
      </p:sp>
    </p:spTree>
    <p:extLst>
      <p:ext uri="{BB962C8B-B14F-4D97-AF65-F5344CB8AC3E}">
        <p14:creationId xmlns:p14="http://schemas.microsoft.com/office/powerpoint/2010/main" val="3802485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98B68C-5CBC-4C75-9ADA-BEB648BFDE0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51378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3701059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47047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2014</a:t>
            </a:r>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54</a:t>
            </a:fld>
            <a:endParaRPr lang="en-US"/>
          </a:p>
        </p:txBody>
      </p:sp>
    </p:spTree>
    <p:extLst>
      <p:ext uri="{BB962C8B-B14F-4D97-AF65-F5344CB8AC3E}">
        <p14:creationId xmlns:p14="http://schemas.microsoft.com/office/powerpoint/2010/main" val="1609611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Updated August 2014</a:t>
            </a:r>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55</a:t>
            </a:fld>
            <a:endParaRPr lang="en-US"/>
          </a:p>
        </p:txBody>
      </p:sp>
    </p:spTree>
    <p:extLst>
      <p:ext uri="{BB962C8B-B14F-4D97-AF65-F5344CB8AC3E}">
        <p14:creationId xmlns:p14="http://schemas.microsoft.com/office/powerpoint/2010/main" val="176520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872" indent="-285720" eaLnBrk="0" hangingPunct="0">
              <a:defRPr sz="2400">
                <a:solidFill>
                  <a:schemeClr val="tx1"/>
                </a:solidFill>
                <a:latin typeface="Calibri" charset="0"/>
                <a:ea typeface="MS PGothic" charset="0"/>
                <a:cs typeface="MS PGothic" charset="0"/>
              </a:defRPr>
            </a:lvl2pPr>
            <a:lvl3pPr marL="1142880" indent="-228576" eaLnBrk="0" hangingPunct="0">
              <a:defRPr sz="2400">
                <a:solidFill>
                  <a:schemeClr val="tx1"/>
                </a:solidFill>
                <a:latin typeface="Calibri" charset="0"/>
                <a:ea typeface="MS PGothic" charset="0"/>
                <a:cs typeface="MS PGothic" charset="0"/>
              </a:defRPr>
            </a:lvl3pPr>
            <a:lvl4pPr marL="1600032" indent="-228576" eaLnBrk="0" hangingPunct="0">
              <a:defRPr sz="2400">
                <a:solidFill>
                  <a:schemeClr val="tx1"/>
                </a:solidFill>
                <a:latin typeface="Calibri" charset="0"/>
                <a:ea typeface="MS PGothic" charset="0"/>
                <a:cs typeface="MS PGothic" charset="0"/>
              </a:defRPr>
            </a:lvl4pPr>
            <a:lvl5pPr marL="2057183" indent="-228576" eaLnBrk="0" hangingPunct="0">
              <a:defRPr sz="2400">
                <a:solidFill>
                  <a:schemeClr val="tx1"/>
                </a:solidFill>
                <a:latin typeface="Calibri" charset="0"/>
                <a:ea typeface="MS PGothic" charset="0"/>
                <a:cs typeface="MS PGothic" charset="0"/>
              </a:defRPr>
            </a:lvl5pPr>
            <a:lvl6pPr marL="2514335" indent="-228576"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487" indent="-228576" eaLnBrk="0" fontAlgn="base" hangingPunct="0">
              <a:spcBef>
                <a:spcPct val="0"/>
              </a:spcBef>
              <a:spcAft>
                <a:spcPct val="0"/>
              </a:spcAft>
              <a:defRPr sz="2400">
                <a:solidFill>
                  <a:schemeClr val="tx1"/>
                </a:solidFill>
                <a:latin typeface="Calibri" charset="0"/>
                <a:ea typeface="MS PGothic" charset="0"/>
                <a:cs typeface="MS PGothic" charset="0"/>
              </a:defRPr>
            </a:lvl7pPr>
            <a:lvl8pPr marL="3428638" indent="-228576" eaLnBrk="0" fontAlgn="base" hangingPunct="0">
              <a:spcBef>
                <a:spcPct val="0"/>
              </a:spcBef>
              <a:spcAft>
                <a:spcPct val="0"/>
              </a:spcAft>
              <a:defRPr sz="2400">
                <a:solidFill>
                  <a:schemeClr val="tx1"/>
                </a:solidFill>
                <a:latin typeface="Calibri" charset="0"/>
                <a:ea typeface="MS PGothic" charset="0"/>
                <a:cs typeface="MS PGothic" charset="0"/>
              </a:defRPr>
            </a:lvl8pPr>
            <a:lvl9pPr marL="3885790" indent="-228576"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70955DC-01E0-D54A-879D-4C3621B3C7A9}" type="slidenum">
              <a:rPr lang="en-US" sz="1200">
                <a:solidFill>
                  <a:srgbClr val="000000"/>
                </a:solidFill>
                <a:latin typeface="Times New Roman" charset="0"/>
              </a:rPr>
              <a:pPr eaLnBrk="1" hangingPunct="1"/>
              <a:t>56</a:t>
            </a:fld>
            <a:endParaRPr lang="en-US" sz="1200">
              <a:solidFill>
                <a:srgbClr val="000000"/>
              </a:solidFill>
              <a:latin typeface="Times New Roman" charset="0"/>
            </a:endParaRPr>
          </a:p>
        </p:txBody>
      </p:sp>
      <p:sp>
        <p:nvSpPr>
          <p:cNvPr id="430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703264" y="4418014"/>
            <a:ext cx="5603875" cy="4181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89307" tIns="44654" rIns="89307" bIns="44654" numCol="1" anchor="t" anchorCtr="0" compatLnSpc="1">
            <a:prstTxWarp prst="textNoShape">
              <a:avLst/>
            </a:prstTxWarp>
          </a:bodyPr>
          <a:lstStyle/>
          <a:p>
            <a:pPr eaLnBrk="1" hangingPunct="1">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3788895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57</a:t>
            </a:fld>
            <a:endParaRPr lang="en-US"/>
          </a:p>
        </p:txBody>
      </p:sp>
    </p:spTree>
    <p:extLst>
      <p:ext uri="{BB962C8B-B14F-4D97-AF65-F5344CB8AC3E}">
        <p14:creationId xmlns:p14="http://schemas.microsoft.com/office/powerpoint/2010/main" val="1950766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Contained in Agency material</a:t>
            </a:r>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58</a:t>
            </a:fld>
            <a:endParaRPr lang="en-US"/>
          </a:p>
        </p:txBody>
      </p:sp>
    </p:spTree>
    <p:extLst>
      <p:ext uri="{BB962C8B-B14F-4D97-AF65-F5344CB8AC3E}">
        <p14:creationId xmlns:p14="http://schemas.microsoft.com/office/powerpoint/2010/main" val="3318179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FF0000"/>
                </a:solidFill>
              </a:rPr>
              <a:t>Contained in Agency material</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pPr>
              <a:defRPr/>
            </a:pPr>
            <a:fld id="{D93400E5-48B8-406C-9024-262879143EF1}"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156075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9619F59-BD39-8D46-91C5-326CB2BDA0F1}" type="slidenum">
              <a:rPr lang="en-US" sz="1100"/>
              <a:pPr/>
              <a:t>4</a:t>
            </a:fld>
            <a:endParaRPr lang="en-US" sz="1100" dirty="0"/>
          </a:p>
        </p:txBody>
      </p:sp>
      <p:sp>
        <p:nvSpPr>
          <p:cNvPr id="55299" name="Rectangle 2"/>
          <p:cNvSpPr>
            <a:spLocks noGrp="1" noRot="1" noChangeAspect="1" noChangeArrowheads="1" noTextEdit="1"/>
          </p:cNvSpPr>
          <p:nvPr>
            <p:ph type="sldImg"/>
          </p:nvPr>
        </p:nvSpPr>
        <p:spPr>
          <a:xfrm>
            <a:off x="192088" y="231775"/>
            <a:ext cx="3203575" cy="2401888"/>
          </a:xfrm>
          <a:ln/>
        </p:spPr>
      </p:sp>
      <p:sp>
        <p:nvSpPr>
          <p:cNvPr id="55300" name="Rectangle 3"/>
          <p:cNvSpPr>
            <a:spLocks noGrp="1" noChangeArrowheads="1"/>
          </p:cNvSpPr>
          <p:nvPr>
            <p:ph type="body" idx="1"/>
          </p:nvPr>
        </p:nvSpPr>
        <p:spPr>
          <a:xfrm>
            <a:off x="76272" y="2623177"/>
            <a:ext cx="6877332" cy="6120130"/>
          </a:xfrm>
          <a:noFill/>
          <a:ln/>
        </p:spPr>
        <p:txBody>
          <a:bodyPr/>
          <a:lstStyle/>
          <a:p>
            <a:pPr eaLnBrk="1" hangingPunct="1">
              <a:lnSpc>
                <a:spcPct val="90000"/>
              </a:lnSpc>
              <a:spcBef>
                <a:spcPts val="102"/>
              </a:spcBef>
            </a:pPr>
            <a:r>
              <a:rPr lang="en-US" sz="1000" dirty="0"/>
              <a:t>   NASA's Spitzer Space Telescope has spotted an eruption of dust around a young star, possibly the result of a smashup between large asteroids. This type of collision can eventually lead to the formation of planets.</a:t>
            </a:r>
          </a:p>
          <a:p>
            <a:pPr eaLnBrk="1" hangingPunct="1">
              <a:lnSpc>
                <a:spcPct val="90000"/>
              </a:lnSpc>
              <a:spcBef>
                <a:spcPts val="102"/>
              </a:spcBef>
            </a:pPr>
            <a:r>
              <a:rPr lang="en-US" sz="1000" dirty="0"/>
              <a:t>   Scientists had been regularly tracking the star, called NGC 2547-</a:t>
            </a:r>
            <a:r>
              <a:rPr lang="en-US" sz="1000" dirty="0" err="1"/>
              <a:t>ID8</a:t>
            </a:r>
            <a:r>
              <a:rPr lang="en-US" sz="1000" dirty="0"/>
              <a:t>, when it surged with a huge amount of fresh dust between August 2012 and January 2013.</a:t>
            </a:r>
          </a:p>
          <a:p>
            <a:pPr eaLnBrk="1" hangingPunct="1">
              <a:lnSpc>
                <a:spcPct val="90000"/>
              </a:lnSpc>
              <a:spcBef>
                <a:spcPts val="102"/>
              </a:spcBef>
            </a:pPr>
            <a:r>
              <a:rPr lang="en-US" sz="1000" dirty="0"/>
              <a:t>   "We think two big asteroids crashed into each other, creating a huge cloud of grains the size of very fine sand, which are now smashing themselves into smithereens and slowly leaking away from the star," said lead author and graduate student </a:t>
            </a:r>
            <a:r>
              <a:rPr lang="en-US" sz="1000" dirty="0" err="1"/>
              <a:t>Huan</a:t>
            </a:r>
            <a:r>
              <a:rPr lang="en-US" sz="1000" dirty="0"/>
              <a:t> </a:t>
            </a:r>
            <a:r>
              <a:rPr lang="en-US" sz="1000" dirty="0" err="1"/>
              <a:t>Meng</a:t>
            </a:r>
            <a:r>
              <a:rPr lang="en-US" sz="1000" dirty="0"/>
              <a:t> of the University of Arizona, Tucson. </a:t>
            </a:r>
          </a:p>
          <a:p>
            <a:pPr eaLnBrk="1" hangingPunct="1">
              <a:lnSpc>
                <a:spcPct val="90000"/>
              </a:lnSpc>
              <a:spcBef>
                <a:spcPts val="102"/>
              </a:spcBef>
            </a:pPr>
            <a:r>
              <a:rPr lang="en-US" sz="1000" dirty="0"/>
              <a:t>   While dusty aftermaths of suspected asteroid collisions have been observed by Spitzer before, this is the first time scientists have collected data before and after a planetary system smashup. The viewing offers a glimpse into the violent process of making rocky planets like ours.</a:t>
            </a:r>
          </a:p>
          <a:p>
            <a:pPr eaLnBrk="1" hangingPunct="1">
              <a:lnSpc>
                <a:spcPct val="90000"/>
              </a:lnSpc>
              <a:spcBef>
                <a:spcPts val="102"/>
              </a:spcBef>
            </a:pPr>
            <a:r>
              <a:rPr lang="en-US" sz="1000" dirty="0"/>
              <a:t>   Rocky planets begin life as dusty material circling around young stars. The material clumps together to form asteroids that ram into each other. Although the asteroids often are destroyed, some grow over time and transform into proto-planets. After about 100 million years, the objects mature into full-grown, terrestrial planets. Our moon is thought to have formed from a giant impact between proto-Earth and a Mars-size object.</a:t>
            </a:r>
          </a:p>
          <a:p>
            <a:pPr eaLnBrk="1" hangingPunct="1">
              <a:lnSpc>
                <a:spcPct val="90000"/>
              </a:lnSpc>
              <a:spcBef>
                <a:spcPts val="102"/>
              </a:spcBef>
            </a:pPr>
            <a:r>
              <a:rPr lang="en-US" sz="1000" dirty="0"/>
              <a:t>   In the new study, Spitzer set its heat-seeking infrared eyes on the dusty star NGC 2547-</a:t>
            </a:r>
            <a:r>
              <a:rPr lang="en-US" sz="1000" dirty="0" err="1"/>
              <a:t>ID8</a:t>
            </a:r>
            <a:r>
              <a:rPr lang="en-US" sz="1000" dirty="0"/>
              <a:t>, which is ~35 million years old and lies 1,200 light-years away in the Vela constellation. Previous observations had already recorded variations in the amount of dust around the star, hinting at possible ongoing asteroid collisions. In hope of witnessing an even larger impact, which is a key step in the birth of a terrestrial planet, the astronomers turned to Spitzer to observe the star regularly. Beginning in May 2012, the telescope began watching the star, sometimes daily. </a:t>
            </a:r>
          </a:p>
          <a:p>
            <a:pPr eaLnBrk="1" hangingPunct="1">
              <a:lnSpc>
                <a:spcPct val="90000"/>
              </a:lnSpc>
              <a:spcBef>
                <a:spcPts val="102"/>
              </a:spcBef>
            </a:pPr>
            <a:r>
              <a:rPr lang="en-US" sz="1000" dirty="0"/>
              <a:t>   A dramatic change in the star came during a time when Spitzer had to point away from NGC 2547-</a:t>
            </a:r>
            <a:r>
              <a:rPr lang="en-US" sz="1000" dirty="0" err="1"/>
              <a:t>ID8</a:t>
            </a:r>
            <a:r>
              <a:rPr lang="en-US" sz="1000" dirty="0"/>
              <a:t> because our sun was in the way. When Spitzer started observing the star again five months later, the team was shocked by the data they received.</a:t>
            </a:r>
          </a:p>
          <a:p>
            <a:pPr eaLnBrk="1" hangingPunct="1">
              <a:lnSpc>
                <a:spcPct val="90000"/>
              </a:lnSpc>
              <a:spcBef>
                <a:spcPts val="102"/>
              </a:spcBef>
            </a:pPr>
            <a:r>
              <a:rPr lang="en-US" sz="1000" dirty="0"/>
              <a:t>   "We not only witnessed what appears to be the wreckage of a huge smashup, but have been able to track how it is changing -- the signal is fading as the cloud destroys itself by grinding its grains down so they escape from the star," said Kate Su of the University of Arizona and co-author on the study. "Spitzer is the best telescope for monitoring stars regularly and precisely for small changes in infrared light over months and even years."</a:t>
            </a:r>
          </a:p>
          <a:p>
            <a:pPr eaLnBrk="1" hangingPunct="1">
              <a:lnSpc>
                <a:spcPct val="90000"/>
              </a:lnSpc>
              <a:spcBef>
                <a:spcPts val="102"/>
              </a:spcBef>
            </a:pPr>
            <a:r>
              <a:rPr lang="en-US" sz="1000" dirty="0"/>
              <a:t>   A very thick cloud of dusty debris now orbits the star in the zone where rocky planets form. As the scientists observe the star system, the infrared signal from this cloud varies based on what is visible from Earth. For example, when the elongated cloud is facing us, more of its surface area is exposed and the signal is greater. When the head or the tail of the cloud is in view, less infrared light is observed. By studying the infrared oscillations, the team is gathering first-of-its-kind data on the detailed process and outcome of collisions that create rocky planets like Earth. </a:t>
            </a:r>
          </a:p>
          <a:p>
            <a:pPr eaLnBrk="1" hangingPunct="1">
              <a:lnSpc>
                <a:spcPct val="90000"/>
              </a:lnSpc>
              <a:spcBef>
                <a:spcPts val="102"/>
              </a:spcBef>
            </a:pPr>
            <a:r>
              <a:rPr lang="en-US" sz="1000" dirty="0"/>
              <a:t>   "We are watching rocky planet formation happen right in front of us," said George </a:t>
            </a:r>
            <a:r>
              <a:rPr lang="en-US" sz="1000" dirty="0" err="1"/>
              <a:t>Rieke</a:t>
            </a:r>
            <a:r>
              <a:rPr lang="en-US" sz="1000" dirty="0"/>
              <a:t>, a University of Arizona co-author of the new study. "This is a unique chance to study this process in near real-time."</a:t>
            </a:r>
          </a:p>
          <a:p>
            <a:pPr eaLnBrk="1" hangingPunct="1">
              <a:lnSpc>
                <a:spcPct val="90000"/>
              </a:lnSpc>
              <a:spcBef>
                <a:spcPts val="102"/>
              </a:spcBef>
            </a:pPr>
            <a:r>
              <a:rPr lang="en-US" sz="1000" dirty="0"/>
              <a:t>   The team is continuing to keep an eye on the star with Spitzer. They will see how long the elevated dust levels persist, which will help them calculate how often such events happen around this and other stars. And they might see another smashup while Spitzer looks on.</a:t>
            </a:r>
          </a:p>
          <a:p>
            <a:pPr eaLnBrk="1" hangingPunct="1">
              <a:lnSpc>
                <a:spcPct val="90000"/>
              </a:lnSpc>
              <a:spcBef>
                <a:spcPts val="102"/>
              </a:spcBef>
            </a:pPr>
            <a:r>
              <a:rPr lang="en-US" sz="1000" dirty="0"/>
              <a:t>   The results of this study are posted online Thursday in the journal Science. </a:t>
            </a:r>
          </a:p>
          <a:p>
            <a:pPr eaLnBrk="1" hangingPunct="1">
              <a:lnSpc>
                <a:spcPct val="90000"/>
              </a:lnSpc>
              <a:spcBef>
                <a:spcPts val="102"/>
              </a:spcBef>
            </a:pPr>
            <a:r>
              <a:rPr lang="en-US" sz="1000" dirty="0"/>
              <a:t>   NASA's JPL in Pasadena, CA, manages the Spitzer Space Telescope mission for NASA's SMD in Washington. Science operations are conducted at the Spitzer Science Center at Caltech in Pasadena. Spacecraft operations are based at Lockheed Martin Space Systems Company in Littleton, Colorado. Data are archived at the Infrared Science Archive housed at the Infrared Processing and Analysis Center at Caltech. Caltech manages JPL for NASA.</a:t>
            </a:r>
          </a:p>
          <a:p>
            <a:pPr eaLnBrk="1" hangingPunct="1">
              <a:lnSpc>
                <a:spcPct val="90000"/>
              </a:lnSpc>
              <a:spcBef>
                <a:spcPts val="102"/>
              </a:spcBef>
            </a:pPr>
            <a:endParaRPr lang="en-US" sz="1000" dirty="0"/>
          </a:p>
          <a:p>
            <a:pPr eaLnBrk="1" hangingPunct="1">
              <a:lnSpc>
                <a:spcPct val="90000"/>
              </a:lnSpc>
              <a:spcBef>
                <a:spcPts val="102"/>
              </a:spcBef>
            </a:pPr>
            <a:r>
              <a:rPr lang="en-US" sz="1000" b="1" dirty="0"/>
              <a:t>Name:</a:t>
            </a:r>
            <a:r>
              <a:rPr lang="en-US" sz="1000" dirty="0"/>
              <a:t>  NGC 2547-</a:t>
            </a:r>
            <a:r>
              <a:rPr lang="en-US" sz="1000" dirty="0" err="1"/>
              <a:t>ID8</a:t>
            </a:r>
            <a:r>
              <a:rPr lang="en-US" sz="1000" dirty="0"/>
              <a:t>       </a:t>
            </a:r>
            <a:r>
              <a:rPr lang="en-US" sz="1000" b="1" dirty="0"/>
              <a:t>Type:</a:t>
            </a:r>
            <a:r>
              <a:rPr lang="en-US" sz="1000" dirty="0"/>
              <a:t>  Star &gt; </a:t>
            </a:r>
            <a:r>
              <a:rPr lang="en-US" sz="1000" dirty="0" err="1"/>
              <a:t>Circumstellar</a:t>
            </a:r>
            <a:r>
              <a:rPr lang="en-US" sz="1000" dirty="0"/>
              <a:t> Material &gt; Disk &gt; Debris</a:t>
            </a:r>
          </a:p>
          <a:p>
            <a:pPr eaLnBrk="1" hangingPunct="1">
              <a:lnSpc>
                <a:spcPct val="90000"/>
              </a:lnSpc>
              <a:spcBef>
                <a:spcPts val="102"/>
              </a:spcBef>
            </a:pPr>
            <a:r>
              <a:rPr lang="en-US" sz="1000" b="1" dirty="0"/>
              <a:t>Color	Band 	Wavelength 	Telescope</a:t>
            </a:r>
          </a:p>
          <a:p>
            <a:pPr eaLnBrk="1" hangingPunct="1">
              <a:lnSpc>
                <a:spcPct val="90000"/>
              </a:lnSpc>
              <a:spcBef>
                <a:spcPts val="102"/>
              </a:spcBef>
            </a:pPr>
            <a:r>
              <a:rPr lang="en-US" sz="1000" dirty="0"/>
              <a:t>Red	Infrared 	4.5 µm 	Spitzer IRAC</a:t>
            </a:r>
          </a:p>
          <a:p>
            <a:pPr eaLnBrk="1" hangingPunct="1">
              <a:lnSpc>
                <a:spcPct val="90000"/>
              </a:lnSpc>
              <a:spcBef>
                <a:spcPts val="102"/>
              </a:spcBef>
            </a:pPr>
            <a:r>
              <a:rPr lang="en-US" sz="1000" b="1" dirty="0"/>
              <a:t>Notes</a:t>
            </a:r>
            <a:r>
              <a:rPr lang="en-US" sz="1000" dirty="0"/>
              <a:t>: Time sequence at 4.5 microns </a:t>
            </a:r>
          </a:p>
        </p:txBody>
      </p:sp>
      <p:sp>
        <p:nvSpPr>
          <p:cNvPr id="55302" name="Rectangle 3"/>
          <p:cNvSpPr txBox="1">
            <a:spLocks noChangeArrowheads="1"/>
          </p:cNvSpPr>
          <p:nvPr/>
        </p:nvSpPr>
        <p:spPr bwMode="auto">
          <a:xfrm>
            <a:off x="3450026" y="242094"/>
            <a:ext cx="3505200" cy="2491952"/>
          </a:xfrm>
          <a:prstGeom prst="rect">
            <a:avLst/>
          </a:prstGeom>
          <a:noFill/>
          <a:ln w="9525">
            <a:noFill/>
            <a:miter lim="800000"/>
            <a:headEnd/>
            <a:tailEnd/>
          </a:ln>
        </p:spPr>
        <p:txBody>
          <a:bodyPr lIns="93177" tIns="46589" rIns="93177" bIns="46589">
            <a:prstTxWarp prst="textNoShape">
              <a:avLst/>
            </a:prstTxWarp>
          </a:bodyPr>
          <a:lstStyle/>
          <a:p>
            <a:pPr>
              <a:lnSpc>
                <a:spcPct val="90000"/>
              </a:lnSpc>
              <a:spcBef>
                <a:spcPts val="306"/>
              </a:spcBef>
            </a:pPr>
            <a:r>
              <a:rPr lang="en-US" sz="1100" dirty="0"/>
              <a:t>NASA's Spitzer Telescope Witnesses Asteroid Smashup</a:t>
            </a:r>
          </a:p>
          <a:p>
            <a:pPr>
              <a:lnSpc>
                <a:spcPct val="90000"/>
              </a:lnSpc>
              <a:spcBef>
                <a:spcPts val="306"/>
              </a:spcBef>
            </a:pPr>
            <a:r>
              <a:rPr lang="en-US" sz="1100" dirty="0"/>
              <a:t>Released: August 28, 2014</a:t>
            </a:r>
          </a:p>
          <a:p>
            <a:pPr>
              <a:lnSpc>
                <a:spcPct val="90000"/>
              </a:lnSpc>
              <a:spcBef>
                <a:spcPts val="306"/>
              </a:spcBef>
            </a:pPr>
            <a:r>
              <a:rPr lang="en-US" sz="1100" dirty="0"/>
              <a:t>ID: </a:t>
            </a:r>
            <a:r>
              <a:rPr lang="de-DE" sz="1100" dirty="0" err="1"/>
              <a:t>ssc2014-06b</a:t>
            </a:r>
            <a:endParaRPr lang="en-US" sz="1100" dirty="0"/>
          </a:p>
          <a:p>
            <a:pPr>
              <a:lnSpc>
                <a:spcPct val="90000"/>
              </a:lnSpc>
              <a:spcBef>
                <a:spcPts val="102"/>
              </a:spcBef>
            </a:pPr>
            <a:r>
              <a:rPr lang="en-US" sz="1100" dirty="0">
                <a:solidFill>
                  <a:srgbClr val="595959"/>
                </a:solidFill>
              </a:rPr>
              <a:t>Credit: NASA/JPL-Caltech/</a:t>
            </a:r>
            <a:r>
              <a:rPr lang="en-US" sz="1100" dirty="0" err="1">
                <a:solidFill>
                  <a:srgbClr val="595959"/>
                </a:solidFill>
              </a:rPr>
              <a:t>H.Y.A</a:t>
            </a:r>
            <a:r>
              <a:rPr lang="en-US" sz="1100" dirty="0">
                <a:solidFill>
                  <a:srgbClr val="595959"/>
                </a:solidFill>
              </a:rPr>
              <a:t>. </a:t>
            </a:r>
            <a:r>
              <a:rPr lang="en-US" sz="1100" dirty="0" err="1">
                <a:solidFill>
                  <a:srgbClr val="595959"/>
                </a:solidFill>
              </a:rPr>
              <a:t>Meng</a:t>
            </a:r>
            <a:r>
              <a:rPr lang="en-US" sz="1100" dirty="0">
                <a:solidFill>
                  <a:srgbClr val="595959"/>
                </a:solidFill>
              </a:rPr>
              <a:t> (Univ. of Arizona)</a:t>
            </a:r>
          </a:p>
          <a:p>
            <a:pPr>
              <a:lnSpc>
                <a:spcPct val="90000"/>
              </a:lnSpc>
              <a:spcBef>
                <a:spcPts val="102"/>
              </a:spcBef>
            </a:pPr>
            <a:endParaRPr lang="en-US" sz="1100" dirty="0">
              <a:solidFill>
                <a:srgbClr val="595959"/>
              </a:solidFill>
            </a:endParaRPr>
          </a:p>
          <a:p>
            <a:pPr>
              <a:lnSpc>
                <a:spcPct val="90000"/>
              </a:lnSpc>
              <a:spcBef>
                <a:spcPts val="102"/>
              </a:spcBef>
            </a:pPr>
            <a:r>
              <a:rPr lang="en-US" sz="1100" dirty="0">
                <a:solidFill>
                  <a:srgbClr val="595959"/>
                </a:solidFill>
              </a:rPr>
              <a:t> In this plot, infrared brightness is represented on the vertical axis, and time on the horizontal axis. The data at left show infrared light from the dust around the star back in 2012. Between 2012 and 2013, Spitzer had to stop observing the star because it was located behind the sun, as seen from Spitzer's Earth-trailing orbit.</a:t>
            </a:r>
          </a:p>
          <a:p>
            <a:pPr>
              <a:lnSpc>
                <a:spcPct val="90000"/>
              </a:lnSpc>
              <a:spcBef>
                <a:spcPts val="306"/>
              </a:spcBef>
            </a:pPr>
            <a:endParaRPr lang="en-US" sz="1100" dirty="0"/>
          </a:p>
        </p:txBody>
      </p:sp>
    </p:spTree>
    <p:extLst>
      <p:ext uri="{BB962C8B-B14F-4D97-AF65-F5344CB8AC3E}">
        <p14:creationId xmlns:p14="http://schemas.microsoft.com/office/powerpoint/2010/main" val="163911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9</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r>
              <a:rPr lang="en-US" dirty="0" smtClean="0"/>
              <a:t>Updated August 2014</a:t>
            </a:r>
            <a:endParaRPr lang="en-US" dirty="0"/>
          </a:p>
        </p:txBody>
      </p:sp>
    </p:spTree>
    <p:extLst>
      <p:ext uri="{BB962C8B-B14F-4D97-AF65-F5344CB8AC3E}">
        <p14:creationId xmlns:p14="http://schemas.microsoft.com/office/powerpoint/2010/main" val="416224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Contained</a:t>
            </a:r>
            <a:r>
              <a:rPr lang="en-US" baseline="0" dirty="0" smtClean="0"/>
              <a:t> in Agency material</a:t>
            </a:r>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10</a:t>
            </a:fld>
            <a:endParaRPr lang="en-US"/>
          </a:p>
        </p:txBody>
      </p:sp>
    </p:spTree>
    <p:extLst>
      <p:ext uri="{BB962C8B-B14F-4D97-AF65-F5344CB8AC3E}">
        <p14:creationId xmlns:p14="http://schemas.microsoft.com/office/powerpoint/2010/main" val="315872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11</a:t>
            </a:fld>
            <a:endParaRPr lang="en-US"/>
          </a:p>
        </p:txBody>
      </p:sp>
    </p:spTree>
    <p:extLst>
      <p:ext uri="{BB962C8B-B14F-4D97-AF65-F5344CB8AC3E}">
        <p14:creationId xmlns:p14="http://schemas.microsoft.com/office/powerpoint/2010/main" val="415659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12</a:t>
            </a:fld>
            <a:endParaRPr lang="en-US"/>
          </a:p>
        </p:txBody>
      </p:sp>
    </p:spTree>
    <p:extLst>
      <p:ext uri="{BB962C8B-B14F-4D97-AF65-F5344CB8AC3E}">
        <p14:creationId xmlns:p14="http://schemas.microsoft.com/office/powerpoint/2010/main" val="49934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most image: ISIM with instruments: MIRI (left most,</a:t>
            </a:r>
            <a:r>
              <a:rPr lang="en-US" baseline="0" dirty="0" smtClean="0"/>
              <a:t> hanging outside the left hand side of the black ISIM cage), NIRCam, (deep gold instrument visible in the lower center of the ISIM), FGS/NIRISS (pale gold visible in the upper center of ISIM) and NIRSpec (silver package outside the right hand part of ISIM)</a:t>
            </a:r>
          </a:p>
          <a:p>
            <a:r>
              <a:rPr lang="en-US" baseline="0" dirty="0" smtClean="0"/>
              <a:t>Second image: 5 ETU sunshields folded up with bottom third mockup of mirror.  While spreader bars in the foreground.  Spreader bars separate the layers of the sunshield once deployed</a:t>
            </a:r>
          </a:p>
          <a:p>
            <a:r>
              <a:rPr lang="en-US" baseline="0" dirty="0" smtClean="0"/>
              <a:t>Third image with callout.  Flight backplane (bottom-most black structure in the picture) and backplane support fixture (black “cage” on top of backplane).  In this orientation, the mirror segments are attached on the bottom with the light collecting surface facing down.</a:t>
            </a:r>
          </a:p>
          <a:p>
            <a:r>
              <a:rPr lang="en-US" baseline="0" dirty="0" smtClean="0"/>
              <a:t>Bottom picture: Black structure is the telescope pathfinder structure.  It’s a backplane (center section only) with the secondary mirror struts that hold the secondary mirror mount at the top.  This image is from tests of the deployment practice for the struts to deploy and unfold.</a:t>
            </a:r>
            <a:endParaRPr lang="en-US" dirty="0"/>
          </a:p>
        </p:txBody>
      </p:sp>
      <p:sp>
        <p:nvSpPr>
          <p:cNvPr id="4" name="Slide Number Placeholder 3"/>
          <p:cNvSpPr>
            <a:spLocks noGrp="1"/>
          </p:cNvSpPr>
          <p:nvPr>
            <p:ph type="sldNum" sz="quarter" idx="10"/>
          </p:nvPr>
        </p:nvSpPr>
        <p:spPr/>
        <p:txBody>
          <a:bodyPr/>
          <a:lstStyle/>
          <a:p>
            <a:fld id="{74A4C37B-CF73-BD40-B2F2-2C896C6E8E74}" type="slidenum">
              <a:rPr lang="en-US" smtClean="0"/>
              <a:t>13</a:t>
            </a:fld>
            <a:endParaRPr lang="en-US"/>
          </a:p>
        </p:txBody>
      </p:sp>
    </p:spTree>
    <p:extLst>
      <p:ext uri="{BB962C8B-B14F-4D97-AF65-F5344CB8AC3E}">
        <p14:creationId xmlns:p14="http://schemas.microsoft.com/office/powerpoint/2010/main" val="87244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9589" name="Rectangle 5"/>
          <p:cNvSpPr>
            <a:spLocks noGrp="1" noChangeArrowheads="1"/>
          </p:cNvSpPr>
          <p:nvPr>
            <p:ph type="ctrTitle"/>
          </p:nvPr>
        </p:nvSpPr>
        <p:spPr>
          <a:xfrm>
            <a:off x="4680477" y="4715084"/>
            <a:ext cx="4298036" cy="361371"/>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43" y="5235782"/>
            <a:ext cx="3723891" cy="30751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70296253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006599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908" indent="0">
              <a:buNone/>
              <a:defRPr sz="1800"/>
            </a:lvl2pPr>
            <a:lvl3pPr marL="911816" indent="0">
              <a:buNone/>
              <a:defRPr sz="1600"/>
            </a:lvl3pPr>
            <a:lvl4pPr marL="1367724" indent="0">
              <a:buNone/>
              <a:defRPr sz="1400"/>
            </a:lvl4pPr>
            <a:lvl5pPr marL="1823633" indent="0">
              <a:buNone/>
              <a:defRPr sz="1400"/>
            </a:lvl5pPr>
            <a:lvl6pPr marL="2279543" indent="0">
              <a:buNone/>
              <a:defRPr sz="1400"/>
            </a:lvl6pPr>
            <a:lvl7pPr marL="2735451" indent="0">
              <a:buNone/>
              <a:defRPr sz="1400"/>
            </a:lvl7pPr>
            <a:lvl8pPr marL="3191359" indent="0">
              <a:buNone/>
              <a:defRPr sz="1400"/>
            </a:lvl8pPr>
            <a:lvl9pPr marL="3647269" indent="0">
              <a:buNone/>
              <a:defRPr sz="1400"/>
            </a:lvl9pPr>
          </a:lstStyle>
          <a:p>
            <a:pPr lvl="0"/>
            <a:r>
              <a:rPr lang="en-US" smtClean="0"/>
              <a:t>Click to edit Master text styles</a:t>
            </a:r>
          </a:p>
        </p:txBody>
      </p:sp>
    </p:spTree>
    <p:extLst>
      <p:ext uri="{BB962C8B-B14F-4D97-AF65-F5344CB8AC3E}">
        <p14:creationId xmlns:p14="http://schemas.microsoft.com/office/powerpoint/2010/main" val="335232281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5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42" y="129065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01206"/>
      </p:ext>
    </p:extLst>
  </p:cSld>
  <p:clrMapOvr>
    <a:masterClrMapping/>
  </p:clrMapOvr>
  <p:transition xmlns:p14="http://schemas.microsoft.com/office/powerpoint/2010/mai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37476"/>
      </p:ext>
    </p:extLst>
  </p:cSld>
  <p:clrMapOvr>
    <a:masterClrMapping/>
  </p:clrMapOvr>
  <p:transition xmlns:p14="http://schemas.microsoft.com/office/powerpoint/2010/main" spd="slow">
    <p:fade thruBlk="1"/>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758962"/>
      </p:ext>
    </p:extLst>
  </p:cSld>
  <p:clrMapOvr>
    <a:masterClrMapping/>
  </p:clrMapOvr>
  <p:transition xmlns:p14="http://schemas.microsoft.com/office/powerpoint/2010/mai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57768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7734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8"/>
            <a:ext cx="4298036" cy="361555"/>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6" y="5235784"/>
            <a:ext cx="3723891" cy="307694"/>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998683027"/>
      </p:ext>
    </p:extLst>
  </p:cSld>
  <p:clrMapOvr>
    <a:masterClrMapping/>
  </p:clrMapOvr>
  <p:transition xmlns:p14="http://schemas.microsoft.com/office/powerpoint/2010/mai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4266002"/>
      </p:ext>
    </p:extLst>
  </p:cSld>
  <p:clrMapOvr>
    <a:masterClrMapping/>
  </p:clrMapOvr>
  <p:transition xmlns:p14="http://schemas.microsoft.com/office/powerpoint/2010/mai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789" indent="0">
              <a:buNone/>
              <a:defRPr sz="1800"/>
            </a:lvl2pPr>
            <a:lvl3pPr marL="913578" indent="0">
              <a:buNone/>
              <a:defRPr sz="1600"/>
            </a:lvl3pPr>
            <a:lvl4pPr marL="1370365" indent="0">
              <a:buNone/>
              <a:defRPr sz="1400"/>
            </a:lvl4pPr>
            <a:lvl5pPr marL="1827155" indent="0">
              <a:buNone/>
              <a:defRPr sz="1400"/>
            </a:lvl5pPr>
            <a:lvl6pPr marL="2283941" indent="0">
              <a:buNone/>
              <a:defRPr sz="1400"/>
            </a:lvl6pPr>
            <a:lvl7pPr marL="2740726" indent="0">
              <a:buNone/>
              <a:defRPr sz="1400"/>
            </a:lvl7pPr>
            <a:lvl8pPr marL="3197517" indent="0">
              <a:buNone/>
              <a:defRPr sz="1400"/>
            </a:lvl8pPr>
            <a:lvl9pPr marL="3654305" indent="0">
              <a:buNone/>
              <a:defRPr sz="1400"/>
            </a:lvl9pPr>
          </a:lstStyle>
          <a:p>
            <a:pPr lvl="0"/>
            <a:r>
              <a:rPr lang="en-US" smtClean="0"/>
              <a:t>Click to edit Master text styles</a:t>
            </a:r>
          </a:p>
        </p:txBody>
      </p:sp>
    </p:spTree>
    <p:extLst>
      <p:ext uri="{BB962C8B-B14F-4D97-AF65-F5344CB8AC3E}">
        <p14:creationId xmlns:p14="http://schemas.microsoft.com/office/powerpoint/2010/main" val="1960531540"/>
      </p:ext>
    </p:extLst>
  </p:cSld>
  <p:clrMapOvr>
    <a:masterClrMapping/>
  </p:clrMapOvr>
  <p:transition xmlns:p14="http://schemas.microsoft.com/office/powerpoint/2010/mai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4" y="1290649"/>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9"/>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615385"/>
      </p:ext>
    </p:extLst>
  </p:cSld>
  <p:clrMapOvr>
    <a:masterClrMapping/>
  </p:clrMapOvr>
  <p:transition xmlns:p14="http://schemas.microsoft.com/office/powerpoint/2010/mai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89" indent="0">
              <a:buNone/>
              <a:defRPr sz="2000" b="1"/>
            </a:lvl2pPr>
            <a:lvl3pPr marL="913578" indent="0">
              <a:buNone/>
              <a:defRPr sz="1800" b="1"/>
            </a:lvl3pPr>
            <a:lvl4pPr marL="1370365" indent="0">
              <a:buNone/>
              <a:defRPr sz="1600" b="1"/>
            </a:lvl4pPr>
            <a:lvl5pPr marL="1827155" indent="0">
              <a:buNone/>
              <a:defRPr sz="1600" b="1"/>
            </a:lvl5pPr>
            <a:lvl6pPr marL="2283941" indent="0">
              <a:buNone/>
              <a:defRPr sz="1600" b="1"/>
            </a:lvl6pPr>
            <a:lvl7pPr marL="2740726" indent="0">
              <a:buNone/>
              <a:defRPr sz="1600" b="1"/>
            </a:lvl7pPr>
            <a:lvl8pPr marL="3197517" indent="0">
              <a:buNone/>
              <a:defRPr sz="1600" b="1"/>
            </a:lvl8pPr>
            <a:lvl9pPr marL="365430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789" indent="0">
              <a:buNone/>
              <a:defRPr sz="2000" b="1"/>
            </a:lvl2pPr>
            <a:lvl3pPr marL="913578" indent="0">
              <a:buNone/>
              <a:defRPr sz="1800" b="1"/>
            </a:lvl3pPr>
            <a:lvl4pPr marL="1370365" indent="0">
              <a:buNone/>
              <a:defRPr sz="1600" b="1"/>
            </a:lvl4pPr>
            <a:lvl5pPr marL="1827155" indent="0">
              <a:buNone/>
              <a:defRPr sz="1600" b="1"/>
            </a:lvl5pPr>
            <a:lvl6pPr marL="2283941" indent="0">
              <a:buNone/>
              <a:defRPr sz="1600" b="1"/>
            </a:lvl6pPr>
            <a:lvl7pPr marL="2740726" indent="0">
              <a:buNone/>
              <a:defRPr sz="1600" b="1"/>
            </a:lvl7pPr>
            <a:lvl8pPr marL="3197517" indent="0">
              <a:buNone/>
              <a:defRPr sz="1600" b="1"/>
            </a:lvl8pPr>
            <a:lvl9pPr marL="365430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310277"/>
      </p:ext>
    </p:extLst>
  </p:cSld>
  <p:clrMapOvr>
    <a:masterClrMapping/>
  </p:clrMapOvr>
  <p:transition xmlns:p14="http://schemas.microsoft.com/office/powerpoint/2010/mai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5767143"/>
      </p:ext>
    </p:extLst>
  </p:cSld>
  <p:clrMapOvr>
    <a:masterClrMapping/>
  </p:clrMapOvr>
  <p:transition xmlns:p14="http://schemas.microsoft.com/office/powerpoint/2010/mai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12159"/>
      </p:ext>
    </p:extLst>
  </p:cSld>
  <p:clrMapOvr>
    <a:masterClrMapping/>
  </p:clrMapOvr>
  <p:transition xmlns:p14="http://schemas.microsoft.com/office/powerpoint/2010/mai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12"/>
            <a:ext cx="3008313" cy="4691063"/>
          </a:xfrm>
        </p:spPr>
        <p:txBody>
          <a:bodyPr/>
          <a:lstStyle>
            <a:lvl1pPr marL="0" indent="0">
              <a:buNone/>
              <a:defRPr sz="1400"/>
            </a:lvl1pPr>
            <a:lvl2pPr marL="456789" indent="0">
              <a:buNone/>
              <a:defRPr sz="1200"/>
            </a:lvl2pPr>
            <a:lvl3pPr marL="913578" indent="0">
              <a:buNone/>
              <a:defRPr sz="1000"/>
            </a:lvl3pPr>
            <a:lvl4pPr marL="1370365" indent="0">
              <a:buNone/>
              <a:defRPr sz="900"/>
            </a:lvl4pPr>
            <a:lvl5pPr marL="1827155" indent="0">
              <a:buNone/>
              <a:defRPr sz="900"/>
            </a:lvl5pPr>
            <a:lvl6pPr marL="2283941" indent="0">
              <a:buNone/>
              <a:defRPr sz="900"/>
            </a:lvl6pPr>
            <a:lvl7pPr marL="2740726" indent="0">
              <a:buNone/>
              <a:defRPr sz="900"/>
            </a:lvl7pPr>
            <a:lvl8pPr marL="3197517" indent="0">
              <a:buNone/>
              <a:defRPr sz="900"/>
            </a:lvl8pPr>
            <a:lvl9pPr marL="3654305" indent="0">
              <a:buNone/>
              <a:defRPr sz="900"/>
            </a:lvl9pPr>
          </a:lstStyle>
          <a:p>
            <a:pPr lvl="0"/>
            <a:r>
              <a:rPr lang="en-US" smtClean="0"/>
              <a:t>Click to edit Master text styles</a:t>
            </a:r>
          </a:p>
        </p:txBody>
      </p:sp>
    </p:spTree>
    <p:extLst>
      <p:ext uri="{BB962C8B-B14F-4D97-AF65-F5344CB8AC3E}">
        <p14:creationId xmlns:p14="http://schemas.microsoft.com/office/powerpoint/2010/main" val="2906587866"/>
      </p:ext>
    </p:extLst>
  </p:cSld>
  <p:clrMapOvr>
    <a:masterClrMapping/>
  </p:clrMapOvr>
  <p:transition xmlns:p14="http://schemas.microsoft.com/office/powerpoint/2010/mai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789" indent="0">
              <a:buNone/>
              <a:defRPr sz="2800"/>
            </a:lvl2pPr>
            <a:lvl3pPr marL="913578" indent="0">
              <a:buNone/>
              <a:defRPr sz="2400"/>
            </a:lvl3pPr>
            <a:lvl4pPr marL="1370365" indent="0">
              <a:buNone/>
              <a:defRPr sz="2000"/>
            </a:lvl4pPr>
            <a:lvl5pPr marL="1827155" indent="0">
              <a:buNone/>
              <a:defRPr sz="2000"/>
            </a:lvl5pPr>
            <a:lvl6pPr marL="2283941" indent="0">
              <a:buNone/>
              <a:defRPr sz="2000"/>
            </a:lvl6pPr>
            <a:lvl7pPr marL="2740726" indent="0">
              <a:buNone/>
              <a:defRPr sz="2000"/>
            </a:lvl7pPr>
            <a:lvl8pPr marL="3197517" indent="0">
              <a:buNone/>
              <a:defRPr sz="2000"/>
            </a:lvl8pPr>
            <a:lvl9pPr marL="3654305"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789" indent="0">
              <a:buNone/>
              <a:defRPr sz="1200"/>
            </a:lvl2pPr>
            <a:lvl3pPr marL="913578" indent="0">
              <a:buNone/>
              <a:defRPr sz="1000"/>
            </a:lvl3pPr>
            <a:lvl4pPr marL="1370365" indent="0">
              <a:buNone/>
              <a:defRPr sz="900"/>
            </a:lvl4pPr>
            <a:lvl5pPr marL="1827155" indent="0">
              <a:buNone/>
              <a:defRPr sz="900"/>
            </a:lvl5pPr>
            <a:lvl6pPr marL="2283941" indent="0">
              <a:buNone/>
              <a:defRPr sz="900"/>
            </a:lvl6pPr>
            <a:lvl7pPr marL="2740726" indent="0">
              <a:buNone/>
              <a:defRPr sz="900"/>
            </a:lvl7pPr>
            <a:lvl8pPr marL="3197517" indent="0">
              <a:buNone/>
              <a:defRPr sz="900"/>
            </a:lvl8pPr>
            <a:lvl9pPr marL="3654305" indent="0">
              <a:buNone/>
              <a:defRPr sz="900"/>
            </a:lvl9pPr>
          </a:lstStyle>
          <a:p>
            <a:pPr lvl="0"/>
            <a:r>
              <a:rPr lang="en-US" smtClean="0"/>
              <a:t>Click to edit Master text styles</a:t>
            </a:r>
          </a:p>
        </p:txBody>
      </p:sp>
    </p:spTree>
    <p:extLst>
      <p:ext uri="{BB962C8B-B14F-4D97-AF65-F5344CB8AC3E}">
        <p14:creationId xmlns:p14="http://schemas.microsoft.com/office/powerpoint/2010/main" val="2110148686"/>
      </p:ext>
    </p:extLst>
  </p:cSld>
  <p:clrMapOvr>
    <a:masterClrMapping/>
  </p:clrMapOvr>
  <p:transition xmlns:p14="http://schemas.microsoft.com/office/powerpoint/2010/mai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849669"/>
      </p:ext>
    </p:extLst>
  </p:cSld>
  <p:clrMapOvr>
    <a:masterClrMapping/>
  </p:clrMapOvr>
  <p:transition xmlns:p14="http://schemas.microsoft.com/office/powerpoint/2010/mai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83" y="123826"/>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6"/>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197259"/>
      </p:ext>
    </p:extLst>
  </p:cSld>
  <p:clrMapOvr>
    <a:masterClrMapping/>
  </p:clrMapOvr>
  <p:transition xmlns:p14="http://schemas.microsoft.com/office/powerpoint/2010/mai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7" y="215913"/>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6"/>
            <a:ext cx="8458200" cy="5386343"/>
          </a:xfrm>
        </p:spPr>
        <p:txBody>
          <a:bodyPr/>
          <a:lstStyle>
            <a:lvl2pPr>
              <a:defRPr>
                <a:solidFill>
                  <a:srgbClr val="003399"/>
                </a:solidFill>
              </a:defRPr>
            </a:lvl2pPr>
            <a:lvl4pPr marL="1484561" indent="-236327">
              <a:defRPr/>
            </a:lvl4pPr>
            <a:lvl5pPr marL="1827155" indent="-228391">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971958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736280"/>
      </p:ext>
    </p:extLst>
  </p:cSld>
  <p:clrMapOvr>
    <a:masterClrMapping/>
  </p:clrMapOvr>
  <p:transition xmlns:p14="http://schemas.microsoft.com/office/powerpoint/2010/mai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80431"/>
      </p:ext>
    </p:extLst>
  </p:cSld>
  <p:clrMapOvr>
    <a:masterClrMapping/>
  </p:clrMapOvr>
  <p:transition xmlns:p14="http://schemas.microsoft.com/office/powerpoint/2010/mai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77435175"/>
      </p:ext>
    </p:extLst>
  </p:cSld>
  <p:clrMapOvr>
    <a:masterClrMapping/>
  </p:clrMapOvr>
  <p:transition xmlns:p14="http://schemas.microsoft.com/office/powerpoint/2010/main" spd="slow">
    <p:fade thruBlk="1"/>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891009"/>
      </p:ext>
    </p:extLst>
  </p:cSld>
  <p:clrMapOvr>
    <a:masterClrMapping/>
  </p:clrMapOvr>
  <p:transition xmlns:p14="http://schemas.microsoft.com/office/powerpoint/2010/mai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extLst>
      <p:ext uri="{BB962C8B-B14F-4D97-AF65-F5344CB8AC3E}">
        <p14:creationId xmlns:p14="http://schemas.microsoft.com/office/powerpoint/2010/main" val="3590235214"/>
      </p:ext>
    </p:extLst>
  </p:cSld>
  <p:clrMapOvr>
    <a:masterClrMapping/>
  </p:clrMapOvr>
  <p:transition xmlns:p14="http://schemas.microsoft.com/office/powerpoint/2010/main" spd="slow">
    <p:fade thruBlk="1"/>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3776934"/>
      </p:ext>
    </p:extLst>
  </p:cSld>
  <p:clrMapOvr>
    <a:masterClrMapping/>
  </p:clrMapOvr>
  <p:transition xmlns:p14="http://schemas.microsoft.com/office/powerpoint/2010/mai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566263"/>
      </p:ext>
    </p:extLst>
  </p:cSld>
  <p:clrMapOvr>
    <a:masterClrMapping/>
  </p:clrMapOvr>
  <p:transition xmlns:p14="http://schemas.microsoft.com/office/powerpoint/2010/main" spd="slow">
    <p:fade thruBlk="1"/>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1925553"/>
      </p:ext>
    </p:extLst>
  </p:cSld>
  <p:clrMapOvr>
    <a:masterClrMapping/>
  </p:clrMapOvr>
  <p:transition xmlns:p14="http://schemas.microsoft.com/office/powerpoint/2010/main" spd="slow">
    <p:fade thruBlk="1"/>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988918"/>
      </p:ext>
    </p:extLst>
  </p:cSld>
  <p:clrMapOvr>
    <a:masterClrMapping/>
  </p:clrMapOvr>
  <p:transition xmlns:p14="http://schemas.microsoft.com/office/powerpoint/2010/mai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1822229749"/>
      </p:ext>
    </p:extLst>
  </p:cSld>
  <p:clrMapOvr>
    <a:masterClrMapping/>
  </p:clrMapOvr>
  <p:transition xmlns:p14="http://schemas.microsoft.com/office/powerpoint/2010/main" spd="slow">
    <p:fade thruBlk="1"/>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699988208"/>
      </p:ext>
    </p:extLst>
  </p:cSld>
  <p:clrMapOvr>
    <a:masterClrMapping/>
  </p:clrMapOvr>
  <p:transition xmlns:p14="http://schemas.microsoft.com/office/powerpoint/2010/main" spd="slow">
    <p:fade thruBlk="1"/>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660939"/>
      </p:ext>
    </p:extLst>
  </p:cSld>
  <p:clrMapOvr>
    <a:masterClrMapping/>
  </p:clrMapOvr>
  <p:transition xmlns:p14="http://schemas.microsoft.com/office/powerpoint/2010/main" spd="slow">
    <p:fade thruBlk="1"/>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307721"/>
      </p:ext>
    </p:extLst>
  </p:cSld>
  <p:clrMapOvr>
    <a:masterClrMapping/>
  </p:clrMapOvr>
  <p:transition xmlns:p14="http://schemas.microsoft.com/office/powerpoint/2010/main" spd="slow">
    <p:fade thruBlk="1"/>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6604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746879580"/>
      </p:ext>
    </p:extLst>
  </p:cSld>
  <p:clrMapOvr>
    <a:masterClrMapping/>
  </p:clrMapOvr>
  <p:transition xmlns:p14="http://schemas.microsoft.com/office/powerpoint/2010/main">
    <p:wipe dir="d"/>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7049054"/>
      </p:ext>
    </p:extLst>
  </p:cSld>
  <p:clrMapOvr>
    <a:masterClrMapping/>
  </p:clrMapOvr>
  <p:transition xmlns:p14="http://schemas.microsoft.com/office/powerpoint/2010/mai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extLst>
      <p:ext uri="{BB962C8B-B14F-4D97-AF65-F5344CB8AC3E}">
        <p14:creationId xmlns:p14="http://schemas.microsoft.com/office/powerpoint/2010/main" val="1380263288"/>
      </p:ext>
    </p:extLst>
  </p:cSld>
  <p:clrMapOvr>
    <a:masterClrMapping/>
  </p:clrMapOvr>
  <p:transition xmlns:p14="http://schemas.microsoft.com/office/powerpoint/2010/main">
    <p:wipe dir="d"/>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1586304"/>
      </p:ext>
    </p:extLst>
  </p:cSld>
  <p:clrMapOvr>
    <a:masterClrMapping/>
  </p:clrMapOvr>
  <p:transition xmlns:p14="http://schemas.microsoft.com/office/powerpoint/2010/main">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535246"/>
      </p:ext>
    </p:extLst>
  </p:cSld>
  <p:clrMapOvr>
    <a:masterClrMapping/>
  </p:clrMapOvr>
  <p:transition xmlns:p14="http://schemas.microsoft.com/office/powerpoint/2010/main">
    <p:wipe dir="d"/>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4380883"/>
      </p:ext>
    </p:extLst>
  </p:cSld>
  <p:clrMapOvr>
    <a:masterClrMapping/>
  </p:clrMapOvr>
  <p:transition xmlns:p14="http://schemas.microsoft.com/office/powerpoint/2010/main">
    <p:wipe dir="d"/>
  </p:transition>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124628"/>
      </p:ext>
    </p:extLst>
  </p:cSld>
  <p:clrMapOvr>
    <a:masterClrMapping/>
  </p:clrMapOvr>
  <p:transition xmlns:p14="http://schemas.microsoft.com/office/powerpoint/2010/main">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2780098834"/>
      </p:ext>
    </p:extLst>
  </p:cSld>
  <p:clrMapOvr>
    <a:masterClrMapping/>
  </p:clrMapOvr>
  <p:transition xmlns:p14="http://schemas.microsoft.com/office/powerpoint/2010/main">
    <p:wipe dir="d"/>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3616113366"/>
      </p:ext>
    </p:extLst>
  </p:cSld>
  <p:clrMapOvr>
    <a:masterClrMapping/>
  </p:clrMapOvr>
  <p:transition xmlns:p14="http://schemas.microsoft.com/office/powerpoint/2010/main">
    <p:wipe dir="d"/>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156817"/>
      </p:ext>
    </p:extLst>
  </p:cSld>
  <p:clrMapOvr>
    <a:masterClrMapping/>
  </p:clrMapOvr>
  <p:transition xmlns:p14="http://schemas.microsoft.com/office/powerpoint/2010/main">
    <p:wipe dir="d"/>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789550"/>
      </p:ext>
    </p:extLst>
  </p:cSld>
  <p:clrMapOvr>
    <a:masterClrMapping/>
  </p:clrMapOvr>
  <p:transition xmlns:p14="http://schemas.microsoft.com/office/powerpoint/2010/main">
    <p:wipe dir="d"/>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14147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66289"/>
      </p:ext>
    </p:extLst>
  </p:cSld>
  <p:clrMapOvr>
    <a:masterClrMapping/>
  </p:clrMapOvr>
  <p:transition xmlns:p14="http://schemas.microsoft.com/office/powerpoint/2010/main" spd="slow">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719435111"/>
      </p:ext>
    </p:extLst>
  </p:cSld>
  <p:clrMapOvr>
    <a:masterClrMapping/>
  </p:clrMapOvr>
  <p:transition xmlns:p14="http://schemas.microsoft.com/office/powerpoint/2010/main">
    <p:wipe dir="d"/>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00016"/>
      </p:ext>
    </p:extLst>
  </p:cSld>
  <p:clrMapOvr>
    <a:masterClrMapping/>
  </p:clrMapOvr>
  <p:transition xmlns:p14="http://schemas.microsoft.com/office/powerpoint/2010/main">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extLst>
      <p:ext uri="{BB962C8B-B14F-4D97-AF65-F5344CB8AC3E}">
        <p14:creationId xmlns:p14="http://schemas.microsoft.com/office/powerpoint/2010/main" val="3671935082"/>
      </p:ext>
    </p:extLst>
  </p:cSld>
  <p:clrMapOvr>
    <a:masterClrMapping/>
  </p:clrMapOvr>
  <p:transition xmlns:p14="http://schemas.microsoft.com/office/powerpoint/2010/main">
    <p:wipe dir="d"/>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7842025"/>
      </p:ext>
    </p:extLst>
  </p:cSld>
  <p:clrMapOvr>
    <a:masterClrMapping/>
  </p:clrMapOvr>
  <p:transition xmlns:p14="http://schemas.microsoft.com/office/powerpoint/2010/main">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3261338"/>
      </p:ext>
    </p:extLst>
  </p:cSld>
  <p:clrMapOvr>
    <a:masterClrMapping/>
  </p:clrMapOvr>
  <p:transition xmlns:p14="http://schemas.microsoft.com/office/powerpoint/2010/main">
    <p:wipe dir="d"/>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1017653"/>
      </p:ext>
    </p:extLst>
  </p:cSld>
  <p:clrMapOvr>
    <a:masterClrMapping/>
  </p:clrMapOvr>
  <p:transition xmlns:p14="http://schemas.microsoft.com/office/powerpoint/2010/main">
    <p:wipe dir="d"/>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83539"/>
      </p:ext>
    </p:extLst>
  </p:cSld>
  <p:clrMapOvr>
    <a:masterClrMapping/>
  </p:clrMapOvr>
  <p:transition xmlns:p14="http://schemas.microsoft.com/office/powerpoint/2010/main">
    <p:wipe di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1764808233"/>
      </p:ext>
    </p:extLst>
  </p:cSld>
  <p:clrMapOvr>
    <a:masterClrMapping/>
  </p:clrMapOvr>
  <p:transition xmlns:p14="http://schemas.microsoft.com/office/powerpoint/2010/main">
    <p:wipe dir="d"/>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3457129448"/>
      </p:ext>
    </p:extLst>
  </p:cSld>
  <p:clrMapOvr>
    <a:masterClrMapping/>
  </p:clrMapOvr>
  <p:transition xmlns:p14="http://schemas.microsoft.com/office/powerpoint/2010/main">
    <p:wipe dir="d"/>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3264381"/>
      </p:ext>
    </p:extLst>
  </p:cSld>
  <p:clrMapOvr>
    <a:masterClrMapping/>
  </p:clrMapOvr>
  <p:transition xmlns:p14="http://schemas.microsoft.com/office/powerpoint/2010/main">
    <p:wipe dir="d"/>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416892"/>
      </p:ext>
    </p:extLst>
  </p:cSld>
  <p:clrMapOvr>
    <a:masterClrMapping/>
  </p:clrMapOvr>
  <p:transition xmlns:p14="http://schemas.microsoft.com/office/powerpoint/2010/main">
    <p:wipe dir="d"/>
  </p:transition>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74543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theme" Target="../theme/theme2.xml"/><Relationship Id="rId10" Type="http://schemas.openxmlformats.org/officeDocument/2006/relationships/image" Target="../media/image6.jp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theme" Target="../theme/theme3.xml"/><Relationship Id="rId16" Type="http://schemas.openxmlformats.org/officeDocument/2006/relationships/image" Target="../media/image7.jpeg"/><Relationship Id="rId17" Type="http://schemas.openxmlformats.org/officeDocument/2006/relationships/image" Target="../media/image8.jpeg"/><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emf"/><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5.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emf"/><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chemeClr val="bg1"/>
              </a:solidFill>
              <a:latin typeface="Arial" charset="0"/>
              <a:ea typeface="+mn-ea"/>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chemeClr val="tx1"/>
                </a:solidFill>
                <a:ea typeface="ＭＳ Ｐゴシック" charset="-128"/>
              </a:rPr>
              <a:pPr algn="r" eaLnBrk="0" hangingPunct="0">
                <a:defRPr/>
              </a:pPr>
              <a:t>‹#›</a:t>
            </a:fld>
            <a:endParaRPr lang="en-US" sz="1100" dirty="0">
              <a:solidFill>
                <a:schemeClr val="tx1"/>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4" r:id="rId12"/>
    <p:sldLayoutId id="214748443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over_PPT_template.jpg"/>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291" name="Rectangle 15"/>
          <p:cNvSpPr>
            <a:spLocks noGrp="1" noChangeArrowheads="1"/>
          </p:cNvSpPr>
          <p:nvPr>
            <p:ph type="title"/>
          </p:nvPr>
        </p:nvSpPr>
        <p:spPr bwMode="auto">
          <a:xfrm>
            <a:off x="0" y="207810"/>
            <a:ext cx="9144000" cy="617686"/>
          </a:xfrm>
          <a:prstGeom prst="rect">
            <a:avLst/>
          </a:prstGeom>
          <a:noFill/>
          <a:ln w="9525">
            <a:noFill/>
            <a:miter lim="800000"/>
            <a:headEnd/>
            <a:tailEnd/>
          </a:ln>
        </p:spPr>
        <p:txBody>
          <a:bodyPr vert="horz" wrap="square" lIns="91185" tIns="45588" rIns="91185" bIns="45588"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328613" y="1430421"/>
            <a:ext cx="8488787" cy="4930472"/>
          </a:xfrm>
          <a:prstGeom prst="rect">
            <a:avLst/>
          </a:prstGeom>
          <a:noFill/>
          <a:ln w="9525">
            <a:noFill/>
            <a:miter lim="800000"/>
            <a:headEnd/>
            <a:tailEnd/>
          </a:ln>
        </p:spPr>
        <p:txBody>
          <a:bodyPr vert="horz" wrap="square" lIns="91185" tIns="45588" rIns="91185" bIns="455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185" tIns="45588" rIns="91185" bIns="45588" anchor="ctr"/>
          <a:lstStyle/>
          <a:p>
            <a:pPr eaLnBrk="0" hangingPunct="0">
              <a:defRPr/>
            </a:pPr>
            <a:endParaRPr lang="en-US">
              <a:solidFill>
                <a:srgbClr val="FFFFFF"/>
              </a:solidFill>
              <a:latin typeface="Arial" charset="0"/>
            </a:endParaRPr>
          </a:p>
        </p:txBody>
      </p:sp>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185" tIns="45588" rIns="91185" bIns="45588" anchor="ctr"/>
          <a:lstStyle/>
          <a:p>
            <a:pPr eaLnBrk="0" hangingPunct="0">
              <a:defRPr/>
            </a:pPr>
            <a:endParaRPr lang="en-US" dirty="0">
              <a:solidFill>
                <a:prstClr val="white"/>
              </a:solidFill>
              <a:latin typeface="Arial" charset="0"/>
            </a:endParaRPr>
          </a:p>
        </p:txBody>
      </p:sp>
    </p:spTree>
    <p:extLst>
      <p:ext uri="{BB962C8B-B14F-4D97-AF65-F5344CB8AC3E}">
        <p14:creationId xmlns:p14="http://schemas.microsoft.com/office/powerpoint/2010/main" val="269954356"/>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Lst>
  <p:transition xmlns:p14="http://schemas.microsoft.com/office/powerpoint/2010/main" spd="slow">
    <p:fade thruBlk="1"/>
  </p:transition>
  <p:timing>
    <p:tnLst>
      <p:par>
        <p:cTn xmlns:p14="http://schemas.microsoft.com/office/powerpoint/2010/main" id="1" dur="indefinite" restart="never" nodeType="tmRoot"/>
      </p:par>
    </p:tnLst>
  </p:timing>
  <p:hf hdr="0" ftr="0" dt="0"/>
  <p:txStyles>
    <p:titleStyle>
      <a:lvl1pPr algn="ctr" rtl="0" eaLnBrk="1" fontAlgn="base" hangingPunct="1">
        <a:lnSpc>
          <a:spcPct val="85000"/>
        </a:lnSpc>
        <a:spcBef>
          <a:spcPct val="0"/>
        </a:spcBef>
        <a:spcAft>
          <a:spcPct val="0"/>
        </a:spcAft>
        <a:defRPr sz="3200" b="0">
          <a:solidFill>
            <a:schemeClr val="bg1"/>
          </a:solidFill>
          <a:latin typeface="Arial"/>
          <a:ea typeface="ヒラギノ角ゴ Pro W3" pitchFamily="-109" charset="-128"/>
          <a:cs typeface="Arial"/>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5908" algn="l" rtl="0" eaLnBrk="1" fontAlgn="base" hangingPunct="1">
        <a:lnSpc>
          <a:spcPct val="85000"/>
        </a:lnSpc>
        <a:spcBef>
          <a:spcPct val="0"/>
        </a:spcBef>
        <a:spcAft>
          <a:spcPct val="0"/>
        </a:spcAft>
        <a:defRPr sz="3000">
          <a:solidFill>
            <a:schemeClr val="bg1"/>
          </a:solidFill>
          <a:latin typeface="Arial" pitchFamily="-65" charset="0"/>
        </a:defRPr>
      </a:lvl6pPr>
      <a:lvl7pPr marL="911816" algn="l" rtl="0" eaLnBrk="1" fontAlgn="base" hangingPunct="1">
        <a:lnSpc>
          <a:spcPct val="85000"/>
        </a:lnSpc>
        <a:spcBef>
          <a:spcPct val="0"/>
        </a:spcBef>
        <a:spcAft>
          <a:spcPct val="0"/>
        </a:spcAft>
        <a:defRPr sz="3000">
          <a:solidFill>
            <a:schemeClr val="bg1"/>
          </a:solidFill>
          <a:latin typeface="Arial" pitchFamily="-65" charset="0"/>
        </a:defRPr>
      </a:lvl7pPr>
      <a:lvl8pPr marL="1367724" algn="l" rtl="0" eaLnBrk="1" fontAlgn="base" hangingPunct="1">
        <a:lnSpc>
          <a:spcPct val="85000"/>
        </a:lnSpc>
        <a:spcBef>
          <a:spcPct val="0"/>
        </a:spcBef>
        <a:spcAft>
          <a:spcPct val="0"/>
        </a:spcAft>
        <a:defRPr sz="3000">
          <a:solidFill>
            <a:schemeClr val="bg1"/>
          </a:solidFill>
          <a:latin typeface="Arial" pitchFamily="-65" charset="0"/>
        </a:defRPr>
      </a:lvl8pPr>
      <a:lvl9pPr marL="1823633"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1776" indent="-281776"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4786" indent="-239033"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4988" indent="-166213"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2164"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89346"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5256"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1165"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57073"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2982"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5908" rtl="0" eaLnBrk="1" latinLnBrk="0" hangingPunct="1">
        <a:defRPr sz="1800" kern="1200">
          <a:solidFill>
            <a:schemeClr val="tx1"/>
          </a:solidFill>
          <a:latin typeface="+mn-lt"/>
          <a:ea typeface="+mn-ea"/>
          <a:cs typeface="+mn-cs"/>
        </a:defRPr>
      </a:lvl1pPr>
      <a:lvl2pPr marL="455908" algn="l" defTabSz="455908" rtl="0" eaLnBrk="1" latinLnBrk="0" hangingPunct="1">
        <a:defRPr sz="1800" kern="1200">
          <a:solidFill>
            <a:schemeClr val="tx1"/>
          </a:solidFill>
          <a:latin typeface="+mn-lt"/>
          <a:ea typeface="+mn-ea"/>
          <a:cs typeface="+mn-cs"/>
        </a:defRPr>
      </a:lvl2pPr>
      <a:lvl3pPr marL="911816" algn="l" defTabSz="455908" rtl="0" eaLnBrk="1" latinLnBrk="0" hangingPunct="1">
        <a:defRPr sz="1800" kern="1200">
          <a:solidFill>
            <a:schemeClr val="tx1"/>
          </a:solidFill>
          <a:latin typeface="+mn-lt"/>
          <a:ea typeface="+mn-ea"/>
          <a:cs typeface="+mn-cs"/>
        </a:defRPr>
      </a:lvl3pPr>
      <a:lvl4pPr marL="1367724" algn="l" defTabSz="455908" rtl="0" eaLnBrk="1" latinLnBrk="0" hangingPunct="1">
        <a:defRPr sz="1800" kern="1200">
          <a:solidFill>
            <a:schemeClr val="tx1"/>
          </a:solidFill>
          <a:latin typeface="+mn-lt"/>
          <a:ea typeface="+mn-ea"/>
          <a:cs typeface="+mn-cs"/>
        </a:defRPr>
      </a:lvl4pPr>
      <a:lvl5pPr marL="1823633" algn="l" defTabSz="455908" rtl="0" eaLnBrk="1" latinLnBrk="0" hangingPunct="1">
        <a:defRPr sz="1800" kern="1200">
          <a:solidFill>
            <a:schemeClr val="tx1"/>
          </a:solidFill>
          <a:latin typeface="+mn-lt"/>
          <a:ea typeface="+mn-ea"/>
          <a:cs typeface="+mn-cs"/>
        </a:defRPr>
      </a:lvl5pPr>
      <a:lvl6pPr marL="2279543" algn="l" defTabSz="455908" rtl="0" eaLnBrk="1" latinLnBrk="0" hangingPunct="1">
        <a:defRPr sz="1800" kern="1200">
          <a:solidFill>
            <a:schemeClr val="tx1"/>
          </a:solidFill>
          <a:latin typeface="+mn-lt"/>
          <a:ea typeface="+mn-ea"/>
          <a:cs typeface="+mn-cs"/>
        </a:defRPr>
      </a:lvl6pPr>
      <a:lvl7pPr marL="2735451" algn="l" defTabSz="455908" rtl="0" eaLnBrk="1" latinLnBrk="0" hangingPunct="1">
        <a:defRPr sz="1800" kern="1200">
          <a:solidFill>
            <a:schemeClr val="tx1"/>
          </a:solidFill>
          <a:latin typeface="+mn-lt"/>
          <a:ea typeface="+mn-ea"/>
          <a:cs typeface="+mn-cs"/>
        </a:defRPr>
      </a:lvl7pPr>
      <a:lvl8pPr marL="3191359" algn="l" defTabSz="455908" rtl="0" eaLnBrk="1" latinLnBrk="0" hangingPunct="1">
        <a:defRPr sz="1800" kern="1200">
          <a:solidFill>
            <a:schemeClr val="tx1"/>
          </a:solidFill>
          <a:latin typeface="+mn-lt"/>
          <a:ea typeface="+mn-ea"/>
          <a:cs typeface="+mn-cs"/>
        </a:defRPr>
      </a:lvl8pPr>
      <a:lvl9pPr marL="3647269" algn="l" defTabSz="4559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50"/>
            <a:ext cx="8287972" cy="617686"/>
          </a:xfrm>
          <a:prstGeom prst="rect">
            <a:avLst/>
          </a:prstGeom>
          <a:noFill/>
          <a:ln w="9525">
            <a:noFill/>
            <a:miter lim="800000"/>
            <a:headEnd/>
            <a:tailEnd/>
          </a:ln>
        </p:spPr>
        <p:txBody>
          <a:bodyPr vert="horz" wrap="square" lIns="91358" tIns="45679" rIns="91358" bIns="45679"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7"/>
            <a:ext cx="8488787" cy="5476269"/>
          </a:xfrm>
          <a:prstGeom prst="rect">
            <a:avLst/>
          </a:prstGeom>
          <a:noFill/>
          <a:ln w="9525">
            <a:noFill/>
            <a:miter lim="800000"/>
            <a:headEnd/>
            <a:tailEnd/>
          </a:ln>
        </p:spPr>
        <p:txBody>
          <a:bodyPr vert="horz" wrap="square" lIns="91358" tIns="45679" rIns="91358" bIns="456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58" tIns="45679" rIns="91358" bIns="45679" anchor="ctr"/>
          <a:lstStyle/>
          <a:p>
            <a:pPr eaLnBrk="0" hangingPunct="0">
              <a:defRPr/>
            </a:pPr>
            <a:endParaRPr lang="en-US" dirty="0">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58" tIns="45679" rIns="91358" bIns="45679"/>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0" y="13"/>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58" tIns="45679" rIns="91358" bIns="45679" anchor="ctr"/>
          <a:lstStyle/>
          <a:p>
            <a:pPr eaLnBrk="0" hangingPunct="0">
              <a:defRPr/>
            </a:pPr>
            <a:endParaRPr lang="en-US" dirty="0">
              <a:solidFill>
                <a:prstClr val="white"/>
              </a:solidFill>
              <a:latin typeface="Arial" charset="0"/>
            </a:endParaRPr>
          </a:p>
        </p:txBody>
      </p:sp>
    </p:spTree>
    <p:extLst>
      <p:ext uri="{BB962C8B-B14F-4D97-AF65-F5344CB8AC3E}">
        <p14:creationId xmlns:p14="http://schemas.microsoft.com/office/powerpoint/2010/main" val="22092551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Lst>
  <p:transition xmlns:p14="http://schemas.microsoft.com/office/powerpoint/2010/main" spd="slow">
    <p:fade thruBlk="1"/>
  </p:transition>
  <p:hf sldNum="0"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789" algn="l" rtl="0" eaLnBrk="1" fontAlgn="base" hangingPunct="1">
        <a:lnSpc>
          <a:spcPct val="85000"/>
        </a:lnSpc>
        <a:spcBef>
          <a:spcPct val="0"/>
        </a:spcBef>
        <a:spcAft>
          <a:spcPct val="0"/>
        </a:spcAft>
        <a:defRPr sz="3000">
          <a:solidFill>
            <a:schemeClr val="bg1"/>
          </a:solidFill>
          <a:latin typeface="Arial" pitchFamily="-65" charset="0"/>
        </a:defRPr>
      </a:lvl6pPr>
      <a:lvl7pPr marL="913578" algn="l" rtl="0" eaLnBrk="1" fontAlgn="base" hangingPunct="1">
        <a:lnSpc>
          <a:spcPct val="85000"/>
        </a:lnSpc>
        <a:spcBef>
          <a:spcPct val="0"/>
        </a:spcBef>
        <a:spcAft>
          <a:spcPct val="0"/>
        </a:spcAft>
        <a:defRPr sz="3000">
          <a:solidFill>
            <a:schemeClr val="bg1"/>
          </a:solidFill>
          <a:latin typeface="Arial" pitchFamily="-65" charset="0"/>
        </a:defRPr>
      </a:lvl7pPr>
      <a:lvl8pPr marL="1370365" algn="l" rtl="0" eaLnBrk="1" fontAlgn="base" hangingPunct="1">
        <a:lnSpc>
          <a:spcPct val="85000"/>
        </a:lnSpc>
        <a:spcBef>
          <a:spcPct val="0"/>
        </a:spcBef>
        <a:spcAft>
          <a:spcPct val="0"/>
        </a:spcAft>
        <a:defRPr sz="3000">
          <a:solidFill>
            <a:schemeClr val="bg1"/>
          </a:solidFill>
          <a:latin typeface="Arial" pitchFamily="-65" charset="0"/>
        </a:defRPr>
      </a:lvl8pPr>
      <a:lvl9pPr marL="1827155"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21" indent="-282321"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013" indent="-239499"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747" indent="-16653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582" indent="-223635"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415" indent="-223635"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200"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5990"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2781"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9568"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789" rtl="0" eaLnBrk="1" latinLnBrk="0" hangingPunct="1">
        <a:defRPr sz="1800" kern="1200">
          <a:solidFill>
            <a:schemeClr val="tx1"/>
          </a:solidFill>
          <a:latin typeface="+mn-lt"/>
          <a:ea typeface="+mn-ea"/>
          <a:cs typeface="+mn-cs"/>
        </a:defRPr>
      </a:lvl1pPr>
      <a:lvl2pPr marL="456789" algn="l" defTabSz="456789" rtl="0" eaLnBrk="1" latinLnBrk="0" hangingPunct="1">
        <a:defRPr sz="1800" kern="1200">
          <a:solidFill>
            <a:schemeClr val="tx1"/>
          </a:solidFill>
          <a:latin typeface="+mn-lt"/>
          <a:ea typeface="+mn-ea"/>
          <a:cs typeface="+mn-cs"/>
        </a:defRPr>
      </a:lvl2pPr>
      <a:lvl3pPr marL="913578" algn="l" defTabSz="456789" rtl="0" eaLnBrk="1" latinLnBrk="0" hangingPunct="1">
        <a:defRPr sz="1800" kern="1200">
          <a:solidFill>
            <a:schemeClr val="tx1"/>
          </a:solidFill>
          <a:latin typeface="+mn-lt"/>
          <a:ea typeface="+mn-ea"/>
          <a:cs typeface="+mn-cs"/>
        </a:defRPr>
      </a:lvl3pPr>
      <a:lvl4pPr marL="1370365" algn="l" defTabSz="456789" rtl="0" eaLnBrk="1" latinLnBrk="0" hangingPunct="1">
        <a:defRPr sz="1800" kern="1200">
          <a:solidFill>
            <a:schemeClr val="tx1"/>
          </a:solidFill>
          <a:latin typeface="+mn-lt"/>
          <a:ea typeface="+mn-ea"/>
          <a:cs typeface="+mn-cs"/>
        </a:defRPr>
      </a:lvl4pPr>
      <a:lvl5pPr marL="1827155" algn="l" defTabSz="456789" rtl="0" eaLnBrk="1" latinLnBrk="0" hangingPunct="1">
        <a:defRPr sz="1800" kern="1200">
          <a:solidFill>
            <a:schemeClr val="tx1"/>
          </a:solidFill>
          <a:latin typeface="+mn-lt"/>
          <a:ea typeface="+mn-ea"/>
          <a:cs typeface="+mn-cs"/>
        </a:defRPr>
      </a:lvl5pPr>
      <a:lvl6pPr marL="2283941" algn="l" defTabSz="456789" rtl="0" eaLnBrk="1" latinLnBrk="0" hangingPunct="1">
        <a:defRPr sz="1800" kern="1200">
          <a:solidFill>
            <a:schemeClr val="tx1"/>
          </a:solidFill>
          <a:latin typeface="+mn-lt"/>
          <a:ea typeface="+mn-ea"/>
          <a:cs typeface="+mn-cs"/>
        </a:defRPr>
      </a:lvl6pPr>
      <a:lvl7pPr marL="2740726" algn="l" defTabSz="456789" rtl="0" eaLnBrk="1" latinLnBrk="0" hangingPunct="1">
        <a:defRPr sz="1800" kern="1200">
          <a:solidFill>
            <a:schemeClr val="tx1"/>
          </a:solidFill>
          <a:latin typeface="+mn-lt"/>
          <a:ea typeface="+mn-ea"/>
          <a:cs typeface="+mn-cs"/>
        </a:defRPr>
      </a:lvl7pPr>
      <a:lvl8pPr marL="3197517" algn="l" defTabSz="456789" rtl="0" eaLnBrk="1" latinLnBrk="0" hangingPunct="1">
        <a:defRPr sz="1800" kern="1200">
          <a:solidFill>
            <a:schemeClr val="tx1"/>
          </a:solidFill>
          <a:latin typeface="+mn-lt"/>
          <a:ea typeface="+mn-ea"/>
          <a:cs typeface="+mn-cs"/>
        </a:defRPr>
      </a:lvl8pPr>
      <a:lvl9pPr marL="3654305" algn="l" defTabSz="4567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8863" y="122166"/>
            <a:ext cx="721562" cy="577741"/>
          </a:xfrm>
          <a:prstGeom prst="rect">
            <a:avLst/>
          </a:prstGeom>
          <a:noFill/>
          <a:ln w="9525">
            <a:noFill/>
            <a:miter lim="800000"/>
            <a:headEnd/>
            <a:tailEnd/>
          </a:ln>
        </p:spPr>
      </p:pic>
    </p:spTree>
    <p:extLst>
      <p:ext uri="{BB962C8B-B14F-4D97-AF65-F5344CB8AC3E}">
        <p14:creationId xmlns:p14="http://schemas.microsoft.com/office/powerpoint/2010/main" val="4008732078"/>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Lst>
  <p:transition xmlns:p14="http://schemas.microsoft.com/office/powerpoint/2010/main" spd="slow">
    <p:fade thruBlk="1"/>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a typeface="+mn-ea"/>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8863" y="122166"/>
            <a:ext cx="721562" cy="577741"/>
          </a:xfrm>
          <a:prstGeom prst="rect">
            <a:avLst/>
          </a:prstGeom>
          <a:noFill/>
          <a:ln w="9525">
            <a:noFill/>
            <a:miter lim="800000"/>
            <a:headEnd/>
            <a:tailEnd/>
          </a:ln>
        </p:spPr>
      </p:pic>
    </p:spTree>
    <p:extLst>
      <p:ext uri="{BB962C8B-B14F-4D97-AF65-F5344CB8AC3E}">
        <p14:creationId xmlns:p14="http://schemas.microsoft.com/office/powerpoint/2010/main" val="410018763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a typeface="+mn-ea"/>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8863" y="122166"/>
            <a:ext cx="721562" cy="577741"/>
          </a:xfrm>
          <a:prstGeom prst="rect">
            <a:avLst/>
          </a:prstGeom>
          <a:noFill/>
          <a:ln w="9525">
            <a:noFill/>
            <a:miter lim="800000"/>
            <a:headEnd/>
            <a:tailEnd/>
          </a:ln>
        </p:spPr>
      </p:pic>
    </p:spTree>
    <p:extLst>
      <p:ext uri="{BB962C8B-B14F-4D97-AF65-F5344CB8AC3E}">
        <p14:creationId xmlns:p14="http://schemas.microsoft.com/office/powerpoint/2010/main" val="411034810"/>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gif"/><Relationship Id="rId5" Type="http://schemas.openxmlformats.org/officeDocument/2006/relationships/image" Target="../media/image30.gif"/><Relationship Id="rId6" Type="http://schemas.openxmlformats.org/officeDocument/2006/relationships/image" Target="../media/image31.gi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image" Target="../media/image58.gif"/><Relationship Id="rId7" Type="http://schemas.openxmlformats.org/officeDocument/2006/relationships/image" Target="../media/image59.png"/><Relationship Id="rId8" Type="http://schemas.openxmlformats.org/officeDocument/2006/relationships/image" Target="../media/image60.gif"/><Relationship Id="rId9" Type="http://schemas.openxmlformats.org/officeDocument/2006/relationships/image" Target="../media/image61.gif"/><Relationship Id="rId10" Type="http://schemas.openxmlformats.org/officeDocument/2006/relationships/image" Target="../media/image62.gi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4889027" y="4613132"/>
            <a:ext cx="4078339" cy="1716230"/>
          </a:xfrm>
          <a:prstGeom prst="rect">
            <a:avLst/>
          </a:prstGeom>
          <a:noFill/>
          <a:ln w="9525">
            <a:noFill/>
            <a:miter lim="800000"/>
            <a:headEnd/>
            <a:tailEnd/>
          </a:ln>
        </p:spPr>
        <p:txBody>
          <a:bodyPr anchor="t">
            <a:prstTxWarp prst="textNoShape">
              <a:avLst/>
            </a:prstTxWarp>
          </a:bodyPr>
          <a:lstStyle/>
          <a:p>
            <a:pPr algn="ctr">
              <a:lnSpc>
                <a:spcPct val="90000"/>
              </a:lnSpc>
              <a:defRPr/>
            </a:pPr>
            <a:r>
              <a:rPr lang="en-US" sz="3000" b="1" kern="0" dirty="0">
                <a:solidFill>
                  <a:schemeClr val="bg1"/>
                </a:solidFill>
              </a:rPr>
              <a:t>Paul Hertz</a:t>
            </a:r>
          </a:p>
          <a:p>
            <a:pPr algn="ctr" eaLnBrk="1" hangingPunct="1">
              <a:lnSpc>
                <a:spcPct val="90000"/>
              </a:lnSpc>
              <a:defRPr/>
            </a:pPr>
            <a:endParaRPr lang="en-US" sz="2000" b="1" i="0" kern="0" dirty="0" smtClean="0">
              <a:solidFill>
                <a:schemeClr val="bg1"/>
              </a:solidFill>
              <a:latin typeface="+mj-lt"/>
              <a:ea typeface="+mj-ea"/>
              <a:cs typeface="+mj-cs"/>
            </a:endParaRPr>
          </a:p>
          <a:p>
            <a:pPr algn="ctr" eaLnBrk="1" hangingPunct="1">
              <a:lnSpc>
                <a:spcPct val="90000"/>
              </a:lnSpc>
              <a:defRPr/>
            </a:pPr>
            <a:r>
              <a:rPr lang="en-US" sz="2000" b="1" i="0" kern="0" dirty="0" smtClean="0">
                <a:solidFill>
                  <a:schemeClr val="bg1"/>
                </a:solidFill>
                <a:latin typeface="+mj-lt"/>
                <a:ea typeface="+mj-ea"/>
                <a:cs typeface="+mj-cs"/>
              </a:rPr>
              <a:t>Director, </a:t>
            </a:r>
            <a:r>
              <a:rPr lang="en-US" b="1" kern="0" dirty="0" smtClean="0">
                <a:solidFill>
                  <a:schemeClr val="bg1"/>
                </a:solidFill>
                <a:latin typeface="+mj-lt"/>
                <a:ea typeface="+mj-ea"/>
                <a:cs typeface="+mj-cs"/>
              </a:rPr>
              <a:t>Astrophysics Division</a:t>
            </a:r>
            <a:r>
              <a:rPr lang="en-US" sz="2000" b="1" i="0" kern="0" dirty="0" smtClean="0">
                <a:solidFill>
                  <a:schemeClr val="bg1"/>
                </a:solidFill>
                <a:latin typeface="+mj-lt"/>
                <a:ea typeface="+mj-ea"/>
                <a:cs typeface="+mj-cs"/>
              </a:rPr>
              <a:t> </a:t>
            </a:r>
          </a:p>
          <a:p>
            <a:pPr algn="ctr" eaLnBrk="1" hangingPunct="1">
              <a:lnSpc>
                <a:spcPct val="90000"/>
              </a:lnSpc>
              <a:defRPr/>
            </a:pPr>
            <a:r>
              <a:rPr lang="en-US" sz="2000" b="1" i="0" kern="0" dirty="0" smtClean="0">
                <a:solidFill>
                  <a:schemeClr val="bg1"/>
                </a:solidFill>
                <a:latin typeface="+mj-lt"/>
                <a:ea typeface="+mj-ea"/>
                <a:cs typeface="+mj-cs"/>
              </a:rPr>
              <a:t>Science Mission Directorate</a:t>
            </a:r>
          </a:p>
          <a:p>
            <a:pPr algn="ctr">
              <a:lnSpc>
                <a:spcPct val="90000"/>
              </a:lnSpc>
              <a:defRPr/>
            </a:pPr>
            <a:r>
              <a:rPr lang="en-US" b="1" kern="0" dirty="0" smtClean="0">
                <a:solidFill>
                  <a:srgbClr val="00B0F0"/>
                </a:solidFill>
              </a:rPr>
              <a:t>@</a:t>
            </a:r>
            <a:r>
              <a:rPr lang="en-US" b="1" kern="0" dirty="0">
                <a:solidFill>
                  <a:srgbClr val="00B0F0"/>
                </a:solidFill>
              </a:rPr>
              <a:t>PHertzNASA</a:t>
            </a:r>
          </a:p>
          <a:p>
            <a:pPr algn="ctr" eaLnBrk="1" hangingPunct="1">
              <a:lnSpc>
                <a:spcPct val="90000"/>
              </a:lnSpc>
              <a:defRPr/>
            </a:pPr>
            <a:endParaRPr lang="en-US" sz="2000" b="1" i="0" kern="0" dirty="0">
              <a:solidFill>
                <a:schemeClr val="bg1"/>
              </a:solidFill>
              <a:latin typeface="+mj-lt"/>
              <a:ea typeface="+mj-ea"/>
              <a:cs typeface="+mj-cs"/>
            </a:endParaRPr>
          </a:p>
        </p:txBody>
      </p:sp>
      <p:sp>
        <p:nvSpPr>
          <p:cNvPr id="11" name="Title 2"/>
          <p:cNvSpPr txBox="1">
            <a:spLocks/>
          </p:cNvSpPr>
          <p:nvPr/>
        </p:nvSpPr>
        <p:spPr bwMode="auto">
          <a:xfrm>
            <a:off x="4507281" y="2626411"/>
            <a:ext cx="4876286" cy="124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lang="en-US" sz="3200" b="1" i="0" kern="0" dirty="0" smtClean="0">
                <a:solidFill>
                  <a:schemeClr val="bg1"/>
                </a:solidFill>
                <a:latin typeface="+mj-lt"/>
                <a:ea typeface="+mj-ea"/>
                <a:cs typeface="+mj-cs"/>
              </a:rPr>
              <a:t>NASA Astrophysics Program Update</a:t>
            </a:r>
          </a:p>
        </p:txBody>
      </p:sp>
      <p:sp>
        <p:nvSpPr>
          <p:cNvPr id="4" name="Title 2"/>
          <p:cNvSpPr txBox="1">
            <a:spLocks/>
          </p:cNvSpPr>
          <p:nvPr/>
        </p:nvSpPr>
        <p:spPr bwMode="auto">
          <a:xfrm>
            <a:off x="4465984" y="6329362"/>
            <a:ext cx="4917583" cy="512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lang="en-US" sz="1600" b="1" kern="0" dirty="0" smtClean="0">
                <a:solidFill>
                  <a:schemeClr val="bg1"/>
                </a:solidFill>
                <a:latin typeface="+mj-lt"/>
                <a:ea typeface="+mj-ea"/>
                <a:cs typeface="+mj-cs"/>
              </a:rPr>
              <a:t>Astrophysics Subcommittee</a:t>
            </a:r>
          </a:p>
          <a:p>
            <a:pPr marL="0" marR="0" lvl="0" indent="0" algn="ctr" defTabSz="914400" rtl="0" eaLnBrk="1" fontAlgn="base" latinLnBrk="0" hangingPunct="1">
              <a:lnSpc>
                <a:spcPct val="85000"/>
              </a:lnSpc>
              <a:spcBef>
                <a:spcPct val="0"/>
              </a:spcBef>
              <a:spcAft>
                <a:spcPct val="0"/>
              </a:spcAft>
              <a:buClrTx/>
              <a:buSzTx/>
              <a:buFontTx/>
              <a:buNone/>
              <a:tabLst/>
              <a:defRPr/>
            </a:pPr>
            <a:r>
              <a:rPr lang="en-US" sz="1600" b="1" kern="0" dirty="0" smtClean="0">
                <a:solidFill>
                  <a:schemeClr val="bg1"/>
                </a:solidFill>
                <a:latin typeface="+mj-lt"/>
                <a:ea typeface="+mj-ea"/>
                <a:cs typeface="+mj-cs"/>
              </a:rPr>
              <a:t>November 14, 2014</a:t>
            </a:r>
          </a:p>
        </p:txBody>
      </p:sp>
    </p:spTree>
    <p:extLst>
      <p:ext uri="{BB962C8B-B14F-4D97-AF65-F5344CB8AC3E}">
        <p14:creationId xmlns:p14="http://schemas.microsoft.com/office/powerpoint/2010/main" val="978733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74803" y="92765"/>
            <a:ext cx="8287972" cy="622852"/>
          </a:xfrm>
        </p:spPr>
        <p:txBody>
          <a:bodyPr/>
          <a:lstStyle/>
          <a:p>
            <a:pPr eaLnBrk="1" hangingPunct="1"/>
            <a:r>
              <a:rPr lang="en-US" dirty="0" smtClean="0"/>
              <a:t>FY15 President’s Budget Request</a:t>
            </a:r>
          </a:p>
        </p:txBody>
      </p:sp>
      <p:sp>
        <p:nvSpPr>
          <p:cNvPr id="6" name="Content Placeholder 2"/>
          <p:cNvSpPr txBox="1">
            <a:spLocks/>
          </p:cNvSpPr>
          <p:nvPr/>
        </p:nvSpPr>
        <p:spPr bwMode="auto">
          <a:xfrm>
            <a:off x="355390" y="2157680"/>
            <a:ext cx="8426659" cy="4700320"/>
          </a:xfrm>
          <a:prstGeom prst="rect">
            <a:avLst/>
          </a:prstGeom>
          <a:noFill/>
          <a:ln w="9525">
            <a:noFill/>
            <a:miter lim="800000"/>
            <a:headEnd/>
            <a:tailEnd/>
          </a:ln>
        </p:spPr>
        <p:txBody>
          <a:bodyPr/>
          <a:lstStyle/>
          <a:p>
            <a:pPr marL="230188" indent="-230188" eaLnBrk="0" hangingPunct="0">
              <a:spcAft>
                <a:spcPts val="600"/>
              </a:spcAft>
              <a:buFont typeface="Wingdings" pitchFamily="2" charset="2"/>
              <a:buChar char="Ø"/>
            </a:pPr>
            <a:r>
              <a:rPr lang="en-US" sz="1600" b="1" dirty="0">
                <a:latin typeface="Arial" charset="0"/>
              </a:rPr>
              <a:t>Supports pre-formulation of WFIRST/AFTA</a:t>
            </a:r>
            <a:r>
              <a:rPr lang="en-US" sz="1600" dirty="0">
                <a:latin typeface="Arial" charset="0"/>
              </a:rPr>
              <a:t>, including technology development for detectors and coronagraph.</a:t>
            </a:r>
          </a:p>
          <a:p>
            <a:pPr marL="230188" indent="-230188" eaLnBrk="0" hangingPunct="0">
              <a:spcAft>
                <a:spcPts val="600"/>
              </a:spcAft>
              <a:buFont typeface="Wingdings" pitchFamily="2" charset="2"/>
              <a:buChar char="Ø"/>
            </a:pPr>
            <a:r>
              <a:rPr lang="en-US" sz="1600" dirty="0" smtClean="0">
                <a:latin typeface="Arial" charset="0"/>
              </a:rPr>
              <a:t>Supports </a:t>
            </a:r>
            <a:r>
              <a:rPr lang="en-US" sz="1600" dirty="0">
                <a:latin typeface="Arial" charset="0"/>
              </a:rPr>
              <a:t>a growing Astrophysics Explorer program with continued development of ASTRO-H, NICER, and </a:t>
            </a:r>
            <a:r>
              <a:rPr lang="en-US" sz="1600" dirty="0" smtClean="0">
                <a:latin typeface="Arial" charset="0"/>
              </a:rPr>
              <a:t>TESS, </a:t>
            </a:r>
            <a:r>
              <a:rPr lang="en-US" sz="1600" dirty="0">
                <a:latin typeface="Arial" charset="0"/>
              </a:rPr>
              <a:t>and initiation of the next Small Explorer mission. </a:t>
            </a:r>
            <a:endParaRPr lang="en-US" sz="1600" dirty="0" smtClean="0">
              <a:latin typeface="Arial" charset="0"/>
            </a:endParaRPr>
          </a:p>
          <a:p>
            <a:pPr marL="230188" indent="-230188" eaLnBrk="0" hangingPunct="0">
              <a:spcAft>
                <a:spcPts val="600"/>
              </a:spcAft>
              <a:buFont typeface="Wingdings" pitchFamily="2" charset="2"/>
              <a:buChar char="Ø"/>
            </a:pPr>
            <a:r>
              <a:rPr lang="en-US" sz="1600" dirty="0" smtClean="0">
                <a:latin typeface="Arial" charset="0"/>
              </a:rPr>
              <a:t>Supports </a:t>
            </a:r>
            <a:r>
              <a:rPr lang="en-US" sz="1600" dirty="0">
                <a:latin typeface="Arial" charset="0"/>
              </a:rPr>
              <a:t>operating missions: Hubble, </a:t>
            </a:r>
            <a:r>
              <a:rPr lang="en-US" sz="1600" dirty="0" smtClean="0">
                <a:latin typeface="Arial" charset="0"/>
              </a:rPr>
              <a:t>Chandra</a:t>
            </a:r>
            <a:r>
              <a:rPr lang="en-US" sz="1600" dirty="0">
                <a:latin typeface="Arial" charset="0"/>
              </a:rPr>
              <a:t>, </a:t>
            </a:r>
            <a:r>
              <a:rPr lang="en-US" sz="1600" dirty="0" smtClean="0">
                <a:latin typeface="Arial" charset="0"/>
              </a:rPr>
              <a:t>and other missions </a:t>
            </a:r>
            <a:r>
              <a:rPr lang="en-US" sz="1600" dirty="0">
                <a:latin typeface="Arial" charset="0"/>
              </a:rPr>
              <a:t>rated highly by the 2014 Senior Review.</a:t>
            </a:r>
          </a:p>
          <a:p>
            <a:pPr marL="230188" indent="-230188" eaLnBrk="0" hangingPunct="0">
              <a:spcAft>
                <a:spcPts val="600"/>
              </a:spcAft>
              <a:buFont typeface="Wingdings" pitchFamily="2" charset="2"/>
              <a:buChar char="Ø"/>
            </a:pPr>
            <a:r>
              <a:rPr lang="en-US" sz="1600" dirty="0" smtClean="0">
                <a:latin typeface="Arial" charset="0"/>
              </a:rPr>
              <a:t>Continues </a:t>
            </a:r>
            <a:r>
              <a:rPr lang="en-US" sz="1600" dirty="0">
                <a:latin typeface="Arial" charset="0"/>
              </a:rPr>
              <a:t>a </a:t>
            </a:r>
            <a:r>
              <a:rPr lang="en-US" sz="1600" dirty="0" smtClean="0">
                <a:latin typeface="Arial" charset="0"/>
              </a:rPr>
              <a:t>competed </a:t>
            </a:r>
            <a:r>
              <a:rPr lang="en-US" sz="1600" dirty="0">
                <a:latin typeface="Arial" charset="0"/>
              </a:rPr>
              <a:t>astrophysics research </a:t>
            </a:r>
            <a:r>
              <a:rPr lang="en-US" sz="1600" dirty="0" smtClean="0">
                <a:latin typeface="Arial" charset="0"/>
              </a:rPr>
              <a:t>program</a:t>
            </a:r>
            <a:r>
              <a:rPr lang="en-US" sz="1600" dirty="0">
                <a:latin typeface="Arial" charset="0"/>
              </a:rPr>
              <a:t> </a:t>
            </a:r>
            <a:r>
              <a:rPr lang="en-US" sz="1600" dirty="0" smtClean="0">
                <a:latin typeface="Arial" charset="0"/>
              </a:rPr>
              <a:t>and support of the balloon program. </a:t>
            </a:r>
          </a:p>
          <a:p>
            <a:pPr marL="230188" indent="-230188" eaLnBrk="0" hangingPunct="0">
              <a:spcAft>
                <a:spcPts val="600"/>
              </a:spcAft>
              <a:buFont typeface="Wingdings" pitchFamily="2" charset="2"/>
              <a:buChar char="Ø"/>
            </a:pPr>
            <a:r>
              <a:rPr lang="en-US" sz="1600" dirty="0" smtClean="0"/>
              <a:t>Seeks </a:t>
            </a:r>
            <a:r>
              <a:rPr lang="en-US" sz="1600" dirty="0"/>
              <a:t>to work with current partner Germany and </a:t>
            </a:r>
            <a:r>
              <a:rPr lang="en-US" sz="1600" dirty="0" smtClean="0"/>
              <a:t>potential partners </a:t>
            </a:r>
            <a:r>
              <a:rPr lang="en-US" sz="1600" dirty="0"/>
              <a:t>to identify a path forward for SOFIA with </a:t>
            </a:r>
            <a:r>
              <a:rPr lang="en-US" sz="1600" dirty="0" smtClean="0"/>
              <a:t>greatly reduced </a:t>
            </a:r>
            <a:r>
              <a:rPr lang="en-US" sz="1600" dirty="0"/>
              <a:t>NASA funding. Unless partners are able </a:t>
            </a:r>
            <a:r>
              <a:rPr lang="en-US" sz="1600" dirty="0" smtClean="0"/>
              <a:t>to support </a:t>
            </a:r>
            <a:r>
              <a:rPr lang="en-US" sz="1600" dirty="0"/>
              <a:t>the U.S. portion of SOFIA costs, </a:t>
            </a:r>
            <a:r>
              <a:rPr lang="en-US" sz="1600" b="1" dirty="0"/>
              <a:t>NASA will </a:t>
            </a:r>
            <a:r>
              <a:rPr lang="en-US" sz="1600" b="1" dirty="0" smtClean="0"/>
              <a:t>place the </a:t>
            </a:r>
            <a:r>
              <a:rPr lang="en-US" sz="1600" b="1" dirty="0"/>
              <a:t>aircraft into storage by FY </a:t>
            </a:r>
            <a:r>
              <a:rPr lang="en-US" sz="1600" b="1" dirty="0" smtClean="0"/>
              <a:t>2015</a:t>
            </a:r>
            <a:r>
              <a:rPr lang="en-US" sz="1600" dirty="0" smtClean="0"/>
              <a:t>.</a:t>
            </a:r>
          </a:p>
          <a:p>
            <a:pPr marL="230188" indent="-230188" eaLnBrk="0" hangingPunct="0">
              <a:spcAft>
                <a:spcPts val="600"/>
              </a:spcAft>
              <a:buFont typeface="Wingdings" pitchFamily="2" charset="2"/>
              <a:buChar char="Ø"/>
            </a:pPr>
            <a:r>
              <a:rPr lang="en-US" sz="1600" b="1" dirty="0" smtClean="0">
                <a:latin typeface="Arial" charset="0"/>
              </a:rPr>
              <a:t>Supports </a:t>
            </a:r>
            <a:r>
              <a:rPr lang="en-US" sz="1600" b="1" dirty="0">
                <a:latin typeface="Arial" charset="0"/>
              </a:rPr>
              <a:t>the commitment to an October 2018 launch </a:t>
            </a:r>
            <a:r>
              <a:rPr lang="en-US" sz="1600" b="1" dirty="0" smtClean="0">
                <a:latin typeface="Arial" charset="0"/>
              </a:rPr>
              <a:t>date for JWST</a:t>
            </a:r>
            <a:r>
              <a:rPr lang="en-US" sz="1600" dirty="0" smtClean="0">
                <a:latin typeface="Arial" charset="0"/>
              </a:rPr>
              <a:t>.  Continues </a:t>
            </a:r>
            <a:r>
              <a:rPr lang="en-US" sz="1600" dirty="0">
                <a:latin typeface="Arial" charset="0"/>
              </a:rPr>
              <a:t>manufacturing of the flight sunshield structure and </a:t>
            </a:r>
            <a:r>
              <a:rPr lang="en-US" sz="1600" dirty="0" smtClean="0">
                <a:latin typeface="Arial" charset="0"/>
              </a:rPr>
              <a:t>membranes.  Completes </a:t>
            </a:r>
            <a:r>
              <a:rPr lang="en-US" sz="1600" dirty="0">
                <a:latin typeface="Arial" charset="0"/>
              </a:rPr>
              <a:t>and delivers the flight cryogenic cooler tower </a:t>
            </a:r>
            <a:r>
              <a:rPr lang="en-US" sz="1600" dirty="0" smtClean="0">
                <a:latin typeface="Arial" charset="0"/>
              </a:rPr>
              <a:t>assembly.  Delivers </a:t>
            </a:r>
            <a:r>
              <a:rPr lang="en-US" sz="1600" dirty="0">
                <a:latin typeface="Arial" charset="0"/>
              </a:rPr>
              <a:t>the Optical Telescope Element flight </a:t>
            </a:r>
            <a:r>
              <a:rPr lang="en-US" sz="1600" dirty="0" smtClean="0">
                <a:latin typeface="Arial" charset="0"/>
              </a:rPr>
              <a:t>structure.  Initiates </a:t>
            </a:r>
            <a:r>
              <a:rPr lang="en-US" sz="1600" dirty="0">
                <a:latin typeface="Arial" charset="0"/>
              </a:rPr>
              <a:t>integration of the 18 flight primary mirror </a:t>
            </a:r>
            <a:r>
              <a:rPr lang="en-US" sz="1600" dirty="0" smtClean="0">
                <a:latin typeface="Arial" charset="0"/>
              </a:rPr>
              <a:t>segments.  Conducts </a:t>
            </a:r>
            <a:r>
              <a:rPr lang="en-US" sz="1600" dirty="0">
                <a:latin typeface="Arial" charset="0"/>
              </a:rPr>
              <a:t>the final Integrated Science Instrument </a:t>
            </a:r>
            <a:r>
              <a:rPr lang="en-US" sz="1600" dirty="0" smtClean="0">
                <a:latin typeface="Arial" charset="0"/>
              </a:rPr>
              <a:t>Module level </a:t>
            </a:r>
            <a:r>
              <a:rPr lang="en-US" sz="1600" dirty="0" err="1">
                <a:latin typeface="Arial" charset="0"/>
              </a:rPr>
              <a:t>cryo</a:t>
            </a:r>
            <a:r>
              <a:rPr lang="en-US" sz="1600" dirty="0">
                <a:latin typeface="Arial" charset="0"/>
              </a:rPr>
              <a:t>-vacuum test</a:t>
            </a:r>
            <a:r>
              <a:rPr lang="en-US" sz="1600" dirty="0" smtClean="0">
                <a:latin typeface="Arial" charset="0"/>
              </a:rPr>
              <a:t>.</a:t>
            </a:r>
          </a:p>
          <a:p>
            <a:pPr marL="569913" lvl="1" indent="-225425" eaLnBrk="0" hangingPunct="0">
              <a:lnSpc>
                <a:spcPct val="90000"/>
              </a:lnSpc>
              <a:spcBef>
                <a:spcPct val="40000"/>
              </a:spcBef>
              <a:buClr>
                <a:prstClr val="black"/>
              </a:buClr>
              <a:defRPr/>
            </a:pPr>
            <a:r>
              <a:rPr lang="en-US" sz="1600" kern="0" dirty="0" smtClean="0">
                <a:latin typeface="Arial"/>
              </a:rPr>
              <a:t> </a:t>
            </a:r>
            <a:r>
              <a:rPr lang="en-US" sz="1600" dirty="0" smtClean="0"/>
              <a:t> </a:t>
            </a:r>
            <a:endParaRPr lang="en-US" sz="1600" dirty="0"/>
          </a:p>
        </p:txBody>
      </p:sp>
      <p:sp>
        <p:nvSpPr>
          <p:cNvPr id="8" name="TextBox 7"/>
          <p:cNvSpPr txBox="1"/>
          <p:nvPr/>
        </p:nvSpPr>
        <p:spPr>
          <a:xfrm>
            <a:off x="6828313" y="745672"/>
            <a:ext cx="2035187" cy="261610"/>
          </a:xfrm>
          <a:prstGeom prst="rect">
            <a:avLst/>
          </a:prstGeom>
          <a:noFill/>
        </p:spPr>
        <p:txBody>
          <a:bodyPr wrap="square" rtlCol="0">
            <a:spAutoFit/>
          </a:bodyPr>
          <a:lstStyle/>
          <a:p>
            <a:pPr eaLnBrk="0" hangingPunct="0"/>
            <a:r>
              <a:rPr lang="en-US" sz="1100" b="1" dirty="0" smtClean="0">
                <a:solidFill>
                  <a:prstClr val="black"/>
                </a:solidFill>
                <a:latin typeface="Arial" charset="0"/>
              </a:rPr>
              <a:t>Outyears are notional</a:t>
            </a:r>
            <a:endParaRPr lang="en-US" sz="1100" b="1" dirty="0">
              <a:solidFill>
                <a:prstClr val="black"/>
              </a:solidFill>
              <a:latin typeface="Arial" charset="0"/>
            </a:endParaRPr>
          </a:p>
        </p:txBody>
      </p:sp>
      <p:graphicFrame>
        <p:nvGraphicFramePr>
          <p:cNvPr id="9" name="Table 8"/>
          <p:cNvGraphicFramePr>
            <a:graphicFrameLocks noGrp="1"/>
          </p:cNvGraphicFramePr>
          <p:nvPr>
            <p:extLst/>
          </p:nvPr>
        </p:nvGraphicFramePr>
        <p:xfrm>
          <a:off x="465364" y="976666"/>
          <a:ext cx="8237766" cy="1112520"/>
        </p:xfrm>
        <a:graphic>
          <a:graphicData uri="http://schemas.openxmlformats.org/drawingml/2006/table">
            <a:tbl>
              <a:tblPr firstRow="1" bandRow="1">
                <a:tableStyleId>{5C22544A-7EE6-4342-B048-85BDC9FD1C3A}</a:tableStyleId>
              </a:tblPr>
              <a:tblGrid>
                <a:gridCol w="1647553"/>
                <a:gridCol w="941459"/>
                <a:gridCol w="941459"/>
                <a:gridCol w="941459"/>
                <a:gridCol w="941459"/>
                <a:gridCol w="941459"/>
                <a:gridCol w="941459"/>
                <a:gridCol w="941459"/>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a:t>
                      </a:r>
                    </a:p>
                  </a:txBody>
                  <a:tcPr>
                    <a:solidFill>
                      <a:srgbClr val="1B32A5"/>
                    </a:solidFill>
                  </a:tcPr>
                </a:tc>
                <a:tc>
                  <a:txBody>
                    <a:bodyPr/>
                    <a:lstStyle/>
                    <a:p>
                      <a:pPr algn="ctr"/>
                      <a:r>
                        <a:rPr lang="en-US" dirty="0" smtClean="0"/>
                        <a:t>2013</a:t>
                      </a:r>
                      <a:endParaRPr lang="en-US" dirty="0"/>
                    </a:p>
                  </a:txBody>
                  <a:tcPr>
                    <a:solidFill>
                      <a:schemeClr val="accent1">
                        <a:lumMod val="75000"/>
                      </a:schemeClr>
                    </a:solidFill>
                  </a:tcPr>
                </a:tc>
                <a:tc>
                  <a:txBody>
                    <a:bodyPr/>
                    <a:lstStyle/>
                    <a:p>
                      <a:pPr algn="ctr"/>
                      <a:r>
                        <a:rPr lang="en-US" dirty="0" smtClean="0"/>
                        <a:t>2014</a:t>
                      </a:r>
                      <a:endParaRPr lang="en-US" dirty="0"/>
                    </a:p>
                  </a:txBody>
                  <a:tcPr>
                    <a:solidFill>
                      <a:schemeClr val="accent1">
                        <a:lumMod val="75000"/>
                      </a:schemeClr>
                    </a:solidFill>
                  </a:tcPr>
                </a:tc>
                <a:tc>
                  <a:txBody>
                    <a:bodyPr/>
                    <a:lstStyle/>
                    <a:p>
                      <a:pPr algn="ctr"/>
                      <a:r>
                        <a:rPr lang="en-US" dirty="0" smtClean="0"/>
                        <a:t>2015</a:t>
                      </a:r>
                      <a:endParaRPr lang="en-US" dirty="0"/>
                    </a:p>
                  </a:txBody>
                  <a:tcPr>
                    <a:solidFill>
                      <a:srgbClr val="1B32A5"/>
                    </a:solidFill>
                  </a:tcPr>
                </a:tc>
                <a:tc>
                  <a:txBody>
                    <a:bodyPr/>
                    <a:lstStyle/>
                    <a:p>
                      <a:pPr algn="ctr"/>
                      <a:r>
                        <a:rPr lang="en-US" dirty="0" smtClean="0"/>
                        <a:t>2016</a:t>
                      </a:r>
                      <a:endParaRPr lang="en-US" dirty="0"/>
                    </a:p>
                  </a:txBody>
                  <a:tcPr>
                    <a:solidFill>
                      <a:schemeClr val="accent3">
                        <a:lumMod val="75000"/>
                      </a:schemeClr>
                    </a:solidFill>
                  </a:tcPr>
                </a:tc>
                <a:tc>
                  <a:txBody>
                    <a:bodyPr/>
                    <a:lstStyle/>
                    <a:p>
                      <a:pPr algn="ctr"/>
                      <a:r>
                        <a:rPr lang="en-US" dirty="0" smtClean="0"/>
                        <a:t>2017</a:t>
                      </a:r>
                      <a:endParaRPr lang="en-US" dirty="0"/>
                    </a:p>
                  </a:txBody>
                  <a:tcPr>
                    <a:solidFill>
                      <a:schemeClr val="accent3">
                        <a:lumMod val="75000"/>
                      </a:schemeClr>
                    </a:solidFill>
                  </a:tcPr>
                </a:tc>
                <a:tc>
                  <a:txBody>
                    <a:bodyPr/>
                    <a:lstStyle/>
                    <a:p>
                      <a:pPr algn="ctr"/>
                      <a:r>
                        <a:rPr lang="en-US" dirty="0" smtClean="0"/>
                        <a:t>2018</a:t>
                      </a:r>
                      <a:endParaRPr lang="en-US" dirty="0"/>
                    </a:p>
                  </a:txBody>
                  <a:tcPr>
                    <a:solidFill>
                      <a:schemeClr val="accent3">
                        <a:lumMod val="75000"/>
                      </a:schemeClr>
                    </a:solidFill>
                  </a:tcPr>
                </a:tc>
                <a:tc>
                  <a:txBody>
                    <a:bodyPr/>
                    <a:lstStyle/>
                    <a:p>
                      <a:pPr algn="ctr"/>
                      <a:r>
                        <a:rPr lang="en-US" dirty="0" smtClean="0"/>
                        <a:t>2019</a:t>
                      </a:r>
                      <a:endParaRPr lang="en-US" dirty="0"/>
                    </a:p>
                  </a:txBody>
                  <a:tcPr>
                    <a:solidFill>
                      <a:schemeClr val="accent3">
                        <a:lumMod val="75000"/>
                      </a:schemeClr>
                    </a:solidFill>
                  </a:tcPr>
                </a:tc>
              </a:tr>
              <a:tr h="370840">
                <a:tc>
                  <a:txBody>
                    <a:bodyPr/>
                    <a:lstStyle/>
                    <a:p>
                      <a:r>
                        <a:rPr lang="en-US" dirty="0" smtClean="0"/>
                        <a:t>Astrophysics</a:t>
                      </a:r>
                      <a:endParaRPr lang="en-US" dirty="0"/>
                    </a:p>
                  </a:txBody>
                  <a:tcPr>
                    <a:solidFill>
                      <a:srgbClr val="00B0F0"/>
                    </a:solidFill>
                  </a:tcPr>
                </a:tc>
                <a:tc>
                  <a:txBody>
                    <a:bodyPr/>
                    <a:lstStyle/>
                    <a:p>
                      <a:pPr marL="0" algn="ctr" rtl="0" eaLnBrk="1" fontAlgn="b" latinLnBrk="0" hangingPunct="1"/>
                      <a:r>
                        <a:rPr kumimoji="0" lang="en-US" kern="1200" dirty="0" smtClean="0">
                          <a:solidFill>
                            <a:schemeClr val="tx1"/>
                          </a:solidFill>
                          <a:latin typeface="+mn-lt"/>
                          <a:ea typeface="+mn-ea"/>
                          <a:cs typeface="+mn-cs"/>
                        </a:rPr>
                        <a:t>$617</a:t>
                      </a:r>
                    </a:p>
                  </a:txBody>
                  <a:tcPr marL="9525" marR="9525" marT="9525" marB="0" anchor="ctr">
                    <a:solidFill>
                      <a:schemeClr val="accent1">
                        <a:lumMod val="40000"/>
                        <a:lumOff val="60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$668</a:t>
                      </a:r>
                    </a:p>
                  </a:txBody>
                  <a:tcPr marL="9525" marR="9525" marT="9525" marB="0" anchor="ctr">
                    <a:solidFill>
                      <a:schemeClr val="accent1">
                        <a:lumMod val="40000"/>
                        <a:lumOff val="60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$607</a:t>
                      </a:r>
                    </a:p>
                  </a:txBody>
                  <a:tcPr marL="9525" marR="9525" marT="9525" marB="0" anchor="ctr">
                    <a:solidFill>
                      <a:srgbClr val="00B0F0"/>
                    </a:solidFill>
                  </a:tcPr>
                </a:tc>
                <a:tc>
                  <a:txBody>
                    <a:bodyPr/>
                    <a:lstStyle/>
                    <a:p>
                      <a:pPr marL="0" algn="ctr" rtl="0" eaLnBrk="1" fontAlgn="b" latinLnBrk="0" hangingPunct="1"/>
                      <a:r>
                        <a:rPr kumimoji="0" lang="en-US" kern="1200" dirty="0" smtClean="0">
                          <a:solidFill>
                            <a:schemeClr val="tx1"/>
                          </a:solidFill>
                          <a:latin typeface="+mn-lt"/>
                          <a:ea typeface="+mn-ea"/>
                          <a:cs typeface="+mn-cs"/>
                        </a:rPr>
                        <a:t>$634</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$651</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$697</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$993</a:t>
                      </a:r>
                    </a:p>
                  </a:txBody>
                  <a:tcPr marL="9525" marR="9525" marT="9525" marB="0" anchor="ctr">
                    <a:solidFill>
                      <a:schemeClr val="accent3">
                        <a:lumMod val="75000"/>
                      </a:schemeClr>
                    </a:solidFill>
                  </a:tcPr>
                </a:tc>
              </a:tr>
              <a:tr h="370840">
                <a:tc>
                  <a:txBody>
                    <a:bodyPr/>
                    <a:lstStyle/>
                    <a:p>
                      <a:r>
                        <a:rPr lang="en-US" dirty="0" smtClean="0"/>
                        <a:t>JWST</a:t>
                      </a:r>
                      <a:endParaRPr lang="en-US" dirty="0"/>
                    </a:p>
                  </a:txBody>
                  <a:tcPr>
                    <a:solidFill>
                      <a:srgbClr val="00B0F0"/>
                    </a:solidFill>
                  </a:tcPr>
                </a:tc>
                <a:tc>
                  <a:txBody>
                    <a:bodyPr/>
                    <a:lstStyle/>
                    <a:p>
                      <a:pPr marL="0" algn="ctr" rtl="0" eaLnBrk="1" fontAlgn="b" latinLnBrk="0" hangingPunct="1"/>
                      <a:r>
                        <a:rPr kumimoji="0" lang="en-US" kern="1200" dirty="0" smtClean="0">
                          <a:solidFill>
                            <a:schemeClr val="tx1"/>
                          </a:solidFill>
                          <a:latin typeface="+mn-lt"/>
                          <a:ea typeface="+mn-ea"/>
                          <a:cs typeface="+mn-cs"/>
                        </a:rPr>
                        <a:t>$627</a:t>
                      </a:r>
                    </a:p>
                  </a:txBody>
                  <a:tcPr marL="9525" marR="9525" marT="9525" marB="0" anchor="ctr">
                    <a:solidFill>
                      <a:schemeClr val="accent1">
                        <a:lumMod val="40000"/>
                        <a:lumOff val="60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$658</a:t>
                      </a:r>
                    </a:p>
                  </a:txBody>
                  <a:tcPr marL="9525" marR="9525" marT="9525" marB="0" anchor="ctr">
                    <a:solidFill>
                      <a:schemeClr val="accent1">
                        <a:lumMod val="40000"/>
                        <a:lumOff val="60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$645</a:t>
                      </a:r>
                    </a:p>
                  </a:txBody>
                  <a:tcPr marL="9525" marR="9525" marT="9525" marB="0" anchor="ctr">
                    <a:solidFill>
                      <a:srgbClr val="00B0F0"/>
                    </a:solidFill>
                  </a:tcPr>
                </a:tc>
                <a:tc>
                  <a:txBody>
                    <a:bodyPr/>
                    <a:lstStyle/>
                    <a:p>
                      <a:pPr marL="0" algn="ctr" rtl="0" eaLnBrk="1" fontAlgn="b" latinLnBrk="0" hangingPunct="1"/>
                      <a:r>
                        <a:rPr kumimoji="0" lang="en-US" kern="1200" dirty="0" smtClean="0">
                          <a:solidFill>
                            <a:schemeClr val="tx1"/>
                          </a:solidFill>
                          <a:latin typeface="+mn-lt"/>
                          <a:ea typeface="+mn-ea"/>
                          <a:cs typeface="+mn-cs"/>
                        </a:rPr>
                        <a:t>$620</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$569</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$535</a:t>
                      </a:r>
                    </a:p>
                  </a:txBody>
                  <a:tcPr marL="9525" marR="9525" marT="9525" marB="0" anchor="ctr">
                    <a:solidFill>
                      <a:schemeClr val="accent3">
                        <a:lumMod val="75000"/>
                      </a:schemeClr>
                    </a:solidFill>
                  </a:tcPr>
                </a:tc>
                <a:tc>
                  <a:txBody>
                    <a:bodyPr/>
                    <a:lstStyle/>
                    <a:p>
                      <a:pPr marL="0" algn="ctr" rtl="0" eaLnBrk="1" fontAlgn="b" latinLnBrk="0" hangingPunct="1"/>
                      <a:r>
                        <a:rPr kumimoji="0" lang="en-US" kern="1200" dirty="0" smtClean="0">
                          <a:solidFill>
                            <a:schemeClr val="tx1"/>
                          </a:solidFill>
                          <a:latin typeface="+mn-lt"/>
                          <a:ea typeface="+mn-ea"/>
                          <a:cs typeface="+mn-cs"/>
                        </a:rPr>
                        <a:t>$305</a:t>
                      </a:r>
                    </a:p>
                  </a:txBody>
                  <a:tcPr marL="9525" marR="9525" marT="9525" marB="0" anchor="ctr">
                    <a:solidFill>
                      <a:schemeClr val="accent3">
                        <a:lumMod val="75000"/>
                      </a:schemeClr>
                    </a:solidFill>
                  </a:tcPr>
                </a:tc>
              </a:tr>
            </a:tbl>
          </a:graphicData>
        </a:graphic>
      </p:graphicFrame>
    </p:spTree>
    <p:extLst>
      <p:ext uri="{BB962C8B-B14F-4D97-AF65-F5344CB8AC3E}">
        <p14:creationId xmlns:p14="http://schemas.microsoft.com/office/powerpoint/2010/main" val="585047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 y="272353"/>
            <a:ext cx="8737601" cy="6341807"/>
          </a:xfrm>
          <a:prstGeom prst="rect">
            <a:avLst/>
          </a:prstGeom>
        </p:spPr>
      </p:pic>
      <p:sp>
        <p:nvSpPr>
          <p:cNvPr id="3" name="Slide Number Placeholder 3"/>
          <p:cNvSpPr txBox="1">
            <a:spLocks/>
          </p:cNvSpPr>
          <p:nvPr/>
        </p:nvSpPr>
        <p:spPr>
          <a:xfrm>
            <a:off x="8635509" y="6553200"/>
            <a:ext cx="588433" cy="228600"/>
          </a:xfrm>
          <a:prstGeom prst="rect">
            <a:avLst/>
          </a:prstGeom>
        </p:spPr>
        <p:txBody>
          <a:bodyPr/>
          <a:lstStyle>
            <a:defPPr>
              <a:defRPr lang="en-US"/>
            </a:defPPr>
            <a:lvl1pPr algn="l" rtl="0" eaLnBrk="0" fontAlgn="base" hangingPunct="0">
              <a:spcBef>
                <a:spcPct val="0"/>
              </a:spcBef>
              <a:spcAft>
                <a:spcPct val="0"/>
              </a:spcAft>
              <a:defRPr sz="24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pPr algn="ctr">
              <a:defRPr/>
            </a:pPr>
            <a:fld id="{51CC0BE5-56B6-394A-93F1-A5336F78C708}" type="slidenum">
              <a:rPr lang="en-US" sz="1000" i="0" smtClean="0">
                <a:solidFill>
                  <a:srgbClr val="000000"/>
                </a:solidFill>
                <a:ea typeface="ＭＳ Ｐゴシック"/>
                <a:cs typeface="ＭＳ Ｐゴシック"/>
              </a:rPr>
              <a:pPr algn="ctr">
                <a:defRPr/>
              </a:pPr>
              <a:t>11</a:t>
            </a:fld>
            <a:endParaRPr lang="en-US" i="0" dirty="0">
              <a:solidFill>
                <a:srgbClr val="000000"/>
              </a:solidFill>
              <a:ea typeface="ＭＳ Ｐゴシック"/>
              <a:cs typeface="ＭＳ Ｐゴシック"/>
            </a:endParaRPr>
          </a:p>
        </p:txBody>
      </p:sp>
    </p:spTree>
    <p:extLst>
      <p:ext uri="{BB962C8B-B14F-4D97-AF65-F5344CB8AC3E}">
        <p14:creationId xmlns:p14="http://schemas.microsoft.com/office/powerpoint/2010/main" val="3433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03" y="114449"/>
            <a:ext cx="8287972" cy="617686"/>
          </a:xfrm>
        </p:spPr>
        <p:txBody>
          <a:bodyPr/>
          <a:lstStyle/>
          <a:p>
            <a:r>
              <a:rPr lang="en-US" dirty="0" smtClean="0">
                <a:latin typeface="Arial" panose="020B0604020202020204" pitchFamily="34" charset="0"/>
                <a:cs typeface="Arial" panose="020B0604020202020204" pitchFamily="34" charset="0"/>
              </a:rPr>
              <a:t>FY15 Budget Appropriation Status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5202" y="863872"/>
            <a:ext cx="8817383" cy="5476269"/>
          </a:xfrm>
        </p:spPr>
        <p:txBody>
          <a:bodyPr>
            <a:noAutofit/>
          </a:bodyPr>
          <a:lstStyle/>
          <a:p>
            <a:pPr marL="225425" lvl="1" indent="-225425">
              <a:buFont typeface="Arial" pitchFamily="34" charset="0"/>
              <a:buChar char="•"/>
            </a:pPr>
            <a:r>
              <a:rPr lang="en-US" sz="2000" dirty="0" smtClean="0">
                <a:solidFill>
                  <a:schemeClr val="tx1"/>
                </a:solidFill>
                <a:latin typeface="Arial" panose="020B0604020202020204" pitchFamily="34" charset="0"/>
                <a:cs typeface="Arial" panose="020B0604020202020204" pitchFamily="34" charset="0"/>
              </a:rPr>
              <a:t>Administration request is $607M for Astrophysics and $645M for JWST.</a:t>
            </a:r>
          </a:p>
          <a:p>
            <a:pPr marL="225425" lvl="1" indent="-225425">
              <a:buFont typeface="Arial" pitchFamily="34" charset="0"/>
              <a:buChar char="•"/>
            </a:pPr>
            <a:r>
              <a:rPr lang="en-US" sz="2000" dirty="0" smtClean="0">
                <a:solidFill>
                  <a:schemeClr val="tx1"/>
                </a:solidFill>
                <a:latin typeface="Arial" panose="020B0604020202020204" pitchFamily="34" charset="0"/>
                <a:cs typeface="Arial" panose="020B0604020202020204" pitchFamily="34" charset="0"/>
              </a:rPr>
              <a:t>House appropriations </a:t>
            </a:r>
            <a:r>
              <a:rPr lang="en-US" sz="2000" dirty="0">
                <a:solidFill>
                  <a:schemeClr val="tx1"/>
                </a:solidFill>
                <a:latin typeface="Arial" panose="020B0604020202020204" pitchFamily="34" charset="0"/>
                <a:cs typeface="Arial" panose="020B0604020202020204" pitchFamily="34" charset="0"/>
              </a:rPr>
              <a:t>bill and </a:t>
            </a:r>
            <a:r>
              <a:rPr lang="en-US" sz="2000" dirty="0" smtClean="0">
                <a:solidFill>
                  <a:schemeClr val="tx1"/>
                </a:solidFill>
                <a:latin typeface="Arial" panose="020B0604020202020204" pitchFamily="34" charset="0"/>
                <a:cs typeface="Arial" panose="020B0604020202020204" pitchFamily="34" charset="0"/>
              </a:rPr>
              <a:t>report includes:</a:t>
            </a: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Recommendation is $680M for Astrophysics </a:t>
            </a:r>
            <a:r>
              <a:rPr lang="en-US" sz="2000" dirty="0" smtClean="0">
                <a:solidFill>
                  <a:schemeClr val="tx1"/>
                </a:solidFill>
                <a:latin typeface="Arial" panose="020B0604020202020204" pitchFamily="34" charset="0"/>
                <a:cs typeface="Arial" panose="020B0604020202020204" pitchFamily="34" charset="0"/>
              </a:rPr>
              <a:t>(an increase of $73M) and </a:t>
            </a:r>
            <a:r>
              <a:rPr lang="en-US" sz="2000" dirty="0">
                <a:solidFill>
                  <a:schemeClr val="tx1"/>
                </a:solidFill>
                <a:latin typeface="Arial" panose="020B0604020202020204" pitchFamily="34" charset="0"/>
                <a:cs typeface="Arial" panose="020B0604020202020204" pitchFamily="34" charset="0"/>
              </a:rPr>
              <a:t>$645M for JWST</a:t>
            </a: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Restores $5M reduction in Hubble operations</a:t>
            </a: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Rejects SOFIA termination; appropriates $70M (an increase of $58M) </a:t>
            </a:r>
            <a:r>
              <a:rPr lang="en-US" sz="2000" dirty="0" smtClean="0">
                <a:solidFill>
                  <a:schemeClr val="tx1"/>
                </a:solidFill>
                <a:latin typeface="Arial" panose="020B0604020202020204" pitchFamily="34" charset="0"/>
                <a:cs typeface="Arial" panose="020B0604020202020204" pitchFamily="34" charset="0"/>
              </a:rPr>
              <a:t>for SOFIA operations</a:t>
            </a:r>
            <a:endParaRPr lang="en-US" sz="2000" dirty="0">
              <a:solidFill>
                <a:schemeClr val="tx1"/>
              </a:solidFill>
              <a:latin typeface="Arial" panose="020B0604020202020204" pitchFamily="34" charset="0"/>
              <a:cs typeface="Arial" panose="020B0604020202020204" pitchFamily="34" charset="0"/>
            </a:endParaRP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Provides $30M (an increase of $15M) </a:t>
            </a:r>
            <a:r>
              <a:rPr lang="en-US" sz="2000" dirty="0" smtClean="0">
                <a:solidFill>
                  <a:schemeClr val="tx1"/>
                </a:solidFill>
                <a:latin typeface="Arial" panose="020B0604020202020204" pitchFamily="34" charset="0"/>
                <a:cs typeface="Arial" panose="020B0604020202020204" pitchFamily="34" charset="0"/>
              </a:rPr>
              <a:t>for EPO</a:t>
            </a:r>
          </a:p>
          <a:p>
            <a:pPr marL="225425" lvl="1" indent="-225425">
              <a:buFont typeface="Arial" pitchFamily="34" charset="0"/>
              <a:buChar char="•"/>
            </a:pPr>
            <a:r>
              <a:rPr lang="en-US" sz="2000" dirty="0" smtClean="0">
                <a:solidFill>
                  <a:schemeClr val="tx1"/>
                </a:solidFill>
                <a:latin typeface="Arial" panose="020B0604020202020204" pitchFamily="34" charset="0"/>
                <a:cs typeface="Arial" panose="020B0604020202020204" pitchFamily="34" charset="0"/>
              </a:rPr>
              <a:t>Senate appropriations committee markup and report includes:</a:t>
            </a: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Recommendation is </a:t>
            </a:r>
            <a:r>
              <a:rPr lang="en-US" sz="2000" dirty="0" smtClean="0">
                <a:solidFill>
                  <a:schemeClr val="tx1"/>
                </a:solidFill>
                <a:latin typeface="Arial" panose="020B0604020202020204" pitchFamily="34" charset="0"/>
                <a:cs typeface="Arial" panose="020B0604020202020204" pitchFamily="34" charset="0"/>
              </a:rPr>
              <a:t>$750M </a:t>
            </a:r>
            <a:r>
              <a:rPr lang="en-US" sz="2000" dirty="0">
                <a:solidFill>
                  <a:schemeClr val="tx1"/>
                </a:solidFill>
                <a:latin typeface="Arial" panose="020B0604020202020204" pitchFamily="34" charset="0"/>
                <a:cs typeface="Arial" panose="020B0604020202020204" pitchFamily="34" charset="0"/>
              </a:rPr>
              <a:t>for Astrophysics (an increase of </a:t>
            </a:r>
            <a:r>
              <a:rPr lang="en-US" sz="2000" dirty="0" smtClean="0">
                <a:solidFill>
                  <a:schemeClr val="tx1"/>
                </a:solidFill>
                <a:latin typeface="Arial" panose="020B0604020202020204" pitchFamily="34" charset="0"/>
                <a:cs typeface="Arial" panose="020B0604020202020204" pitchFamily="34" charset="0"/>
              </a:rPr>
              <a:t>$</a:t>
            </a:r>
            <a:r>
              <a:rPr lang="en-US" sz="2000" dirty="0" err="1" smtClean="0">
                <a:solidFill>
                  <a:schemeClr val="tx1"/>
                </a:solidFill>
                <a:latin typeface="Arial" panose="020B0604020202020204" pitchFamily="34" charset="0"/>
                <a:cs typeface="Arial" panose="020B0604020202020204" pitchFamily="34" charset="0"/>
              </a:rPr>
              <a:t>143M</a:t>
            </a:r>
            <a:r>
              <a:rPr lang="en-US" sz="2000" dirty="0">
                <a:solidFill>
                  <a:schemeClr val="tx1"/>
                </a:solidFill>
                <a:latin typeface="Arial" panose="020B0604020202020204" pitchFamily="34" charset="0"/>
                <a:cs typeface="Arial" panose="020B0604020202020204" pitchFamily="34" charset="0"/>
              </a:rPr>
              <a:t>) and $645M for JWST</a:t>
            </a: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Restores </a:t>
            </a:r>
            <a:r>
              <a:rPr lang="en-US" sz="2000" dirty="0" smtClean="0">
                <a:solidFill>
                  <a:schemeClr val="tx1"/>
                </a:solidFill>
                <a:latin typeface="Arial" panose="020B0604020202020204" pitchFamily="34" charset="0"/>
                <a:cs typeface="Arial" panose="020B0604020202020204" pitchFamily="34" charset="0"/>
              </a:rPr>
              <a:t>$23M </a:t>
            </a:r>
            <a:r>
              <a:rPr lang="en-US" sz="2000" dirty="0">
                <a:solidFill>
                  <a:schemeClr val="tx1"/>
                </a:solidFill>
                <a:latin typeface="Arial" panose="020B0604020202020204" pitchFamily="34" charset="0"/>
                <a:cs typeface="Arial" panose="020B0604020202020204" pitchFamily="34" charset="0"/>
              </a:rPr>
              <a:t>reduction in Hubble </a:t>
            </a:r>
            <a:r>
              <a:rPr lang="en-US" sz="2000" dirty="0" smtClean="0">
                <a:solidFill>
                  <a:schemeClr val="tx1"/>
                </a:solidFill>
                <a:latin typeface="Arial" panose="020B0604020202020204" pitchFamily="34" charset="0"/>
                <a:cs typeface="Arial" panose="020B0604020202020204" pitchFamily="34" charset="0"/>
              </a:rPr>
              <a:t>operations</a:t>
            </a:r>
          </a:p>
          <a:p>
            <a:pPr marL="569913" lvl="2" indent="-290513">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Provides</a:t>
            </a:r>
            <a:r>
              <a:rPr lang="en-US" sz="2000" dirty="0" smtClean="0">
                <a:solidFill>
                  <a:srgbClr val="FF0000"/>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$56M for WFIRST (an increase of $42M)</a:t>
            </a:r>
            <a:endParaRPr lang="en-US" sz="2000" dirty="0">
              <a:solidFill>
                <a:schemeClr val="tx1"/>
              </a:solidFill>
              <a:latin typeface="Arial" panose="020B0604020202020204" pitchFamily="34" charset="0"/>
              <a:cs typeface="Arial" panose="020B0604020202020204" pitchFamily="34" charset="0"/>
            </a:endParaRP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Rejects SOFIA termination; appropriates </a:t>
            </a:r>
            <a:r>
              <a:rPr lang="en-US" sz="2000" dirty="0" smtClean="0">
                <a:solidFill>
                  <a:schemeClr val="tx1"/>
                </a:solidFill>
                <a:latin typeface="Arial" panose="020B0604020202020204" pitchFamily="34" charset="0"/>
                <a:cs typeface="Arial" panose="020B0604020202020204" pitchFamily="34" charset="0"/>
              </a:rPr>
              <a:t>$87M </a:t>
            </a:r>
            <a:r>
              <a:rPr lang="en-US" sz="2000" dirty="0">
                <a:solidFill>
                  <a:schemeClr val="tx1"/>
                </a:solidFill>
                <a:latin typeface="Arial" panose="020B0604020202020204" pitchFamily="34" charset="0"/>
                <a:cs typeface="Arial" panose="020B0604020202020204" pitchFamily="34" charset="0"/>
              </a:rPr>
              <a:t>(an increase of </a:t>
            </a:r>
            <a:r>
              <a:rPr lang="en-US" sz="2000" dirty="0" smtClean="0">
                <a:solidFill>
                  <a:schemeClr val="tx1"/>
                </a:solidFill>
                <a:latin typeface="Arial" panose="020B0604020202020204" pitchFamily="34" charset="0"/>
                <a:cs typeface="Arial" panose="020B0604020202020204" pitchFamily="34" charset="0"/>
              </a:rPr>
              <a:t>$75M</a:t>
            </a:r>
            <a:r>
              <a:rPr lang="en-US" sz="2000" dirty="0">
                <a:solidFill>
                  <a:schemeClr val="tx1"/>
                </a:solidFill>
                <a:latin typeface="Arial" panose="020B0604020202020204" pitchFamily="34" charset="0"/>
                <a:cs typeface="Arial" panose="020B0604020202020204" pitchFamily="34" charset="0"/>
              </a:rPr>
              <a:t>) for SOFIA </a:t>
            </a:r>
            <a:r>
              <a:rPr lang="en-US" sz="2000" dirty="0" smtClean="0">
                <a:solidFill>
                  <a:schemeClr val="tx1"/>
                </a:solidFill>
                <a:latin typeface="Arial" panose="020B0604020202020204" pitchFamily="34" charset="0"/>
                <a:cs typeface="Arial" panose="020B0604020202020204" pitchFamily="34" charset="0"/>
              </a:rPr>
              <a:t>operations</a:t>
            </a:r>
            <a:endParaRPr lang="en-US" sz="2000" dirty="0">
              <a:solidFill>
                <a:schemeClr val="tx1"/>
              </a:solidFill>
              <a:latin typeface="Arial" panose="020B0604020202020204" pitchFamily="34" charset="0"/>
              <a:cs typeface="Arial" panose="020B0604020202020204" pitchFamily="34" charset="0"/>
            </a:endParaRPr>
          </a:p>
          <a:p>
            <a:pPr marL="569913" lvl="2" indent="-290513">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Provides </a:t>
            </a:r>
            <a:r>
              <a:rPr lang="en-US" sz="2000" dirty="0" smtClean="0">
                <a:solidFill>
                  <a:schemeClr val="tx1"/>
                </a:solidFill>
                <a:latin typeface="Arial" panose="020B0604020202020204" pitchFamily="34" charset="0"/>
                <a:cs typeface="Arial" panose="020B0604020202020204" pitchFamily="34" charset="0"/>
              </a:rPr>
              <a:t>$42M </a:t>
            </a:r>
            <a:r>
              <a:rPr lang="en-US" sz="2000" dirty="0">
                <a:solidFill>
                  <a:schemeClr val="tx1"/>
                </a:solidFill>
                <a:latin typeface="Arial" panose="020B0604020202020204" pitchFamily="34" charset="0"/>
                <a:cs typeface="Arial" panose="020B0604020202020204" pitchFamily="34" charset="0"/>
              </a:rPr>
              <a:t>(an increase of </a:t>
            </a:r>
            <a:r>
              <a:rPr lang="en-US" sz="2000" dirty="0" smtClean="0">
                <a:solidFill>
                  <a:schemeClr val="tx1"/>
                </a:solidFill>
                <a:latin typeface="Arial" panose="020B0604020202020204" pitchFamily="34" charset="0"/>
                <a:cs typeface="Arial" panose="020B0604020202020204" pitchFamily="34" charset="0"/>
              </a:rPr>
              <a:t>$27M</a:t>
            </a:r>
            <a:r>
              <a:rPr lang="en-US" sz="2000" dirty="0">
                <a:solidFill>
                  <a:schemeClr val="tx1"/>
                </a:solidFill>
                <a:latin typeface="Arial" panose="020B0604020202020204" pitchFamily="34" charset="0"/>
                <a:cs typeface="Arial" panose="020B0604020202020204" pitchFamily="34" charset="0"/>
              </a:rPr>
              <a:t>) for </a:t>
            </a:r>
            <a:r>
              <a:rPr lang="en-US" sz="2000" dirty="0" smtClean="0">
                <a:solidFill>
                  <a:schemeClr val="tx1"/>
                </a:solidFill>
                <a:latin typeface="Arial" panose="020B0604020202020204" pitchFamily="34" charset="0"/>
                <a:cs typeface="Arial" panose="020B0604020202020204" pitchFamily="34" charset="0"/>
              </a:rPr>
              <a:t>EPO</a:t>
            </a:r>
            <a:endParaRPr lang="en-US" sz="2000" dirty="0">
              <a:solidFill>
                <a:schemeClr val="tx1"/>
              </a:solidFill>
              <a:latin typeface="Arial" panose="020B0604020202020204" pitchFamily="34" charset="0"/>
              <a:cs typeface="Arial" panose="020B0604020202020204" pitchFamily="34" charset="0"/>
            </a:endParaRPr>
          </a:p>
          <a:p>
            <a:pPr marL="225425" lvl="1" indent="-225425">
              <a:buFont typeface="Arial" pitchFamily="34" charset="0"/>
              <a:buChar char="•"/>
            </a:pPr>
            <a:r>
              <a:rPr lang="en-US" sz="2000" dirty="0" smtClean="0">
                <a:solidFill>
                  <a:schemeClr val="tx1"/>
                </a:solidFill>
                <a:latin typeface="Arial" panose="020B0604020202020204" pitchFamily="34" charset="0"/>
                <a:cs typeface="Arial" panose="020B0604020202020204" pitchFamily="34" charset="0"/>
              </a:rPr>
              <a:t>Continuing Resolution through December 11, 2014, funds the first 10 weeks of FY15 at the same levels as FY14.</a:t>
            </a:r>
            <a:endParaRPr lang="en-US" sz="2000" dirty="0">
              <a:solidFill>
                <a:schemeClr val="tx1"/>
              </a:solidFill>
              <a:latin typeface="Arial" panose="020B0604020202020204" pitchFamily="34" charset="0"/>
              <a:cs typeface="Arial" panose="020B0604020202020204" pitchFamily="34" charset="0"/>
            </a:endParaRPr>
          </a:p>
          <a:p>
            <a:pPr marL="738000" lvl="2" indent="-457200">
              <a:buFont typeface="Arial" pitchFamily="34" charset="0"/>
              <a:buChar char="•"/>
            </a:pPr>
            <a:endParaRPr lang="en-US" dirty="0">
              <a:solidFill>
                <a:schemeClr val="tx1"/>
              </a:solidFill>
              <a:latin typeface="Arial" panose="020B0604020202020204" pitchFamily="34" charset="0"/>
              <a:cs typeface="Arial" panose="020B0604020202020204" pitchFamily="34" charset="0"/>
            </a:endParaRPr>
          </a:p>
          <a:p>
            <a:pPr marL="738000" lvl="2" indent="-457200">
              <a:buFont typeface="Arial" pitchFamily="34" charset="0"/>
              <a:buChar char="•"/>
            </a:pPr>
            <a:endParaRPr lang="en-US"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17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3703" y="92765"/>
            <a:ext cx="8287972" cy="622852"/>
          </a:xfrm>
        </p:spPr>
        <p:txBody>
          <a:bodyPr/>
          <a:lstStyle/>
          <a:p>
            <a:r>
              <a:rPr lang="en-US" dirty="0" smtClean="0"/>
              <a:t>JWST Progress</a:t>
            </a:r>
            <a:endParaRPr lang="en-US" dirty="0"/>
          </a:p>
        </p:txBody>
      </p:sp>
      <p:sp>
        <p:nvSpPr>
          <p:cNvPr id="5" name="Content Placeholder 4"/>
          <p:cNvSpPr>
            <a:spLocks noGrp="1"/>
          </p:cNvSpPr>
          <p:nvPr>
            <p:ph idx="1"/>
          </p:nvPr>
        </p:nvSpPr>
        <p:spPr>
          <a:xfrm>
            <a:off x="384629" y="1019629"/>
            <a:ext cx="4522446" cy="4793185"/>
          </a:xfrm>
        </p:spPr>
        <p:txBody>
          <a:bodyPr>
            <a:noAutofit/>
          </a:bodyPr>
          <a:lstStyle/>
          <a:p>
            <a:pPr>
              <a:lnSpc>
                <a:spcPct val="95000"/>
              </a:lnSpc>
              <a:spcBef>
                <a:spcPts val="800"/>
              </a:spcBef>
            </a:pPr>
            <a:r>
              <a:rPr lang="en-US" dirty="0"/>
              <a:t>ISIM completed very successful 116 day </a:t>
            </a:r>
            <a:r>
              <a:rPr lang="en-US" dirty="0" err="1"/>
              <a:t>cryovacuum</a:t>
            </a:r>
            <a:r>
              <a:rPr lang="en-US" dirty="0"/>
              <a:t> test #2.</a:t>
            </a:r>
          </a:p>
          <a:p>
            <a:pPr>
              <a:lnSpc>
                <a:spcPct val="95000"/>
              </a:lnSpc>
              <a:spcBef>
                <a:spcPts val="800"/>
              </a:spcBef>
            </a:pPr>
            <a:r>
              <a:rPr lang="en-US" dirty="0"/>
              <a:t>First of 5 flight sunshields completed, two others being manufactured, 5 engineering sunshields successfully completed deployment testing.</a:t>
            </a:r>
          </a:p>
          <a:p>
            <a:pPr>
              <a:lnSpc>
                <a:spcPct val="95000"/>
              </a:lnSpc>
              <a:spcBef>
                <a:spcPts val="800"/>
              </a:spcBef>
            </a:pPr>
            <a:r>
              <a:rPr lang="en-US" dirty="0"/>
              <a:t>Spacecraft bus under construction.</a:t>
            </a:r>
          </a:p>
          <a:p>
            <a:pPr>
              <a:lnSpc>
                <a:spcPct val="95000"/>
              </a:lnSpc>
              <a:spcBef>
                <a:spcPts val="800"/>
              </a:spcBef>
            </a:pPr>
            <a:r>
              <a:rPr lang="en-US" dirty="0"/>
              <a:t>Pathfinder backplane has optics installed undergoing final assembly before 2015 testing at JSC.</a:t>
            </a:r>
          </a:p>
          <a:p>
            <a:pPr>
              <a:lnSpc>
                <a:spcPct val="95000"/>
              </a:lnSpc>
              <a:spcBef>
                <a:spcPts val="800"/>
              </a:spcBef>
            </a:pPr>
            <a:r>
              <a:rPr lang="en-US" dirty="0"/>
              <a:t>Program remains on track and within budget for October 2018 launch.</a:t>
            </a:r>
          </a:p>
          <a:p>
            <a:pPr>
              <a:lnSpc>
                <a:spcPct val="95000"/>
              </a:lnSpc>
              <a:spcBef>
                <a:spcPts val="800"/>
              </a:spcBef>
            </a:pPr>
            <a:endParaRPr lang="en-US" dirty="0" smtClean="0"/>
          </a:p>
          <a:p>
            <a:pPr>
              <a:lnSpc>
                <a:spcPct val="95000"/>
              </a:lnSpc>
              <a:spcBef>
                <a:spcPts val="800"/>
              </a:spcBef>
            </a:pPr>
            <a:endParaRPr lang="en-US" dirty="0"/>
          </a:p>
          <a:p>
            <a:pPr marL="0" indent="0" algn="ctr">
              <a:lnSpc>
                <a:spcPct val="95000"/>
              </a:lnSpc>
              <a:spcBef>
                <a:spcPts val="800"/>
              </a:spcBef>
              <a:buNone/>
            </a:pPr>
            <a:r>
              <a:rPr lang="en-US" sz="1500" b="1" dirty="0">
                <a:solidFill>
                  <a:srgbClr val="0000FF"/>
                </a:solidFill>
              </a:rPr>
              <a:t>http://jwst.nasa.gov/</a:t>
            </a:r>
          </a:p>
        </p:txBody>
      </p:sp>
      <p:sp>
        <p:nvSpPr>
          <p:cNvPr id="17" name="TextBox 16"/>
          <p:cNvSpPr txBox="1"/>
          <p:nvPr/>
        </p:nvSpPr>
        <p:spPr>
          <a:xfrm>
            <a:off x="4964465" y="2834545"/>
            <a:ext cx="1890348" cy="276999"/>
          </a:xfrm>
          <a:prstGeom prst="rect">
            <a:avLst/>
          </a:prstGeom>
          <a:noFill/>
        </p:spPr>
        <p:txBody>
          <a:bodyPr wrap="none" rtlCol="0">
            <a:spAutoFit/>
          </a:bodyPr>
          <a:lstStyle/>
          <a:p>
            <a:r>
              <a:rPr lang="en-US" sz="1200" i="1" dirty="0" smtClean="0">
                <a:solidFill>
                  <a:schemeClr val="tx1">
                    <a:lumMod val="50000"/>
                    <a:lumOff val="50000"/>
                  </a:schemeClr>
                </a:solidFill>
              </a:rPr>
              <a:t>ISIM with all instruments</a:t>
            </a:r>
            <a:endParaRPr lang="en-US" sz="1200" i="1" dirty="0">
              <a:solidFill>
                <a:schemeClr val="tx1">
                  <a:lumMod val="50000"/>
                  <a:lumOff val="50000"/>
                </a:schemeClr>
              </a:solidFill>
            </a:endParaRPr>
          </a:p>
        </p:txBody>
      </p:sp>
      <p:sp>
        <p:nvSpPr>
          <p:cNvPr id="18" name="TextBox 17"/>
          <p:cNvSpPr txBox="1"/>
          <p:nvPr/>
        </p:nvSpPr>
        <p:spPr>
          <a:xfrm>
            <a:off x="6207980" y="6369195"/>
            <a:ext cx="2717412" cy="461665"/>
          </a:xfrm>
          <a:prstGeom prst="rect">
            <a:avLst/>
          </a:prstGeom>
          <a:noFill/>
        </p:spPr>
        <p:txBody>
          <a:bodyPr wrap="none" rtlCol="0">
            <a:spAutoFit/>
          </a:bodyPr>
          <a:lstStyle/>
          <a:p>
            <a:pPr algn="ctr"/>
            <a:r>
              <a:rPr lang="en-US" sz="1200" i="1" dirty="0" smtClean="0">
                <a:solidFill>
                  <a:schemeClr val="tx1">
                    <a:lumMod val="50000"/>
                    <a:lumOff val="50000"/>
                  </a:schemeClr>
                </a:solidFill>
              </a:rPr>
              <a:t>Pathfinder (backplane center section </a:t>
            </a:r>
            <a:br>
              <a:rPr lang="en-US" sz="1200" i="1" dirty="0" smtClean="0">
                <a:solidFill>
                  <a:schemeClr val="tx1">
                    <a:lumMod val="50000"/>
                    <a:lumOff val="50000"/>
                  </a:schemeClr>
                </a:solidFill>
              </a:rPr>
            </a:br>
            <a:r>
              <a:rPr lang="en-US" sz="1200" i="1" dirty="0" smtClean="0">
                <a:solidFill>
                  <a:schemeClr val="tx1">
                    <a:lumMod val="50000"/>
                    <a:lumOff val="50000"/>
                  </a:schemeClr>
                </a:solidFill>
              </a:rPr>
              <a:t>with secondary mirror structure)</a:t>
            </a:r>
            <a:endParaRPr lang="en-US" sz="1200" i="1" dirty="0">
              <a:solidFill>
                <a:schemeClr val="tx1">
                  <a:lumMod val="50000"/>
                  <a:lumOff val="50000"/>
                </a:schemeClr>
              </a:solidFill>
            </a:endParaRP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7538" y="1051518"/>
            <a:ext cx="2245863" cy="1805113"/>
          </a:xfrm>
          <a:prstGeom prst="rect">
            <a:avLst/>
          </a:prstGeom>
        </p:spPr>
      </p:pic>
      <p:sp>
        <p:nvSpPr>
          <p:cNvPr id="20" name="TextBox 19"/>
          <p:cNvSpPr txBox="1"/>
          <p:nvPr/>
        </p:nvSpPr>
        <p:spPr>
          <a:xfrm>
            <a:off x="6944906" y="3739564"/>
            <a:ext cx="1933780" cy="461665"/>
          </a:xfrm>
          <a:prstGeom prst="rect">
            <a:avLst/>
          </a:prstGeom>
          <a:noFill/>
        </p:spPr>
        <p:txBody>
          <a:bodyPr wrap="none" rtlCol="0">
            <a:spAutoFit/>
          </a:bodyPr>
          <a:lstStyle/>
          <a:p>
            <a:pPr algn="ctr"/>
            <a:r>
              <a:rPr lang="en-US" sz="1200" i="1" dirty="0" smtClean="0">
                <a:solidFill>
                  <a:schemeClr val="tx1">
                    <a:lumMod val="50000"/>
                    <a:lumOff val="50000"/>
                  </a:schemeClr>
                </a:solidFill>
              </a:rPr>
              <a:t>5 engineering sunshields </a:t>
            </a:r>
            <a:br>
              <a:rPr lang="en-US" sz="1200" i="1" dirty="0" smtClean="0">
                <a:solidFill>
                  <a:schemeClr val="tx1">
                    <a:lumMod val="50000"/>
                    <a:lumOff val="50000"/>
                  </a:schemeClr>
                </a:solidFill>
              </a:rPr>
            </a:br>
            <a:r>
              <a:rPr lang="en-US" sz="1200" i="1" dirty="0" smtClean="0">
                <a:solidFill>
                  <a:schemeClr val="tx1">
                    <a:lumMod val="50000"/>
                    <a:lumOff val="50000"/>
                  </a:schemeClr>
                </a:solidFill>
              </a:rPr>
              <a:t>deployed</a:t>
            </a:r>
            <a:endParaRPr lang="en-US" sz="1200" i="1" dirty="0">
              <a:solidFill>
                <a:schemeClr val="tx1">
                  <a:lumMod val="50000"/>
                  <a:lumOff val="50000"/>
                </a:schemeClr>
              </a:solidFill>
            </a:endParaRPr>
          </a:p>
        </p:txBody>
      </p:sp>
      <p:sp>
        <p:nvSpPr>
          <p:cNvPr id="21" name="Line Callout 1 (Border and Accent Bar) 14"/>
          <p:cNvSpPr/>
          <p:nvPr/>
        </p:nvSpPr>
        <p:spPr>
          <a:xfrm flipH="1">
            <a:off x="4607942" y="5516672"/>
            <a:ext cx="2102046" cy="919167"/>
          </a:xfrm>
          <a:custGeom>
            <a:avLst/>
            <a:gdLst>
              <a:gd name="connsiteX0" fmla="*/ 0 w 2138234"/>
              <a:gd name="connsiteY0" fmla="*/ 0 h 919167"/>
              <a:gd name="connsiteX1" fmla="*/ 2138234 w 2138234"/>
              <a:gd name="connsiteY1" fmla="*/ 0 h 919167"/>
              <a:gd name="connsiteX2" fmla="*/ 2138234 w 2138234"/>
              <a:gd name="connsiteY2" fmla="*/ 919167 h 919167"/>
              <a:gd name="connsiteX3" fmla="*/ 0 w 2138234"/>
              <a:gd name="connsiteY3" fmla="*/ 919167 h 919167"/>
              <a:gd name="connsiteX4" fmla="*/ 0 w 2138234"/>
              <a:gd name="connsiteY4" fmla="*/ 0 h 919167"/>
              <a:gd name="connsiteX0" fmla="*/ -10541 w 2138234"/>
              <a:gd name="connsiteY0" fmla="*/ 0 h 919167"/>
              <a:gd name="connsiteX1" fmla="*/ -10541 w 2138234"/>
              <a:gd name="connsiteY1" fmla="*/ 919167 h 919167"/>
              <a:gd name="connsiteX0" fmla="*/ -10541 w 2138234"/>
              <a:gd name="connsiteY0" fmla="*/ 461900 h 919167"/>
              <a:gd name="connsiteX1" fmla="*/ -743336 w 2138234"/>
              <a:gd name="connsiteY1" fmla="*/ -682261 h 919167"/>
              <a:gd name="connsiteX0" fmla="*/ 83179 w 2221413"/>
              <a:gd name="connsiteY0" fmla="*/ 0 h 919167"/>
              <a:gd name="connsiteX1" fmla="*/ 2221413 w 2221413"/>
              <a:gd name="connsiteY1" fmla="*/ 0 h 919167"/>
              <a:gd name="connsiteX2" fmla="*/ 2221413 w 2221413"/>
              <a:gd name="connsiteY2" fmla="*/ 919167 h 919167"/>
              <a:gd name="connsiteX3" fmla="*/ 83179 w 2221413"/>
              <a:gd name="connsiteY3" fmla="*/ 919167 h 919167"/>
              <a:gd name="connsiteX4" fmla="*/ 83179 w 2221413"/>
              <a:gd name="connsiteY4" fmla="*/ 0 h 919167"/>
              <a:gd name="connsiteX0" fmla="*/ 72638 w 2221413"/>
              <a:gd name="connsiteY0" fmla="*/ 0 h 919167"/>
              <a:gd name="connsiteX1" fmla="*/ 72638 w 2221413"/>
              <a:gd name="connsiteY1" fmla="*/ 919167 h 919167"/>
              <a:gd name="connsiteX0" fmla="*/ 72638 w 2221413"/>
              <a:gd name="connsiteY0" fmla="*/ 461900 h 919167"/>
              <a:gd name="connsiteX1" fmla="*/ 54738 w 2221413"/>
              <a:gd name="connsiteY1" fmla="*/ 431645 h 919167"/>
              <a:gd name="connsiteX0" fmla="*/ 469016 w 2607250"/>
              <a:gd name="connsiteY0" fmla="*/ 0 h 919167"/>
              <a:gd name="connsiteX1" fmla="*/ 2607250 w 2607250"/>
              <a:gd name="connsiteY1" fmla="*/ 0 h 919167"/>
              <a:gd name="connsiteX2" fmla="*/ 2607250 w 2607250"/>
              <a:gd name="connsiteY2" fmla="*/ 919167 h 919167"/>
              <a:gd name="connsiteX3" fmla="*/ 469016 w 2607250"/>
              <a:gd name="connsiteY3" fmla="*/ 919167 h 919167"/>
              <a:gd name="connsiteX4" fmla="*/ 469016 w 2607250"/>
              <a:gd name="connsiteY4" fmla="*/ 0 h 919167"/>
              <a:gd name="connsiteX0" fmla="*/ 458475 w 2607250"/>
              <a:gd name="connsiteY0" fmla="*/ 0 h 919167"/>
              <a:gd name="connsiteX1" fmla="*/ 458475 w 2607250"/>
              <a:gd name="connsiteY1" fmla="*/ 919167 h 919167"/>
              <a:gd name="connsiteX0" fmla="*/ 458475 w 2607250"/>
              <a:gd name="connsiteY0" fmla="*/ 461900 h 919167"/>
              <a:gd name="connsiteX1" fmla="*/ 0 w 2607250"/>
              <a:gd name="connsiteY1" fmla="*/ 681027 h 919167"/>
            </a:gdLst>
            <a:ahLst/>
            <a:cxnLst>
              <a:cxn ang="0">
                <a:pos x="connsiteX0" y="connsiteY0"/>
              </a:cxn>
              <a:cxn ang="0">
                <a:pos x="connsiteX1" y="connsiteY1"/>
              </a:cxn>
            </a:cxnLst>
            <a:rect l="l" t="t" r="r" b="b"/>
            <a:pathLst>
              <a:path w="2607250" h="919167" extrusionOk="0">
                <a:moveTo>
                  <a:pt x="469016" y="0"/>
                </a:moveTo>
                <a:lnTo>
                  <a:pt x="2607250" y="0"/>
                </a:lnTo>
                <a:lnTo>
                  <a:pt x="2607250" y="919167"/>
                </a:lnTo>
                <a:lnTo>
                  <a:pt x="469016" y="919167"/>
                </a:lnTo>
                <a:lnTo>
                  <a:pt x="469016" y="0"/>
                </a:lnTo>
                <a:close/>
              </a:path>
              <a:path w="2607250" h="919167" fill="none" extrusionOk="0">
                <a:moveTo>
                  <a:pt x="458475" y="0"/>
                </a:moveTo>
                <a:close/>
                <a:cubicBezTo>
                  <a:pt x="458475" y="306389"/>
                  <a:pt x="458475" y="612778"/>
                  <a:pt x="458475" y="919167"/>
                </a:cubicBezTo>
              </a:path>
              <a:path w="2607250" h="919167" fill="none" extrusionOk="0">
                <a:moveTo>
                  <a:pt x="458475" y="461900"/>
                </a:moveTo>
                <a:cubicBezTo>
                  <a:pt x="214210" y="80513"/>
                  <a:pt x="244265" y="1062414"/>
                  <a:pt x="0" y="681027"/>
                </a:cubicBezTo>
              </a:path>
            </a:pathLst>
          </a:cu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r"/>
            <a:r>
              <a:rPr lang="en-US" sz="1200" i="1" dirty="0" smtClean="0">
                <a:solidFill>
                  <a:schemeClr val="tx1">
                    <a:lumMod val="50000"/>
                    <a:lumOff val="50000"/>
                  </a:schemeClr>
                </a:solidFill>
              </a:rPr>
              <a:t>Flight telescope backplane &amp; with one wing installed</a:t>
            </a:r>
            <a:endParaRPr lang="en-US" sz="1200" i="1" dirty="0">
              <a:solidFill>
                <a:schemeClr val="tx1">
                  <a:lumMod val="50000"/>
                  <a:lumOff val="50000"/>
                </a:schemeClr>
              </a:solidFill>
            </a:endParaRP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4073" y="4505739"/>
            <a:ext cx="1667132" cy="1905551"/>
          </a:xfrm>
          <a:prstGeom prst="rect">
            <a:avLst/>
          </a:prstGeom>
        </p:spPr>
      </p:pic>
      <p:pic>
        <p:nvPicPr>
          <p:cNvPr id="23" name="Picture 2" descr="C:\Users\s119351\Desktop\New folder\_DSC296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1133" y="2410893"/>
            <a:ext cx="2047692" cy="13629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6279" y="3423478"/>
            <a:ext cx="1823120" cy="2363304"/>
          </a:xfrm>
          <a:prstGeom prst="rect">
            <a:avLst/>
          </a:prstGeom>
        </p:spPr>
      </p:pic>
    </p:spTree>
    <p:extLst>
      <p:ext uri="{BB962C8B-B14F-4D97-AF65-F5344CB8AC3E}">
        <p14:creationId xmlns:p14="http://schemas.microsoft.com/office/powerpoint/2010/main" val="119776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4099"/>
          </a:xfrm>
          <a:prstGeom prst="rect">
            <a:avLst/>
          </a:prstGeom>
          <a:solidFill>
            <a:schemeClr val="tx1"/>
          </a:solidFill>
        </p:spPr>
        <p:txBody>
          <a:bodyPr wrap="square" lIns="91432" tIns="45716" rIns="91432" bIns="45716" rtlCol="0">
            <a:spAutoFit/>
          </a:bodyPr>
          <a:lstStyle/>
          <a:p>
            <a:pPr algn="ctr"/>
            <a:endParaRPr lang="en-US" sz="1600" dirty="0">
              <a:solidFill>
                <a:srgbClr val="FFFFFF"/>
              </a:solidFill>
              <a:latin typeface="Century Gothic"/>
              <a:cs typeface="Century Gothic"/>
            </a:endParaRPr>
          </a:p>
          <a:p>
            <a:pPr algn="ctr"/>
            <a:r>
              <a:rPr lang="en-US" sz="2600" b="1" dirty="0" smtClean="0">
                <a:solidFill>
                  <a:srgbClr val="FFFFFF"/>
                </a:solidFill>
                <a:latin typeface="+mj-lt"/>
                <a:cs typeface="Century Gothic"/>
              </a:rPr>
              <a:t>JWST Flight Sunshield Layer 3</a:t>
            </a:r>
          </a:p>
          <a:p>
            <a:pPr algn="ctr"/>
            <a:endParaRPr lang="en-US" sz="1400" dirty="0">
              <a:solidFill>
                <a:srgbClr val="FFFFFF"/>
              </a:solidFill>
              <a:latin typeface="Century Gothic"/>
              <a:cs typeface="Century Gothic"/>
            </a:endParaRPr>
          </a:p>
        </p:txBody>
      </p:sp>
      <p:pic>
        <p:nvPicPr>
          <p:cNvPr id="9" name="Picture 8"/>
          <p:cNvPicPr>
            <a:picLocks noChangeAspect="1"/>
          </p:cNvPicPr>
          <p:nvPr/>
        </p:nvPicPr>
        <p:blipFill>
          <a:blip r:embed="rId3"/>
          <a:stretch>
            <a:fillRect/>
          </a:stretch>
        </p:blipFill>
        <p:spPr>
          <a:xfrm>
            <a:off x="12189" y="938698"/>
            <a:ext cx="9137248" cy="5742605"/>
          </a:xfrm>
          <a:prstGeom prst="rect">
            <a:avLst/>
          </a:prstGeom>
        </p:spPr>
      </p:pic>
    </p:spTree>
    <p:extLst>
      <p:ext uri="{BB962C8B-B14F-4D97-AF65-F5344CB8AC3E}">
        <p14:creationId xmlns:p14="http://schemas.microsoft.com/office/powerpoint/2010/main" val="45645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4099"/>
          </a:xfrm>
          <a:prstGeom prst="rect">
            <a:avLst/>
          </a:prstGeom>
          <a:solidFill>
            <a:schemeClr val="tx1"/>
          </a:solidFill>
        </p:spPr>
        <p:txBody>
          <a:bodyPr wrap="square" lIns="91432" tIns="45716" rIns="91432" bIns="45716" rtlCol="0">
            <a:spAutoFit/>
          </a:bodyPr>
          <a:lstStyle/>
          <a:p>
            <a:pPr algn="ctr"/>
            <a:endParaRPr lang="en-US" sz="1600" dirty="0">
              <a:solidFill>
                <a:srgbClr val="FFFFFF"/>
              </a:solidFill>
              <a:latin typeface="Century Gothic"/>
              <a:cs typeface="Century Gothic"/>
            </a:endParaRPr>
          </a:p>
          <a:p>
            <a:pPr algn="ctr"/>
            <a:r>
              <a:rPr lang="en-US" sz="2600" b="1" dirty="0" smtClean="0">
                <a:solidFill>
                  <a:srgbClr val="FFFFFF"/>
                </a:solidFill>
                <a:latin typeface="+mj-lt"/>
                <a:cs typeface="Century Gothic"/>
              </a:rPr>
              <a:t>JWST Pathfinder Telescope</a:t>
            </a:r>
          </a:p>
          <a:p>
            <a:pPr algn="ctr"/>
            <a:endParaRPr lang="en-US" sz="1400" dirty="0">
              <a:solidFill>
                <a:srgbClr val="FFFFFF"/>
              </a:solidFill>
              <a:latin typeface="Century Gothic"/>
              <a:cs typeface="Century Gothic"/>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7949" y="0"/>
            <a:ext cx="4848101" cy="6858000"/>
          </a:xfrm>
          <a:prstGeom prst="rect">
            <a:avLst/>
          </a:prstGeom>
        </p:spPr>
      </p:pic>
    </p:spTree>
    <p:extLst>
      <p:ext uri="{BB962C8B-B14F-4D97-AF65-F5344CB8AC3E}">
        <p14:creationId xmlns:p14="http://schemas.microsoft.com/office/powerpoint/2010/main" val="1154401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FIRSTAFTA Timel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87675"/>
            <a:ext cx="9144000" cy="6070325"/>
          </a:xfrm>
          <a:prstGeom prst="rect">
            <a:avLst/>
          </a:prstGeom>
        </p:spPr>
      </p:pic>
      <p:sp>
        <p:nvSpPr>
          <p:cNvPr id="4" name="Title 3"/>
          <p:cNvSpPr>
            <a:spLocks noGrp="1"/>
          </p:cNvSpPr>
          <p:nvPr>
            <p:ph type="title"/>
          </p:nvPr>
        </p:nvSpPr>
        <p:spPr>
          <a:xfrm>
            <a:off x="444999" y="234817"/>
            <a:ext cx="8287972" cy="617686"/>
          </a:xfrm>
        </p:spPr>
        <p:txBody>
          <a:bodyPr/>
          <a:lstStyle/>
          <a:p>
            <a:r>
              <a:rPr lang="en-US" dirty="0" smtClean="0">
                <a:latin typeface="Arial" panose="020B0604020202020204" pitchFamily="34" charset="0"/>
                <a:cs typeface="Arial" panose="020B0604020202020204" pitchFamily="34" charset="0"/>
              </a:rPr>
              <a:t>Plan for WFIRST/AFTA Preformulation</a:t>
            </a:r>
            <a:br>
              <a:rPr lang="en-US"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Widefield Infrared Survey Telescope using</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Astrophysics Focused Telescope Assets</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425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image00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2207900"/>
            <a:ext cx="4060342" cy="2688097"/>
          </a:xfrm>
          <a:prstGeom prst="rect">
            <a:avLst/>
          </a:prstGeom>
        </p:spPr>
      </p:pic>
      <p:sp>
        <p:nvSpPr>
          <p:cNvPr id="2016258" name="Rectangle 2"/>
          <p:cNvSpPr>
            <a:spLocks noGrp="1" noChangeArrowheads="1"/>
          </p:cNvSpPr>
          <p:nvPr>
            <p:ph type="title"/>
          </p:nvPr>
        </p:nvSpPr>
        <p:spPr>
          <a:xfrm>
            <a:off x="1" y="-8472"/>
            <a:ext cx="9144000" cy="890064"/>
          </a:xfrm>
        </p:spPr>
        <p:txBody>
          <a:bodyPr>
            <a:normAutofit fontScale="90000"/>
          </a:bodyPr>
          <a:lstStyle/>
          <a:p>
            <a:pPr>
              <a:lnSpc>
                <a:spcPct val="80000"/>
              </a:lnSpc>
              <a:spcBef>
                <a:spcPts val="0"/>
              </a:spcBef>
            </a:pPr>
            <a:r>
              <a:rPr lang="en-US" sz="2900" dirty="0" smtClean="0">
                <a:solidFill>
                  <a:prstClr val="black"/>
                </a:solidFill>
                <a:ea typeface="ＭＳ Ｐゴシック" pitchFamily="34" charset="-128"/>
                <a:cs typeface="Century Gothic"/>
              </a:rPr>
              <a:t>WFIRST / AFTA</a:t>
            </a:r>
            <a:br>
              <a:rPr lang="en-US" sz="2900" dirty="0" smtClean="0">
                <a:solidFill>
                  <a:prstClr val="black"/>
                </a:solidFill>
                <a:ea typeface="ＭＳ Ｐゴシック" pitchFamily="34" charset="-128"/>
                <a:cs typeface="Century Gothic"/>
              </a:rPr>
            </a:br>
            <a:r>
              <a:rPr lang="en-US" sz="2000" b="0" dirty="0" smtClean="0">
                <a:solidFill>
                  <a:prstClr val="black"/>
                </a:solidFill>
                <a:ea typeface="ＭＳ Ｐゴシック" pitchFamily="34" charset="-128"/>
                <a:cs typeface="Century Gothic"/>
              </a:rPr>
              <a:t>Widefield Infrared Survey Telescope with Astrophysics Focused Telescope Assets</a:t>
            </a:r>
            <a:endParaRPr lang="en-US" sz="2000" b="0" dirty="0">
              <a:solidFill>
                <a:prstClr val="black"/>
              </a:solidFill>
              <a:ea typeface="ＭＳ Ｐゴシック" pitchFamily="34" charset="-128"/>
              <a:cs typeface="Century Gothic"/>
            </a:endParaRPr>
          </a:p>
        </p:txBody>
      </p:sp>
      <p:sp>
        <p:nvSpPr>
          <p:cNvPr id="15" name="Rectangle 3"/>
          <p:cNvSpPr>
            <a:spLocks noGrp="1" noChangeArrowheads="1"/>
          </p:cNvSpPr>
          <p:nvPr>
            <p:ph idx="1"/>
          </p:nvPr>
        </p:nvSpPr>
        <p:spPr bwMode="auto">
          <a:xfrm>
            <a:off x="4791460" y="844644"/>
            <a:ext cx="4212840" cy="5571067"/>
          </a:xfrm>
          <a:noFill/>
          <a:ln>
            <a:miter lim="800000"/>
            <a:headEnd/>
            <a:tailEnd/>
          </a:ln>
        </p:spPr>
        <p:txBody>
          <a:bodyPr vert="horz" wrap="square" lIns="91440" tIns="45720" rIns="91440" bIns="45720" numCol="1" anchor="t" anchorCtr="0" compatLnSpc="1">
            <a:prstTxWarp prst="textNoShape">
              <a:avLst/>
            </a:prstTxWarp>
            <a:noAutofit/>
          </a:bodyPr>
          <a:lstStyle/>
          <a:p>
            <a:pPr marL="0" indent="0">
              <a:buNone/>
            </a:pPr>
            <a:r>
              <a:rPr lang="en-US" sz="1500" b="1" dirty="0">
                <a:solidFill>
                  <a:schemeClr val="tx1"/>
                </a:solidFill>
                <a:cs typeface="Arial" panose="020B0604020202020204" pitchFamily="34" charset="0"/>
              </a:rPr>
              <a:t>CURRENT STATUS:</a:t>
            </a:r>
          </a:p>
          <a:p>
            <a:pPr>
              <a:spcBef>
                <a:spcPts val="600"/>
              </a:spcBef>
            </a:pPr>
            <a:r>
              <a:rPr lang="en-US" sz="1500" dirty="0">
                <a:solidFill>
                  <a:schemeClr val="tx1"/>
                </a:solidFill>
                <a:cs typeface="Arial" panose="020B0604020202020204" pitchFamily="34" charset="0"/>
              </a:rPr>
              <a:t>May 2013, NASA Administrator Bolden directed </a:t>
            </a:r>
            <a:r>
              <a:rPr lang="en-US" sz="1500" dirty="0" smtClean="0">
                <a:solidFill>
                  <a:schemeClr val="tx1"/>
                </a:solidFill>
                <a:cs typeface="Arial" panose="020B0604020202020204" pitchFamily="34" charset="0"/>
              </a:rPr>
              <a:t>study of WFIRST/AFTA </a:t>
            </a:r>
            <a:r>
              <a:rPr lang="en-US" sz="1500" dirty="0">
                <a:solidFill>
                  <a:schemeClr val="tx1"/>
                </a:solidFill>
                <a:cs typeface="Arial" panose="020B0604020202020204" pitchFamily="34" charset="0"/>
              </a:rPr>
              <a:t>and preserve option for FY17 new start if budget is </a:t>
            </a:r>
            <a:r>
              <a:rPr lang="en-US" sz="1500" dirty="0" smtClean="0">
                <a:solidFill>
                  <a:schemeClr val="tx1"/>
                </a:solidFill>
                <a:cs typeface="Arial" panose="020B0604020202020204" pitchFamily="34" charset="0"/>
              </a:rPr>
              <a:t>available.</a:t>
            </a:r>
            <a:endParaRPr lang="en-US" sz="1500" dirty="0">
              <a:solidFill>
                <a:schemeClr val="tx1"/>
              </a:solidFill>
              <a:cs typeface="Arial" panose="020B0604020202020204" pitchFamily="34" charset="0"/>
            </a:endParaRPr>
          </a:p>
          <a:p>
            <a:pPr marL="450850" lvl="1" indent="-168275">
              <a:spcBef>
                <a:spcPts val="0"/>
              </a:spcBef>
            </a:pPr>
            <a:r>
              <a:rPr lang="en-US" sz="1500" dirty="0">
                <a:solidFill>
                  <a:schemeClr val="tx1"/>
                </a:solidFill>
                <a:cs typeface="Arial" panose="020B0604020202020204" pitchFamily="34" charset="0"/>
              </a:rPr>
              <a:t>No decision expected before early </a:t>
            </a:r>
            <a:r>
              <a:rPr lang="en-US" sz="1500" dirty="0" smtClean="0">
                <a:solidFill>
                  <a:schemeClr val="tx1"/>
                </a:solidFill>
                <a:cs typeface="Arial" panose="020B0604020202020204" pitchFamily="34" charset="0"/>
              </a:rPr>
              <a:t>2016.</a:t>
            </a:r>
            <a:endParaRPr lang="en-US" sz="1500" dirty="0">
              <a:solidFill>
                <a:schemeClr val="tx1"/>
              </a:solidFill>
              <a:cs typeface="Arial" panose="020B0604020202020204" pitchFamily="34" charset="0"/>
            </a:endParaRPr>
          </a:p>
          <a:p>
            <a:pPr>
              <a:spcBef>
                <a:spcPts val="600"/>
              </a:spcBef>
            </a:pPr>
            <a:r>
              <a:rPr lang="en-US" sz="1500" dirty="0">
                <a:solidFill>
                  <a:schemeClr val="tx1"/>
                </a:solidFill>
                <a:cs typeface="Arial" panose="020B0604020202020204" pitchFamily="34" charset="0"/>
              </a:rPr>
              <a:t>Currently in pre-formulation </a:t>
            </a:r>
            <a:r>
              <a:rPr lang="en-US" sz="1500" dirty="0" smtClean="0">
                <a:solidFill>
                  <a:schemeClr val="tx1"/>
                </a:solidFill>
                <a:cs typeface="Arial" panose="020B0604020202020204" pitchFamily="34" charset="0"/>
              </a:rPr>
              <a:t>phase.</a:t>
            </a:r>
            <a:endParaRPr lang="en-US" sz="1500" dirty="0">
              <a:solidFill>
                <a:schemeClr val="tx1"/>
              </a:solidFill>
              <a:cs typeface="Arial" panose="020B0604020202020204" pitchFamily="34" charset="0"/>
            </a:endParaRPr>
          </a:p>
          <a:p>
            <a:pPr marL="461963" lvl="1" indent="-179388">
              <a:spcBef>
                <a:spcPts val="0"/>
              </a:spcBef>
            </a:pPr>
            <a:r>
              <a:rPr lang="en-US" sz="1500" dirty="0" smtClean="0">
                <a:solidFill>
                  <a:schemeClr val="tx1"/>
                </a:solidFill>
                <a:cs typeface="Arial" panose="020B0604020202020204" pitchFamily="34" charset="0"/>
              </a:rPr>
              <a:t>AFTA endorsed by NRC study report released March 2014.</a:t>
            </a:r>
          </a:p>
          <a:p>
            <a:pPr marL="461963" lvl="1" indent="-179388">
              <a:spcBef>
                <a:spcPts val="0"/>
              </a:spcBef>
            </a:pPr>
            <a:r>
              <a:rPr lang="en-US" sz="1500" dirty="0" smtClean="0">
                <a:solidFill>
                  <a:schemeClr val="tx1"/>
                </a:solidFill>
                <a:cs typeface="Arial" panose="020B0604020202020204" pitchFamily="34" charset="0"/>
              </a:rPr>
              <a:t>Interim SDT report posted April 30, 2014</a:t>
            </a:r>
            <a:endParaRPr lang="en-US" sz="1500" dirty="0">
              <a:solidFill>
                <a:schemeClr val="tx1"/>
              </a:solidFill>
              <a:cs typeface="Arial" panose="020B0604020202020204" pitchFamily="34" charset="0"/>
            </a:endParaRPr>
          </a:p>
          <a:p>
            <a:pPr marL="461963" lvl="1" indent="-179388">
              <a:spcBef>
                <a:spcPts val="0"/>
              </a:spcBef>
            </a:pPr>
            <a:r>
              <a:rPr lang="en-US" sz="1500" dirty="0" err="1">
                <a:solidFill>
                  <a:schemeClr val="tx1"/>
                </a:solidFill>
                <a:cs typeface="Arial" panose="020B0604020202020204" pitchFamily="34" charset="0"/>
              </a:rPr>
              <a:t>SDT</a:t>
            </a:r>
            <a:r>
              <a:rPr lang="en-US" sz="1500" dirty="0">
                <a:solidFill>
                  <a:schemeClr val="tx1"/>
                </a:solidFill>
                <a:cs typeface="Arial" panose="020B0604020202020204" pitchFamily="34" charset="0"/>
              </a:rPr>
              <a:t> final report due </a:t>
            </a:r>
            <a:r>
              <a:rPr lang="en-US" sz="1500" dirty="0" smtClean="0">
                <a:solidFill>
                  <a:schemeClr val="tx1"/>
                </a:solidFill>
                <a:cs typeface="Arial" panose="020B0604020202020204" pitchFamily="34" charset="0"/>
              </a:rPr>
              <a:t>Jan 2015.</a:t>
            </a:r>
            <a:endParaRPr lang="en-US" sz="1500" dirty="0">
              <a:solidFill>
                <a:schemeClr val="tx1"/>
              </a:solidFill>
              <a:cs typeface="Arial" panose="020B0604020202020204" pitchFamily="34" charset="0"/>
            </a:endParaRPr>
          </a:p>
          <a:p>
            <a:pPr>
              <a:spcBef>
                <a:spcPts val="600"/>
              </a:spcBef>
            </a:pPr>
            <a:r>
              <a:rPr lang="en-US" sz="1500" dirty="0">
                <a:solidFill>
                  <a:schemeClr val="tx1"/>
                </a:solidFill>
                <a:cs typeface="Arial" panose="020B0604020202020204" pitchFamily="34" charset="0"/>
              </a:rPr>
              <a:t>Maturing key technologies to TRL 5 by  </a:t>
            </a:r>
            <a:r>
              <a:rPr lang="en-US" sz="1500" dirty="0" smtClean="0">
                <a:solidFill>
                  <a:schemeClr val="tx1"/>
                </a:solidFill>
                <a:cs typeface="Arial" panose="020B0604020202020204" pitchFamily="34" charset="0"/>
              </a:rPr>
              <a:t>FY17 </a:t>
            </a:r>
            <a:r>
              <a:rPr lang="en-US" sz="1500" dirty="0">
                <a:solidFill>
                  <a:schemeClr val="tx1"/>
                </a:solidFill>
                <a:cs typeface="Arial" panose="020B0604020202020204" pitchFamily="34" charset="0"/>
              </a:rPr>
              <a:t>and TRL 6 by </a:t>
            </a:r>
            <a:r>
              <a:rPr lang="en-US" sz="1500" dirty="0" err="1" smtClean="0">
                <a:solidFill>
                  <a:schemeClr val="tx1"/>
                </a:solidFill>
                <a:cs typeface="Arial" panose="020B0604020202020204" pitchFamily="34" charset="0"/>
              </a:rPr>
              <a:t>FY19</a:t>
            </a:r>
            <a:r>
              <a:rPr lang="en-US" sz="1500" dirty="0" smtClean="0">
                <a:solidFill>
                  <a:schemeClr val="tx1"/>
                </a:solidFill>
                <a:cs typeface="Arial" panose="020B0604020202020204" pitchFamily="34" charset="0"/>
              </a:rPr>
              <a:t>.</a:t>
            </a:r>
            <a:endParaRPr lang="en-US" sz="1500" dirty="0">
              <a:solidFill>
                <a:schemeClr val="tx1"/>
              </a:solidFill>
              <a:cs typeface="Arial" panose="020B0604020202020204" pitchFamily="34" charset="0"/>
            </a:endParaRPr>
          </a:p>
          <a:p>
            <a:pPr marL="461963" lvl="1" indent="-179388">
              <a:spcBef>
                <a:spcPts val="0"/>
              </a:spcBef>
            </a:pPr>
            <a:r>
              <a:rPr lang="en-US" sz="1500" dirty="0" smtClean="0">
                <a:solidFill>
                  <a:schemeClr val="tx1"/>
                </a:solidFill>
                <a:cs typeface="Arial" panose="020B0604020202020204" pitchFamily="34" charset="0"/>
              </a:rPr>
              <a:t>H4RG infrared detectors for </a:t>
            </a:r>
            <a:r>
              <a:rPr lang="en-US" sz="1500" dirty="0" err="1" smtClean="0">
                <a:solidFill>
                  <a:schemeClr val="tx1"/>
                </a:solidFill>
                <a:cs typeface="Arial" panose="020B0604020202020204" pitchFamily="34" charset="0"/>
              </a:rPr>
              <a:t>widefield</a:t>
            </a:r>
            <a:r>
              <a:rPr lang="en-US" sz="1500" dirty="0" smtClean="0">
                <a:solidFill>
                  <a:schemeClr val="tx1"/>
                </a:solidFill>
                <a:cs typeface="Arial" panose="020B0604020202020204" pitchFamily="34" charset="0"/>
              </a:rPr>
              <a:t> imager.</a:t>
            </a:r>
            <a:endParaRPr lang="en-US" sz="1500" dirty="0">
              <a:solidFill>
                <a:schemeClr val="tx1"/>
              </a:solidFill>
              <a:cs typeface="Arial" panose="020B0604020202020204" pitchFamily="34" charset="0"/>
            </a:endParaRPr>
          </a:p>
          <a:p>
            <a:pPr marL="461963" lvl="1" indent="-179388">
              <a:spcBef>
                <a:spcPts val="0"/>
              </a:spcBef>
            </a:pPr>
            <a:r>
              <a:rPr lang="en-US" sz="1500" dirty="0">
                <a:solidFill>
                  <a:schemeClr val="tx1"/>
                </a:solidFill>
                <a:cs typeface="Arial" panose="020B0604020202020204" pitchFamily="34" charset="0"/>
              </a:rPr>
              <a:t>Internal coronagraph for exoplanet characterization (two architectures identified December </a:t>
            </a:r>
            <a:r>
              <a:rPr lang="en-US" sz="1500" dirty="0" smtClean="0">
                <a:solidFill>
                  <a:schemeClr val="tx1"/>
                </a:solidFill>
                <a:cs typeface="Arial" panose="020B0604020202020204" pitchFamily="34" charset="0"/>
              </a:rPr>
              <a:t>2013; occulting </a:t>
            </a:r>
            <a:r>
              <a:rPr lang="en-US" sz="1500" dirty="0">
                <a:solidFill>
                  <a:schemeClr val="tx1"/>
                </a:solidFill>
                <a:cs typeface="Arial" panose="020B0604020202020204" pitchFamily="34" charset="0"/>
              </a:rPr>
              <a:t>mask </a:t>
            </a:r>
            <a:r>
              <a:rPr lang="en-US" sz="1500" dirty="0" smtClean="0">
                <a:solidFill>
                  <a:schemeClr val="tx1"/>
                </a:solidFill>
                <a:cs typeface="Arial" panose="020B0604020202020204" pitchFamily="34" charset="0"/>
              </a:rPr>
              <a:t>coronagraph and phased </a:t>
            </a:r>
            <a:r>
              <a:rPr lang="en-US" sz="1500" dirty="0">
                <a:solidFill>
                  <a:schemeClr val="tx1"/>
                </a:solidFill>
                <a:cs typeface="Arial" panose="020B0604020202020204" pitchFamily="34" charset="0"/>
              </a:rPr>
              <a:t>induced amplitude </a:t>
            </a:r>
            <a:r>
              <a:rPr lang="en-US" sz="1500" dirty="0" err="1">
                <a:solidFill>
                  <a:schemeClr val="tx1"/>
                </a:solidFill>
                <a:cs typeface="Arial" panose="020B0604020202020204" pitchFamily="34" charset="0"/>
              </a:rPr>
              <a:t>apodization</a:t>
            </a:r>
            <a:r>
              <a:rPr lang="en-US" sz="1500" dirty="0">
                <a:solidFill>
                  <a:schemeClr val="tx1"/>
                </a:solidFill>
                <a:cs typeface="Arial" panose="020B0604020202020204" pitchFamily="34" charset="0"/>
              </a:rPr>
              <a:t> complex mask coronagraph</a:t>
            </a:r>
            <a:r>
              <a:rPr lang="en-US" sz="1500" dirty="0" smtClean="0">
                <a:solidFill>
                  <a:schemeClr val="tx1"/>
                </a:solidFill>
                <a:cs typeface="Arial" panose="020B0604020202020204" pitchFamily="34" charset="0"/>
              </a:rPr>
              <a:t>).</a:t>
            </a:r>
            <a:endParaRPr lang="en-US" sz="1500" dirty="0">
              <a:solidFill>
                <a:schemeClr val="tx1"/>
              </a:solidFill>
              <a:cs typeface="Arial" panose="020B0604020202020204" pitchFamily="34" charset="0"/>
            </a:endParaRPr>
          </a:p>
          <a:p>
            <a:pPr marL="282388" lvl="1" indent="-282388">
              <a:lnSpc>
                <a:spcPct val="85000"/>
              </a:lnSpc>
              <a:buFont typeface="Arial"/>
              <a:buChar char="•"/>
            </a:pPr>
            <a:r>
              <a:rPr lang="en-US" sz="1500" dirty="0">
                <a:solidFill>
                  <a:schemeClr val="tx1"/>
                </a:solidFill>
                <a:ea typeface="ヒラギノ角ゴ Pro W3" pitchFamily="-109" charset="-128"/>
                <a:cs typeface="Arial" panose="020B0604020202020204" pitchFamily="34" charset="0"/>
              </a:rPr>
              <a:t>FY14 Appropriation and FY15 Request </a:t>
            </a:r>
            <a:r>
              <a:rPr lang="en-US" sz="1500" dirty="0" smtClean="0">
                <a:solidFill>
                  <a:schemeClr val="tx1"/>
                </a:solidFill>
                <a:ea typeface="ヒラギノ角ゴ Pro W3" pitchFamily="-109" charset="-128"/>
                <a:cs typeface="Arial" panose="020B0604020202020204" pitchFamily="34" charset="0"/>
              </a:rPr>
              <a:t>support technology development and a</a:t>
            </a:r>
            <a:r>
              <a:rPr lang="en-US" sz="1500" dirty="0" smtClean="0">
                <a:solidFill>
                  <a:schemeClr val="tx1"/>
                </a:solidFill>
                <a:cs typeface="Arial" panose="020B0604020202020204" pitchFamily="34" charset="0"/>
              </a:rPr>
              <a:t>ssessment </a:t>
            </a:r>
            <a:r>
              <a:rPr lang="en-US" sz="1500" dirty="0">
                <a:solidFill>
                  <a:schemeClr val="tx1"/>
                </a:solidFill>
                <a:cs typeface="Arial" panose="020B0604020202020204" pitchFamily="34" charset="0"/>
              </a:rPr>
              <a:t>of the 2.4m telescopes, mission design trades, payload accommodation studies, and observatory performance </a:t>
            </a:r>
            <a:r>
              <a:rPr lang="en-US" sz="1500" dirty="0" smtClean="0">
                <a:solidFill>
                  <a:schemeClr val="tx1"/>
                </a:solidFill>
                <a:cs typeface="Arial" panose="020B0604020202020204" pitchFamily="34" charset="0"/>
              </a:rPr>
              <a:t>simulations.</a:t>
            </a:r>
            <a:endParaRPr lang="en-US" sz="1500" dirty="0">
              <a:solidFill>
                <a:schemeClr val="tx1"/>
              </a:solidFill>
              <a:cs typeface="Arial" panose="020B0604020202020204" pitchFamily="34" charset="0"/>
            </a:endParaRPr>
          </a:p>
        </p:txBody>
      </p:sp>
      <p:sp>
        <p:nvSpPr>
          <p:cNvPr id="16" name="TextBox 15"/>
          <p:cNvSpPr txBox="1"/>
          <p:nvPr/>
        </p:nvSpPr>
        <p:spPr>
          <a:xfrm>
            <a:off x="50802" y="874624"/>
            <a:ext cx="4592635" cy="1542730"/>
          </a:xfrm>
          <a:prstGeom prst="rect">
            <a:avLst/>
          </a:prstGeom>
          <a:noFill/>
        </p:spPr>
        <p:txBody>
          <a:bodyPr wrap="square" rtlCol="0">
            <a:spAutoFit/>
          </a:bodyPr>
          <a:lstStyle/>
          <a:p>
            <a:pPr marL="177800" lvl="1" indent="-177800" defTabSz="457200" fontAlgn="auto">
              <a:lnSpc>
                <a:spcPct val="85000"/>
              </a:lnSpc>
              <a:spcBef>
                <a:spcPts val="600"/>
              </a:spcBef>
              <a:spcAft>
                <a:spcPts val="0"/>
              </a:spcAft>
              <a:buFont typeface="Arial"/>
              <a:buChar char="•"/>
            </a:pPr>
            <a:r>
              <a:rPr lang="en-US" sz="1500" dirty="0">
                <a:solidFill>
                  <a:srgbClr val="000000"/>
                </a:solidFill>
                <a:cs typeface="Century Gothic"/>
              </a:rPr>
              <a:t>FY14 appropriation ($56M) supports pre-formulation of WFIRST/AFTA, including technology development for detectors and coronagraph (with STMD).</a:t>
            </a:r>
          </a:p>
          <a:p>
            <a:pPr marL="177800" lvl="1" indent="-177800" defTabSz="457200" fontAlgn="auto">
              <a:lnSpc>
                <a:spcPct val="85000"/>
              </a:lnSpc>
              <a:spcBef>
                <a:spcPts val="600"/>
              </a:spcBef>
              <a:spcAft>
                <a:spcPts val="0"/>
              </a:spcAft>
              <a:buFont typeface="Arial"/>
              <a:buChar char="•"/>
            </a:pPr>
            <a:r>
              <a:rPr lang="en-US" sz="1500" dirty="0">
                <a:solidFill>
                  <a:srgbClr val="000000"/>
                </a:solidFill>
                <a:cs typeface="Century Gothic"/>
              </a:rPr>
              <a:t>FY15 request ($14M) supports Agency/Administration decision for formulation to begin NET FY 2017, should funding be available</a:t>
            </a:r>
            <a:r>
              <a:rPr lang="en-US" sz="1500" dirty="0" smtClean="0">
                <a:solidFill>
                  <a:srgbClr val="000000"/>
                </a:solidFill>
                <a:cs typeface="Century Gothic"/>
              </a:rPr>
              <a:t>.</a:t>
            </a:r>
            <a:endParaRPr lang="en-US" sz="1500" dirty="0">
              <a:solidFill>
                <a:srgbClr val="000000"/>
              </a:solidFill>
              <a:cs typeface="Century Gothic"/>
            </a:endParaRPr>
          </a:p>
        </p:txBody>
      </p:sp>
      <p:sp>
        <p:nvSpPr>
          <p:cNvPr id="18" name="TextBox 17"/>
          <p:cNvSpPr txBox="1"/>
          <p:nvPr/>
        </p:nvSpPr>
        <p:spPr>
          <a:xfrm>
            <a:off x="50802" y="4637282"/>
            <a:ext cx="4592635" cy="2112117"/>
          </a:xfrm>
          <a:prstGeom prst="rect">
            <a:avLst/>
          </a:prstGeom>
          <a:noFill/>
        </p:spPr>
        <p:txBody>
          <a:bodyPr wrap="square" rtlCol="0">
            <a:spAutoFit/>
          </a:bodyPr>
          <a:lstStyle/>
          <a:p>
            <a:pPr marL="177800" lvl="1" indent="-177800" defTabSz="457200" fontAlgn="auto">
              <a:lnSpc>
                <a:spcPct val="85000"/>
              </a:lnSpc>
              <a:spcBef>
                <a:spcPts val="600"/>
              </a:spcBef>
              <a:spcAft>
                <a:spcPts val="0"/>
              </a:spcAft>
              <a:buFont typeface="Arial"/>
              <a:buChar char="•"/>
            </a:pPr>
            <a:r>
              <a:rPr lang="en-US" sz="1500" dirty="0">
                <a:solidFill>
                  <a:srgbClr val="000000"/>
                </a:solidFill>
                <a:cs typeface="Century Gothic"/>
              </a:rPr>
              <a:t>Recent NRC study on WFIRST/AFTA offers positive view of AFTA,  with concerns about technology and cost risks.</a:t>
            </a:r>
          </a:p>
          <a:p>
            <a:pPr marL="177800" lvl="1" indent="-177800" defTabSz="457200" fontAlgn="auto">
              <a:lnSpc>
                <a:spcPct val="85000"/>
              </a:lnSpc>
              <a:spcBef>
                <a:spcPts val="600"/>
              </a:spcBef>
              <a:spcAft>
                <a:spcPts val="0"/>
              </a:spcAft>
              <a:buFont typeface="Arial"/>
              <a:buChar char="•"/>
            </a:pPr>
            <a:r>
              <a:rPr lang="en-US" sz="1500" dirty="0" smtClean="0">
                <a:solidFill>
                  <a:srgbClr val="000000"/>
                </a:solidFill>
                <a:cs typeface="Century Gothic"/>
              </a:rPr>
              <a:t>WFIRST Preparatory Science (WPS) is ROSES </a:t>
            </a:r>
            <a:r>
              <a:rPr lang="en-US" sz="1500" dirty="0">
                <a:solidFill>
                  <a:srgbClr val="000000"/>
                </a:solidFill>
                <a:cs typeface="Century Gothic"/>
              </a:rPr>
              <a:t>element </a:t>
            </a:r>
            <a:r>
              <a:rPr lang="en-US" sz="1500" dirty="0" smtClean="0">
                <a:solidFill>
                  <a:srgbClr val="000000"/>
                </a:solidFill>
                <a:cs typeface="Century Gothic"/>
              </a:rPr>
              <a:t>that are relevant </a:t>
            </a:r>
            <a:r>
              <a:rPr lang="en-US" sz="1500" dirty="0">
                <a:solidFill>
                  <a:srgbClr val="000000"/>
                </a:solidFill>
                <a:cs typeface="Century Gothic"/>
              </a:rPr>
              <a:t>to WFIRST’s </a:t>
            </a:r>
            <a:r>
              <a:rPr lang="en-US" sz="1500" dirty="0" smtClean="0">
                <a:solidFill>
                  <a:srgbClr val="000000"/>
                </a:solidFill>
                <a:cs typeface="Century Gothic"/>
              </a:rPr>
              <a:t>goals and WFIRST-specific simulations </a:t>
            </a:r>
            <a:r>
              <a:rPr lang="en-US" sz="1500" dirty="0">
                <a:solidFill>
                  <a:srgbClr val="000000"/>
                </a:solidFill>
                <a:cs typeface="Century Gothic"/>
              </a:rPr>
              <a:t>and models</a:t>
            </a:r>
            <a:r>
              <a:rPr lang="en-US" sz="1500" dirty="0" smtClean="0">
                <a:solidFill>
                  <a:srgbClr val="000000"/>
                </a:solidFill>
                <a:cs typeface="Century Gothic"/>
              </a:rPr>
              <a:t>.</a:t>
            </a:r>
          </a:p>
          <a:p>
            <a:pPr marL="461963" lvl="1" indent="-179388" defTabSz="457200">
              <a:lnSpc>
                <a:spcPct val="90000"/>
              </a:lnSpc>
              <a:spcBef>
                <a:spcPts val="0"/>
              </a:spcBef>
              <a:buFont typeface="Lucida Grande"/>
              <a:buChar char="-"/>
            </a:pPr>
            <a:r>
              <a:rPr lang="en-US" sz="1500" dirty="0">
                <a:latin typeface="+mn-lt"/>
                <a:ea typeface="ヒラギノ角ゴ Pro W3" pitchFamily="-65" charset="-128"/>
                <a:cs typeface="Arial" panose="020B0604020202020204" pitchFamily="34" charset="0"/>
              </a:rPr>
              <a:t>Anticipate selecting ~12 proposals, total $1.8M in first </a:t>
            </a:r>
            <a:r>
              <a:rPr lang="en-US" sz="1500" dirty="0" smtClean="0">
                <a:latin typeface="+mn-lt"/>
                <a:ea typeface="ヒラギノ角ゴ Pro W3" pitchFamily="-65" charset="-128"/>
                <a:cs typeface="Arial" panose="020B0604020202020204" pitchFamily="34" charset="0"/>
              </a:rPr>
              <a:t>year, by end of CY14.</a:t>
            </a:r>
            <a:endParaRPr lang="en-US" sz="1500" dirty="0">
              <a:solidFill>
                <a:srgbClr val="000000"/>
              </a:solidFill>
              <a:cs typeface="Century Gothic"/>
            </a:endParaRPr>
          </a:p>
          <a:p>
            <a:pPr marL="0" lvl="1" algn="ctr" defTabSz="457200" fontAlgn="auto">
              <a:lnSpc>
                <a:spcPct val="85000"/>
              </a:lnSpc>
              <a:spcBef>
                <a:spcPts val="1200"/>
              </a:spcBef>
              <a:spcAft>
                <a:spcPts val="0"/>
              </a:spcAft>
            </a:pPr>
            <a:r>
              <a:rPr lang="en-US" sz="1500" b="1" dirty="0">
                <a:solidFill>
                  <a:srgbClr val="0000FF"/>
                </a:solidFill>
                <a:cs typeface="Century Gothic"/>
              </a:rPr>
              <a:t>http://wfirst.gsfc.nasa.gov</a:t>
            </a:r>
            <a:r>
              <a:rPr lang="en-US" sz="1500" b="1" dirty="0" smtClean="0">
                <a:solidFill>
                  <a:srgbClr val="0000FF"/>
                </a:solidFill>
                <a:cs typeface="Century Gothic"/>
              </a:rPr>
              <a:t>/ </a:t>
            </a:r>
            <a:endParaRPr lang="en-US" sz="1500" b="1" dirty="0">
              <a:solidFill>
                <a:srgbClr val="0000FF"/>
              </a:solidFill>
              <a:cs typeface="Century Gothic"/>
            </a:endParaRPr>
          </a:p>
        </p:txBody>
      </p:sp>
    </p:spTree>
    <p:extLst>
      <p:ext uri="{BB962C8B-B14F-4D97-AF65-F5344CB8AC3E}">
        <p14:creationId xmlns:p14="http://schemas.microsoft.com/office/powerpoint/2010/main" val="1916700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70725" y="6532563"/>
            <a:ext cx="1905000" cy="457200"/>
          </a:xfrm>
          <a:prstGeom prst="rect">
            <a:avLst/>
          </a:prstGeom>
        </p:spPr>
        <p:txBody>
          <a:bodyPr/>
          <a:lstStyle/>
          <a:p>
            <a:pPr>
              <a:defRPr/>
            </a:pPr>
            <a:fld id="{D22EE8BA-C295-4C2D-A0A8-730CD0A5B5BC}" type="slidenum">
              <a:rPr lang="en-US" smtClean="0"/>
              <a:pPr>
                <a:defRPr/>
              </a:pPr>
              <a:t>18</a:t>
            </a:fld>
            <a:endParaRPr lang="en-US"/>
          </a:p>
        </p:txBody>
      </p:sp>
      <p:pic>
        <p:nvPicPr>
          <p:cNvPr id="3" name="Picture 2" descr="SOFIA Dock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89106"/>
            <a:ext cx="9144000" cy="6068663"/>
          </a:xfrm>
          <a:prstGeom prst="rect">
            <a:avLst/>
          </a:prstGeom>
        </p:spPr>
      </p:pic>
      <p:sp>
        <p:nvSpPr>
          <p:cNvPr id="4" name="TextBox 3"/>
          <p:cNvSpPr txBox="1"/>
          <p:nvPr/>
        </p:nvSpPr>
        <p:spPr>
          <a:xfrm>
            <a:off x="1952696" y="155759"/>
            <a:ext cx="5496316" cy="492443"/>
          </a:xfrm>
          <a:prstGeom prst="rect">
            <a:avLst/>
          </a:prstGeom>
          <a:noFill/>
        </p:spPr>
        <p:txBody>
          <a:bodyPr wrap="none" rtlCol="0">
            <a:spAutoFit/>
          </a:bodyPr>
          <a:lstStyle/>
          <a:p>
            <a:pPr algn="ctr"/>
            <a:r>
              <a:rPr lang="en-US" sz="2600" b="1" dirty="0" smtClean="0"/>
              <a:t>SOFIA Docked at Lufthansa </a:t>
            </a:r>
            <a:r>
              <a:rPr lang="en-US" b="1" dirty="0" smtClean="0"/>
              <a:t>(1 of 3)</a:t>
            </a:r>
            <a:endParaRPr lang="en-US" b="1" dirty="0"/>
          </a:p>
        </p:txBody>
      </p:sp>
      <p:sp>
        <p:nvSpPr>
          <p:cNvPr id="5" name="Slide Number Placeholder 4"/>
          <p:cNvSpPr txBox="1">
            <a:spLocks/>
          </p:cNvSpPr>
          <p:nvPr/>
        </p:nvSpPr>
        <p:spPr>
          <a:xfrm>
            <a:off x="8474135" y="6547556"/>
            <a:ext cx="588433" cy="208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D175EF8-E72C-034A-87FC-77432ABBA34B}" type="slidenum">
              <a:rPr lang="en-US" sz="1000" smtClean="0">
                <a:solidFill>
                  <a:srgbClr val="FFFFFF"/>
                </a:solidFill>
              </a:rPr>
              <a:pPr algn="r">
                <a:defRPr/>
              </a:pPr>
              <a:t>18</a:t>
            </a:fld>
            <a:endParaRPr lang="en-US" sz="1000" dirty="0">
              <a:solidFill>
                <a:srgbClr val="FFFFFF"/>
              </a:solidFill>
            </a:endParaRPr>
          </a:p>
        </p:txBody>
      </p:sp>
    </p:spTree>
    <p:extLst>
      <p:ext uri="{BB962C8B-B14F-4D97-AF65-F5344CB8AC3E}">
        <p14:creationId xmlns:p14="http://schemas.microsoft.com/office/powerpoint/2010/main" val="243700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known-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60050"/>
            <a:ext cx="9144000" cy="3918857"/>
          </a:xfrm>
          <a:prstGeom prst="rect">
            <a:avLst/>
          </a:prstGeom>
        </p:spPr>
      </p:pic>
      <p:sp>
        <p:nvSpPr>
          <p:cNvPr id="4" name="TextBox 3"/>
          <p:cNvSpPr txBox="1"/>
          <p:nvPr/>
        </p:nvSpPr>
        <p:spPr>
          <a:xfrm>
            <a:off x="1952696" y="155759"/>
            <a:ext cx="5496316" cy="492443"/>
          </a:xfrm>
          <a:prstGeom prst="rect">
            <a:avLst/>
          </a:prstGeom>
          <a:noFill/>
        </p:spPr>
        <p:txBody>
          <a:bodyPr wrap="none" rtlCol="0">
            <a:spAutoFit/>
          </a:bodyPr>
          <a:lstStyle/>
          <a:p>
            <a:pPr algn="ctr"/>
            <a:r>
              <a:rPr lang="en-US" sz="2600" b="1" dirty="0" smtClean="0"/>
              <a:t>SOFIA Docked at Lufthansa </a:t>
            </a:r>
            <a:r>
              <a:rPr lang="en-US" b="1" dirty="0" smtClean="0"/>
              <a:t>(2 of 3)</a:t>
            </a:r>
            <a:endParaRPr lang="en-US" b="1" dirty="0"/>
          </a:p>
        </p:txBody>
      </p:sp>
      <p:sp>
        <p:nvSpPr>
          <p:cNvPr id="6" name="TextBox 5"/>
          <p:cNvSpPr txBox="1"/>
          <p:nvPr/>
        </p:nvSpPr>
        <p:spPr>
          <a:xfrm>
            <a:off x="1244927" y="1395619"/>
            <a:ext cx="7184404" cy="400110"/>
          </a:xfrm>
          <a:prstGeom prst="rect">
            <a:avLst/>
          </a:prstGeom>
          <a:noFill/>
        </p:spPr>
        <p:txBody>
          <a:bodyPr wrap="none" rtlCol="0">
            <a:spAutoFit/>
          </a:bodyPr>
          <a:lstStyle/>
          <a:p>
            <a:r>
              <a:rPr lang="en-US" dirty="0" smtClean="0"/>
              <a:t>SOFIA at maintenance station with engines removed (at right)</a:t>
            </a:r>
            <a:endParaRPr lang="en-US" dirty="0"/>
          </a:p>
        </p:txBody>
      </p:sp>
      <p:sp>
        <p:nvSpPr>
          <p:cNvPr id="7" name="TextBox 6"/>
          <p:cNvSpPr txBox="1"/>
          <p:nvPr/>
        </p:nvSpPr>
        <p:spPr>
          <a:xfrm>
            <a:off x="2470961" y="5662270"/>
            <a:ext cx="4288529" cy="400110"/>
          </a:xfrm>
          <a:prstGeom prst="rect">
            <a:avLst/>
          </a:prstGeom>
          <a:noFill/>
        </p:spPr>
        <p:txBody>
          <a:bodyPr wrap="none" rtlCol="0">
            <a:spAutoFit/>
          </a:bodyPr>
          <a:lstStyle/>
          <a:p>
            <a:r>
              <a:rPr lang="en-US" dirty="0" smtClean="0"/>
              <a:t>Aircraft interior with panels removed</a:t>
            </a:r>
            <a:endParaRPr lang="en-US" dirty="0"/>
          </a:p>
        </p:txBody>
      </p:sp>
    </p:spTree>
    <p:extLst>
      <p:ext uri="{BB962C8B-B14F-4D97-AF65-F5344CB8AC3E}">
        <p14:creationId xmlns:p14="http://schemas.microsoft.com/office/powerpoint/2010/main" val="184218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064125" y="1914525"/>
            <a:ext cx="184150" cy="457200"/>
          </a:xfrm>
          <a:prstGeom prst="rect">
            <a:avLst/>
          </a:prstGeom>
          <a:noFill/>
          <a:ln w="9525">
            <a:noFill/>
            <a:miter lim="800000"/>
            <a:headEnd/>
            <a:tailEnd/>
          </a:ln>
        </p:spPr>
        <p:txBody>
          <a:bodyPr wrap="none">
            <a:prstTxWarp prst="textNoShape">
              <a:avLst/>
            </a:prstTxWarp>
            <a:spAutoFit/>
          </a:bodyPr>
          <a:lstStyle/>
          <a:p>
            <a:endParaRPr lang="en-US" b="0" i="0"/>
          </a:p>
        </p:txBody>
      </p:sp>
      <p:pic>
        <p:nvPicPr>
          <p:cNvPr id="2" name="Picture 1" descr="pia18841-harrison-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807552" cy="6858000"/>
          </a:xfrm>
          <a:prstGeom prst="rect">
            <a:avLst/>
          </a:prstGeom>
        </p:spPr>
      </p:pic>
      <p:sp>
        <p:nvSpPr>
          <p:cNvPr id="3" name="Rectangle 2"/>
          <p:cNvSpPr/>
          <p:nvPr/>
        </p:nvSpPr>
        <p:spPr>
          <a:xfrm>
            <a:off x="25400" y="6524823"/>
            <a:ext cx="4572000" cy="307777"/>
          </a:xfrm>
          <a:prstGeom prst="rect">
            <a:avLst/>
          </a:prstGeom>
        </p:spPr>
        <p:txBody>
          <a:bodyPr>
            <a:spAutoFit/>
          </a:bodyPr>
          <a:lstStyle/>
          <a:p>
            <a:r>
              <a:rPr lang="en-US" sz="1400" b="0" i="1" dirty="0">
                <a:solidFill>
                  <a:srgbClr val="A6A6A6"/>
                </a:solidFill>
              </a:rPr>
              <a:t>Image credit: NASA/JPL-Caltech/SAO/</a:t>
            </a:r>
            <a:r>
              <a:rPr lang="en-US" sz="1400" b="0" i="1" dirty="0" err="1">
                <a:solidFill>
                  <a:srgbClr val="A6A6A6"/>
                </a:solidFill>
              </a:rPr>
              <a:t>NOAO</a:t>
            </a:r>
            <a:endParaRPr lang="en-US" sz="1400" b="0" i="1" dirty="0">
              <a:solidFill>
                <a:srgbClr val="A6A6A6"/>
              </a:solidFill>
            </a:endParaRPr>
          </a:p>
        </p:txBody>
      </p:sp>
      <p:sp>
        <p:nvSpPr>
          <p:cNvPr id="5" name="Rectangle 4"/>
          <p:cNvSpPr/>
          <p:nvPr/>
        </p:nvSpPr>
        <p:spPr>
          <a:xfrm>
            <a:off x="467360" y="75590"/>
            <a:ext cx="8229600" cy="819199"/>
          </a:xfrm>
          <a:prstGeom prst="rect">
            <a:avLst/>
          </a:prstGeom>
        </p:spPr>
        <p:txBody>
          <a:bodyPr wrap="square">
            <a:spAutoFit/>
          </a:bodyPr>
          <a:lstStyle/>
          <a:p>
            <a:pPr algn="ctr">
              <a:lnSpc>
                <a:spcPct val="90000"/>
              </a:lnSpc>
              <a:spcBef>
                <a:spcPts val="306"/>
              </a:spcBef>
            </a:pPr>
            <a:r>
              <a:rPr lang="en-US" sz="2600" dirty="0" err="1">
                <a:solidFill>
                  <a:srgbClr val="FFFFFF"/>
                </a:solidFill>
              </a:rPr>
              <a:t>M82X</a:t>
            </a:r>
            <a:r>
              <a:rPr lang="en-US" sz="2600" dirty="0">
                <a:solidFill>
                  <a:srgbClr val="FFFFFF"/>
                </a:solidFill>
              </a:rPr>
              <a:t>-2: Suspected Black Hole Unmasked as </a:t>
            </a:r>
            <a:r>
              <a:rPr lang="en-US" sz="2600" dirty="0" err="1">
                <a:solidFill>
                  <a:srgbClr val="FFFFFF"/>
                </a:solidFill>
              </a:rPr>
              <a:t>Ultraluminous</a:t>
            </a:r>
            <a:r>
              <a:rPr lang="en-US" sz="2600" dirty="0">
                <a:solidFill>
                  <a:srgbClr val="FFFFFF"/>
                </a:solidFill>
              </a:rPr>
              <a:t> </a:t>
            </a:r>
            <a:r>
              <a:rPr lang="en-US" sz="2600" dirty="0" smtClean="0">
                <a:solidFill>
                  <a:srgbClr val="FFFFFF"/>
                </a:solidFill>
              </a:rPr>
              <a:t>Pulsar by NuSTAR</a:t>
            </a:r>
            <a:endParaRPr lang="en-US" sz="2600" dirty="0">
              <a:solidFill>
                <a:srgbClr val="FFFFFF"/>
              </a:solidFill>
            </a:endParaRPr>
          </a:p>
        </p:txBody>
      </p:sp>
      <p:sp>
        <p:nvSpPr>
          <p:cNvPr id="6"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chemeClr val="bg1"/>
                </a:solidFill>
                <a:ea typeface="ＭＳ Ｐゴシック" charset="-128"/>
              </a:rPr>
              <a:pPr algn="r" eaLnBrk="0" hangingPunct="0">
                <a:defRPr/>
              </a:pPr>
              <a:t>2</a:t>
            </a:fld>
            <a:endParaRPr lang="en-US" sz="1100" dirty="0">
              <a:solidFill>
                <a:schemeClr val="bg1"/>
              </a:solidFill>
              <a:ea typeface="ＭＳ Ｐゴシック" charset="-128"/>
            </a:endParaRPr>
          </a:p>
        </p:txBody>
      </p:sp>
    </p:spTree>
    <p:extLst>
      <p:ext uri="{BB962C8B-B14F-4D97-AF65-F5344CB8AC3E}">
        <p14:creationId xmlns:p14="http://schemas.microsoft.com/office/powerpoint/2010/main" val="4043039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70725" y="6532563"/>
            <a:ext cx="1905000" cy="457200"/>
          </a:xfrm>
          <a:prstGeom prst="rect">
            <a:avLst/>
          </a:prstGeom>
        </p:spPr>
        <p:txBody>
          <a:bodyPr/>
          <a:lstStyle/>
          <a:p>
            <a:pPr>
              <a:defRPr/>
            </a:pPr>
            <a:fld id="{3D271E71-1CA3-CD4E-9FD2-55BCF94A1528}" type="slidenum">
              <a:rPr lang="en-US" smtClean="0"/>
              <a:pPr>
                <a:defRPr/>
              </a:pPr>
              <a:t>20</a:t>
            </a:fld>
            <a:endParaRPr lang="en-US"/>
          </a:p>
        </p:txBody>
      </p:sp>
      <p:pic>
        <p:nvPicPr>
          <p:cNvPr id="3" name="Picture 2" descr="IMG_34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4124" y="3432280"/>
            <a:ext cx="5138580" cy="3425720"/>
          </a:xfrm>
          <a:prstGeom prst="rect">
            <a:avLst/>
          </a:prstGeom>
        </p:spPr>
      </p:pic>
      <p:sp>
        <p:nvSpPr>
          <p:cNvPr id="9" name="Rectangle 8"/>
          <p:cNvSpPr/>
          <p:nvPr/>
        </p:nvSpPr>
        <p:spPr>
          <a:xfrm>
            <a:off x="3499670" y="6510060"/>
            <a:ext cx="2659803" cy="338554"/>
          </a:xfrm>
          <a:prstGeom prst="rect">
            <a:avLst/>
          </a:prstGeom>
        </p:spPr>
        <p:txBody>
          <a:bodyPr wrap="none">
            <a:spAutoFit/>
          </a:bodyPr>
          <a:lstStyle/>
          <a:p>
            <a:r>
              <a:rPr lang="en-US" dirty="0" smtClean="0"/>
              <a:t>Close-out of PI patch panel</a:t>
            </a:r>
          </a:p>
        </p:txBody>
      </p:sp>
      <p:sp>
        <p:nvSpPr>
          <p:cNvPr id="10" name="Rectangle 9"/>
          <p:cNvSpPr/>
          <p:nvPr/>
        </p:nvSpPr>
        <p:spPr>
          <a:xfrm>
            <a:off x="386479" y="4213397"/>
            <a:ext cx="2180204" cy="338554"/>
          </a:xfrm>
          <a:prstGeom prst="rect">
            <a:avLst/>
          </a:prstGeom>
        </p:spPr>
        <p:txBody>
          <a:bodyPr wrap="none">
            <a:spAutoFit/>
          </a:bodyPr>
          <a:lstStyle/>
          <a:p>
            <a:r>
              <a:rPr lang="en-US" dirty="0" smtClean="0"/>
              <a:t>New Cockpit windows</a:t>
            </a:r>
          </a:p>
        </p:txBody>
      </p:sp>
      <p:pic>
        <p:nvPicPr>
          <p:cNvPr id="11" name="Picture 10" descr="IMG_34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60694"/>
            <a:ext cx="5069213" cy="3379475"/>
          </a:xfrm>
          <a:prstGeom prst="rect">
            <a:avLst/>
          </a:prstGeom>
        </p:spPr>
      </p:pic>
      <p:sp>
        <p:nvSpPr>
          <p:cNvPr id="8" name="TextBox 7"/>
          <p:cNvSpPr txBox="1"/>
          <p:nvPr/>
        </p:nvSpPr>
        <p:spPr>
          <a:xfrm>
            <a:off x="1021963" y="144716"/>
            <a:ext cx="7738792" cy="492443"/>
          </a:xfrm>
          <a:prstGeom prst="rect">
            <a:avLst/>
          </a:prstGeom>
          <a:noFill/>
        </p:spPr>
        <p:txBody>
          <a:bodyPr wrap="none" rtlCol="0">
            <a:spAutoFit/>
          </a:bodyPr>
          <a:lstStyle/>
          <a:p>
            <a:pPr algn="ctr"/>
            <a:r>
              <a:rPr lang="en-US" sz="2600" b="1" dirty="0" smtClean="0"/>
              <a:t>SOFIA Docked at Lufthansa - Reassembly </a:t>
            </a:r>
            <a:r>
              <a:rPr lang="en-US" b="1" dirty="0" smtClean="0"/>
              <a:t>(3 of 3)</a:t>
            </a:r>
            <a:endParaRPr lang="en-US" b="1" dirty="0"/>
          </a:p>
        </p:txBody>
      </p:sp>
    </p:spTree>
    <p:extLst>
      <p:ext uri="{BB962C8B-B14F-4D97-AF65-F5344CB8AC3E}">
        <p14:creationId xmlns:p14="http://schemas.microsoft.com/office/powerpoint/2010/main" val="36451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p:cNvSpPr/>
          <p:nvPr/>
        </p:nvSpPr>
        <p:spPr>
          <a:xfrm>
            <a:off x="1" y="13252"/>
            <a:ext cx="9144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400" dirty="0">
              <a:solidFill>
                <a:prstClr val="white"/>
              </a:solidFill>
              <a:cs typeface="Arial"/>
            </a:endParaRPr>
          </a:p>
        </p:txBody>
      </p:sp>
      <p:grpSp>
        <p:nvGrpSpPr>
          <p:cNvPr id="2" name="Gruppierung 21"/>
          <p:cNvGrpSpPr>
            <a:grpSpLocks noChangeAspect="1"/>
          </p:cNvGrpSpPr>
          <p:nvPr/>
        </p:nvGrpSpPr>
        <p:grpSpPr>
          <a:xfrm>
            <a:off x="179512" y="1676396"/>
            <a:ext cx="4233795" cy="4086226"/>
            <a:chOff x="613658" y="594954"/>
            <a:chExt cx="5880271" cy="5675314"/>
          </a:xfrm>
        </p:grpSpPr>
        <p:pic>
          <p:nvPicPr>
            <p:cNvPr id="6" name="Bild 5" descr="orion_spitzer_f.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3658" y="594954"/>
              <a:ext cx="5880271" cy="5675314"/>
            </a:xfrm>
            <a:prstGeom prst="rect">
              <a:avLst/>
            </a:prstGeom>
          </p:spPr>
        </p:pic>
        <p:grpSp>
          <p:nvGrpSpPr>
            <p:cNvPr id="3" name="Gruppierung 19"/>
            <p:cNvGrpSpPr/>
            <p:nvPr/>
          </p:nvGrpSpPr>
          <p:grpSpPr>
            <a:xfrm>
              <a:off x="2061633" y="2099733"/>
              <a:ext cx="2544234" cy="3336367"/>
              <a:chOff x="2061633" y="2099733"/>
              <a:chExt cx="2544234" cy="3336367"/>
            </a:xfrm>
          </p:grpSpPr>
          <p:sp>
            <p:nvSpPr>
              <p:cNvPr id="16" name="Freihandform 15"/>
              <p:cNvSpPr/>
              <p:nvPr/>
            </p:nvSpPr>
            <p:spPr bwMode="auto">
              <a:xfrm>
                <a:off x="2061633" y="3898900"/>
                <a:ext cx="2544234" cy="1537200"/>
              </a:xfrm>
              <a:custGeom>
                <a:avLst/>
                <a:gdLst>
                  <a:gd name="connsiteX0" fmla="*/ 4234 w 2544234"/>
                  <a:gd name="connsiteY0" fmla="*/ 241300 h 1536700"/>
                  <a:gd name="connsiteX1" fmla="*/ 0 w 2544234"/>
                  <a:gd name="connsiteY1" fmla="*/ 1003300 h 1536700"/>
                  <a:gd name="connsiteX2" fmla="*/ 262467 w 2544234"/>
                  <a:gd name="connsiteY2" fmla="*/ 1003300 h 1536700"/>
                  <a:gd name="connsiteX3" fmla="*/ 266700 w 2544234"/>
                  <a:gd name="connsiteY3" fmla="*/ 1270000 h 1536700"/>
                  <a:gd name="connsiteX4" fmla="*/ 529167 w 2544234"/>
                  <a:gd name="connsiteY4" fmla="*/ 1265767 h 1536700"/>
                  <a:gd name="connsiteX5" fmla="*/ 529167 w 2544234"/>
                  <a:gd name="connsiteY5" fmla="*/ 1536700 h 1536700"/>
                  <a:gd name="connsiteX6" fmla="*/ 1295400 w 2544234"/>
                  <a:gd name="connsiteY6" fmla="*/ 1528233 h 1536700"/>
                  <a:gd name="connsiteX7" fmla="*/ 1303867 w 2544234"/>
                  <a:gd name="connsiteY7" fmla="*/ 1274233 h 1536700"/>
                  <a:gd name="connsiteX8" fmla="*/ 1511300 w 2544234"/>
                  <a:gd name="connsiteY8" fmla="*/ 1274233 h 1536700"/>
                  <a:gd name="connsiteX9" fmla="*/ 1502834 w 2544234"/>
                  <a:gd name="connsiteY9" fmla="*/ 266700 h 1536700"/>
                  <a:gd name="connsiteX10" fmla="*/ 2302934 w 2544234"/>
                  <a:gd name="connsiteY10" fmla="*/ 266700 h 1536700"/>
                  <a:gd name="connsiteX11" fmla="*/ 2298700 w 2544234"/>
                  <a:gd name="connsiteY11" fmla="*/ 4233 h 1536700"/>
                  <a:gd name="connsiteX12" fmla="*/ 2544234 w 2544234"/>
                  <a:gd name="connsiteY12" fmla="*/ 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4234" h="1536700">
                    <a:moveTo>
                      <a:pt x="4234" y="241300"/>
                    </a:moveTo>
                    <a:cubicBezTo>
                      <a:pt x="2823" y="495300"/>
                      <a:pt x="0" y="1003300"/>
                      <a:pt x="0" y="1003300"/>
                    </a:cubicBezTo>
                    <a:lnTo>
                      <a:pt x="262467" y="1003300"/>
                    </a:lnTo>
                    <a:lnTo>
                      <a:pt x="266700" y="1270000"/>
                    </a:lnTo>
                    <a:lnTo>
                      <a:pt x="529167" y="1265767"/>
                    </a:lnTo>
                    <a:lnTo>
                      <a:pt x="529167" y="1536700"/>
                    </a:lnTo>
                    <a:lnTo>
                      <a:pt x="1295400" y="1528233"/>
                    </a:lnTo>
                    <a:lnTo>
                      <a:pt x="1303867" y="1274233"/>
                    </a:lnTo>
                    <a:lnTo>
                      <a:pt x="1511300" y="1274233"/>
                    </a:lnTo>
                    <a:lnTo>
                      <a:pt x="1502834" y="266700"/>
                    </a:lnTo>
                    <a:lnTo>
                      <a:pt x="2302934" y="266700"/>
                    </a:lnTo>
                    <a:cubicBezTo>
                      <a:pt x="2301523" y="179211"/>
                      <a:pt x="2298700" y="4233"/>
                      <a:pt x="2298700" y="4233"/>
                    </a:cubicBezTo>
                    <a:lnTo>
                      <a:pt x="2544234" y="0"/>
                    </a:lnTo>
                  </a:path>
                </a:pathLst>
              </a:custGeom>
              <a:noFill/>
              <a:ln w="28575" cap="flat" cmpd="sng" algn="ctr">
                <a:solidFill>
                  <a:srgbClr val="FF0000"/>
                </a:solidFill>
                <a:prstDash val="solid"/>
                <a:round/>
                <a:headEnd type="none" w="med" len="med"/>
                <a:tailEnd type="none" w="med" len="med"/>
              </a:ln>
              <a:effectLst/>
            </p:spPr>
            <p:txBody>
              <a:bodyPr vert="horz" wrap="square" lIns="108000" tIns="45720" rIns="91440" bIns="45720" numCol="1" rtlCol="0" anchor="t" anchorCtr="0" compatLnSpc="1">
                <a:prstTxWarp prst="textNoShape">
                  <a:avLst/>
                </a:prstTxWarp>
              </a:bodyPr>
              <a:lstStyle/>
              <a:p>
                <a:pPr defTabSz="457200" hangingPunct="0">
                  <a:lnSpc>
                    <a:spcPct val="97000"/>
                  </a:lnSpc>
                  <a:buClr>
                    <a:srgbClr val="000000"/>
                  </a:buClr>
                  <a:buSzPct val="100000"/>
                  <a:buFont typeface="Times New Roman" charset="0"/>
                  <a:buNone/>
                </a:pPr>
                <a:endParaRPr lang="en-US" sz="2400">
                  <a:solidFill>
                    <a:prstClr val="white"/>
                  </a:solidFill>
                  <a:latin typeface="Arial"/>
                  <a:ea typeface="ＭＳ Ｐゴシック" pitchFamily="-109" charset="-128"/>
                  <a:cs typeface="Arial"/>
                </a:endParaRPr>
              </a:p>
            </p:txBody>
          </p:sp>
          <p:sp>
            <p:nvSpPr>
              <p:cNvPr id="18" name="Freihandform 17"/>
              <p:cNvSpPr/>
              <p:nvPr/>
            </p:nvSpPr>
            <p:spPr bwMode="auto">
              <a:xfrm>
                <a:off x="2061633" y="2099733"/>
                <a:ext cx="2540000" cy="2040467"/>
              </a:xfrm>
              <a:custGeom>
                <a:avLst/>
                <a:gdLst>
                  <a:gd name="connsiteX0" fmla="*/ 2540000 w 2540000"/>
                  <a:gd name="connsiteY0" fmla="*/ 1794934 h 2040467"/>
                  <a:gd name="connsiteX1" fmla="*/ 2535767 w 2540000"/>
                  <a:gd name="connsiteY1" fmla="*/ 1037167 h 2040467"/>
                  <a:gd name="connsiteX2" fmla="*/ 2302934 w 2540000"/>
                  <a:gd name="connsiteY2" fmla="*/ 1037167 h 2040467"/>
                  <a:gd name="connsiteX3" fmla="*/ 2294467 w 2540000"/>
                  <a:gd name="connsiteY3" fmla="*/ 296334 h 2040467"/>
                  <a:gd name="connsiteX4" fmla="*/ 2036234 w 2540000"/>
                  <a:gd name="connsiteY4" fmla="*/ 296334 h 2040467"/>
                  <a:gd name="connsiteX5" fmla="*/ 2036234 w 2540000"/>
                  <a:gd name="connsiteY5" fmla="*/ 4234 h 2040467"/>
                  <a:gd name="connsiteX6" fmla="*/ 1054100 w 2540000"/>
                  <a:gd name="connsiteY6" fmla="*/ 0 h 2040467"/>
                  <a:gd name="connsiteX7" fmla="*/ 1054100 w 2540000"/>
                  <a:gd name="connsiteY7" fmla="*/ 1536700 h 2040467"/>
                  <a:gd name="connsiteX8" fmla="*/ 1261534 w 2540000"/>
                  <a:gd name="connsiteY8" fmla="*/ 1536700 h 2040467"/>
                  <a:gd name="connsiteX9" fmla="*/ 1265767 w 2540000"/>
                  <a:gd name="connsiteY9" fmla="*/ 2040467 h 2040467"/>
                  <a:gd name="connsiteX10" fmla="*/ 0 w 2540000"/>
                  <a:gd name="connsiteY10" fmla="*/ 2032000 h 2040467"/>
                  <a:gd name="connsiteX11" fmla="*/ 0 w 2540000"/>
                  <a:gd name="connsiteY11" fmla="*/ 2032000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0000" h="2040467">
                    <a:moveTo>
                      <a:pt x="2540000" y="1794934"/>
                    </a:moveTo>
                    <a:lnTo>
                      <a:pt x="2535767" y="1037167"/>
                    </a:lnTo>
                    <a:lnTo>
                      <a:pt x="2302934" y="1037167"/>
                    </a:lnTo>
                    <a:cubicBezTo>
                      <a:pt x="2300112" y="790223"/>
                      <a:pt x="2294467" y="296334"/>
                      <a:pt x="2294467" y="296334"/>
                    </a:cubicBezTo>
                    <a:lnTo>
                      <a:pt x="2036234" y="296334"/>
                    </a:lnTo>
                    <a:lnTo>
                      <a:pt x="2036234" y="4234"/>
                    </a:lnTo>
                    <a:lnTo>
                      <a:pt x="1054100" y="0"/>
                    </a:lnTo>
                    <a:lnTo>
                      <a:pt x="1054100" y="1536700"/>
                    </a:lnTo>
                    <a:lnTo>
                      <a:pt x="1261534" y="1536700"/>
                    </a:lnTo>
                    <a:lnTo>
                      <a:pt x="1265767" y="2040467"/>
                    </a:lnTo>
                    <a:lnTo>
                      <a:pt x="0" y="2032000"/>
                    </a:lnTo>
                    <a:lnTo>
                      <a:pt x="0" y="20320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hangingPunct="0">
                  <a:lnSpc>
                    <a:spcPct val="97000"/>
                  </a:lnSpc>
                  <a:buClr>
                    <a:srgbClr val="000000"/>
                  </a:buClr>
                  <a:buSzPct val="100000"/>
                  <a:buFont typeface="Times New Roman" charset="0"/>
                  <a:buNone/>
                </a:pPr>
                <a:endParaRPr lang="en-US" sz="2400">
                  <a:solidFill>
                    <a:prstClr val="white"/>
                  </a:solidFill>
                  <a:latin typeface="Arial"/>
                  <a:ea typeface="ＭＳ Ｐゴシック" pitchFamily="-109" charset="-128"/>
                  <a:cs typeface="Arial"/>
                </a:endParaRPr>
              </a:p>
            </p:txBody>
          </p:sp>
        </p:grpSp>
      </p:grpSp>
      <p:pic>
        <p:nvPicPr>
          <p:cNvPr id="7" name="Bild 6" descr="orion_b_1_oi63_Flux_GAUSSIAN.fits.gif"/>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590000" y="2361924"/>
            <a:ext cx="2088000" cy="2740024"/>
          </a:xfrm>
          <a:prstGeom prst="rect">
            <a:avLst/>
          </a:prstGeom>
          <a:ln>
            <a:noFill/>
          </a:ln>
        </p:spPr>
      </p:pic>
      <p:sp>
        <p:nvSpPr>
          <p:cNvPr id="24" name="Textfeld 23"/>
          <p:cNvSpPr txBox="1"/>
          <p:nvPr/>
        </p:nvSpPr>
        <p:spPr>
          <a:xfrm>
            <a:off x="5240891" y="1983476"/>
            <a:ext cx="1026418" cy="307777"/>
          </a:xfrm>
          <a:prstGeom prst="rect">
            <a:avLst/>
          </a:prstGeom>
          <a:noFill/>
        </p:spPr>
        <p:txBody>
          <a:bodyPr wrap="none" rtlCol="0">
            <a:spAutoFit/>
          </a:bodyPr>
          <a:lstStyle/>
          <a:p>
            <a:pPr fontAlgn="auto">
              <a:spcBef>
                <a:spcPts val="0"/>
              </a:spcBef>
              <a:spcAft>
                <a:spcPts val="0"/>
              </a:spcAft>
            </a:pPr>
            <a:r>
              <a:rPr lang="en-US" sz="1400" dirty="0" smtClean="0">
                <a:solidFill>
                  <a:srgbClr val="FFFFFF"/>
                </a:solidFill>
                <a:latin typeface="Arial"/>
                <a:ea typeface="ＭＳ Ｐゴシック" pitchFamily="-109" charset="-128"/>
                <a:cs typeface="Arial"/>
              </a:rPr>
              <a:t>[OI</a:t>
            </a:r>
            <a:r>
              <a:rPr lang="en-US" sz="1400" dirty="0">
                <a:solidFill>
                  <a:srgbClr val="FFFFFF"/>
                </a:solidFill>
                <a:latin typeface="Arial"/>
                <a:ea typeface="ＭＳ Ｐゴシック" pitchFamily="-109" charset="-128"/>
                <a:cs typeface="Arial"/>
              </a:rPr>
              <a:t>] 63 µm </a:t>
            </a:r>
          </a:p>
        </p:txBody>
      </p:sp>
      <p:cxnSp>
        <p:nvCxnSpPr>
          <p:cNvPr id="26" name="Gerade Verbindung mit Pfeil 25"/>
          <p:cNvCxnSpPr/>
          <p:nvPr/>
        </p:nvCxnSpPr>
        <p:spPr bwMode="auto">
          <a:xfrm flipH="1">
            <a:off x="2579304" y="2653676"/>
            <a:ext cx="552536" cy="685684"/>
          </a:xfrm>
          <a:prstGeom prst="straightConnector1">
            <a:avLst/>
          </a:prstGeom>
          <a:solidFill>
            <a:srgbClr val="00B8FF"/>
          </a:solidFill>
          <a:ln w="28575" cap="flat" cmpd="sng" algn="ctr">
            <a:solidFill>
              <a:srgbClr val="0000FF"/>
            </a:solidFill>
            <a:prstDash val="solid"/>
            <a:round/>
            <a:headEnd type="none" w="med" len="med"/>
            <a:tailEnd type="arrow" w="med" len="med"/>
          </a:ln>
          <a:effectLst/>
        </p:spPr>
      </p:cxnSp>
      <p:sp>
        <p:nvSpPr>
          <p:cNvPr id="29" name="Textfeld 28"/>
          <p:cNvSpPr txBox="1"/>
          <p:nvPr/>
        </p:nvSpPr>
        <p:spPr>
          <a:xfrm>
            <a:off x="3167364" y="3228780"/>
            <a:ext cx="1313180" cy="276999"/>
          </a:xfrm>
          <a:prstGeom prst="rect">
            <a:avLst/>
          </a:prstGeom>
          <a:noFill/>
        </p:spPr>
        <p:txBody>
          <a:bodyPr wrap="none" rtlCol="0">
            <a:spAutoFit/>
          </a:bodyPr>
          <a:lstStyle/>
          <a:p>
            <a:pPr fontAlgn="auto">
              <a:spcBef>
                <a:spcPts val="0"/>
              </a:spcBef>
              <a:spcAft>
                <a:spcPts val="0"/>
              </a:spcAft>
            </a:pPr>
            <a:r>
              <a:rPr lang="en-US" sz="1200" dirty="0">
                <a:solidFill>
                  <a:srgbClr val="FFFFFF"/>
                </a:solidFill>
                <a:latin typeface="Arial"/>
                <a:ea typeface="ＭＳ Ｐゴシック" pitchFamily="-109" charset="-128"/>
                <a:cs typeface="Arial"/>
              </a:rPr>
              <a:t>Trapezium </a:t>
            </a:r>
            <a:r>
              <a:rPr lang="en-US" sz="1200" dirty="0" smtClean="0">
                <a:solidFill>
                  <a:srgbClr val="FFFFFF"/>
                </a:solidFill>
                <a:latin typeface="Arial"/>
                <a:ea typeface="ＭＳ Ｐゴシック" pitchFamily="-109" charset="-128"/>
                <a:cs typeface="Arial"/>
              </a:rPr>
              <a:t>Stars</a:t>
            </a:r>
            <a:endParaRPr lang="en-US" sz="1200" dirty="0">
              <a:solidFill>
                <a:srgbClr val="FFFFFF"/>
              </a:solidFill>
              <a:latin typeface="Arial"/>
              <a:ea typeface="ＭＳ Ｐゴシック" pitchFamily="-109" charset="-128"/>
              <a:cs typeface="Arial"/>
            </a:endParaRPr>
          </a:p>
        </p:txBody>
      </p:sp>
      <p:sp>
        <p:nvSpPr>
          <p:cNvPr id="30" name="Textfeld 29"/>
          <p:cNvSpPr txBox="1"/>
          <p:nvPr/>
        </p:nvSpPr>
        <p:spPr>
          <a:xfrm>
            <a:off x="2666998" y="4300568"/>
            <a:ext cx="954107" cy="307777"/>
          </a:xfrm>
          <a:prstGeom prst="rect">
            <a:avLst/>
          </a:prstGeom>
          <a:noFill/>
        </p:spPr>
        <p:txBody>
          <a:bodyPr wrap="none" rtlCol="0">
            <a:spAutoFit/>
          </a:bodyPr>
          <a:lstStyle/>
          <a:p>
            <a:pPr fontAlgn="auto">
              <a:spcBef>
                <a:spcPts val="0"/>
              </a:spcBef>
              <a:spcAft>
                <a:spcPts val="0"/>
              </a:spcAft>
            </a:pPr>
            <a:r>
              <a:rPr lang="en-US" sz="1400" dirty="0">
                <a:solidFill>
                  <a:srgbClr val="FFFFFF"/>
                </a:solidFill>
                <a:latin typeface="Arial"/>
                <a:ea typeface="ＭＳ Ｐゴシック" pitchFamily="-109" charset="-128"/>
                <a:cs typeface="Arial"/>
              </a:rPr>
              <a:t>Orion </a:t>
            </a:r>
            <a:r>
              <a:rPr lang="en-US" sz="1400" dirty="0" smtClean="0">
                <a:solidFill>
                  <a:srgbClr val="FFFFFF"/>
                </a:solidFill>
                <a:latin typeface="Arial"/>
                <a:ea typeface="ＭＳ Ｐゴシック" pitchFamily="-109" charset="-128"/>
                <a:cs typeface="Arial"/>
              </a:rPr>
              <a:t>Bar</a:t>
            </a:r>
            <a:endParaRPr lang="en-US" sz="1400" dirty="0">
              <a:solidFill>
                <a:srgbClr val="FFFFFF"/>
              </a:solidFill>
              <a:latin typeface="Arial"/>
              <a:ea typeface="ＭＳ Ｐゴシック" pitchFamily="-109" charset="-128"/>
              <a:cs typeface="Arial"/>
            </a:endParaRPr>
          </a:p>
        </p:txBody>
      </p:sp>
      <p:cxnSp>
        <p:nvCxnSpPr>
          <p:cNvPr id="31" name="Gerade Verbindung mit Pfeil 30"/>
          <p:cNvCxnSpPr/>
          <p:nvPr/>
        </p:nvCxnSpPr>
        <p:spPr bwMode="auto">
          <a:xfrm flipH="1">
            <a:off x="2343264" y="3473917"/>
            <a:ext cx="860584" cy="269170"/>
          </a:xfrm>
          <a:prstGeom prst="straightConnector1">
            <a:avLst/>
          </a:prstGeom>
          <a:solidFill>
            <a:srgbClr val="00B8FF"/>
          </a:solidFill>
          <a:ln w="28575" cap="flat" cmpd="sng" algn="ctr">
            <a:solidFill>
              <a:srgbClr val="0000FF"/>
            </a:solidFill>
            <a:prstDash val="solid"/>
            <a:round/>
            <a:headEnd type="none" w="med" len="med"/>
            <a:tailEnd type="arrow" w="med" len="med"/>
          </a:ln>
          <a:effectLst/>
        </p:spPr>
      </p:cxnSp>
      <p:cxnSp>
        <p:nvCxnSpPr>
          <p:cNvPr id="34" name="Gerade Verbindung mit Pfeil 33"/>
          <p:cNvCxnSpPr>
            <a:stCxn id="30" idx="1"/>
          </p:cNvCxnSpPr>
          <p:nvPr/>
        </p:nvCxnSpPr>
        <p:spPr bwMode="auto">
          <a:xfrm flipH="1">
            <a:off x="2114548" y="4454457"/>
            <a:ext cx="552450" cy="37643"/>
          </a:xfrm>
          <a:prstGeom prst="straightConnector1">
            <a:avLst/>
          </a:prstGeom>
          <a:solidFill>
            <a:srgbClr val="00B8FF"/>
          </a:solidFill>
          <a:ln w="28575" cap="flat" cmpd="sng" algn="ctr">
            <a:solidFill>
              <a:srgbClr val="0000FF"/>
            </a:solidFill>
            <a:prstDash val="solid"/>
            <a:round/>
            <a:headEnd type="none" w="med" len="med"/>
            <a:tailEnd type="arrow" w="med" len="med"/>
          </a:ln>
          <a:effectLst/>
        </p:spPr>
      </p:cxnSp>
      <p:cxnSp>
        <p:nvCxnSpPr>
          <p:cNvPr id="36" name="Gerade Verbindung mit Pfeil 35"/>
          <p:cNvCxnSpPr/>
          <p:nvPr/>
        </p:nvCxnSpPr>
        <p:spPr bwMode="auto">
          <a:xfrm>
            <a:off x="4211960" y="2509660"/>
            <a:ext cx="1512863" cy="432048"/>
          </a:xfrm>
          <a:prstGeom prst="straightConnector1">
            <a:avLst/>
          </a:prstGeom>
          <a:solidFill>
            <a:srgbClr val="00B8FF"/>
          </a:solidFill>
          <a:ln w="28575" cap="flat" cmpd="sng" algn="ctr">
            <a:solidFill>
              <a:schemeClr val="accent2">
                <a:lumMod val="60000"/>
                <a:lumOff val="40000"/>
              </a:schemeClr>
            </a:solidFill>
            <a:prstDash val="solid"/>
            <a:round/>
            <a:headEnd type="none" w="med" len="med"/>
            <a:tailEnd type="arrow" w="med" len="med"/>
          </a:ln>
          <a:effectLst/>
        </p:spPr>
      </p:cxnSp>
      <p:cxnSp>
        <p:nvCxnSpPr>
          <p:cNvPr id="39" name="Gerade Verbindung mit Pfeil 38"/>
          <p:cNvCxnSpPr/>
          <p:nvPr/>
        </p:nvCxnSpPr>
        <p:spPr bwMode="auto">
          <a:xfrm>
            <a:off x="4443983" y="3351283"/>
            <a:ext cx="1190017" cy="143122"/>
          </a:xfrm>
          <a:prstGeom prst="straightConnector1">
            <a:avLst/>
          </a:prstGeom>
          <a:solidFill>
            <a:srgbClr val="00B8FF"/>
          </a:solidFill>
          <a:ln w="28575" cap="flat" cmpd="sng" algn="ctr">
            <a:solidFill>
              <a:schemeClr val="accent2">
                <a:lumMod val="60000"/>
                <a:lumOff val="40000"/>
              </a:schemeClr>
            </a:solidFill>
            <a:prstDash val="solid"/>
            <a:round/>
            <a:headEnd type="none" w="med" len="med"/>
            <a:tailEnd type="arrow" w="med" len="med"/>
          </a:ln>
          <a:effectLst/>
        </p:spPr>
      </p:cxnSp>
      <p:cxnSp>
        <p:nvCxnSpPr>
          <p:cNvPr id="42" name="Gerade Verbindung mit Pfeil 41"/>
          <p:cNvCxnSpPr/>
          <p:nvPr/>
        </p:nvCxnSpPr>
        <p:spPr bwMode="auto">
          <a:xfrm flipV="1">
            <a:off x="3721098" y="4299442"/>
            <a:ext cx="1346105" cy="179210"/>
          </a:xfrm>
          <a:prstGeom prst="straightConnector1">
            <a:avLst/>
          </a:prstGeom>
          <a:solidFill>
            <a:srgbClr val="00B8FF"/>
          </a:solidFill>
          <a:ln w="28575" cap="flat" cmpd="sng" algn="ctr">
            <a:solidFill>
              <a:schemeClr val="accent2">
                <a:lumMod val="60000"/>
                <a:lumOff val="40000"/>
              </a:schemeClr>
            </a:solidFill>
            <a:prstDash val="solid"/>
            <a:round/>
            <a:headEnd type="none" w="med" len="med"/>
            <a:tailEnd type="arrow" w="med" len="med"/>
          </a:ln>
          <a:effectLst/>
        </p:spPr>
      </p:cxnSp>
      <p:sp>
        <p:nvSpPr>
          <p:cNvPr id="46" name="Textfeld 45"/>
          <p:cNvSpPr txBox="1"/>
          <p:nvPr/>
        </p:nvSpPr>
        <p:spPr>
          <a:xfrm>
            <a:off x="117562" y="1077590"/>
            <a:ext cx="2116986"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FFFF"/>
                </a:solidFill>
                <a:latin typeface="Arial"/>
                <a:ea typeface="ＭＳ Ｐゴシック" pitchFamily="-109" charset="-128"/>
                <a:cs typeface="Arial"/>
              </a:rPr>
              <a:t>Orion Nebula</a:t>
            </a:r>
            <a:endParaRPr lang="en-US" sz="2400" b="1" dirty="0">
              <a:solidFill>
                <a:srgbClr val="FFFFFF"/>
              </a:solidFill>
              <a:latin typeface="Arial"/>
              <a:ea typeface="ＭＳ Ｐゴシック" pitchFamily="-109" charset="-128"/>
              <a:cs typeface="Arial"/>
            </a:endParaRPr>
          </a:p>
        </p:txBody>
      </p:sp>
      <p:sp>
        <p:nvSpPr>
          <p:cNvPr id="49" name="Textfeld 48"/>
          <p:cNvSpPr txBox="1"/>
          <p:nvPr/>
        </p:nvSpPr>
        <p:spPr>
          <a:xfrm>
            <a:off x="78972" y="5730275"/>
            <a:ext cx="4334335" cy="307777"/>
          </a:xfrm>
          <a:prstGeom prst="rect">
            <a:avLst/>
          </a:prstGeom>
          <a:noFill/>
        </p:spPr>
        <p:txBody>
          <a:bodyPr wrap="square" rtlCol="0">
            <a:spAutoFit/>
          </a:bodyPr>
          <a:lstStyle/>
          <a:p>
            <a:pPr fontAlgn="auto">
              <a:spcBef>
                <a:spcPts val="0"/>
              </a:spcBef>
              <a:spcAft>
                <a:spcPts val="0"/>
              </a:spcAft>
            </a:pPr>
            <a:r>
              <a:rPr lang="en-US" sz="1400" dirty="0">
                <a:solidFill>
                  <a:srgbClr val="FFFFFF"/>
                </a:solidFill>
                <a:latin typeface="Arial"/>
                <a:ea typeface="ＭＳ Ｐゴシック" pitchFamily="-109" charset="-128"/>
                <a:cs typeface="Arial"/>
              </a:rPr>
              <a:t>© </a:t>
            </a:r>
            <a:r>
              <a:rPr lang="en-US" sz="1400" dirty="0" smtClean="0">
                <a:solidFill>
                  <a:srgbClr val="FFFFFF"/>
                </a:solidFill>
                <a:latin typeface="Arial"/>
                <a:ea typeface="ＭＳ Ｐゴシック" pitchFamily="-109" charset="-128"/>
                <a:cs typeface="Arial"/>
              </a:rPr>
              <a:t>Spitzer Observatory, Thomas </a:t>
            </a:r>
            <a:r>
              <a:rPr lang="en-US" sz="1400" dirty="0" err="1" smtClean="0">
                <a:solidFill>
                  <a:srgbClr val="FFFFFF"/>
                </a:solidFill>
                <a:latin typeface="Arial"/>
                <a:ea typeface="ＭＳ Ｐゴシック" pitchFamily="-109" charset="-128"/>
                <a:cs typeface="Arial"/>
              </a:rPr>
              <a:t>Megeath</a:t>
            </a:r>
            <a:r>
              <a:rPr lang="en-US" sz="1400" dirty="0" smtClean="0">
                <a:solidFill>
                  <a:srgbClr val="FFFFFF"/>
                </a:solidFill>
                <a:latin typeface="Arial"/>
                <a:ea typeface="ＭＳ Ｐゴシック" pitchFamily="-109" charset="-128"/>
                <a:cs typeface="Arial"/>
              </a:rPr>
              <a:t>  </a:t>
            </a:r>
            <a:endParaRPr lang="en-US" sz="1400" dirty="0">
              <a:solidFill>
                <a:srgbClr val="FFFFFF"/>
              </a:solidFill>
              <a:latin typeface="Arial"/>
              <a:ea typeface="ＭＳ Ｐゴシック" pitchFamily="-109" charset="-128"/>
              <a:cs typeface="Arial"/>
            </a:endParaRPr>
          </a:p>
        </p:txBody>
      </p:sp>
      <p:pic>
        <p:nvPicPr>
          <p:cNvPr id="35" name="Picture 3" descr="C:\Users\mehlert\Documents\EPO\FIFILS\news commossioning II\orion\orion_r_1_oi145_Flux_GAUSSIAN.fits.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76488" y="1464504"/>
            <a:ext cx="2088000" cy="26293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mehlert\Documents\EPO\FIFILS\news commossioning II\orion\orion_r_2_cii157_Flux_GAUSSIAN.fits.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76488" y="4299442"/>
            <a:ext cx="2088000" cy="2242666"/>
          </a:xfrm>
          <a:prstGeom prst="rect">
            <a:avLst/>
          </a:prstGeom>
          <a:noFill/>
          <a:extLst>
            <a:ext uri="{909E8E84-426E-40dd-AFC4-6F175D3DCCD1}">
              <a14:hiddenFill xmlns:a14="http://schemas.microsoft.com/office/drawing/2010/main">
                <a:solidFill>
                  <a:srgbClr val="FFFFFF"/>
                </a:solidFill>
              </a14:hiddenFill>
            </a:ext>
          </a:extLst>
        </p:spPr>
      </p:pic>
      <p:sp>
        <p:nvSpPr>
          <p:cNvPr id="41" name="Textfeld 40"/>
          <p:cNvSpPr txBox="1"/>
          <p:nvPr/>
        </p:nvSpPr>
        <p:spPr>
          <a:xfrm>
            <a:off x="6300192" y="5380688"/>
            <a:ext cx="1415180" cy="307777"/>
          </a:xfrm>
          <a:prstGeom prst="rect">
            <a:avLst/>
          </a:prstGeom>
          <a:noFill/>
        </p:spPr>
        <p:txBody>
          <a:bodyPr wrap="square" rtlCol="0">
            <a:spAutoFit/>
          </a:bodyPr>
          <a:lstStyle/>
          <a:p>
            <a:pPr fontAlgn="auto">
              <a:spcBef>
                <a:spcPts val="0"/>
              </a:spcBef>
              <a:spcAft>
                <a:spcPts val="0"/>
              </a:spcAft>
            </a:pPr>
            <a:r>
              <a:rPr lang="de-DE" sz="1400" dirty="0" smtClean="0">
                <a:solidFill>
                  <a:prstClr val="white"/>
                </a:solidFill>
                <a:latin typeface="Arial"/>
                <a:ea typeface="ＭＳ Ｐゴシック" pitchFamily="-109" charset="-128"/>
                <a:cs typeface="Arial"/>
              </a:rPr>
              <a:t>[CII] 157 </a:t>
            </a:r>
            <a:r>
              <a:rPr lang="de-DE" sz="1400" dirty="0">
                <a:solidFill>
                  <a:prstClr val="white"/>
                </a:solidFill>
                <a:latin typeface="Arial"/>
                <a:ea typeface="ＭＳ Ｐゴシック" pitchFamily="-109" charset="-128"/>
                <a:cs typeface="Arial"/>
              </a:rPr>
              <a:t>µm</a:t>
            </a:r>
          </a:p>
        </p:txBody>
      </p:sp>
      <p:sp>
        <p:nvSpPr>
          <p:cNvPr id="43" name="Textfeld 42"/>
          <p:cNvSpPr txBox="1"/>
          <p:nvPr/>
        </p:nvSpPr>
        <p:spPr>
          <a:xfrm>
            <a:off x="7596336" y="1037562"/>
            <a:ext cx="1415180" cy="307777"/>
          </a:xfrm>
          <a:prstGeom prst="rect">
            <a:avLst/>
          </a:prstGeom>
          <a:noFill/>
        </p:spPr>
        <p:txBody>
          <a:bodyPr wrap="square" rtlCol="0">
            <a:spAutoFit/>
          </a:bodyPr>
          <a:lstStyle/>
          <a:p>
            <a:pPr fontAlgn="auto">
              <a:spcBef>
                <a:spcPts val="0"/>
              </a:spcBef>
              <a:spcAft>
                <a:spcPts val="0"/>
              </a:spcAft>
            </a:pPr>
            <a:r>
              <a:rPr lang="de-DE" sz="1400" dirty="0" smtClean="0">
                <a:solidFill>
                  <a:prstClr val="white"/>
                </a:solidFill>
                <a:latin typeface="Arial"/>
                <a:ea typeface="ＭＳ Ｐゴシック" pitchFamily="-109" charset="-128"/>
                <a:cs typeface="Arial"/>
              </a:rPr>
              <a:t>[OI] 145 </a:t>
            </a:r>
            <a:r>
              <a:rPr lang="de-DE" sz="1400" dirty="0">
                <a:solidFill>
                  <a:prstClr val="white"/>
                </a:solidFill>
                <a:latin typeface="Arial"/>
                <a:ea typeface="ＭＳ Ｐゴシック" pitchFamily="-109" charset="-128"/>
                <a:cs typeface="Arial"/>
              </a:rPr>
              <a:t>µm</a:t>
            </a:r>
          </a:p>
        </p:txBody>
      </p:sp>
      <p:sp>
        <p:nvSpPr>
          <p:cNvPr id="50" name="Textfeld 49"/>
          <p:cNvSpPr txBox="1"/>
          <p:nvPr/>
        </p:nvSpPr>
        <p:spPr>
          <a:xfrm>
            <a:off x="4860032" y="997492"/>
            <a:ext cx="2311441"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FFFFFF"/>
                </a:solidFill>
                <a:latin typeface="Arial"/>
                <a:ea typeface="ＭＳ Ｐゴシック" pitchFamily="-109" charset="-128"/>
                <a:cs typeface="Arial"/>
              </a:rPr>
              <a:t>SOFIA / FIFI-LS</a:t>
            </a:r>
            <a:endParaRPr lang="en-US" sz="1800" dirty="0">
              <a:solidFill>
                <a:srgbClr val="FFFFFF"/>
              </a:solidFill>
              <a:latin typeface="Arial"/>
              <a:ea typeface="ＭＳ Ｐゴシック" pitchFamily="-109" charset="-128"/>
              <a:cs typeface="Arial"/>
            </a:endParaRPr>
          </a:p>
        </p:txBody>
      </p:sp>
      <p:sp>
        <p:nvSpPr>
          <p:cNvPr id="51" name="Textfeld 50"/>
          <p:cNvSpPr txBox="1"/>
          <p:nvPr/>
        </p:nvSpPr>
        <p:spPr>
          <a:xfrm>
            <a:off x="5436096" y="1285524"/>
            <a:ext cx="1274708" cy="276999"/>
          </a:xfrm>
          <a:prstGeom prst="rect">
            <a:avLst/>
          </a:prstGeom>
          <a:noFill/>
        </p:spPr>
        <p:txBody>
          <a:bodyPr wrap="none" rtlCol="0">
            <a:spAutoFit/>
          </a:bodyPr>
          <a:lstStyle/>
          <a:p>
            <a:pPr fontAlgn="auto">
              <a:spcBef>
                <a:spcPts val="0"/>
              </a:spcBef>
              <a:spcAft>
                <a:spcPts val="0"/>
              </a:spcAft>
            </a:pPr>
            <a:r>
              <a:rPr lang="en-US" sz="1200" dirty="0" smtClean="0">
                <a:solidFill>
                  <a:srgbClr val="FFFFFF"/>
                </a:solidFill>
                <a:latin typeface="Arial"/>
                <a:ea typeface="ＭＳ Ｐゴシック" pitchFamily="-109" charset="-128"/>
                <a:cs typeface="Arial"/>
              </a:rPr>
              <a:t>© FIFI-LS Team</a:t>
            </a:r>
            <a:endParaRPr lang="en-US" sz="1200" dirty="0">
              <a:solidFill>
                <a:srgbClr val="FFFFFF"/>
              </a:solidFill>
              <a:latin typeface="Arial"/>
              <a:ea typeface="ＭＳ Ｐゴシック" pitchFamily="-109" charset="-128"/>
              <a:cs typeface="Arial"/>
            </a:endParaRPr>
          </a:p>
        </p:txBody>
      </p:sp>
      <p:sp>
        <p:nvSpPr>
          <p:cNvPr id="32" name="Textfeld 31"/>
          <p:cNvSpPr txBox="1"/>
          <p:nvPr/>
        </p:nvSpPr>
        <p:spPr>
          <a:xfrm>
            <a:off x="3084668" y="1882279"/>
            <a:ext cx="1172905" cy="738664"/>
          </a:xfrm>
          <a:prstGeom prst="rect">
            <a:avLst/>
          </a:prstGeom>
          <a:noFill/>
        </p:spPr>
        <p:txBody>
          <a:bodyPr wrap="none" rtlCol="0">
            <a:spAutoFit/>
          </a:bodyPr>
          <a:lstStyle/>
          <a:p>
            <a:pPr fontAlgn="auto">
              <a:spcBef>
                <a:spcPts val="0"/>
              </a:spcBef>
              <a:spcAft>
                <a:spcPts val="0"/>
              </a:spcAft>
            </a:pPr>
            <a:r>
              <a:rPr lang="en-US" sz="1400" dirty="0" smtClean="0">
                <a:solidFill>
                  <a:srgbClr val="FFFFFF"/>
                </a:solidFill>
                <a:latin typeface="Arial"/>
                <a:ea typeface="ＭＳ Ｐゴシック" pitchFamily="-109" charset="-128"/>
                <a:cs typeface="Arial"/>
              </a:rPr>
              <a:t>Becklin-</a:t>
            </a:r>
            <a:br>
              <a:rPr lang="en-US" sz="1400" dirty="0" smtClean="0">
                <a:solidFill>
                  <a:srgbClr val="FFFFFF"/>
                </a:solidFill>
                <a:latin typeface="Arial"/>
                <a:ea typeface="ＭＳ Ｐゴシック" pitchFamily="-109" charset="-128"/>
                <a:cs typeface="Arial"/>
              </a:rPr>
            </a:br>
            <a:r>
              <a:rPr lang="en-US" sz="1400" dirty="0" err="1" smtClean="0">
                <a:solidFill>
                  <a:srgbClr val="FFFFFF"/>
                </a:solidFill>
                <a:latin typeface="Arial"/>
                <a:ea typeface="ＭＳ Ｐゴシック" pitchFamily="-109" charset="-128"/>
                <a:cs typeface="Arial"/>
              </a:rPr>
              <a:t>Neugebauer</a:t>
            </a:r>
            <a:r>
              <a:rPr lang="en-US" sz="1400" dirty="0" smtClean="0">
                <a:solidFill>
                  <a:srgbClr val="FFFFFF"/>
                </a:solidFill>
                <a:latin typeface="Arial"/>
                <a:ea typeface="ＭＳ Ｐゴシック" pitchFamily="-109" charset="-128"/>
                <a:cs typeface="Arial"/>
              </a:rPr>
              <a:t/>
            </a:r>
            <a:br>
              <a:rPr lang="en-US" sz="1400" dirty="0" smtClean="0">
                <a:solidFill>
                  <a:srgbClr val="FFFFFF"/>
                </a:solidFill>
                <a:latin typeface="Arial"/>
                <a:ea typeface="ＭＳ Ｐゴシック" pitchFamily="-109" charset="-128"/>
                <a:cs typeface="Arial"/>
              </a:rPr>
            </a:br>
            <a:r>
              <a:rPr lang="en-US" sz="1400" dirty="0" smtClean="0">
                <a:solidFill>
                  <a:srgbClr val="FFFFFF"/>
                </a:solidFill>
                <a:latin typeface="Arial"/>
                <a:ea typeface="ＭＳ Ｐゴシック" pitchFamily="-109" charset="-128"/>
                <a:cs typeface="Arial"/>
              </a:rPr>
              <a:t>Object</a:t>
            </a:r>
            <a:endParaRPr lang="en-US" sz="1400" dirty="0">
              <a:solidFill>
                <a:srgbClr val="FFFFFF"/>
              </a:solidFill>
              <a:latin typeface="Arial"/>
              <a:ea typeface="ＭＳ Ｐゴシック" pitchFamily="-109" charset="-128"/>
              <a:cs typeface="Arial"/>
            </a:endParaRPr>
          </a:p>
        </p:txBody>
      </p:sp>
      <p:sp>
        <p:nvSpPr>
          <p:cNvPr id="28" name="Title 1"/>
          <p:cNvSpPr txBox="1">
            <a:spLocks/>
          </p:cNvSpPr>
          <p:nvPr/>
        </p:nvSpPr>
        <p:spPr bwMode="auto">
          <a:xfrm>
            <a:off x="0" y="23612"/>
            <a:ext cx="9144000" cy="749182"/>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2800" b="1">
                <a:solidFill>
                  <a:schemeClr val="tx2"/>
                </a:solidFill>
                <a:latin typeface="Arial" pitchFamily="-112" charset="0"/>
              </a:defRPr>
            </a:lvl6pPr>
            <a:lvl7pPr marL="914400" algn="ctr" rtl="0" fontAlgn="base">
              <a:spcBef>
                <a:spcPct val="0"/>
              </a:spcBef>
              <a:spcAft>
                <a:spcPct val="0"/>
              </a:spcAft>
              <a:defRPr sz="2800" b="1">
                <a:solidFill>
                  <a:schemeClr val="tx2"/>
                </a:solidFill>
                <a:latin typeface="Arial" pitchFamily="-112" charset="0"/>
              </a:defRPr>
            </a:lvl7pPr>
            <a:lvl8pPr marL="1371600" algn="ctr" rtl="0" fontAlgn="base">
              <a:spcBef>
                <a:spcPct val="0"/>
              </a:spcBef>
              <a:spcAft>
                <a:spcPct val="0"/>
              </a:spcAft>
              <a:defRPr sz="2800" b="1">
                <a:solidFill>
                  <a:schemeClr val="tx2"/>
                </a:solidFill>
                <a:latin typeface="Arial" pitchFamily="-112" charset="0"/>
              </a:defRPr>
            </a:lvl8pPr>
            <a:lvl9pPr marL="1828800" algn="ctr" rtl="0" fontAlgn="base">
              <a:spcBef>
                <a:spcPct val="0"/>
              </a:spcBef>
              <a:spcAft>
                <a:spcPct val="0"/>
              </a:spcAft>
              <a:defRPr sz="2800" b="1">
                <a:solidFill>
                  <a:schemeClr val="tx2"/>
                </a:solidFill>
                <a:latin typeface="Arial" pitchFamily="-112" charset="0"/>
              </a:defRPr>
            </a:lvl9pPr>
          </a:lstStyle>
          <a:p>
            <a:r>
              <a:rPr lang="en-US" sz="2600" kern="0" dirty="0" smtClean="0">
                <a:solidFill>
                  <a:srgbClr val="FFFFFF"/>
                </a:solidFill>
                <a:latin typeface="Arial"/>
                <a:cs typeface="Arial"/>
              </a:rPr>
              <a:t>Stratospheric Observatory for Infrared Astronomy</a:t>
            </a:r>
            <a:endParaRPr lang="en-US" sz="2600" kern="0" dirty="0">
              <a:solidFill>
                <a:srgbClr val="FFFFFF"/>
              </a:solidFill>
              <a:latin typeface="Arial"/>
              <a:cs typeface="Arial"/>
            </a:endParaRPr>
          </a:p>
        </p:txBody>
      </p:sp>
      <p:sp>
        <p:nvSpPr>
          <p:cNvPr id="33" name="Slide Number Placeholder 3"/>
          <p:cNvSpPr txBox="1">
            <a:spLocks/>
          </p:cNvSpPr>
          <p:nvPr/>
        </p:nvSpPr>
        <p:spPr>
          <a:xfrm>
            <a:off x="8635509" y="6553200"/>
            <a:ext cx="588433" cy="228600"/>
          </a:xfrm>
          <a:prstGeom prst="rect">
            <a:avLst/>
          </a:prstGeom>
        </p:spPr>
        <p:txBody>
          <a:bodyPr/>
          <a:lstStyle>
            <a:defPPr>
              <a:defRPr lang="en-US"/>
            </a:defPPr>
            <a:lvl1pPr algn="l" rtl="0" eaLnBrk="0" fontAlgn="base" hangingPunct="0">
              <a:spcBef>
                <a:spcPct val="0"/>
              </a:spcBef>
              <a:spcAft>
                <a:spcPct val="0"/>
              </a:spcAft>
              <a:defRPr sz="24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pPr algn="ctr">
              <a:defRPr/>
            </a:pPr>
            <a:fld id="{51CC0BE5-56B6-394A-93F1-A5336F78C708}" type="slidenum">
              <a:rPr lang="en-US" sz="1000" i="0" smtClean="0">
                <a:solidFill>
                  <a:schemeClr val="bg1"/>
                </a:solidFill>
                <a:ea typeface="ＭＳ Ｐゴシック"/>
                <a:cs typeface="ＭＳ Ｐゴシック"/>
              </a:rPr>
              <a:pPr algn="ctr">
                <a:defRPr/>
              </a:pPr>
              <a:t>21</a:t>
            </a:fld>
            <a:endParaRPr lang="en-US" i="0" dirty="0">
              <a:solidFill>
                <a:schemeClr val="bg1"/>
              </a:solidFill>
              <a:ea typeface="ＭＳ Ｐゴシック"/>
              <a:cs typeface="ＭＳ Ｐゴシック"/>
            </a:endParaRPr>
          </a:p>
        </p:txBody>
      </p:sp>
    </p:spTree>
    <p:extLst>
      <p:ext uri="{BB962C8B-B14F-4D97-AF65-F5344CB8AC3E}">
        <p14:creationId xmlns:p14="http://schemas.microsoft.com/office/powerpoint/2010/main" val="69687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73045" y="109345"/>
            <a:ext cx="8287972" cy="617686"/>
          </a:xfrm>
        </p:spPr>
        <p:txBody>
          <a:bodyPr>
            <a:normAutofit fontScale="90000"/>
          </a:bodyPr>
          <a:lstStyle/>
          <a:p>
            <a:pPr>
              <a:spcBef>
                <a:spcPts val="0"/>
              </a:spcBef>
            </a:pPr>
            <a:r>
              <a:rPr lang="en-US" sz="2800" dirty="0" smtClean="0">
                <a:solidFill>
                  <a:prstClr val="black"/>
                </a:solidFill>
                <a:latin typeface="Arial"/>
                <a:ea typeface="ＭＳ Ｐゴシック" pitchFamily="34" charset="-128"/>
                <a:cs typeface="Arial"/>
              </a:rPr>
              <a:t>SOFIA</a:t>
            </a:r>
            <a:r>
              <a:rPr lang="en-US" dirty="0" smtClean="0">
                <a:solidFill>
                  <a:prstClr val="black"/>
                </a:solidFill>
                <a:latin typeface="Arial"/>
                <a:ea typeface="ＭＳ Ｐゴシック" pitchFamily="34" charset="-128"/>
                <a:cs typeface="Arial"/>
              </a:rPr>
              <a:t/>
            </a:r>
            <a:br>
              <a:rPr lang="en-US" dirty="0" smtClean="0">
                <a:solidFill>
                  <a:prstClr val="black"/>
                </a:solidFill>
                <a:latin typeface="Arial"/>
                <a:ea typeface="ＭＳ Ｐゴシック" pitchFamily="34" charset="-128"/>
                <a:cs typeface="Arial"/>
              </a:rPr>
            </a:br>
            <a:r>
              <a:rPr lang="en-US" sz="2000" dirty="0" smtClean="0">
                <a:solidFill>
                  <a:prstClr val="black"/>
                </a:solidFill>
                <a:latin typeface="Arial"/>
                <a:ea typeface="ＭＳ Ｐゴシック" pitchFamily="34" charset="-128"/>
                <a:cs typeface="Arial"/>
              </a:rPr>
              <a:t>Stratospheric Observatory for Infrared Astronomy</a:t>
            </a:r>
            <a:endParaRPr lang="en-US" dirty="0">
              <a:solidFill>
                <a:prstClr val="black"/>
              </a:solidFill>
              <a:latin typeface="Arial"/>
              <a:ea typeface="ＭＳ Ｐゴシック" pitchFamily="34" charset="-128"/>
              <a:cs typeface="Arial"/>
            </a:endParaRPr>
          </a:p>
        </p:txBody>
      </p:sp>
      <p:sp>
        <p:nvSpPr>
          <p:cNvPr id="8" name="Rectangle 6"/>
          <p:cNvSpPr>
            <a:spLocks noChangeArrowheads="1"/>
          </p:cNvSpPr>
          <p:nvPr/>
        </p:nvSpPr>
        <p:spPr bwMode="auto">
          <a:xfrm>
            <a:off x="88827" y="3317052"/>
            <a:ext cx="4206875" cy="3452600"/>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225425" indent="-225425">
              <a:spcBef>
                <a:spcPts val="300"/>
              </a:spcBef>
              <a:buFont typeface="Arial"/>
              <a:buChar char="•"/>
            </a:pPr>
            <a:r>
              <a:rPr lang="en-US" sz="1400" b="1" dirty="0">
                <a:latin typeface="Arial"/>
                <a:cs typeface="Arial"/>
              </a:rPr>
              <a:t>World’s Largest Airborne Observatory</a:t>
            </a:r>
          </a:p>
          <a:p>
            <a:pPr marL="225425" indent="-225425">
              <a:spcBef>
                <a:spcPts val="300"/>
              </a:spcBef>
              <a:buFont typeface="Arial"/>
              <a:buChar char="•"/>
            </a:pPr>
            <a:r>
              <a:rPr lang="en-US" sz="1400" dirty="0">
                <a:latin typeface="Arial"/>
                <a:cs typeface="Arial"/>
              </a:rPr>
              <a:t>2.5-meter telescope</a:t>
            </a:r>
          </a:p>
          <a:p>
            <a:pPr marL="225425" indent="-225425">
              <a:spcBef>
                <a:spcPts val="300"/>
              </a:spcBef>
              <a:buFont typeface="Arial"/>
              <a:buChar char="•"/>
            </a:pPr>
            <a:r>
              <a:rPr lang="en-US" sz="1400" dirty="0">
                <a:latin typeface="Arial"/>
                <a:cs typeface="Arial"/>
              </a:rPr>
              <a:t>Capable of observing from the visible to the far infrared</a:t>
            </a:r>
          </a:p>
          <a:p>
            <a:pPr marL="225425" indent="-225425">
              <a:spcBef>
                <a:spcPts val="300"/>
              </a:spcBef>
              <a:buFont typeface="Arial"/>
              <a:buChar char="•"/>
            </a:pPr>
            <a:r>
              <a:rPr lang="en-US" sz="1400" dirty="0">
                <a:latin typeface="Arial"/>
                <a:cs typeface="Arial"/>
              </a:rPr>
              <a:t>80/20 Partnership between NASA and the German Aerospace Center (DLR)</a:t>
            </a:r>
          </a:p>
          <a:p>
            <a:pPr marL="225425" indent="-225425">
              <a:spcBef>
                <a:spcPts val="300"/>
              </a:spcBef>
              <a:buFont typeface="Arial"/>
              <a:buChar char="•"/>
            </a:pPr>
            <a:r>
              <a:rPr lang="en-US" sz="1400" dirty="0">
                <a:latin typeface="Arial"/>
                <a:cs typeface="Arial"/>
              </a:rPr>
              <a:t>Mission Ops based at </a:t>
            </a:r>
            <a:r>
              <a:rPr lang="en-US" sz="1400" dirty="0" smtClean="0">
                <a:latin typeface="Arial"/>
                <a:cs typeface="Arial"/>
              </a:rPr>
              <a:t>NASA-Armstrong</a:t>
            </a:r>
            <a:endParaRPr lang="en-US" sz="1400" dirty="0">
              <a:latin typeface="Arial"/>
              <a:cs typeface="Arial"/>
            </a:endParaRPr>
          </a:p>
          <a:p>
            <a:pPr marL="225425" indent="-225425">
              <a:spcBef>
                <a:spcPts val="300"/>
              </a:spcBef>
              <a:buFont typeface="Arial"/>
              <a:buChar char="•"/>
            </a:pPr>
            <a:r>
              <a:rPr lang="en-US" sz="1400" dirty="0">
                <a:latin typeface="Arial"/>
                <a:cs typeface="Arial"/>
              </a:rPr>
              <a:t>Science Ops based at NASA-Ames</a:t>
            </a:r>
          </a:p>
          <a:p>
            <a:pPr marL="225425" indent="-225425">
              <a:spcBef>
                <a:spcPts val="300"/>
              </a:spcBef>
              <a:buFont typeface="Arial"/>
              <a:buChar char="•"/>
            </a:pPr>
            <a:r>
              <a:rPr lang="en-US" sz="1400" dirty="0">
                <a:latin typeface="Arial"/>
                <a:cs typeface="Arial"/>
              </a:rPr>
              <a:t>Six First-Generation instruments</a:t>
            </a:r>
          </a:p>
          <a:p>
            <a:pPr marL="395288" lvl="1" indent="-169863">
              <a:spcBef>
                <a:spcPts val="300"/>
              </a:spcBef>
              <a:buFont typeface="Lucida Grande"/>
              <a:buChar char="-"/>
            </a:pPr>
            <a:r>
              <a:rPr lang="en-US" sz="1400" dirty="0">
                <a:latin typeface="Arial"/>
                <a:cs typeface="Arial"/>
              </a:rPr>
              <a:t>Four U.S., two German</a:t>
            </a:r>
          </a:p>
          <a:p>
            <a:pPr marL="395288" lvl="1" indent="-169863">
              <a:spcBef>
                <a:spcPts val="300"/>
              </a:spcBef>
              <a:buFont typeface="Lucida Grande"/>
              <a:buChar char="-"/>
            </a:pPr>
            <a:r>
              <a:rPr lang="en-US" sz="1400" dirty="0">
                <a:latin typeface="Arial"/>
                <a:cs typeface="Arial"/>
              </a:rPr>
              <a:t>Imaging, Spectroscopy, and Photometry</a:t>
            </a:r>
          </a:p>
          <a:p>
            <a:pPr marL="225425" lvl="0" indent="-225425">
              <a:spcBef>
                <a:spcPts val="300"/>
              </a:spcBef>
              <a:buFont typeface="Arial"/>
              <a:buChar char="•"/>
            </a:pPr>
            <a:r>
              <a:rPr lang="en-US" sz="1400" dirty="0">
                <a:latin typeface="Arial"/>
                <a:cs typeface="Arial"/>
              </a:rPr>
              <a:t>Limited Science Ops began </a:t>
            </a:r>
            <a:r>
              <a:rPr lang="en-US" sz="1400" dirty="0" smtClean="0">
                <a:latin typeface="Arial"/>
                <a:cs typeface="Arial"/>
              </a:rPr>
              <a:t>in 2010</a:t>
            </a:r>
            <a:endParaRPr lang="en-US" sz="1400" dirty="0">
              <a:latin typeface="Arial"/>
              <a:cs typeface="Arial"/>
            </a:endParaRPr>
          </a:p>
          <a:p>
            <a:pPr marL="225425" lvl="0" indent="-225425">
              <a:spcBef>
                <a:spcPts val="300"/>
              </a:spcBef>
              <a:buFont typeface="Arial"/>
              <a:buChar char="•"/>
            </a:pPr>
            <a:r>
              <a:rPr lang="en-US" sz="1400" dirty="0" smtClean="0">
                <a:latin typeface="Arial"/>
                <a:cs typeface="Arial"/>
              </a:rPr>
              <a:t>Transitioned from Development Phase to Operational Phase in May 2014</a:t>
            </a:r>
            <a:endParaRPr lang="en-US" sz="1400" dirty="0">
              <a:latin typeface="Arial"/>
              <a:cs typeface="Arial"/>
            </a:endParaRPr>
          </a:p>
        </p:txBody>
      </p:sp>
      <p:sp>
        <p:nvSpPr>
          <p:cNvPr id="9" name="Rectangle 3"/>
          <p:cNvSpPr txBox="1">
            <a:spLocks noChangeArrowheads="1"/>
          </p:cNvSpPr>
          <p:nvPr/>
        </p:nvSpPr>
        <p:spPr bwMode="auto">
          <a:xfrm>
            <a:off x="4395304" y="723377"/>
            <a:ext cx="4748696" cy="54762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a:lstStyle>
          <a:p>
            <a:pPr marL="0" indent="0">
              <a:lnSpc>
                <a:spcPct val="95000"/>
              </a:lnSpc>
              <a:spcBef>
                <a:spcPts val="0"/>
              </a:spcBef>
              <a:buFont typeface="Arial"/>
              <a:buNone/>
            </a:pPr>
            <a:r>
              <a:rPr lang="en-US" sz="1600" b="1" dirty="0" smtClean="0">
                <a:solidFill>
                  <a:schemeClr val="tx1"/>
                </a:solidFill>
                <a:cs typeface="Arial"/>
              </a:rPr>
              <a:t>CURRENT STATUS:</a:t>
            </a:r>
            <a:endParaRPr lang="en-US" sz="1600" dirty="0" smtClean="0">
              <a:solidFill>
                <a:schemeClr val="tx1"/>
              </a:solidFill>
              <a:cs typeface="Arial"/>
            </a:endParaRPr>
          </a:p>
          <a:p>
            <a:pPr marL="117475" indent="-117475">
              <a:lnSpc>
                <a:spcPct val="95000"/>
              </a:lnSpc>
              <a:spcBef>
                <a:spcPts val="0"/>
              </a:spcBef>
            </a:pPr>
            <a:r>
              <a:rPr lang="en-US" sz="1400" dirty="0" smtClean="0">
                <a:solidFill>
                  <a:schemeClr val="tx1"/>
                </a:solidFill>
                <a:cs typeface="Arial"/>
              </a:rPr>
              <a:t>Achieved Full Operational Capability Feb 2014.</a:t>
            </a:r>
          </a:p>
          <a:p>
            <a:pPr marL="290513" lvl="1" indent="-177800">
              <a:lnSpc>
                <a:spcPct val="95000"/>
              </a:lnSpc>
              <a:spcBef>
                <a:spcPts val="0"/>
              </a:spcBef>
            </a:pPr>
            <a:r>
              <a:rPr lang="en-US" sz="1400" dirty="0">
                <a:solidFill>
                  <a:schemeClr val="tx1"/>
                </a:solidFill>
                <a:cs typeface="Arial"/>
              </a:rPr>
              <a:t>Began Cycle 2 science observations </a:t>
            </a:r>
            <a:r>
              <a:rPr lang="en-US" sz="1400" dirty="0" smtClean="0">
                <a:solidFill>
                  <a:schemeClr val="tx1"/>
                </a:solidFill>
                <a:cs typeface="Arial"/>
              </a:rPr>
              <a:t>Feb </a:t>
            </a:r>
            <a:r>
              <a:rPr lang="en-US" sz="1400" dirty="0">
                <a:solidFill>
                  <a:schemeClr val="tx1"/>
                </a:solidFill>
                <a:cs typeface="Arial"/>
              </a:rPr>
              <a:t>2014.</a:t>
            </a:r>
          </a:p>
          <a:p>
            <a:pPr marL="290513" lvl="1" indent="-177800">
              <a:lnSpc>
                <a:spcPct val="95000"/>
              </a:lnSpc>
              <a:spcBef>
                <a:spcPts val="0"/>
              </a:spcBef>
            </a:pPr>
            <a:r>
              <a:rPr lang="en-US" sz="1400" dirty="0">
                <a:solidFill>
                  <a:schemeClr val="tx1"/>
                </a:solidFill>
                <a:cs typeface="Arial"/>
              </a:rPr>
              <a:t>Cycle 3 </a:t>
            </a:r>
            <a:r>
              <a:rPr lang="en-US" sz="1400" dirty="0" smtClean="0">
                <a:solidFill>
                  <a:schemeClr val="tx1"/>
                </a:solidFill>
                <a:cs typeface="Arial"/>
              </a:rPr>
              <a:t>investigations </a:t>
            </a:r>
            <a:r>
              <a:rPr lang="en-US" sz="1400" dirty="0">
                <a:solidFill>
                  <a:schemeClr val="tx1"/>
                </a:solidFill>
                <a:cs typeface="Arial"/>
              </a:rPr>
              <a:t>chosen </a:t>
            </a:r>
            <a:r>
              <a:rPr lang="en-US" sz="1400" dirty="0" smtClean="0">
                <a:solidFill>
                  <a:schemeClr val="tx1"/>
                </a:solidFill>
                <a:cs typeface="Arial"/>
              </a:rPr>
              <a:t>- 2015 </a:t>
            </a:r>
            <a:r>
              <a:rPr lang="en-US" sz="1400" dirty="0">
                <a:solidFill>
                  <a:schemeClr val="tx1"/>
                </a:solidFill>
                <a:cs typeface="Arial"/>
              </a:rPr>
              <a:t>execution. </a:t>
            </a:r>
          </a:p>
          <a:p>
            <a:pPr marL="290513" lvl="1" indent="-177800">
              <a:lnSpc>
                <a:spcPct val="95000"/>
              </a:lnSpc>
              <a:spcBef>
                <a:spcPts val="0"/>
              </a:spcBef>
            </a:pPr>
            <a:r>
              <a:rPr lang="en-US" sz="1400" dirty="0" smtClean="0">
                <a:solidFill>
                  <a:schemeClr val="tx1"/>
                </a:solidFill>
                <a:cs typeface="Arial"/>
              </a:rPr>
              <a:t>Commissioning of all six instruments underway</a:t>
            </a:r>
            <a:endParaRPr lang="en-US" sz="1400" dirty="0">
              <a:solidFill>
                <a:schemeClr val="tx1"/>
              </a:solidFill>
              <a:cs typeface="Arial"/>
            </a:endParaRPr>
          </a:p>
          <a:p>
            <a:pPr marL="290513" lvl="1" indent="-177800">
              <a:lnSpc>
                <a:spcPct val="95000"/>
              </a:lnSpc>
              <a:spcBef>
                <a:spcPts val="0"/>
              </a:spcBef>
            </a:pPr>
            <a:r>
              <a:rPr lang="en-US" sz="1400" dirty="0">
                <a:solidFill>
                  <a:schemeClr val="tx1"/>
                </a:solidFill>
                <a:cs typeface="Arial"/>
              </a:rPr>
              <a:t>Demonstrated high cadence </a:t>
            </a:r>
            <a:r>
              <a:rPr lang="en-US" sz="1400" dirty="0" smtClean="0">
                <a:solidFill>
                  <a:schemeClr val="tx1"/>
                </a:solidFill>
                <a:cs typeface="Arial"/>
              </a:rPr>
              <a:t>ops </a:t>
            </a:r>
            <a:r>
              <a:rPr lang="en-US" sz="1400" dirty="0">
                <a:solidFill>
                  <a:schemeClr val="tx1"/>
                </a:solidFill>
                <a:cs typeface="Arial"/>
              </a:rPr>
              <a:t>in April/May 2014.</a:t>
            </a:r>
          </a:p>
          <a:p>
            <a:pPr marL="290513" lvl="1" indent="-177800">
              <a:lnSpc>
                <a:spcPct val="95000"/>
              </a:lnSpc>
              <a:spcBef>
                <a:spcPts val="0"/>
              </a:spcBef>
            </a:pPr>
            <a:r>
              <a:rPr lang="en-US" sz="1400" dirty="0">
                <a:solidFill>
                  <a:schemeClr val="tx1"/>
                </a:solidFill>
                <a:cs typeface="Arial"/>
              </a:rPr>
              <a:t>Formally entered Operational Phase May 2014.</a:t>
            </a:r>
          </a:p>
          <a:p>
            <a:pPr marL="117475" indent="-117475">
              <a:lnSpc>
                <a:spcPct val="95000"/>
              </a:lnSpc>
              <a:spcBef>
                <a:spcPts val="300"/>
              </a:spcBef>
            </a:pPr>
            <a:r>
              <a:rPr lang="en-US" sz="1400" dirty="0" smtClean="0">
                <a:solidFill>
                  <a:schemeClr val="tx1"/>
                </a:solidFill>
                <a:cs typeface="Arial"/>
              </a:rPr>
              <a:t>Second generation instruments under development.</a:t>
            </a:r>
          </a:p>
          <a:p>
            <a:pPr marL="290513" lvl="1" indent="-177800">
              <a:lnSpc>
                <a:spcPct val="95000"/>
              </a:lnSpc>
              <a:spcBef>
                <a:spcPts val="0"/>
              </a:spcBef>
            </a:pPr>
            <a:r>
              <a:rPr lang="en-US" sz="1400" dirty="0">
                <a:solidFill>
                  <a:schemeClr val="tx1"/>
                </a:solidFill>
                <a:cs typeface="Arial"/>
              </a:rPr>
              <a:t>HAWC+: upgraded far infrared imager &amp; polarimeter. (2016 commissioning)</a:t>
            </a:r>
          </a:p>
          <a:p>
            <a:pPr marL="290513" lvl="1" indent="-177800">
              <a:lnSpc>
                <a:spcPct val="95000"/>
              </a:lnSpc>
              <a:spcBef>
                <a:spcPts val="0"/>
              </a:spcBef>
            </a:pPr>
            <a:r>
              <a:rPr lang="en-US" sz="1400" dirty="0" err="1">
                <a:solidFill>
                  <a:schemeClr val="tx1"/>
                </a:solidFill>
                <a:cs typeface="Arial"/>
              </a:rPr>
              <a:t>upGREAT</a:t>
            </a:r>
            <a:r>
              <a:rPr lang="en-US" sz="1400" dirty="0">
                <a:solidFill>
                  <a:schemeClr val="tx1"/>
                </a:solidFill>
                <a:cs typeface="Arial"/>
              </a:rPr>
              <a:t>: multi-pixel heterodyne spectrometer (2015 commissioning)</a:t>
            </a:r>
          </a:p>
          <a:p>
            <a:pPr marL="109538" indent="-109538">
              <a:lnSpc>
                <a:spcPct val="95000"/>
              </a:lnSpc>
              <a:spcBef>
                <a:spcPts val="300"/>
              </a:spcBef>
            </a:pPr>
            <a:r>
              <a:rPr lang="en-US" sz="1400" dirty="0" smtClean="0">
                <a:solidFill>
                  <a:schemeClr val="tx1"/>
                </a:solidFill>
                <a:cs typeface="Arial"/>
              </a:rPr>
              <a:t>Astrophysics </a:t>
            </a:r>
            <a:r>
              <a:rPr lang="en-US" sz="1400" dirty="0">
                <a:solidFill>
                  <a:schemeClr val="tx1"/>
                </a:solidFill>
                <a:cs typeface="Arial"/>
              </a:rPr>
              <a:t>review June </a:t>
            </a:r>
            <a:r>
              <a:rPr lang="en-US" sz="1400" dirty="0" smtClean="0">
                <a:solidFill>
                  <a:schemeClr val="tx1"/>
                </a:solidFill>
                <a:cs typeface="Arial"/>
              </a:rPr>
              <a:t>2014 &amp; IG report July 2014 suggested </a:t>
            </a:r>
            <a:r>
              <a:rPr lang="en-US" sz="1400" dirty="0">
                <a:solidFill>
                  <a:schemeClr val="tx1"/>
                </a:solidFill>
                <a:cs typeface="Arial"/>
              </a:rPr>
              <a:t>changes </a:t>
            </a:r>
            <a:r>
              <a:rPr lang="en-US" sz="1400" dirty="0" smtClean="0">
                <a:solidFill>
                  <a:schemeClr val="tx1"/>
                </a:solidFill>
                <a:cs typeface="Arial"/>
              </a:rPr>
              <a:t>to </a:t>
            </a:r>
            <a:r>
              <a:rPr lang="en-US" sz="1400" dirty="0">
                <a:solidFill>
                  <a:schemeClr val="tx1"/>
                </a:solidFill>
                <a:cs typeface="Arial"/>
              </a:rPr>
              <a:t>increase </a:t>
            </a:r>
            <a:r>
              <a:rPr lang="en-US" sz="1400" dirty="0" smtClean="0">
                <a:solidFill>
                  <a:schemeClr val="tx1"/>
                </a:solidFill>
                <a:cs typeface="Arial"/>
              </a:rPr>
              <a:t>scientific productivity</a:t>
            </a:r>
            <a:endParaRPr lang="en-US" sz="1400" dirty="0">
              <a:solidFill>
                <a:schemeClr val="tx1"/>
              </a:solidFill>
              <a:cs typeface="Arial"/>
            </a:endParaRPr>
          </a:p>
          <a:p>
            <a:pPr marL="290513" lvl="1" indent="-177800">
              <a:lnSpc>
                <a:spcPct val="95000"/>
              </a:lnSpc>
              <a:spcBef>
                <a:spcPts val="0"/>
              </a:spcBef>
            </a:pPr>
            <a:r>
              <a:rPr lang="en-US" sz="1400" dirty="0">
                <a:solidFill>
                  <a:schemeClr val="tx1"/>
                </a:solidFill>
                <a:cs typeface="Arial"/>
              </a:rPr>
              <a:t>Do not concentrate on </a:t>
            </a:r>
            <a:r>
              <a:rPr lang="en-US" sz="1400" dirty="0" smtClean="0">
                <a:solidFill>
                  <a:schemeClr val="tx1"/>
                </a:solidFill>
                <a:cs typeface="Arial"/>
              </a:rPr>
              <a:t>flight </a:t>
            </a:r>
            <a:r>
              <a:rPr lang="en-US" sz="1400" dirty="0">
                <a:solidFill>
                  <a:schemeClr val="tx1"/>
                </a:solidFill>
                <a:cs typeface="Arial"/>
              </a:rPr>
              <a:t>hours </a:t>
            </a:r>
            <a:r>
              <a:rPr lang="en-US" sz="1400" dirty="0" smtClean="0">
                <a:solidFill>
                  <a:schemeClr val="tx1"/>
                </a:solidFill>
                <a:cs typeface="Arial"/>
              </a:rPr>
              <a:t>as sole metric.  </a:t>
            </a:r>
            <a:endParaRPr lang="en-US" sz="1400" dirty="0">
              <a:solidFill>
                <a:schemeClr val="tx1"/>
              </a:solidFill>
              <a:cs typeface="Arial"/>
            </a:endParaRPr>
          </a:p>
          <a:p>
            <a:pPr marL="290513" lvl="1" indent="-177800">
              <a:lnSpc>
                <a:spcPct val="95000"/>
              </a:lnSpc>
              <a:spcBef>
                <a:spcPts val="0"/>
              </a:spcBef>
            </a:pPr>
            <a:r>
              <a:rPr lang="en-US" sz="1400" dirty="0">
                <a:solidFill>
                  <a:schemeClr val="tx1"/>
                </a:solidFill>
                <a:cs typeface="Arial"/>
              </a:rPr>
              <a:t>Development of </a:t>
            </a:r>
            <a:r>
              <a:rPr lang="en-US" sz="1400" dirty="0" smtClean="0">
                <a:solidFill>
                  <a:schemeClr val="tx1"/>
                </a:solidFill>
                <a:cs typeface="Arial"/>
              </a:rPr>
              <a:t>instruments </a:t>
            </a:r>
            <a:r>
              <a:rPr lang="en-US" sz="1400" dirty="0">
                <a:solidFill>
                  <a:schemeClr val="tx1"/>
                </a:solidFill>
                <a:cs typeface="Arial"/>
              </a:rPr>
              <a:t>increases </a:t>
            </a:r>
            <a:r>
              <a:rPr lang="en-US" sz="1400" dirty="0" smtClean="0">
                <a:solidFill>
                  <a:schemeClr val="tx1"/>
                </a:solidFill>
                <a:cs typeface="Arial"/>
              </a:rPr>
              <a:t>productivity</a:t>
            </a:r>
            <a:r>
              <a:rPr lang="en-US" sz="1400" dirty="0">
                <a:solidFill>
                  <a:schemeClr val="tx1"/>
                </a:solidFill>
                <a:cs typeface="Arial"/>
              </a:rPr>
              <a:t>.</a:t>
            </a:r>
          </a:p>
          <a:p>
            <a:pPr marL="290513" lvl="1" indent="-177800">
              <a:lnSpc>
                <a:spcPct val="95000"/>
              </a:lnSpc>
              <a:spcBef>
                <a:spcPts val="0"/>
              </a:spcBef>
            </a:pPr>
            <a:r>
              <a:rPr lang="en-US" sz="1400" dirty="0">
                <a:solidFill>
                  <a:schemeClr val="tx1"/>
                </a:solidFill>
                <a:cs typeface="Arial"/>
              </a:rPr>
              <a:t>Appropriate funding of </a:t>
            </a:r>
            <a:r>
              <a:rPr lang="en-US" sz="1400" dirty="0" smtClean="0">
                <a:solidFill>
                  <a:schemeClr val="tx1"/>
                </a:solidFill>
                <a:cs typeface="Arial"/>
              </a:rPr>
              <a:t>analysis should </a:t>
            </a:r>
            <a:r>
              <a:rPr lang="en-US" sz="1400" dirty="0">
                <a:solidFill>
                  <a:schemeClr val="tx1"/>
                </a:solidFill>
                <a:cs typeface="Arial"/>
              </a:rPr>
              <a:t>be revisited.</a:t>
            </a:r>
          </a:p>
          <a:p>
            <a:pPr marL="290513" lvl="1" indent="-177800">
              <a:lnSpc>
                <a:spcPct val="95000"/>
              </a:lnSpc>
              <a:spcBef>
                <a:spcPts val="0"/>
              </a:spcBef>
            </a:pPr>
            <a:r>
              <a:rPr lang="en-US" sz="1400" dirty="0">
                <a:solidFill>
                  <a:schemeClr val="tx1"/>
                </a:solidFill>
                <a:cs typeface="Arial"/>
              </a:rPr>
              <a:t>The pipeline is a bottleneck </a:t>
            </a:r>
            <a:r>
              <a:rPr lang="en-US" sz="1400" dirty="0" smtClean="0">
                <a:solidFill>
                  <a:schemeClr val="tx1"/>
                </a:solidFill>
                <a:cs typeface="Arial"/>
              </a:rPr>
              <a:t>toward timely science.</a:t>
            </a:r>
            <a:endParaRPr lang="en-US" sz="1400" dirty="0">
              <a:solidFill>
                <a:schemeClr val="tx1"/>
              </a:solidFill>
              <a:cs typeface="Arial"/>
            </a:endParaRPr>
          </a:p>
          <a:p>
            <a:pPr marL="290513" lvl="1" indent="-177800">
              <a:lnSpc>
                <a:spcPct val="95000"/>
              </a:lnSpc>
              <a:spcBef>
                <a:spcPts val="0"/>
              </a:spcBef>
            </a:pPr>
            <a:r>
              <a:rPr lang="en-US" sz="1400" dirty="0">
                <a:solidFill>
                  <a:schemeClr val="tx1"/>
                </a:solidFill>
                <a:cs typeface="Arial"/>
              </a:rPr>
              <a:t>SOFIA’s unique capabilities are the </a:t>
            </a:r>
            <a:r>
              <a:rPr lang="en-US" sz="1400" dirty="0" smtClean="0">
                <a:solidFill>
                  <a:schemeClr val="tx1"/>
                </a:solidFill>
                <a:cs typeface="Arial"/>
              </a:rPr>
              <a:t>region </a:t>
            </a:r>
            <a:r>
              <a:rPr lang="en-US" sz="1400" dirty="0">
                <a:solidFill>
                  <a:schemeClr val="tx1"/>
                </a:solidFill>
                <a:cs typeface="Arial"/>
              </a:rPr>
              <a:t>longer than 27 microns and very high spectral resolution.</a:t>
            </a:r>
          </a:p>
          <a:p>
            <a:pPr marL="109538" indent="-109538">
              <a:lnSpc>
                <a:spcPct val="95000"/>
              </a:lnSpc>
              <a:spcBef>
                <a:spcPts val="300"/>
              </a:spcBef>
            </a:pPr>
            <a:r>
              <a:rPr lang="en-US" sz="1400" dirty="0" smtClean="0">
                <a:solidFill>
                  <a:schemeClr val="tx1"/>
                </a:solidFill>
                <a:cs typeface="Arial"/>
              </a:rPr>
              <a:t>Arrived in Germany July 2014 for Heavy Maintenance Visit; continues through Nov 2014.</a:t>
            </a:r>
          </a:p>
          <a:p>
            <a:pPr marL="117475" indent="-117475">
              <a:lnSpc>
                <a:spcPct val="95000"/>
              </a:lnSpc>
              <a:spcBef>
                <a:spcPts val="300"/>
              </a:spcBef>
            </a:pPr>
            <a:r>
              <a:rPr lang="en-US" sz="1400" dirty="0" smtClean="0">
                <a:solidFill>
                  <a:schemeClr val="tx1"/>
                </a:solidFill>
                <a:cs typeface="Arial"/>
              </a:rPr>
              <a:t>President’s </a:t>
            </a:r>
            <a:r>
              <a:rPr lang="en-US" sz="1400" dirty="0" err="1" smtClean="0">
                <a:solidFill>
                  <a:schemeClr val="tx1"/>
                </a:solidFill>
                <a:cs typeface="Arial"/>
              </a:rPr>
              <a:t>FY15</a:t>
            </a:r>
            <a:r>
              <a:rPr lang="en-US" sz="1400" dirty="0" smtClean="0">
                <a:solidFill>
                  <a:schemeClr val="tx1"/>
                </a:solidFill>
                <a:cs typeface="Arial"/>
              </a:rPr>
              <a:t> budget request proposed to end funding and place SOFIA in storage.</a:t>
            </a:r>
          </a:p>
          <a:p>
            <a:pPr marL="290513" lvl="1" indent="-177800">
              <a:lnSpc>
                <a:spcPct val="95000"/>
              </a:lnSpc>
              <a:spcBef>
                <a:spcPts val="0"/>
              </a:spcBef>
            </a:pPr>
            <a:r>
              <a:rPr lang="en-US" sz="1400" dirty="0">
                <a:solidFill>
                  <a:schemeClr val="tx1"/>
                </a:solidFill>
                <a:cs typeface="Arial"/>
              </a:rPr>
              <a:t>NASA/DLR Working Group analyzed several scenarios to establish SOFIA’s path forward.</a:t>
            </a:r>
          </a:p>
          <a:p>
            <a:pPr marL="290513" lvl="1" indent="-177800">
              <a:lnSpc>
                <a:spcPct val="95000"/>
              </a:lnSpc>
              <a:spcBef>
                <a:spcPts val="0"/>
              </a:spcBef>
            </a:pPr>
            <a:r>
              <a:rPr lang="en-US" sz="1400" dirty="0">
                <a:solidFill>
                  <a:schemeClr val="tx1"/>
                </a:solidFill>
                <a:cs typeface="Arial"/>
              </a:rPr>
              <a:t>Currently executing SOFIA’s baseline schedule of operations and scheduled maintenance.</a:t>
            </a:r>
          </a:p>
          <a:p>
            <a:pPr marL="290513" lvl="1" indent="-177800">
              <a:lnSpc>
                <a:spcPct val="95000"/>
              </a:lnSpc>
              <a:spcBef>
                <a:spcPts val="0"/>
              </a:spcBef>
            </a:pPr>
            <a:r>
              <a:rPr lang="en-US" sz="1400" dirty="0">
                <a:solidFill>
                  <a:schemeClr val="tx1"/>
                </a:solidFill>
                <a:cs typeface="Arial"/>
              </a:rPr>
              <a:t>House and Senate proposed funding for FY15 ops.</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26" y="834891"/>
            <a:ext cx="4206875" cy="2372135"/>
          </a:xfrm>
          <a:prstGeom prst="rect">
            <a:avLst/>
          </a:prstGeom>
        </p:spPr>
      </p:pic>
    </p:spTree>
    <p:extLst>
      <p:ext uri="{BB962C8B-B14F-4D97-AF65-F5344CB8AC3E}">
        <p14:creationId xmlns:p14="http://schemas.microsoft.com/office/powerpoint/2010/main" val="74606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494" y="2671894"/>
            <a:ext cx="184666" cy="461665"/>
          </a:xfrm>
          <a:prstGeom prst="rect">
            <a:avLst/>
          </a:prstGeom>
          <a:noFill/>
        </p:spPr>
        <p:txBody>
          <a:bodyPr wrap="none" rtlCol="0">
            <a:spAutoFit/>
          </a:bodyPr>
          <a:lstStyle/>
          <a:p>
            <a:pPr eaLnBrk="0" hangingPunct="0"/>
            <a:endParaRPr lang="en-US" sz="2400" i="1" dirty="0">
              <a:solidFill>
                <a:srgbClr val="000000"/>
              </a:solidFill>
              <a:latin typeface="Arial"/>
              <a:ea typeface="ＭＳ Ｐゴシック"/>
              <a:cs typeface="ＭＳ Ｐゴシック"/>
            </a:endParaRPr>
          </a:p>
        </p:txBody>
      </p:sp>
      <p:sp>
        <p:nvSpPr>
          <p:cNvPr id="4" name="Title 3"/>
          <p:cNvSpPr>
            <a:spLocks noGrp="1"/>
          </p:cNvSpPr>
          <p:nvPr>
            <p:ph type="title"/>
          </p:nvPr>
        </p:nvSpPr>
        <p:spPr>
          <a:xfrm>
            <a:off x="429321" y="127909"/>
            <a:ext cx="8287972" cy="617686"/>
          </a:xfrm>
        </p:spPr>
        <p:txBody>
          <a:bodyPr/>
          <a:lstStyle/>
          <a:p>
            <a:r>
              <a:rPr lang="en-US" dirty="0"/>
              <a:t>Program Update </a:t>
            </a:r>
            <a:r>
              <a:rPr lang="en-US" dirty="0">
                <a:solidFill>
                  <a:srgbClr val="000000"/>
                </a:solidFill>
                <a:latin typeface="Arial" pitchFamily="34" charset="0"/>
                <a:ea typeface="Osaka" charset="0"/>
                <a:cs typeface="Arial" pitchFamily="34" charset="0"/>
              </a:rPr>
              <a:t>–</a:t>
            </a:r>
            <a:r>
              <a:rPr lang="en-US" dirty="0" smtClean="0"/>
              <a:t> ASTRO-</a:t>
            </a:r>
            <a:r>
              <a:rPr lang="en-US" dirty="0"/>
              <a:t>H</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13585" y="554564"/>
            <a:ext cx="2755896" cy="3504935"/>
          </a:xfrm>
          <a:prstGeom prst="rect">
            <a:avLst/>
          </a:prstGeom>
        </p:spPr>
      </p:pic>
      <p:sp>
        <p:nvSpPr>
          <p:cNvPr id="14" name="TextBox 13"/>
          <p:cNvSpPr txBox="1"/>
          <p:nvPr/>
        </p:nvSpPr>
        <p:spPr>
          <a:xfrm>
            <a:off x="5898511" y="2624471"/>
            <a:ext cx="883551" cy="307777"/>
          </a:xfrm>
          <a:prstGeom prst="rect">
            <a:avLst/>
          </a:prstGeom>
          <a:solidFill>
            <a:schemeClr val="bg1"/>
          </a:solidFill>
        </p:spPr>
        <p:txBody>
          <a:bodyPr wrap="square" lIns="0" rIns="0" rtlCol="0">
            <a:spAutoFit/>
          </a:bodyPr>
          <a:lstStyle>
            <a:defPPr>
              <a:defRPr lang="en-US"/>
            </a:defPPr>
            <a:lvl1pPr algn="ctr">
              <a:defRPr sz="2000">
                <a:solidFill>
                  <a:srgbClr val="000000"/>
                </a:solidFill>
                <a:latin typeface="Calibri"/>
                <a:ea typeface="ヒラギノ角ゴ ProN W6" charset="0"/>
                <a:cs typeface="Calibri"/>
              </a:defRPr>
            </a:lvl1pPr>
          </a:lstStyle>
          <a:p>
            <a:pPr fontAlgn="auto">
              <a:spcBef>
                <a:spcPts val="0"/>
              </a:spcBef>
              <a:spcAft>
                <a:spcPts val="0"/>
              </a:spcAft>
            </a:pPr>
            <a:r>
              <a:rPr lang="en-US" sz="1400" dirty="0">
                <a:latin typeface="Arial"/>
                <a:sym typeface="Arial Bold Italic" charset="0"/>
              </a:rPr>
              <a:t>ADR 1 &amp; 2</a:t>
            </a:r>
          </a:p>
        </p:txBody>
      </p:sp>
      <p:sp>
        <p:nvSpPr>
          <p:cNvPr id="15" name="TextBox 14"/>
          <p:cNvSpPr txBox="1"/>
          <p:nvPr/>
        </p:nvSpPr>
        <p:spPr>
          <a:xfrm>
            <a:off x="7425984" y="1995880"/>
            <a:ext cx="663917" cy="307777"/>
          </a:xfrm>
          <a:prstGeom prst="rect">
            <a:avLst/>
          </a:prstGeom>
          <a:solidFill>
            <a:schemeClr val="bg1"/>
          </a:solidFill>
        </p:spPr>
        <p:txBody>
          <a:bodyPr wrap="square" lIns="0" rIns="0" rtlCol="0">
            <a:spAutoFit/>
          </a:bodyPr>
          <a:lstStyle>
            <a:defPPr>
              <a:defRPr lang="en-US"/>
            </a:defPPr>
            <a:lvl1pPr algn="ctr">
              <a:defRPr sz="2000">
                <a:solidFill>
                  <a:srgbClr val="000000"/>
                </a:solidFill>
                <a:latin typeface="Calibri"/>
                <a:ea typeface="ヒラギノ角ゴ ProN W6" charset="0"/>
                <a:cs typeface="Calibri"/>
              </a:defRPr>
            </a:lvl1pPr>
          </a:lstStyle>
          <a:p>
            <a:pPr fontAlgn="auto">
              <a:spcBef>
                <a:spcPts val="0"/>
              </a:spcBef>
              <a:spcAft>
                <a:spcPts val="0"/>
              </a:spcAft>
            </a:pPr>
            <a:r>
              <a:rPr lang="en-US" sz="1400" dirty="0">
                <a:latin typeface="Arial"/>
                <a:sym typeface="Arial Bold Italic" charset="0"/>
              </a:rPr>
              <a:t>ADR 3</a:t>
            </a:r>
          </a:p>
        </p:txBody>
      </p:sp>
      <p:pic>
        <p:nvPicPr>
          <p:cNvPr id="17" name="Picture 16" descr="IMG_009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00" y="941364"/>
            <a:ext cx="3296895" cy="2952774"/>
          </a:xfrm>
          <a:prstGeom prst="rect">
            <a:avLst/>
          </a:prstGeom>
        </p:spPr>
      </p:pic>
      <p:pic>
        <p:nvPicPr>
          <p:cNvPr id="18" name="Picture 17" descr="IMG_608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903554" y="4000500"/>
            <a:ext cx="2807485" cy="2518568"/>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6719348" y="6512148"/>
            <a:ext cx="1531523" cy="307752"/>
          </a:xfrm>
          <a:prstGeom prst="rect">
            <a:avLst/>
          </a:prstGeom>
          <a:noFill/>
          <a:ln>
            <a:noFill/>
          </a:ln>
          <a:extLst/>
        </p:spPr>
        <p:txBody>
          <a:bodyPr wrap="square" lIns="91416" tIns="45708" rIns="91416" bIns="45708">
            <a:spAutoFit/>
          </a:bodyPr>
          <a:lstStyle/>
          <a:p>
            <a:r>
              <a:rPr lang="en-US" sz="1400" i="1" kern="1200" dirty="0" err="1" smtClean="0">
                <a:cs typeface="ヒラギノ角ゴ ProN W6" charset="0"/>
                <a:sym typeface="Arial Bold Italic" charset="0"/>
              </a:rPr>
              <a:t>ADR</a:t>
            </a:r>
            <a:r>
              <a:rPr lang="en-US" sz="1400" i="1" kern="1200" dirty="0" smtClean="0">
                <a:cs typeface="ヒラギノ角ゴ ProN W6" charset="0"/>
                <a:sym typeface="Arial Bold Italic" charset="0"/>
              </a:rPr>
              <a:t> Controller</a:t>
            </a:r>
            <a:endParaRPr lang="en-US" sz="1400" i="1" kern="1200" dirty="0">
              <a:cs typeface="ヒラギノ角ゴ ProN W6" charset="0"/>
              <a:sym typeface="Arial Bold Italic" charset="0"/>
            </a:endParaRPr>
          </a:p>
        </p:txBody>
      </p:sp>
      <p:sp>
        <p:nvSpPr>
          <p:cNvPr id="20" name="TextBox 19"/>
          <p:cNvSpPr txBox="1">
            <a:spLocks noChangeArrowheads="1"/>
          </p:cNvSpPr>
          <p:nvPr/>
        </p:nvSpPr>
        <p:spPr bwMode="auto">
          <a:xfrm>
            <a:off x="-25400" y="898748"/>
            <a:ext cx="1916652" cy="307752"/>
          </a:xfrm>
          <a:prstGeom prst="rect">
            <a:avLst/>
          </a:prstGeom>
          <a:noFill/>
          <a:ln>
            <a:noFill/>
          </a:ln>
          <a:extLst/>
        </p:spPr>
        <p:txBody>
          <a:bodyPr wrap="square" lIns="91416" tIns="45708" rIns="91416" bIns="45708">
            <a:spAutoFit/>
          </a:bodyPr>
          <a:lstStyle/>
          <a:p>
            <a:r>
              <a:rPr lang="en-US" sz="1400" i="1" dirty="0" smtClean="0">
                <a:solidFill>
                  <a:schemeClr val="bg1"/>
                </a:solidFill>
                <a:cs typeface="ヒラギノ角ゴ ProN W6" charset="0"/>
                <a:sym typeface="Arial Bold Italic" charset="0"/>
              </a:rPr>
              <a:t>Soft X-ray Telescope</a:t>
            </a:r>
            <a:endParaRPr lang="en-US" sz="1400" i="1" kern="1200" dirty="0">
              <a:solidFill>
                <a:schemeClr val="bg1"/>
              </a:solidFill>
              <a:cs typeface="ヒラギノ角ゴ ProN W6" charset="0"/>
              <a:sym typeface="Arial Bold Italic" charset="0"/>
            </a:endParaRPr>
          </a:p>
        </p:txBody>
      </p:sp>
      <p:pic>
        <p:nvPicPr>
          <p:cNvPr id="24" name="Picture 23" descr="IMG_5879.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027393"/>
            <a:ext cx="4666145" cy="2717800"/>
          </a:xfrm>
          <a:prstGeom prst="rect">
            <a:avLst/>
          </a:prstGeom>
        </p:spPr>
      </p:pic>
      <p:sp>
        <p:nvSpPr>
          <p:cNvPr id="21" name="TextBox 20"/>
          <p:cNvSpPr txBox="1"/>
          <p:nvPr/>
        </p:nvSpPr>
        <p:spPr>
          <a:xfrm>
            <a:off x="6323938" y="3235874"/>
            <a:ext cx="2299363" cy="483722"/>
          </a:xfrm>
          <a:prstGeom prst="rect">
            <a:avLst/>
          </a:prstGeom>
          <a:noFill/>
        </p:spPr>
        <p:txBody>
          <a:bodyPr wrap="square" rtlCol="0">
            <a:spAutoFit/>
          </a:bodyPr>
          <a:lstStyle/>
          <a:p>
            <a:pPr algn="ctr" eaLnBrk="0" hangingPunct="0">
              <a:lnSpc>
                <a:spcPct val="90000"/>
              </a:lnSpc>
            </a:pPr>
            <a:r>
              <a:rPr lang="en-US" sz="1400" i="1" dirty="0" smtClean="0">
                <a:latin typeface="Arial"/>
                <a:ea typeface="ＭＳ Ｐゴシック"/>
                <a:cs typeface="Arial" panose="020B0604020202020204" pitchFamily="34" charset="0"/>
              </a:rPr>
              <a:t>High Temperature Superconducting Leads</a:t>
            </a:r>
            <a:endParaRPr lang="en-US" sz="1400" i="1" dirty="0">
              <a:latin typeface="Arial"/>
              <a:ea typeface="ＭＳ Ｐゴシック"/>
              <a:cs typeface="Arial" panose="020B0604020202020204" pitchFamily="34" charset="0"/>
            </a:endParaRPr>
          </a:p>
        </p:txBody>
      </p:sp>
      <p:sp>
        <p:nvSpPr>
          <p:cNvPr id="23" name="TextBox 22"/>
          <p:cNvSpPr txBox="1">
            <a:spLocks noChangeArrowheads="1"/>
          </p:cNvSpPr>
          <p:nvPr/>
        </p:nvSpPr>
        <p:spPr bwMode="auto">
          <a:xfrm>
            <a:off x="1258176" y="6423704"/>
            <a:ext cx="2208924" cy="307752"/>
          </a:xfrm>
          <a:prstGeom prst="rect">
            <a:avLst/>
          </a:prstGeom>
          <a:noFill/>
          <a:ln>
            <a:noFill/>
          </a:ln>
          <a:extLst/>
        </p:spPr>
        <p:txBody>
          <a:bodyPr wrap="square" lIns="91416" tIns="45708" rIns="91416" bIns="45708">
            <a:spAutoFit/>
          </a:bodyPr>
          <a:lstStyle/>
          <a:p>
            <a:r>
              <a:rPr lang="en-US" sz="1400" i="1" dirty="0" smtClean="0">
                <a:cs typeface="ヒラギノ角ゴ ProN W6" charset="0"/>
                <a:sym typeface="Arial Bold Italic" charset="0"/>
              </a:rPr>
              <a:t>Flight Detector System</a:t>
            </a:r>
            <a:endParaRPr lang="en-US" sz="1400" i="1" kern="1200" dirty="0">
              <a:cs typeface="ヒラギノ角ゴ ProN W6" charset="0"/>
              <a:sym typeface="Arial Bold Italic" charset="0"/>
            </a:endParaRPr>
          </a:p>
        </p:txBody>
      </p:sp>
      <p:pic>
        <p:nvPicPr>
          <p:cNvPr id="13" name="Picture 12" descr="IMG_075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16299" y="938984"/>
            <a:ext cx="2126565" cy="36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747375" y="879242"/>
            <a:ext cx="1531523" cy="307752"/>
          </a:xfrm>
          <a:prstGeom prst="rect">
            <a:avLst/>
          </a:prstGeom>
          <a:noFill/>
          <a:ln>
            <a:noFill/>
          </a:ln>
          <a:extLst/>
        </p:spPr>
        <p:txBody>
          <a:bodyPr wrap="square" lIns="91416" tIns="45708" rIns="91416" bIns="45708">
            <a:spAutoFit/>
          </a:bodyPr>
          <a:lstStyle/>
          <a:p>
            <a:r>
              <a:rPr lang="en-US" sz="1400" i="1" kern="1200" dirty="0" err="1" smtClean="0">
                <a:solidFill>
                  <a:schemeClr val="bg1"/>
                </a:solidFill>
                <a:cs typeface="ヒラギノ角ゴ ProN W6" charset="0"/>
                <a:sym typeface="Arial Bold Italic" charset="0"/>
              </a:rPr>
              <a:t>ADR</a:t>
            </a:r>
            <a:r>
              <a:rPr lang="en-US" sz="1400" i="1" kern="1200" dirty="0" smtClean="0">
                <a:solidFill>
                  <a:schemeClr val="bg1"/>
                </a:solidFill>
                <a:cs typeface="ヒラギノ角ゴ ProN W6" charset="0"/>
                <a:sym typeface="Arial Bold Italic" charset="0"/>
              </a:rPr>
              <a:t> Assembly</a:t>
            </a:r>
            <a:endParaRPr lang="en-US" sz="1400" i="1" kern="1200" dirty="0">
              <a:solidFill>
                <a:schemeClr val="bg1"/>
              </a:solidFill>
              <a:cs typeface="ヒラギノ角ゴ ProN W6" charset="0"/>
              <a:sym typeface="Arial Bold Italic" charset="0"/>
            </a:endParaRPr>
          </a:p>
        </p:txBody>
      </p:sp>
    </p:spTree>
    <p:extLst>
      <p:ext uri="{BB962C8B-B14F-4D97-AF65-F5344CB8AC3E}">
        <p14:creationId xmlns:p14="http://schemas.microsoft.com/office/powerpoint/2010/main" val="121259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73045" y="109345"/>
            <a:ext cx="8287972" cy="617686"/>
          </a:xfrm>
        </p:spPr>
        <p:txBody>
          <a:bodyPr>
            <a:normAutofit fontScale="90000"/>
          </a:bodyPr>
          <a:lstStyle/>
          <a:p>
            <a:pPr>
              <a:spcBef>
                <a:spcPts val="0"/>
              </a:spcBef>
            </a:pPr>
            <a:r>
              <a:rPr lang="en-US" dirty="0" smtClean="0">
                <a:solidFill>
                  <a:prstClr val="black"/>
                </a:solidFill>
                <a:latin typeface="Arial"/>
                <a:ea typeface="ＭＳ Ｐゴシック" pitchFamily="34" charset="-128"/>
                <a:cs typeface="Arial"/>
              </a:rPr>
              <a:t>Athena</a:t>
            </a:r>
            <a:br>
              <a:rPr lang="en-US" dirty="0" smtClean="0">
                <a:solidFill>
                  <a:prstClr val="black"/>
                </a:solidFill>
                <a:latin typeface="Arial"/>
                <a:ea typeface="ＭＳ Ｐゴシック" pitchFamily="34" charset="-128"/>
                <a:cs typeface="Arial"/>
              </a:rPr>
            </a:br>
            <a:r>
              <a:rPr lang="en-US" sz="2200" dirty="0" smtClean="0">
                <a:solidFill>
                  <a:prstClr val="black"/>
                </a:solidFill>
                <a:latin typeface="Arial"/>
                <a:ea typeface="ＭＳ Ｐゴシック" pitchFamily="34" charset="-128"/>
                <a:cs typeface="Arial"/>
              </a:rPr>
              <a:t>A</a:t>
            </a:r>
            <a:r>
              <a:rPr lang="en-US" sz="2000" b="0" dirty="0" smtClean="0">
                <a:solidFill>
                  <a:prstClr val="black"/>
                </a:solidFill>
                <a:latin typeface="Arial"/>
                <a:ea typeface="ＭＳ Ｐゴシック" pitchFamily="34" charset="-128"/>
                <a:cs typeface="Arial"/>
              </a:rPr>
              <a:t>dvanced </a:t>
            </a:r>
            <a:r>
              <a:rPr lang="en-US" sz="2000" dirty="0" smtClean="0">
                <a:solidFill>
                  <a:prstClr val="black"/>
                </a:solidFill>
                <a:latin typeface="Arial"/>
                <a:ea typeface="ＭＳ Ｐゴシック" pitchFamily="34" charset="-128"/>
                <a:cs typeface="Arial"/>
              </a:rPr>
              <a:t>T</a:t>
            </a:r>
            <a:r>
              <a:rPr lang="en-US" sz="2000" b="0" dirty="0" smtClean="0">
                <a:solidFill>
                  <a:prstClr val="black"/>
                </a:solidFill>
                <a:latin typeface="Arial"/>
                <a:ea typeface="ＭＳ Ｐゴシック" pitchFamily="34" charset="-128"/>
                <a:cs typeface="Arial"/>
              </a:rPr>
              <a:t>elescope for </a:t>
            </a:r>
            <a:r>
              <a:rPr lang="en-US" sz="2000" dirty="0" smtClean="0">
                <a:solidFill>
                  <a:prstClr val="black"/>
                </a:solidFill>
                <a:latin typeface="Arial"/>
                <a:ea typeface="ＭＳ Ｐゴシック" pitchFamily="34" charset="-128"/>
                <a:cs typeface="Arial"/>
              </a:rPr>
              <a:t>H</a:t>
            </a:r>
            <a:r>
              <a:rPr lang="en-US" sz="2000" b="0" dirty="0" smtClean="0">
                <a:solidFill>
                  <a:prstClr val="black"/>
                </a:solidFill>
                <a:latin typeface="Arial"/>
                <a:ea typeface="ＭＳ Ｐゴシック" pitchFamily="34" charset="-128"/>
                <a:cs typeface="Arial"/>
              </a:rPr>
              <a:t>igh </a:t>
            </a:r>
            <a:r>
              <a:rPr lang="en-US" sz="2000" dirty="0" smtClean="0">
                <a:solidFill>
                  <a:prstClr val="black"/>
                </a:solidFill>
                <a:latin typeface="Arial"/>
                <a:ea typeface="ＭＳ Ｐゴシック" pitchFamily="34" charset="-128"/>
                <a:cs typeface="Arial"/>
              </a:rPr>
              <a:t>En</a:t>
            </a:r>
            <a:r>
              <a:rPr lang="en-US" sz="2000" b="0" dirty="0" smtClean="0">
                <a:solidFill>
                  <a:prstClr val="black"/>
                </a:solidFill>
                <a:latin typeface="Arial"/>
                <a:ea typeface="ＭＳ Ｐゴシック" pitchFamily="34" charset="-128"/>
                <a:cs typeface="Arial"/>
              </a:rPr>
              <a:t>ergy </a:t>
            </a:r>
            <a:r>
              <a:rPr lang="en-US" sz="2000" dirty="0" smtClean="0">
                <a:solidFill>
                  <a:prstClr val="black"/>
                </a:solidFill>
                <a:latin typeface="Arial"/>
                <a:ea typeface="ＭＳ Ｐゴシック" pitchFamily="34" charset="-128"/>
                <a:cs typeface="Arial"/>
              </a:rPr>
              <a:t>A</a:t>
            </a:r>
            <a:r>
              <a:rPr lang="en-US" sz="2000" b="0" dirty="0" smtClean="0">
                <a:solidFill>
                  <a:prstClr val="black"/>
                </a:solidFill>
                <a:latin typeface="Arial"/>
                <a:ea typeface="ＭＳ Ｐゴシック" pitchFamily="34" charset="-128"/>
                <a:cs typeface="Arial"/>
              </a:rPr>
              <a:t>strophysics</a:t>
            </a:r>
            <a:endParaRPr lang="en-US" sz="2000" b="0" dirty="0">
              <a:solidFill>
                <a:prstClr val="black"/>
              </a:solidFill>
              <a:latin typeface="Arial"/>
              <a:ea typeface="ＭＳ Ｐゴシック" pitchFamily="34" charset="-128"/>
              <a:cs typeface="Arial"/>
            </a:endParaRPr>
          </a:p>
        </p:txBody>
      </p:sp>
      <p:sp>
        <p:nvSpPr>
          <p:cNvPr id="9" name="Rectangle 6"/>
          <p:cNvSpPr>
            <a:spLocks noChangeArrowheads="1"/>
          </p:cNvSpPr>
          <p:nvPr/>
        </p:nvSpPr>
        <p:spPr bwMode="auto">
          <a:xfrm>
            <a:off x="60325" y="3257903"/>
            <a:ext cx="4321175" cy="3498498"/>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Second ESA </a:t>
            </a:r>
            <a:r>
              <a:rPr lang="en-US" sz="1400" b="1" dirty="0">
                <a:ea typeface="MS PGothic" charset="0"/>
                <a:cs typeface="Arial" panose="020B0604020202020204" pitchFamily="34" charset="0"/>
              </a:rPr>
              <a:t>Cosmic </a:t>
            </a:r>
            <a:r>
              <a:rPr lang="en-US" sz="1400" b="1" dirty="0" smtClean="0">
                <a:ea typeface="MS PGothic" charset="0"/>
                <a:cs typeface="Arial" panose="020B0604020202020204" pitchFamily="34" charset="0"/>
              </a:rPr>
              <a:t>Vision Large mission</a:t>
            </a:r>
          </a:p>
          <a:p>
            <a:pPr marL="406400" lvl="1" indent="-180975" defTabSz="912352" eaLnBrk="0" hangingPunct="0">
              <a:spcBef>
                <a:spcPct val="20000"/>
              </a:spcBef>
              <a:buSzPct val="100000"/>
              <a:buFont typeface="Lucida Grande"/>
              <a:buChar char="-"/>
              <a:defRPr/>
            </a:pPr>
            <a:r>
              <a:rPr lang="en-US" sz="1400" dirty="0" smtClean="0">
                <a:ea typeface="MS PGothic" charset="0"/>
                <a:cs typeface="Arial" panose="020B0604020202020204" pitchFamily="34" charset="0"/>
              </a:rPr>
              <a:t>L-class with NASA/JAXA participation</a:t>
            </a:r>
          </a:p>
          <a:p>
            <a:pPr marL="406400" lvl="1" indent="-180975" defTabSz="912352" eaLnBrk="0" hangingPunct="0">
              <a:spcBef>
                <a:spcPct val="20000"/>
              </a:spcBef>
              <a:buSzPct val="100000"/>
              <a:buFont typeface="Lucida Grande"/>
              <a:buChar char="-"/>
              <a:defRPr/>
            </a:pPr>
            <a:r>
              <a:rPr lang="en-US" sz="1400" dirty="0" smtClean="0">
                <a:ea typeface="MS PGothic" charset="0"/>
                <a:cs typeface="Arial" panose="020B0604020202020204" pitchFamily="34" charset="0"/>
              </a:rPr>
              <a:t>Decadal Survey recommendation</a:t>
            </a:r>
          </a:p>
          <a:p>
            <a:pPr marL="406400" lvl="1" indent="-180975" defTabSz="912352" eaLnBrk="0" hangingPunct="0">
              <a:spcBef>
                <a:spcPct val="20000"/>
              </a:spcBef>
              <a:buSzPct val="100000"/>
              <a:buFont typeface="Lucida Grande"/>
              <a:buChar char="-"/>
              <a:defRPr/>
            </a:pPr>
            <a:r>
              <a:rPr lang="en-US" sz="1400" dirty="0" smtClean="0">
                <a:ea typeface="MS PGothic" charset="0"/>
                <a:cs typeface="Arial" panose="020B0604020202020204" pitchFamily="34" charset="0"/>
              </a:rPr>
              <a:t>Large X-ray mirror, X-IFU and WFI instruments</a:t>
            </a:r>
          </a:p>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Launch Date: </a:t>
            </a:r>
            <a:r>
              <a:rPr lang="en-US" sz="1400" dirty="0" smtClean="0">
                <a:ea typeface="MS PGothic" charset="0"/>
                <a:cs typeface="Arial" panose="020B0604020202020204" pitchFamily="34" charset="0"/>
              </a:rPr>
              <a:t>2028</a:t>
            </a:r>
            <a:endParaRPr lang="en-US" sz="1400" dirty="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Breakthrough Technologies</a:t>
            </a:r>
            <a:r>
              <a:rPr lang="en-US" sz="1400" dirty="0" smtClean="0">
                <a:ea typeface="MS PGothic" charset="0"/>
                <a:cs typeface="Arial" panose="020B0604020202020204" pitchFamily="34" charset="0"/>
              </a:rPr>
              <a:t>: </a:t>
            </a:r>
          </a:p>
          <a:p>
            <a:pPr marL="411163" lvl="1" indent="-182563" defTabSz="912352" eaLnBrk="0" hangingPunct="0">
              <a:lnSpc>
                <a:spcPct val="90000"/>
              </a:lnSpc>
              <a:spcBef>
                <a:spcPct val="20000"/>
              </a:spcBef>
              <a:buSzPct val="100000"/>
              <a:buFont typeface="Lucida Grande"/>
              <a:buChar char="-"/>
              <a:defRPr/>
            </a:pPr>
            <a:r>
              <a:rPr lang="en-US" sz="1400" dirty="0" smtClean="0">
                <a:ea typeface="MS PGothic" charset="0"/>
                <a:cs typeface="Arial" panose="020B0604020202020204" pitchFamily="34" charset="0"/>
              </a:rPr>
              <a:t>High Throughput, Wide FOV, High spectral resolution X-ray Astronomy</a:t>
            </a:r>
          </a:p>
          <a:p>
            <a:pPr marL="411163" lvl="1" indent="-182563" defTabSz="912352" eaLnBrk="0" hangingPunct="0">
              <a:lnSpc>
                <a:spcPct val="90000"/>
              </a:lnSpc>
              <a:spcBef>
                <a:spcPct val="20000"/>
              </a:spcBef>
              <a:buSzPct val="100000"/>
              <a:buFont typeface="Lucida Grande"/>
              <a:buChar char="-"/>
              <a:defRPr/>
            </a:pPr>
            <a:r>
              <a:rPr lang="en-US" sz="1400" dirty="0" smtClean="0">
                <a:ea typeface="MS PGothic" charset="0"/>
                <a:cs typeface="Arial" panose="020B0604020202020204" pitchFamily="34" charset="0"/>
              </a:rPr>
              <a:t>10x Chandra area, 100x improved non-dispersive spectral resolution, </a:t>
            </a:r>
            <a:r>
              <a:rPr lang="en-US" sz="1400" dirty="0">
                <a:ea typeface="MS PGothic" charset="0"/>
                <a:cs typeface="Arial" panose="020B0604020202020204" pitchFamily="34" charset="0"/>
              </a:rPr>
              <a:t>5</a:t>
            </a:r>
            <a:r>
              <a:rPr lang="en-US" sz="1400" dirty="0" smtClean="0">
                <a:ea typeface="MS PGothic" charset="0"/>
                <a:cs typeface="Arial" panose="020B0604020202020204" pitchFamily="34" charset="0"/>
              </a:rPr>
              <a:t>x FOV. </a:t>
            </a:r>
            <a:endParaRPr lang="en-US" sz="1400" dirty="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Science Objectives</a:t>
            </a:r>
            <a:r>
              <a:rPr lang="en-US" sz="1400" dirty="0" smtClean="0">
                <a:ea typeface="MS PGothic" charset="0"/>
                <a:cs typeface="Arial" panose="020B0604020202020204" pitchFamily="34" charset="0"/>
              </a:rPr>
              <a:t>: The Hot and Energetic Universe:</a:t>
            </a:r>
          </a:p>
          <a:p>
            <a:pPr>
              <a:lnSpc>
                <a:spcPct val="90000"/>
              </a:lnSpc>
            </a:pPr>
            <a:r>
              <a:rPr lang="en-US" sz="1400" dirty="0"/>
              <a:t>How does ordinary matter assemble into the large scale structures that we see today?</a:t>
            </a:r>
          </a:p>
          <a:p>
            <a:pPr>
              <a:lnSpc>
                <a:spcPct val="90000"/>
              </a:lnSpc>
            </a:pPr>
            <a:r>
              <a:rPr lang="en-US" sz="1400" dirty="0" smtClean="0"/>
              <a:t>How </a:t>
            </a:r>
            <a:r>
              <a:rPr lang="en-US" sz="1400" dirty="0"/>
              <a:t>do black holes grow and shape the Universe?</a:t>
            </a:r>
            <a:endParaRPr lang="en-US" sz="1400" dirty="0">
              <a:ea typeface="MS PGothic" charset="0"/>
              <a:cs typeface="Arial" panose="020B0604020202020204" pitchFamily="34" charset="0"/>
            </a:endParaRPr>
          </a:p>
        </p:txBody>
      </p:sp>
      <p:sp>
        <p:nvSpPr>
          <p:cNvPr id="10" name="Rectangle 3"/>
          <p:cNvSpPr txBox="1">
            <a:spLocks noChangeArrowheads="1"/>
          </p:cNvSpPr>
          <p:nvPr/>
        </p:nvSpPr>
        <p:spPr bwMode="auto">
          <a:xfrm>
            <a:off x="4521200" y="845113"/>
            <a:ext cx="4572000" cy="5885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a:lstStyle>
          <a:p>
            <a:pPr marL="0" indent="0">
              <a:buFont typeface="Arial"/>
              <a:buNone/>
            </a:pPr>
            <a:r>
              <a:rPr lang="en-US" sz="1600" b="1" dirty="0" smtClean="0">
                <a:solidFill>
                  <a:schemeClr val="tx1"/>
                </a:solidFill>
                <a:latin typeface="Arial" panose="020B0604020202020204" pitchFamily="34" charset="0"/>
                <a:cs typeface="Arial" panose="020B0604020202020204" pitchFamily="34" charset="0"/>
              </a:rPr>
              <a:t>CURRENT STATUS:</a:t>
            </a:r>
          </a:p>
          <a:p>
            <a:pPr>
              <a:lnSpc>
                <a:spcPct val="90000"/>
              </a:lnSpc>
              <a:spcBef>
                <a:spcPts val="1100"/>
              </a:spcBef>
            </a:pPr>
            <a:r>
              <a:rPr lang="en-US" sz="1600" dirty="0" smtClean="0">
                <a:latin typeface="Arial" panose="020B0604020202020204" pitchFamily="34" charset="0"/>
                <a:cs typeface="Arial" panose="020B0604020202020204" pitchFamily="34" charset="0"/>
              </a:rPr>
              <a:t>Selected as 2</a:t>
            </a:r>
            <a:r>
              <a:rPr lang="en-US" sz="1600" baseline="30000" dirty="0" smtClean="0">
                <a:latin typeface="Arial" panose="020B0604020202020204" pitchFamily="34" charset="0"/>
                <a:cs typeface="Arial" panose="020B0604020202020204" pitchFamily="34" charset="0"/>
              </a:rPr>
              <a:t>nd</a:t>
            </a:r>
            <a:r>
              <a:rPr lang="en-US" sz="1600" dirty="0" smtClean="0">
                <a:latin typeface="Arial" panose="020B0604020202020204" pitchFamily="34" charset="0"/>
                <a:cs typeface="Arial" panose="020B0604020202020204" pitchFamily="34" charset="0"/>
              </a:rPr>
              <a:t> Large mission in ESA Cosmic Visions Program</a:t>
            </a:r>
          </a:p>
          <a:p>
            <a:pPr>
              <a:lnSpc>
                <a:spcPct val="90000"/>
              </a:lnSpc>
              <a:spcBef>
                <a:spcPts val="1100"/>
              </a:spcBef>
            </a:pPr>
            <a:r>
              <a:rPr lang="en-US" sz="1600" dirty="0" smtClean="0">
                <a:latin typeface="Arial" panose="020B0604020202020204" pitchFamily="34" charset="0"/>
                <a:cs typeface="Arial" panose="020B0604020202020204" pitchFamily="34" charset="0"/>
              </a:rPr>
              <a:t>Currently in 2 year Assessment Phase</a:t>
            </a:r>
          </a:p>
          <a:p>
            <a:pPr>
              <a:lnSpc>
                <a:spcPct val="90000"/>
              </a:lnSpc>
              <a:spcBef>
                <a:spcPts val="1100"/>
              </a:spcBef>
            </a:pPr>
            <a:r>
              <a:rPr lang="en-US" sz="1600" dirty="0" smtClean="0">
                <a:ea typeface="MS PGothic" charset="0"/>
                <a:cs typeface="Arial" panose="020B0604020202020204" pitchFamily="34" charset="0"/>
              </a:rPr>
              <a:t>NASA is involved in Study Phase via membership on ESA-chartered Athena Science Study Team</a:t>
            </a:r>
          </a:p>
          <a:p>
            <a:pPr>
              <a:lnSpc>
                <a:spcPct val="90000"/>
              </a:lnSpc>
              <a:spcBef>
                <a:spcPts val="1100"/>
              </a:spcBef>
            </a:pPr>
            <a:r>
              <a:rPr lang="en-US" sz="1600" dirty="0" smtClean="0">
                <a:ea typeface="MS PGothic" charset="0"/>
                <a:cs typeface="Arial" panose="020B0604020202020204" pitchFamily="34" charset="0"/>
              </a:rPr>
              <a:t>NASA budgeting for a $</a:t>
            </a:r>
            <a:r>
              <a:rPr lang="en-US" sz="1600" dirty="0" err="1" smtClean="0">
                <a:ea typeface="MS PGothic" charset="0"/>
                <a:cs typeface="Arial" panose="020B0604020202020204" pitchFamily="34" charset="0"/>
              </a:rPr>
              <a:t>100M</a:t>
            </a:r>
            <a:r>
              <a:rPr lang="en-US" sz="1600" dirty="0" smtClean="0">
                <a:ea typeface="MS PGothic" charset="0"/>
                <a:cs typeface="Arial" panose="020B0604020202020204" pitchFamily="34" charset="0"/>
              </a:rPr>
              <a:t>-$</a:t>
            </a:r>
            <a:r>
              <a:rPr lang="en-US" sz="1600" dirty="0" err="1" smtClean="0">
                <a:ea typeface="MS PGothic" charset="0"/>
                <a:cs typeface="Arial" panose="020B0604020202020204" pitchFamily="34" charset="0"/>
              </a:rPr>
              <a:t>150M</a:t>
            </a:r>
            <a:r>
              <a:rPr lang="en-US" sz="1600" dirty="0" smtClean="0">
                <a:ea typeface="MS PGothic" charset="0"/>
                <a:cs typeface="Arial" panose="020B0604020202020204" pitchFamily="34" charset="0"/>
              </a:rPr>
              <a:t> hardware contribution, plus a US GO program and a U.S. data center</a:t>
            </a:r>
          </a:p>
          <a:p>
            <a:pPr>
              <a:lnSpc>
                <a:spcPct val="90000"/>
              </a:lnSpc>
              <a:spcBef>
                <a:spcPts val="1100"/>
              </a:spcBef>
            </a:pPr>
            <a:r>
              <a:rPr lang="en-US" sz="1600" dirty="0" smtClean="0">
                <a:ea typeface="MS PGothic" charset="0"/>
                <a:cs typeface="Arial" panose="020B0604020202020204" pitchFamily="34" charset="0"/>
              </a:rPr>
              <a:t>NASA continues to invest in Athena technologies via SAT and directed investigations. </a:t>
            </a:r>
          </a:p>
          <a:p>
            <a:pPr>
              <a:lnSpc>
                <a:spcPct val="90000"/>
              </a:lnSpc>
              <a:spcBef>
                <a:spcPts val="1100"/>
              </a:spcBef>
            </a:pPr>
            <a:r>
              <a:rPr lang="en-US" sz="1600" dirty="0" smtClean="0">
                <a:latin typeface="Arial" panose="020B0604020202020204" pitchFamily="34" charset="0"/>
                <a:cs typeface="Arial" panose="020B0604020202020204" pitchFamily="34" charset="0"/>
              </a:rPr>
              <a:t>NASA and ESA are discussing possible NASA contributions, such as:</a:t>
            </a:r>
          </a:p>
          <a:p>
            <a:pPr lvl="1">
              <a:spcBef>
                <a:spcPts val="1100"/>
              </a:spcBef>
            </a:pPr>
            <a:r>
              <a:rPr lang="en-US" sz="1400" dirty="0" smtClean="0">
                <a:latin typeface="Arial" panose="020B0604020202020204" pitchFamily="34" charset="0"/>
                <a:ea typeface="MS PGothic" charset="0"/>
                <a:cs typeface="Arial" panose="020B0604020202020204" pitchFamily="34" charset="0"/>
              </a:rPr>
              <a:t>Portions of the X-ray calorimeter instrument  (X-</a:t>
            </a:r>
            <a:r>
              <a:rPr lang="en-US" sz="1400" dirty="0" err="1" smtClean="0">
                <a:latin typeface="Arial" panose="020B0604020202020204" pitchFamily="34" charset="0"/>
                <a:ea typeface="MS PGothic" charset="0"/>
                <a:cs typeface="Arial" panose="020B0604020202020204" pitchFamily="34" charset="0"/>
              </a:rPr>
              <a:t>IFU</a:t>
            </a:r>
            <a:r>
              <a:rPr lang="en-US" sz="1400" dirty="0" smtClean="0">
                <a:latin typeface="Arial" panose="020B0604020202020204" pitchFamily="34" charset="0"/>
                <a:ea typeface="MS PGothic" charset="0"/>
                <a:cs typeface="Arial" panose="020B0604020202020204" pitchFamily="34" charset="0"/>
              </a:rPr>
              <a:t>)</a:t>
            </a:r>
          </a:p>
          <a:p>
            <a:pPr lvl="1">
              <a:spcBef>
                <a:spcPts val="1100"/>
              </a:spcBef>
            </a:pPr>
            <a:r>
              <a:rPr lang="en-US" sz="1400" dirty="0" smtClean="0">
                <a:latin typeface="Arial" panose="020B0604020202020204" pitchFamily="34" charset="0"/>
                <a:ea typeface="MS PGothic" charset="0"/>
                <a:cs typeface="Arial" panose="020B0604020202020204" pitchFamily="34" charset="0"/>
              </a:rPr>
              <a:t>Portions of the Wide Field Imager</a:t>
            </a:r>
          </a:p>
          <a:p>
            <a:pPr lvl="1">
              <a:spcBef>
                <a:spcPts val="1100"/>
              </a:spcBef>
            </a:pPr>
            <a:r>
              <a:rPr lang="en-US" sz="1400" dirty="0" smtClean="0">
                <a:latin typeface="Arial" panose="020B0604020202020204" pitchFamily="34" charset="0"/>
                <a:ea typeface="MS PGothic" charset="0"/>
                <a:cs typeface="Arial" panose="020B0604020202020204" pitchFamily="34" charset="0"/>
              </a:rPr>
              <a:t>Portions of the X-ray Mirror</a:t>
            </a:r>
          </a:p>
          <a:p>
            <a:pPr lvl="1">
              <a:spcBef>
                <a:spcPts val="1100"/>
              </a:spcBef>
            </a:pPr>
            <a:r>
              <a:rPr lang="en-US" sz="1400" dirty="0" smtClean="0">
                <a:latin typeface="Arial" panose="020B0604020202020204" pitchFamily="34" charset="0"/>
                <a:ea typeface="MS PGothic" charset="0"/>
                <a:cs typeface="Arial" panose="020B0604020202020204" pitchFamily="34" charset="0"/>
              </a:rPr>
              <a:t>Contribution to science data center (U.S. node)</a:t>
            </a:r>
            <a:endParaRPr lang="en-US" sz="1400" dirty="0" smtClean="0">
              <a:ea typeface="MS PGothic"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04800" y="825500"/>
            <a:ext cx="3911600" cy="2377740"/>
          </a:xfrm>
          <a:prstGeom prst="rect">
            <a:avLst/>
          </a:prstGeom>
        </p:spPr>
      </p:pic>
    </p:spTree>
    <p:extLst>
      <p:ext uri="{BB962C8B-B14F-4D97-AF65-F5344CB8AC3E}">
        <p14:creationId xmlns:p14="http://schemas.microsoft.com/office/powerpoint/2010/main" val="382636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1" y="109345"/>
            <a:ext cx="9144000" cy="617686"/>
          </a:xfrm>
        </p:spPr>
        <p:txBody>
          <a:bodyPr>
            <a:noAutofit/>
          </a:bodyPr>
          <a:lstStyle/>
          <a:p>
            <a:pPr>
              <a:spcBef>
                <a:spcPts val="0"/>
              </a:spcBef>
            </a:pPr>
            <a:r>
              <a:rPr lang="en-US" dirty="0">
                <a:solidFill>
                  <a:prstClr val="black"/>
                </a:solidFill>
                <a:ea typeface="ＭＳ Ｐゴシック" pitchFamily="34" charset="-128"/>
                <a:cs typeface="Arial"/>
              </a:rPr>
              <a:t>NASA/NSF Partnership for Exoplanet Research</a:t>
            </a:r>
            <a:endParaRPr lang="en-US" dirty="0">
              <a:solidFill>
                <a:prstClr val="black"/>
              </a:solidFill>
              <a:latin typeface="Arial"/>
              <a:ea typeface="ＭＳ Ｐゴシック" pitchFamily="34" charset="-128"/>
              <a:cs typeface="Arial"/>
            </a:endParaRPr>
          </a:p>
        </p:txBody>
      </p:sp>
      <p:sp>
        <p:nvSpPr>
          <p:cNvPr id="2016259" name="Rectangle 3"/>
          <p:cNvSpPr>
            <a:spLocks noGrp="1" noChangeArrowheads="1"/>
          </p:cNvSpPr>
          <p:nvPr>
            <p:ph idx="1"/>
          </p:nvPr>
        </p:nvSpPr>
        <p:spPr bwMode="auto">
          <a:xfrm>
            <a:off x="341848" y="1139686"/>
            <a:ext cx="8488787" cy="5458349"/>
          </a:xfrm>
          <a:noFill/>
          <a:ln>
            <a:miter lim="800000"/>
            <a:headEnd/>
            <a:tailEnd/>
          </a:ln>
        </p:spPr>
        <p:txBody>
          <a:bodyPr vert="horz" wrap="square" lIns="91440" tIns="45720" rIns="91440" bIns="45720" numCol="1" anchor="t" anchorCtr="0" compatLnSpc="1">
            <a:prstTxWarp prst="textNoShape">
              <a:avLst/>
            </a:prstTxWarp>
            <a:noAutofit/>
          </a:bodyPr>
          <a:lstStyle/>
          <a:p>
            <a:pPr>
              <a:lnSpc>
                <a:spcPct val="90000"/>
              </a:lnSpc>
              <a:spcBef>
                <a:spcPts val="0"/>
              </a:spcBef>
              <a:spcAft>
                <a:spcPts val="600"/>
              </a:spcAft>
              <a:defRPr/>
            </a:pPr>
            <a:r>
              <a:rPr lang="en-US" dirty="0" smtClean="0"/>
              <a:t>New Worlds, New Horizons:  </a:t>
            </a:r>
          </a:p>
          <a:p>
            <a:pPr marL="353780" lvl="1" indent="0">
              <a:spcBef>
                <a:spcPts val="0"/>
              </a:spcBef>
              <a:spcAft>
                <a:spcPts val="600"/>
              </a:spcAft>
              <a:buNone/>
              <a:defRPr/>
            </a:pPr>
            <a:r>
              <a:rPr lang="en-US" dirty="0" smtClean="0"/>
              <a:t>“</a:t>
            </a:r>
            <a:r>
              <a:rPr lang="en-US" i="1" dirty="0"/>
              <a:t>NASA and NSF should support an aggressive program of ground-based high-precision radial velocity surveys of nearby stars to identify potential candidates … for a future space imaging and spectroscopy mission</a:t>
            </a:r>
            <a:r>
              <a:rPr lang="en-US" dirty="0"/>
              <a:t>”.</a:t>
            </a:r>
            <a:endParaRPr lang="en-US" dirty="0" smtClean="0">
              <a:latin typeface="Arial"/>
              <a:ea typeface="MS PGothic" charset="0"/>
              <a:cs typeface="Arial"/>
            </a:endParaRPr>
          </a:p>
          <a:p>
            <a:pPr>
              <a:lnSpc>
                <a:spcPct val="90000"/>
              </a:lnSpc>
              <a:spcBef>
                <a:spcPts val="0"/>
              </a:spcBef>
              <a:spcAft>
                <a:spcPts val="600"/>
              </a:spcAft>
              <a:defRPr/>
            </a:pPr>
            <a:r>
              <a:rPr lang="en-US" dirty="0" smtClean="0">
                <a:latin typeface="Arial"/>
                <a:ea typeface="MS PGothic" charset="0"/>
                <a:cs typeface="Arial"/>
              </a:rPr>
              <a:t>NASA Motivation: To provide US astronomical community with open access to a world-class precision radial velocity </a:t>
            </a:r>
            <a:r>
              <a:rPr lang="en-US" u="sng" dirty="0" smtClean="0">
                <a:latin typeface="Arial"/>
                <a:ea typeface="MS PGothic" charset="0"/>
                <a:cs typeface="Arial"/>
              </a:rPr>
              <a:t>facility instrument</a:t>
            </a:r>
            <a:r>
              <a:rPr lang="en-US" dirty="0" smtClean="0">
                <a:latin typeface="Arial"/>
                <a:ea typeface="MS PGothic" charset="0"/>
                <a:cs typeface="Arial"/>
              </a:rPr>
              <a:t> that will enable:</a:t>
            </a:r>
          </a:p>
          <a:p>
            <a:pPr lvl="1">
              <a:spcBef>
                <a:spcPts val="0"/>
              </a:spcBef>
              <a:spcAft>
                <a:spcPts val="600"/>
              </a:spcAft>
              <a:defRPr/>
            </a:pPr>
            <a:r>
              <a:rPr lang="en-US" dirty="0" smtClean="0">
                <a:latin typeface="Arial"/>
                <a:ea typeface="MS PGothic" charset="0"/>
                <a:cs typeface="Arial"/>
              </a:rPr>
              <a:t>follow-up observations in support of current NASA missions (e.g. K2, TESS, JWST)</a:t>
            </a:r>
          </a:p>
          <a:p>
            <a:pPr lvl="1">
              <a:spcBef>
                <a:spcPts val="0"/>
              </a:spcBef>
              <a:spcAft>
                <a:spcPts val="600"/>
              </a:spcAft>
              <a:defRPr/>
            </a:pPr>
            <a:r>
              <a:rPr lang="en-US" dirty="0">
                <a:latin typeface="Arial"/>
                <a:ea typeface="MS PGothic" charset="0"/>
                <a:cs typeface="Arial"/>
              </a:rPr>
              <a:t>p</a:t>
            </a:r>
            <a:r>
              <a:rPr lang="en-US" dirty="0" smtClean="0">
                <a:latin typeface="Arial"/>
                <a:ea typeface="MS PGothic" charset="0"/>
                <a:cs typeface="Arial"/>
              </a:rPr>
              <a:t>athfinder observations to inform the design and operation of future NASA missions (e.g. WFIRST-AFTA, NWNH “</a:t>
            </a:r>
            <a:r>
              <a:rPr lang="en-US" i="1" dirty="0" smtClean="0">
                <a:latin typeface="Arial"/>
                <a:ea typeface="MS PGothic" charset="0"/>
                <a:cs typeface="Arial"/>
              </a:rPr>
              <a:t>New Worlds Mission</a:t>
            </a:r>
            <a:r>
              <a:rPr lang="en-US" dirty="0" smtClean="0">
                <a:latin typeface="Arial"/>
                <a:ea typeface="MS PGothic" charset="0"/>
                <a:cs typeface="Arial"/>
              </a:rPr>
              <a:t>”)</a:t>
            </a:r>
          </a:p>
          <a:p>
            <a:pPr>
              <a:lnSpc>
                <a:spcPct val="90000"/>
              </a:lnSpc>
              <a:spcBef>
                <a:spcPts val="0"/>
              </a:spcBef>
              <a:spcAft>
                <a:spcPts val="600"/>
              </a:spcAft>
              <a:defRPr/>
            </a:pPr>
            <a:r>
              <a:rPr lang="en-US" dirty="0">
                <a:ea typeface="MS PGothic" charset="0"/>
                <a:cs typeface="Arial"/>
              </a:rPr>
              <a:t>Primary objective is to enable a community based exoplanet research program in support of NSF research interests and NASA mission goals (e.g. Kepler, K2, TESS, etc.). </a:t>
            </a:r>
          </a:p>
          <a:p>
            <a:pPr>
              <a:lnSpc>
                <a:spcPct val="90000"/>
              </a:lnSpc>
              <a:spcBef>
                <a:spcPts val="0"/>
              </a:spcBef>
              <a:spcAft>
                <a:spcPts val="600"/>
              </a:spcAft>
              <a:defRPr/>
            </a:pPr>
            <a:r>
              <a:rPr lang="en-US" dirty="0">
                <a:ea typeface="MS PGothic" charset="0"/>
                <a:cs typeface="Arial"/>
              </a:rPr>
              <a:t>Partnership proposes to capitalize on the NOAO share of the WIYN consortium to implement a joint exoplanet research program that ultimately will focus on high precision radial velocities.   </a:t>
            </a:r>
          </a:p>
          <a:p>
            <a:pPr lvl="1">
              <a:spcBef>
                <a:spcPts val="0"/>
              </a:spcBef>
              <a:spcAft>
                <a:spcPts val="600"/>
              </a:spcAft>
              <a:defRPr/>
            </a:pPr>
            <a:endParaRPr lang="en-US" dirty="0" smtClean="0">
              <a:latin typeface="Arial"/>
              <a:ea typeface="MS PGothic" charset="0"/>
              <a:cs typeface="Arial"/>
            </a:endParaRPr>
          </a:p>
        </p:txBody>
      </p:sp>
      <p:pic>
        <p:nvPicPr>
          <p:cNvPr id="4" name="Picture 7" descr="nsf1.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66547" y="91658"/>
            <a:ext cx="6858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289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9" name="Rectangle 3"/>
          <p:cNvSpPr>
            <a:spLocks noGrp="1" noChangeArrowheads="1"/>
          </p:cNvSpPr>
          <p:nvPr>
            <p:ph idx="1"/>
          </p:nvPr>
        </p:nvSpPr>
        <p:spPr bwMode="auto">
          <a:xfrm>
            <a:off x="341848" y="778606"/>
            <a:ext cx="8488787" cy="5819430"/>
          </a:xfrm>
          <a:noFill/>
          <a:ln>
            <a:miter lim="800000"/>
            <a:headEnd/>
            <a:tailEnd/>
          </a:ln>
        </p:spPr>
        <p:txBody>
          <a:bodyPr vert="horz" wrap="square" lIns="91440" tIns="45720" rIns="91440" bIns="45720" numCol="1" anchor="t" anchorCtr="0" compatLnSpc="1">
            <a:prstTxWarp prst="textNoShape">
              <a:avLst/>
            </a:prstTxWarp>
            <a:noAutofit/>
          </a:bodyPr>
          <a:lstStyle/>
          <a:p>
            <a:pPr>
              <a:lnSpc>
                <a:spcPct val="90000"/>
              </a:lnSpc>
              <a:spcBef>
                <a:spcPts val="0"/>
              </a:spcBef>
              <a:spcAft>
                <a:spcPts val="300"/>
              </a:spcAft>
              <a:defRPr/>
            </a:pPr>
            <a:r>
              <a:rPr lang="en-US" dirty="0" smtClean="0">
                <a:latin typeface="Arial"/>
                <a:ea typeface="MS PGothic" charset="0"/>
                <a:cs typeface="Arial"/>
              </a:rPr>
              <a:t>The </a:t>
            </a:r>
            <a:r>
              <a:rPr lang="en-US" dirty="0">
                <a:latin typeface="Arial"/>
                <a:ea typeface="MS PGothic" charset="0"/>
                <a:cs typeface="Arial"/>
              </a:rPr>
              <a:t>program, as currently envisioned, would be carried out in two stages: </a:t>
            </a:r>
          </a:p>
          <a:p>
            <a:pPr lvl="1">
              <a:spcBef>
                <a:spcPts val="0"/>
              </a:spcBef>
              <a:spcAft>
                <a:spcPts val="300"/>
              </a:spcAft>
            </a:pPr>
            <a:r>
              <a:rPr lang="en-US" dirty="0" smtClean="0">
                <a:latin typeface="Arial"/>
                <a:ea typeface="MS PGothic" charset="0"/>
                <a:cs typeface="Arial"/>
              </a:rPr>
              <a:t>Stage 1. FY2015 – FY2018</a:t>
            </a:r>
          </a:p>
          <a:p>
            <a:pPr lvl="2">
              <a:spcBef>
                <a:spcPts val="0"/>
              </a:spcBef>
              <a:spcAft>
                <a:spcPts val="300"/>
              </a:spcAft>
            </a:pPr>
            <a:r>
              <a:rPr lang="en-US" sz="1600" dirty="0" smtClean="0">
                <a:latin typeface="Arial"/>
                <a:ea typeface="MS PGothic" charset="0"/>
                <a:cs typeface="Arial"/>
              </a:rPr>
              <a:t>Manage </a:t>
            </a:r>
            <a:r>
              <a:rPr lang="en-US" sz="1600" dirty="0">
                <a:latin typeface="Arial"/>
                <a:ea typeface="MS PGothic" charset="0"/>
                <a:cs typeface="Arial"/>
              </a:rPr>
              <a:t>an exoplanet-targeted Guest Observer </a:t>
            </a:r>
            <a:r>
              <a:rPr lang="en-US" sz="1600" dirty="0" smtClean="0">
                <a:latin typeface="Arial"/>
                <a:ea typeface="MS PGothic" charset="0"/>
                <a:cs typeface="Arial"/>
              </a:rPr>
              <a:t>program </a:t>
            </a:r>
            <a:r>
              <a:rPr lang="en-US" sz="1600" dirty="0">
                <a:latin typeface="Arial"/>
                <a:ea typeface="MS PGothic" charset="0"/>
                <a:cs typeface="Arial"/>
              </a:rPr>
              <a:t>with existing instrumentation on WIYN using NOAO share (40%) </a:t>
            </a:r>
            <a:r>
              <a:rPr lang="en-US" sz="1600" dirty="0" smtClean="0">
                <a:latin typeface="Arial"/>
                <a:ea typeface="MS PGothic" charset="0"/>
                <a:cs typeface="Arial"/>
              </a:rPr>
              <a:t>of </a:t>
            </a:r>
            <a:r>
              <a:rPr lang="en-US" sz="1600" dirty="0">
                <a:latin typeface="Arial"/>
                <a:ea typeface="MS PGothic" charset="0"/>
                <a:cs typeface="Arial"/>
              </a:rPr>
              <a:t>WIYN </a:t>
            </a:r>
            <a:r>
              <a:rPr lang="en-US" sz="1600" dirty="0" smtClean="0">
                <a:latin typeface="Arial"/>
                <a:ea typeface="MS PGothic" charset="0"/>
                <a:cs typeface="Arial"/>
              </a:rPr>
              <a:t>time.</a:t>
            </a:r>
            <a:endParaRPr lang="en-US" sz="1600" dirty="0">
              <a:latin typeface="Arial"/>
              <a:ea typeface="MS PGothic" charset="0"/>
              <a:cs typeface="Arial"/>
            </a:endParaRPr>
          </a:p>
          <a:p>
            <a:pPr lvl="2">
              <a:spcBef>
                <a:spcPts val="0"/>
              </a:spcBef>
              <a:spcAft>
                <a:spcPts val="300"/>
              </a:spcAft>
            </a:pPr>
            <a:r>
              <a:rPr lang="en-US" sz="1600" dirty="0" smtClean="0">
                <a:latin typeface="Arial"/>
                <a:ea typeface="MS PGothic" charset="0"/>
                <a:cs typeface="Arial"/>
              </a:rPr>
              <a:t>NASA to release solicitation in early CY 2015 for a facility-class extreme </a:t>
            </a:r>
            <a:r>
              <a:rPr lang="en-US" sz="1600" dirty="0">
                <a:latin typeface="Arial"/>
                <a:ea typeface="MS PGothic" charset="0"/>
                <a:cs typeface="Arial"/>
              </a:rPr>
              <a:t>precision radial velocity </a:t>
            </a:r>
            <a:r>
              <a:rPr lang="en-US" sz="1600" dirty="0" smtClean="0">
                <a:latin typeface="Arial"/>
                <a:ea typeface="MS PGothic" charset="0"/>
                <a:cs typeface="Arial"/>
              </a:rPr>
              <a:t>spectrometer </a:t>
            </a:r>
            <a:r>
              <a:rPr lang="en-US" sz="1600" dirty="0">
                <a:latin typeface="Arial"/>
                <a:ea typeface="MS PGothic" charset="0"/>
                <a:cs typeface="Arial"/>
              </a:rPr>
              <a:t>(EPRVS) </a:t>
            </a:r>
            <a:r>
              <a:rPr lang="en-US" sz="1600" dirty="0" smtClean="0">
                <a:latin typeface="Arial"/>
                <a:ea typeface="MS PGothic" charset="0"/>
                <a:cs typeface="Arial"/>
              </a:rPr>
              <a:t>for the WIYN telescope with the goal of commissioning in 2018.</a:t>
            </a:r>
          </a:p>
          <a:p>
            <a:pPr lvl="1">
              <a:spcBef>
                <a:spcPts val="0"/>
              </a:spcBef>
              <a:spcAft>
                <a:spcPts val="300"/>
              </a:spcAft>
            </a:pPr>
            <a:r>
              <a:rPr lang="en-US" dirty="0" smtClean="0">
                <a:latin typeface="Arial"/>
                <a:ea typeface="MS PGothic" charset="0"/>
                <a:cs typeface="Arial"/>
              </a:rPr>
              <a:t>Stage 2. FY2018 – TBD</a:t>
            </a:r>
          </a:p>
          <a:p>
            <a:pPr lvl="2">
              <a:spcBef>
                <a:spcPts val="0"/>
              </a:spcBef>
              <a:spcAft>
                <a:spcPts val="300"/>
              </a:spcAft>
              <a:defRPr/>
            </a:pPr>
            <a:r>
              <a:rPr lang="en-US" sz="1600" dirty="0">
                <a:latin typeface="Arial"/>
                <a:cs typeface="Arial"/>
              </a:rPr>
              <a:t>Manage an exoplanet-targeted </a:t>
            </a:r>
            <a:r>
              <a:rPr lang="en-US" sz="1600" dirty="0" smtClean="0">
                <a:latin typeface="Arial"/>
                <a:cs typeface="Arial"/>
              </a:rPr>
              <a:t>GO </a:t>
            </a:r>
            <a:r>
              <a:rPr lang="en-US" sz="1600" dirty="0">
                <a:latin typeface="Arial"/>
                <a:cs typeface="Arial"/>
              </a:rPr>
              <a:t>and guaranteed time program at WIYN with EPRVS instrument and existing instrumentation on </a:t>
            </a:r>
            <a:r>
              <a:rPr lang="en-US" sz="1600" dirty="0" smtClean="0">
                <a:latin typeface="Arial"/>
                <a:cs typeface="Arial"/>
              </a:rPr>
              <a:t>WIYN</a:t>
            </a:r>
          </a:p>
          <a:p>
            <a:pPr lvl="2">
              <a:spcBef>
                <a:spcPts val="0"/>
              </a:spcBef>
              <a:spcAft>
                <a:spcPts val="300"/>
              </a:spcAft>
              <a:defRPr/>
            </a:pPr>
            <a:r>
              <a:rPr lang="en-US" sz="1600" dirty="0" smtClean="0">
                <a:latin typeface="Arial"/>
                <a:cs typeface="Arial"/>
              </a:rPr>
              <a:t>Develop </a:t>
            </a:r>
            <a:r>
              <a:rPr lang="en-US" sz="1600" dirty="0">
                <a:latin typeface="Arial"/>
                <a:cs typeface="Arial"/>
              </a:rPr>
              <a:t>and maintain a data management system to serve EPRVS data </a:t>
            </a:r>
            <a:r>
              <a:rPr lang="en-US" sz="1600" dirty="0" smtClean="0">
                <a:latin typeface="Arial"/>
                <a:cs typeface="Arial"/>
              </a:rPr>
              <a:t>products.</a:t>
            </a:r>
          </a:p>
          <a:p>
            <a:pPr lvl="2">
              <a:spcBef>
                <a:spcPts val="0"/>
              </a:spcBef>
              <a:spcAft>
                <a:spcPts val="300"/>
              </a:spcAft>
              <a:defRPr/>
            </a:pPr>
            <a:r>
              <a:rPr lang="en-US" sz="1600" dirty="0" smtClean="0">
                <a:latin typeface="Arial"/>
                <a:cs typeface="Arial"/>
              </a:rPr>
              <a:t>Provide open community access to a cutting edge EPRVS instrument for observations that support NASA missions.</a:t>
            </a:r>
          </a:p>
          <a:p>
            <a:pPr>
              <a:spcBef>
                <a:spcPts val="0"/>
              </a:spcBef>
              <a:spcAft>
                <a:spcPts val="300"/>
              </a:spcAft>
              <a:defRPr/>
            </a:pPr>
            <a:r>
              <a:rPr lang="en-US" dirty="0">
                <a:ea typeface="MS PGothic" charset="0"/>
                <a:cs typeface="Arial"/>
              </a:rPr>
              <a:t>Anticipated timeline:</a:t>
            </a:r>
          </a:p>
          <a:p>
            <a:pPr lvl="1">
              <a:spcBef>
                <a:spcPts val="0"/>
              </a:spcBef>
              <a:spcAft>
                <a:spcPts val="300"/>
              </a:spcAft>
              <a:defRPr/>
            </a:pPr>
            <a:r>
              <a:rPr lang="en-US" dirty="0">
                <a:ea typeface="MS PGothic" charset="0"/>
                <a:cs typeface="Arial"/>
              </a:rPr>
              <a:t>Early December 2014 – issue community announcement of plan for a NASA solicitation for the construction of an EPRVS.</a:t>
            </a:r>
          </a:p>
          <a:p>
            <a:pPr lvl="1">
              <a:spcBef>
                <a:spcPts val="0"/>
              </a:spcBef>
              <a:spcAft>
                <a:spcPts val="300"/>
              </a:spcAft>
              <a:defRPr/>
            </a:pPr>
            <a:r>
              <a:rPr lang="en-US" dirty="0">
                <a:ea typeface="MS PGothic" charset="0"/>
                <a:cs typeface="Arial"/>
              </a:rPr>
              <a:t>Early January 2015 – release of EPRVS solicitation as amendment to ROSES 2014 NRA</a:t>
            </a:r>
          </a:p>
          <a:p>
            <a:pPr lvl="1">
              <a:spcBef>
                <a:spcPts val="0"/>
              </a:spcBef>
              <a:spcAft>
                <a:spcPts val="300"/>
              </a:spcAft>
              <a:defRPr/>
            </a:pPr>
            <a:r>
              <a:rPr lang="en-US" dirty="0">
                <a:ea typeface="MS PGothic" charset="0"/>
                <a:cs typeface="Arial"/>
              </a:rPr>
              <a:t>April 2015 – EPRVS proposal submission deadline</a:t>
            </a:r>
          </a:p>
          <a:p>
            <a:pPr lvl="1">
              <a:spcBef>
                <a:spcPts val="0"/>
              </a:spcBef>
              <a:spcAft>
                <a:spcPts val="300"/>
              </a:spcAft>
              <a:defRPr/>
            </a:pPr>
            <a:r>
              <a:rPr lang="en-US" dirty="0">
                <a:ea typeface="MS PGothic" charset="0"/>
                <a:cs typeface="Arial"/>
              </a:rPr>
              <a:t>August 2015 – announcement of selection, initiation of project</a:t>
            </a:r>
          </a:p>
          <a:p>
            <a:pPr lvl="1">
              <a:spcBef>
                <a:spcPts val="0"/>
              </a:spcBef>
              <a:spcAft>
                <a:spcPts val="300"/>
              </a:spcAft>
              <a:defRPr/>
            </a:pPr>
            <a:r>
              <a:rPr lang="en-US" dirty="0">
                <a:ea typeface="MS PGothic" charset="0"/>
                <a:cs typeface="Arial"/>
              </a:rPr>
              <a:t>FY2018 – commissioning of EPRVS and beginning of </a:t>
            </a:r>
            <a:r>
              <a:rPr lang="en-US" dirty="0" smtClean="0">
                <a:ea typeface="MS PGothic" charset="0"/>
                <a:cs typeface="Arial"/>
              </a:rPr>
              <a:t>operations</a:t>
            </a:r>
            <a:endParaRPr lang="en-US" dirty="0">
              <a:ea typeface="MS PGothic" charset="0"/>
              <a:cs typeface="Arial"/>
            </a:endParaRPr>
          </a:p>
        </p:txBody>
      </p:sp>
      <p:pic>
        <p:nvPicPr>
          <p:cNvPr id="4" name="Picture 7" descr="nsf1.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48776" y="100024"/>
            <a:ext cx="6858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92765"/>
            <a:ext cx="9144000" cy="622852"/>
          </a:xfrm>
        </p:spPr>
        <p:txBody>
          <a:bodyPr/>
          <a:lstStyle/>
          <a:p>
            <a:r>
              <a:rPr lang="en-US" dirty="0">
                <a:solidFill>
                  <a:prstClr val="black"/>
                </a:solidFill>
                <a:ea typeface="ＭＳ Ｐゴシック" pitchFamily="34" charset="-128"/>
                <a:cs typeface="Arial"/>
              </a:rPr>
              <a:t>NASA/NSF Partnership for Exoplanet </a:t>
            </a:r>
            <a:r>
              <a:rPr lang="en-US" dirty="0" smtClean="0">
                <a:solidFill>
                  <a:prstClr val="black"/>
                </a:solidFill>
                <a:ea typeface="ＭＳ Ｐゴシック" pitchFamily="34" charset="-128"/>
                <a:cs typeface="Arial"/>
              </a:rPr>
              <a:t>Research</a:t>
            </a:r>
            <a:endParaRPr lang="en-US" dirty="0"/>
          </a:p>
        </p:txBody>
      </p:sp>
    </p:spTree>
    <p:extLst>
      <p:ext uri="{BB962C8B-B14F-4D97-AF65-F5344CB8AC3E}">
        <p14:creationId xmlns:p14="http://schemas.microsoft.com/office/powerpoint/2010/main" val="403574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473" y="203200"/>
            <a:ext cx="7812528" cy="469900"/>
          </a:xfrm>
        </p:spPr>
        <p:txBody>
          <a:bodyPr/>
          <a:lstStyle/>
          <a:p>
            <a:pPr algn="ctr"/>
            <a:r>
              <a:rPr lang="en-US" dirty="0" smtClean="0"/>
              <a:t>Astrophysics ROSES selection </a:t>
            </a:r>
            <a:r>
              <a:rPr lang="en-US" dirty="0"/>
              <a:t>r</a:t>
            </a:r>
            <a:r>
              <a:rPr lang="en-US" dirty="0" smtClean="0"/>
              <a:t>ates</a:t>
            </a:r>
            <a:endParaRPr lang="en-US" dirty="0"/>
          </a:p>
        </p:txBody>
      </p:sp>
      <p:sp>
        <p:nvSpPr>
          <p:cNvPr id="8" name="TextBox 7"/>
          <p:cNvSpPr txBox="1"/>
          <p:nvPr/>
        </p:nvSpPr>
        <p:spPr>
          <a:xfrm>
            <a:off x="457200" y="4572000"/>
            <a:ext cx="8305800" cy="369332"/>
          </a:xfrm>
          <a:prstGeom prst="rect">
            <a:avLst/>
          </a:prstGeom>
          <a:noFill/>
        </p:spPr>
        <p:txBody>
          <a:bodyPr wrap="square" rtlCol="0">
            <a:spAutoFit/>
          </a:bodyPr>
          <a:lstStyle/>
          <a:p>
            <a:endParaRPr lang="en-US" dirty="0" smtClean="0"/>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4834"/>
          <a:stretch/>
        </p:blipFill>
        <p:spPr>
          <a:xfrm>
            <a:off x="143895" y="1046922"/>
            <a:ext cx="8932410" cy="4697344"/>
          </a:xfrm>
          <a:prstGeom prst="rect">
            <a:avLst/>
          </a:prstGeom>
        </p:spPr>
      </p:pic>
      <p:sp>
        <p:nvSpPr>
          <p:cNvPr id="3" name="TextBox 2"/>
          <p:cNvSpPr txBox="1"/>
          <p:nvPr/>
        </p:nvSpPr>
        <p:spPr>
          <a:xfrm>
            <a:off x="143895" y="6082748"/>
            <a:ext cx="8801322" cy="369332"/>
          </a:xfrm>
          <a:prstGeom prst="rect">
            <a:avLst/>
          </a:prstGeom>
          <a:noFill/>
        </p:spPr>
        <p:txBody>
          <a:bodyPr wrap="square" rtlCol="0">
            <a:spAutoFit/>
          </a:bodyPr>
          <a:lstStyle/>
          <a:p>
            <a:pPr algn="ctr"/>
            <a:r>
              <a:rPr lang="en-US" sz="1800" dirty="0" smtClean="0"/>
              <a:t>AAAC task force on R&amp;A and demographics being led by Prisca Cushman (U. </a:t>
            </a:r>
            <a:r>
              <a:rPr lang="en-US" sz="1800" dirty="0" err="1" smtClean="0"/>
              <a:t>Minn</a:t>
            </a:r>
            <a:r>
              <a:rPr lang="en-US" sz="1800" dirty="0" smtClean="0"/>
              <a:t>).</a:t>
            </a:r>
            <a:endParaRPr lang="en-US" sz="1800" dirty="0"/>
          </a:p>
        </p:txBody>
      </p:sp>
    </p:spTree>
    <p:extLst>
      <p:ext uri="{BB962C8B-B14F-4D97-AF65-F5344CB8AC3E}">
        <p14:creationId xmlns:p14="http://schemas.microsoft.com/office/powerpoint/2010/main" val="1625722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11" y="1"/>
            <a:ext cx="8287972" cy="772732"/>
          </a:xfrm>
        </p:spPr>
        <p:txBody>
          <a:bodyPr/>
          <a:lstStyle/>
          <a:p>
            <a:r>
              <a:rPr lang="en-US" dirty="0" smtClean="0"/>
              <a:t>Proposal Selections Since May 2013</a:t>
            </a:r>
            <a:endParaRPr lang="en-US" dirty="0">
              <a:solidFill>
                <a:srgbClr val="FF0000"/>
              </a:solidFill>
            </a:endParaRPr>
          </a:p>
        </p:txBody>
      </p:sp>
      <p:sp>
        <p:nvSpPr>
          <p:cNvPr id="10" name="TextBox 9"/>
          <p:cNvSpPr txBox="1"/>
          <p:nvPr/>
        </p:nvSpPr>
        <p:spPr>
          <a:xfrm>
            <a:off x="6812924" y="464966"/>
            <a:ext cx="2454191" cy="461665"/>
          </a:xfrm>
          <a:prstGeom prst="rect">
            <a:avLst/>
          </a:prstGeom>
          <a:noFill/>
        </p:spPr>
        <p:txBody>
          <a:bodyPr wrap="square" rtlCol="0">
            <a:spAutoFit/>
          </a:bodyPr>
          <a:lstStyle/>
          <a:p>
            <a:pPr fontAlgn="base">
              <a:spcBef>
                <a:spcPct val="0"/>
              </a:spcBef>
              <a:spcAft>
                <a:spcPct val="0"/>
              </a:spcAft>
            </a:pPr>
            <a:r>
              <a:rPr lang="en-US" sz="1200" dirty="0">
                <a:solidFill>
                  <a:srgbClr val="000000"/>
                </a:solidFill>
                <a:ea typeface="ＭＳ Ｐゴシック" pitchFamily="34" charset="-128"/>
              </a:rPr>
              <a:t>Status:  </a:t>
            </a:r>
            <a:r>
              <a:rPr lang="en-US" sz="1200" dirty="0" smtClean="0">
                <a:solidFill>
                  <a:srgbClr val="000000"/>
                </a:solidFill>
                <a:ea typeface="ＭＳ Ｐゴシック" pitchFamily="34" charset="-128"/>
              </a:rPr>
              <a:t>November 14, </a:t>
            </a:r>
            <a:r>
              <a:rPr lang="en-US" sz="1200" dirty="0">
                <a:solidFill>
                  <a:srgbClr val="000000"/>
                </a:solidFill>
                <a:ea typeface="ＭＳ Ｐゴシック" pitchFamily="34" charset="-128"/>
              </a:rPr>
              <a:t>2014</a:t>
            </a:r>
          </a:p>
          <a:p>
            <a:pPr fontAlgn="base">
              <a:spcBef>
                <a:spcPct val="0"/>
              </a:spcBef>
              <a:spcAft>
                <a:spcPct val="0"/>
              </a:spcAft>
            </a:pPr>
            <a:endParaRPr lang="en-US" sz="1200" dirty="0">
              <a:solidFill>
                <a:srgbClr val="000000"/>
              </a:solidFill>
              <a:ea typeface="ＭＳ Ｐゴシック" pitchFamily="34" charset="-128"/>
            </a:endParaRPr>
          </a:p>
        </p:txBody>
      </p:sp>
      <p:sp>
        <p:nvSpPr>
          <p:cNvPr id="13" name="TextBox 12"/>
          <p:cNvSpPr txBox="1"/>
          <p:nvPr/>
        </p:nvSpPr>
        <p:spPr>
          <a:xfrm>
            <a:off x="347490" y="6433686"/>
            <a:ext cx="3272010"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ea typeface="ＭＳ Ｐゴシック" pitchFamily="34" charset="-128"/>
              </a:rPr>
              <a:t>+ Priority </a:t>
            </a:r>
            <a:r>
              <a:rPr lang="en-US" sz="1400" dirty="0" smtClean="0">
                <a:solidFill>
                  <a:srgbClr val="000000"/>
                </a:solidFill>
                <a:ea typeface="ＭＳ Ｐゴシック" pitchFamily="34" charset="-128"/>
              </a:rPr>
              <a:t>1 </a:t>
            </a:r>
            <a:r>
              <a:rPr lang="en-US" sz="1400" dirty="0">
                <a:solidFill>
                  <a:srgbClr val="000000"/>
                </a:solidFill>
                <a:ea typeface="ＭＳ Ｐゴシック" pitchFamily="34" charset="-128"/>
              </a:rPr>
              <a:t>proposals only</a:t>
            </a:r>
          </a:p>
        </p:txBody>
      </p:sp>
      <p:graphicFrame>
        <p:nvGraphicFramePr>
          <p:cNvPr id="3" name="Table 2"/>
          <p:cNvGraphicFramePr>
            <a:graphicFrameLocks noGrp="1"/>
          </p:cNvGraphicFramePr>
          <p:nvPr>
            <p:extLst/>
          </p:nvPr>
        </p:nvGraphicFramePr>
        <p:xfrm>
          <a:off x="206062" y="824252"/>
          <a:ext cx="8715814" cy="5538500"/>
        </p:xfrm>
        <a:graphic>
          <a:graphicData uri="http://schemas.openxmlformats.org/drawingml/2006/table">
            <a:tbl>
              <a:tblPr firstRow="1" bandRow="1">
                <a:tableStyleId>{073A0DAA-6AF3-43AB-8588-CEC1D06C72B9}</a:tableStyleId>
              </a:tblPr>
              <a:tblGrid>
                <a:gridCol w="2303222"/>
                <a:gridCol w="1339702"/>
                <a:gridCol w="1105786"/>
                <a:gridCol w="1052623"/>
                <a:gridCol w="956931"/>
                <a:gridCol w="893134"/>
                <a:gridCol w="1064416"/>
              </a:tblGrid>
              <a:tr h="600511">
                <a:tc>
                  <a:txBody>
                    <a:bodyPr/>
                    <a:lstStyle/>
                    <a:p>
                      <a:endParaRPr lang="en-US" dirty="0">
                        <a:solidFill>
                          <a:schemeClr val="tx1"/>
                        </a:solidFill>
                      </a:endParaRPr>
                    </a:p>
                  </a:txBody>
                  <a:tcPr anchor="ctr"/>
                </a:tc>
                <a:tc>
                  <a:txBody>
                    <a:bodyPr/>
                    <a:lstStyle/>
                    <a:p>
                      <a:pPr algn="ctr">
                        <a:lnSpc>
                          <a:spcPct val="90000"/>
                        </a:lnSpc>
                      </a:pPr>
                      <a:r>
                        <a:rPr lang="en-US" sz="1400" dirty="0" smtClean="0"/>
                        <a:t>Proposal Due Date</a:t>
                      </a:r>
                      <a:endParaRPr lang="en-US" sz="1400" dirty="0">
                        <a:solidFill>
                          <a:schemeClr val="tx1"/>
                        </a:solidFill>
                        <a:latin typeface="Arial"/>
                        <a:cs typeface="Arial"/>
                      </a:endParaRPr>
                    </a:p>
                  </a:txBody>
                  <a:tcPr anchor="ctr"/>
                </a:tc>
                <a:tc>
                  <a:txBody>
                    <a:bodyPr/>
                    <a:lstStyle/>
                    <a:p>
                      <a:pPr algn="ctr">
                        <a:lnSpc>
                          <a:spcPct val="90000"/>
                        </a:lnSpc>
                      </a:pPr>
                      <a:r>
                        <a:rPr lang="en-US" sz="1400" dirty="0" smtClean="0"/>
                        <a:t>Notify Date</a:t>
                      </a:r>
                      <a:endParaRPr lang="en-US" sz="1400" dirty="0">
                        <a:solidFill>
                          <a:schemeClr val="tx1"/>
                        </a:solidFill>
                        <a:latin typeface="Arial"/>
                        <a:cs typeface="Arial"/>
                      </a:endParaRPr>
                    </a:p>
                  </a:txBody>
                  <a:tcPr anchor="ctr"/>
                </a:tc>
                <a:tc>
                  <a:txBody>
                    <a:bodyPr/>
                    <a:lstStyle/>
                    <a:p>
                      <a:pPr algn="ctr">
                        <a:lnSpc>
                          <a:spcPct val="90000"/>
                        </a:lnSpc>
                      </a:pPr>
                      <a:r>
                        <a:rPr lang="en-US" sz="1400" dirty="0" smtClean="0"/>
                        <a:t>Days since received</a:t>
                      </a:r>
                      <a:endParaRPr lang="en-US" sz="1400" dirty="0">
                        <a:solidFill>
                          <a:schemeClr val="tx1"/>
                        </a:solidFill>
                        <a:latin typeface="Arial"/>
                        <a:cs typeface="Arial"/>
                      </a:endParaRPr>
                    </a:p>
                  </a:txBody>
                  <a:tcPr anchor="ctr"/>
                </a:tc>
                <a:tc>
                  <a:txBody>
                    <a:bodyPr/>
                    <a:lstStyle/>
                    <a:p>
                      <a:pPr algn="ctr">
                        <a:lnSpc>
                          <a:spcPct val="90000"/>
                        </a:lnSpc>
                      </a:pPr>
                      <a:r>
                        <a:rPr lang="en-US" sz="1400" dirty="0" smtClean="0"/>
                        <a:t>Number received</a:t>
                      </a:r>
                      <a:endParaRPr lang="en-US" sz="1400" dirty="0">
                        <a:solidFill>
                          <a:schemeClr val="tx1"/>
                        </a:solidFill>
                        <a:latin typeface="Arial"/>
                        <a:cs typeface="Arial"/>
                      </a:endParaRPr>
                    </a:p>
                  </a:txBody>
                  <a:tcPr anchor="ctr"/>
                </a:tc>
                <a:tc>
                  <a:txBody>
                    <a:bodyPr/>
                    <a:lstStyle/>
                    <a:p>
                      <a:pPr algn="ctr">
                        <a:lnSpc>
                          <a:spcPct val="90000"/>
                        </a:lnSpc>
                      </a:pPr>
                      <a:r>
                        <a:rPr lang="en-US" sz="1400" dirty="0" smtClean="0"/>
                        <a:t>Number selected</a:t>
                      </a:r>
                      <a:endParaRPr lang="en-US" sz="1400" dirty="0">
                        <a:solidFill>
                          <a:schemeClr val="tx1"/>
                        </a:solidFill>
                        <a:latin typeface="Arial"/>
                        <a:cs typeface="Arial"/>
                      </a:endParaRPr>
                    </a:p>
                  </a:txBody>
                  <a:tcPr anchor="ctr"/>
                </a:tc>
                <a:tc>
                  <a:txBody>
                    <a:bodyPr/>
                    <a:lstStyle/>
                    <a:p>
                      <a:pPr algn="ctr">
                        <a:lnSpc>
                          <a:spcPct val="90000"/>
                        </a:lnSpc>
                      </a:pPr>
                      <a:r>
                        <a:rPr lang="en-US" sz="1400" dirty="0" smtClean="0"/>
                        <a:t>% selected</a:t>
                      </a:r>
                      <a:endParaRPr lang="en-US" sz="1400" dirty="0">
                        <a:solidFill>
                          <a:schemeClr val="tx1"/>
                        </a:solidFill>
                        <a:latin typeface="Arial"/>
                        <a:cs typeface="Arial"/>
                      </a:endParaRPr>
                    </a:p>
                  </a:txBody>
                  <a:tcPr anchor="ctr"/>
                </a:tc>
              </a:tr>
              <a:tr h="320202">
                <a:tc>
                  <a:txBody>
                    <a:bodyPr/>
                    <a:lstStyle/>
                    <a:p>
                      <a:pPr marL="0" marR="0" indent="0" algn="l" defTabSz="456899" rtl="0" eaLnBrk="1" fontAlgn="auto" latinLnBrk="0" hangingPunct="1">
                        <a:lnSpc>
                          <a:spcPct val="90000"/>
                        </a:lnSpc>
                        <a:spcBef>
                          <a:spcPts val="0"/>
                        </a:spcBef>
                        <a:spcAft>
                          <a:spcPts val="0"/>
                        </a:spcAft>
                        <a:buClrTx/>
                        <a:buSzTx/>
                        <a:buFontTx/>
                        <a:buNone/>
                        <a:tabLst/>
                        <a:defRPr/>
                      </a:pPr>
                      <a:r>
                        <a:rPr lang="en-US" sz="1400" b="0" dirty="0" smtClean="0">
                          <a:latin typeface="+mn-lt"/>
                          <a:cs typeface="Arial"/>
                        </a:rPr>
                        <a:t>Spitzer GO Cycle 10</a:t>
                      </a:r>
                      <a:r>
                        <a:rPr lang="en-US" sz="1400" b="0" baseline="30000" dirty="0" smtClean="0">
                          <a:latin typeface="+mn-lt"/>
                          <a:cs typeface="Arial"/>
                        </a:rPr>
                        <a:t>+</a:t>
                      </a:r>
                    </a:p>
                  </a:txBody>
                  <a:tcPr anchor="ctr"/>
                </a:tc>
                <a:tc>
                  <a:txBody>
                    <a:bodyPr/>
                    <a:lstStyle/>
                    <a:p>
                      <a:pPr algn="ctr"/>
                      <a:r>
                        <a:rPr lang="en-US" sz="1400" b="0" dirty="0" smtClean="0">
                          <a:latin typeface="+mn-lt"/>
                          <a:cs typeface="Arial"/>
                        </a:rPr>
                        <a:t>Aug 2</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n-lt"/>
                          <a:cs typeface="Arial"/>
                        </a:rPr>
                        <a:t>Oct 22</a:t>
                      </a:r>
                    </a:p>
                  </a:txBody>
                  <a:tcPr anchor="ctr"/>
                </a:tc>
                <a:tc>
                  <a:txBody>
                    <a:bodyPr/>
                    <a:lstStyle/>
                    <a:p>
                      <a:pPr algn="ctr"/>
                      <a:r>
                        <a:rPr lang="en-US" sz="1400" b="0" dirty="0" smtClean="0">
                          <a:solidFill>
                            <a:schemeClr val="tx1"/>
                          </a:solidFill>
                          <a:latin typeface="+mn-lt"/>
                          <a:cs typeface="Arial"/>
                        </a:rPr>
                        <a:t>81</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137</a:t>
                      </a:r>
                      <a:endParaRPr lang="en-US" sz="1400" b="0" dirty="0">
                        <a:latin typeface="+mn-lt"/>
                        <a:cs typeface="Arial"/>
                      </a:endParaRPr>
                    </a:p>
                  </a:txBody>
                  <a:tcPr marL="45720" marR="45720" anchor="ctr"/>
                </a:tc>
                <a:tc>
                  <a:txBody>
                    <a:bodyPr/>
                    <a:lstStyle/>
                    <a:p>
                      <a:pPr marL="0" marR="0" lvl="0" indent="0" algn="ctr" defTabSz="45689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Arial"/>
                        </a:rPr>
                        <a:t>38</a:t>
                      </a:r>
                      <a:endParaRPr kumimoji="0" lang="en-US" sz="14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algn="ctr"/>
                      <a:r>
                        <a:rPr lang="en-US" sz="1400" b="0" dirty="0" smtClean="0">
                          <a:latin typeface="+mn-lt"/>
                          <a:cs typeface="Arial"/>
                        </a:rPr>
                        <a:t>28%</a:t>
                      </a:r>
                    </a:p>
                  </a:txBody>
                  <a:tcPr marL="0" marR="0" marT="0" marB="0" anchor="ctr"/>
                </a:tc>
              </a:tr>
              <a:tr h="320202">
                <a:tc>
                  <a:txBody>
                    <a:bodyPr/>
                    <a:lstStyle/>
                    <a:p>
                      <a:pPr>
                        <a:lnSpc>
                          <a:spcPct val="90000"/>
                        </a:lnSpc>
                      </a:pPr>
                      <a:r>
                        <a:rPr lang="en-US" sz="1400" b="0" dirty="0" smtClean="0">
                          <a:latin typeface="+mn-lt"/>
                          <a:cs typeface="Arial"/>
                        </a:rPr>
                        <a:t>Swift GI Cycle 10</a:t>
                      </a:r>
                      <a:endParaRPr lang="en-US" sz="1400" b="0" dirty="0">
                        <a:latin typeface="+mn-lt"/>
                        <a:cs typeface="Arial"/>
                      </a:endParaRPr>
                    </a:p>
                  </a:txBody>
                  <a:tcPr anchor="ctr"/>
                </a:tc>
                <a:tc>
                  <a:txBody>
                    <a:bodyPr/>
                    <a:lstStyle/>
                    <a:p>
                      <a:pPr algn="ctr"/>
                      <a:r>
                        <a:rPr lang="en-US" sz="1400" b="0" dirty="0" smtClean="0">
                          <a:latin typeface="+mn-lt"/>
                          <a:cs typeface="Arial"/>
                        </a:rPr>
                        <a:t>Sep 26</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n-lt"/>
                          <a:cs typeface="Arial"/>
                        </a:rPr>
                        <a:t>Dec 18</a:t>
                      </a:r>
                    </a:p>
                  </a:txBody>
                  <a:tcPr anchor="ctr"/>
                </a:tc>
                <a:tc>
                  <a:txBody>
                    <a:bodyPr/>
                    <a:lstStyle/>
                    <a:p>
                      <a:pPr algn="ctr"/>
                      <a:r>
                        <a:rPr lang="en-US" sz="1400" b="0" dirty="0" smtClean="0">
                          <a:solidFill>
                            <a:schemeClr val="tx1"/>
                          </a:solidFill>
                          <a:latin typeface="+mn-lt"/>
                          <a:cs typeface="Arial"/>
                        </a:rPr>
                        <a:t>83</a:t>
                      </a:r>
                      <a:endParaRPr lang="en-US" sz="1400" b="0" dirty="0">
                        <a:solidFill>
                          <a:schemeClr val="tx1"/>
                        </a:solidFill>
                        <a:latin typeface="+mn-lt"/>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175</a:t>
                      </a:r>
                      <a:endParaRPr lang="en-US" sz="1400" b="0" kern="1200" dirty="0">
                        <a:solidFill>
                          <a:schemeClr val="dk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45</a:t>
                      </a:r>
                      <a:endParaRPr lang="en-US" sz="1400" b="0" kern="1200" dirty="0">
                        <a:solidFill>
                          <a:schemeClr val="dk1"/>
                        </a:solidFill>
                        <a:latin typeface="+mn-lt"/>
                        <a:ea typeface="+mn-ea"/>
                        <a:cs typeface="Arial"/>
                      </a:endParaRPr>
                    </a:p>
                  </a:txBody>
                  <a:tcPr anchor="ctr"/>
                </a:tc>
                <a:tc>
                  <a:txBody>
                    <a:bodyPr/>
                    <a:lstStyle/>
                    <a:p>
                      <a:pPr marL="0" algn="ctr" defTabSz="457200" rtl="0" eaLnBrk="1" latinLnBrk="0" hangingPunct="1"/>
                      <a:r>
                        <a:rPr lang="en-US" sz="1400" b="0" kern="1200" dirty="0" smtClean="0">
                          <a:solidFill>
                            <a:schemeClr val="dk1"/>
                          </a:solidFill>
                          <a:latin typeface="+mn-lt"/>
                          <a:ea typeface="+mn-ea"/>
                          <a:cs typeface="Arial"/>
                        </a:rPr>
                        <a:t>26%</a:t>
                      </a:r>
                      <a:endParaRPr lang="en-US" sz="1400" b="0" kern="1200" dirty="0">
                        <a:solidFill>
                          <a:schemeClr val="dk1"/>
                        </a:solidFill>
                        <a:latin typeface="+mn-lt"/>
                        <a:ea typeface="+mn-ea"/>
                        <a:cs typeface="Arial"/>
                      </a:endParaRPr>
                    </a:p>
                  </a:txBody>
                  <a:tcPr marL="0" marR="0" marT="0" marB="0" anchor="ctr"/>
                </a:tc>
              </a:tr>
              <a:tr h="320202">
                <a:tc>
                  <a:txBody>
                    <a:bodyPr/>
                    <a:lstStyle/>
                    <a:p>
                      <a:pPr>
                        <a:lnSpc>
                          <a:spcPct val="90000"/>
                        </a:lnSpc>
                      </a:pPr>
                      <a:r>
                        <a:rPr lang="en-US" sz="1400" b="0" dirty="0" smtClean="0">
                          <a:latin typeface="+mn-lt"/>
                          <a:cs typeface="Arial"/>
                        </a:rPr>
                        <a:t>Fermi Cycle 6</a:t>
                      </a:r>
                      <a:endParaRPr lang="en-US" sz="1400" b="0" dirty="0">
                        <a:latin typeface="+mn-lt"/>
                        <a:cs typeface="Arial"/>
                      </a:endParaRPr>
                    </a:p>
                  </a:txBody>
                  <a:tcPr anchor="ctr"/>
                </a:tc>
                <a:tc>
                  <a:txBody>
                    <a:bodyPr/>
                    <a:lstStyle/>
                    <a:p>
                      <a:pPr algn="ctr"/>
                      <a:r>
                        <a:rPr lang="en-US" sz="1400" b="0" dirty="0" smtClean="0">
                          <a:latin typeface="+mn-lt"/>
                          <a:cs typeface="Arial"/>
                        </a:rPr>
                        <a:t>Jan 31, 2014</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n-lt"/>
                          <a:cs typeface="Arial"/>
                        </a:rPr>
                        <a:t>Jun 23</a:t>
                      </a:r>
                    </a:p>
                  </a:txBody>
                  <a:tcPr anchor="ctr"/>
                </a:tc>
                <a:tc>
                  <a:txBody>
                    <a:bodyPr/>
                    <a:lstStyle/>
                    <a:p>
                      <a:pPr algn="ctr"/>
                      <a:r>
                        <a:rPr lang="en-US" sz="1400" b="0" dirty="0" smtClean="0">
                          <a:solidFill>
                            <a:schemeClr val="tx1"/>
                          </a:solidFill>
                          <a:latin typeface="+mn-lt"/>
                          <a:cs typeface="Arial"/>
                        </a:rPr>
                        <a:t>143</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224</a:t>
                      </a:r>
                      <a:endParaRPr lang="en-US" sz="1400" b="0" dirty="0">
                        <a:latin typeface="+mn-lt"/>
                        <a:cs typeface="Arial"/>
                      </a:endParaRPr>
                    </a:p>
                  </a:txBody>
                  <a:tcPr marL="45720" marR="45720" anchor="ctr"/>
                </a:tc>
                <a:tc>
                  <a:txBody>
                    <a:bodyPr/>
                    <a:lstStyle/>
                    <a:p>
                      <a:pPr algn="ctr"/>
                      <a:r>
                        <a:rPr lang="en-US" sz="1400" b="0" dirty="0" smtClean="0">
                          <a:latin typeface="+mn-lt"/>
                          <a:cs typeface="Arial"/>
                        </a:rPr>
                        <a:t>44</a:t>
                      </a:r>
                      <a:endParaRPr lang="en-US" sz="1400" b="0" dirty="0">
                        <a:latin typeface="+mn-lt"/>
                        <a:cs typeface="Arial"/>
                      </a:endParaRPr>
                    </a:p>
                  </a:txBody>
                  <a:tcPr anchor="ctr"/>
                </a:tc>
                <a:tc>
                  <a:txBody>
                    <a:bodyPr/>
                    <a:lstStyle/>
                    <a:p>
                      <a:pPr algn="ctr"/>
                      <a:r>
                        <a:rPr lang="en-US" sz="1400" b="0" dirty="0" smtClean="0">
                          <a:latin typeface="+mn-lt"/>
                          <a:cs typeface="Arial"/>
                        </a:rPr>
                        <a:t>20%</a:t>
                      </a:r>
                      <a:endParaRPr lang="en-US" sz="1400" b="0" dirty="0">
                        <a:latin typeface="+mn-lt"/>
                        <a:cs typeface="Arial"/>
                      </a:endParaRPr>
                    </a:p>
                  </a:txBody>
                  <a:tcPr marL="0" marR="0" marT="0" marB="0" anchor="ctr"/>
                </a:tc>
              </a:tr>
              <a:tr h="320202">
                <a:tc>
                  <a:txBody>
                    <a:bodyPr/>
                    <a:lstStyle/>
                    <a:p>
                      <a:pPr marL="0" algn="l" defTabSz="457200" rtl="0" eaLnBrk="1" latinLnBrk="0" hangingPunct="1">
                        <a:lnSpc>
                          <a:spcPct val="90000"/>
                        </a:lnSpc>
                      </a:pPr>
                      <a:r>
                        <a:rPr lang="en-US" sz="1400" b="0" kern="1200" dirty="0" smtClean="0">
                          <a:solidFill>
                            <a:schemeClr val="dk1"/>
                          </a:solidFill>
                          <a:latin typeface="+mn-lt"/>
                          <a:ea typeface="+mn-ea"/>
                          <a:cs typeface="Arial"/>
                        </a:rPr>
                        <a:t>Roman</a:t>
                      </a:r>
                      <a:r>
                        <a:rPr lang="en-US" sz="1400" b="0" kern="1200" baseline="0" dirty="0" smtClean="0">
                          <a:solidFill>
                            <a:schemeClr val="dk1"/>
                          </a:solidFill>
                          <a:latin typeface="+mn-lt"/>
                          <a:ea typeface="+mn-ea"/>
                          <a:cs typeface="Arial"/>
                        </a:rPr>
                        <a:t> Tech Stage 2</a:t>
                      </a:r>
                      <a:endParaRPr lang="en-US" sz="1400" b="0" kern="1200" dirty="0">
                        <a:solidFill>
                          <a:schemeClr val="dk1"/>
                        </a:solidFill>
                        <a:latin typeface="+mn-lt"/>
                        <a:ea typeface="+mn-ea"/>
                        <a:cs typeface="Arial"/>
                      </a:endParaRPr>
                    </a:p>
                  </a:txBody>
                  <a:tcPr anchor="ctr"/>
                </a:tc>
                <a:tc>
                  <a:txBody>
                    <a:bodyPr/>
                    <a:lstStyle/>
                    <a:p>
                      <a:pPr algn="ctr"/>
                      <a:r>
                        <a:rPr lang="en-US" sz="1400" b="0" dirty="0" smtClean="0">
                          <a:latin typeface="+mn-lt"/>
                          <a:cs typeface="Arial"/>
                        </a:rPr>
                        <a:t>Feb 1</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n-lt"/>
                          <a:cs typeface="Arial"/>
                        </a:rPr>
                        <a:t>Apr 21</a:t>
                      </a:r>
                    </a:p>
                  </a:txBody>
                  <a:tcPr anchor="ctr"/>
                </a:tc>
                <a:tc>
                  <a:txBody>
                    <a:bodyPr/>
                    <a:lstStyle/>
                    <a:p>
                      <a:pPr algn="ctr"/>
                      <a:r>
                        <a:rPr lang="en-US" sz="1400" b="0" dirty="0" smtClean="0">
                          <a:solidFill>
                            <a:schemeClr val="tx1"/>
                          </a:solidFill>
                          <a:latin typeface="+mn-lt"/>
                          <a:cs typeface="Arial"/>
                        </a:rPr>
                        <a:t>79</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2</a:t>
                      </a:r>
                      <a:endParaRPr lang="en-US" sz="1400" b="0" dirty="0">
                        <a:latin typeface="+mn-lt"/>
                        <a:cs typeface="Arial"/>
                      </a:endParaRPr>
                    </a:p>
                  </a:txBody>
                  <a:tcPr marL="45720" marR="45720" anchor="ctr"/>
                </a:tc>
                <a:tc>
                  <a:txBody>
                    <a:bodyPr/>
                    <a:lstStyle/>
                    <a:p>
                      <a:pPr marL="0" marR="0" lvl="0" indent="0" algn="ctr" defTabSz="45689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Arial"/>
                        </a:rPr>
                        <a:t>1</a:t>
                      </a:r>
                      <a:endParaRPr kumimoji="0" lang="en-US" sz="14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algn="ctr"/>
                      <a:r>
                        <a:rPr lang="en-US" sz="1400" b="0" dirty="0" smtClean="0">
                          <a:latin typeface="+mn-lt"/>
                          <a:cs typeface="Arial"/>
                        </a:rPr>
                        <a:t>50%</a:t>
                      </a:r>
                      <a:endParaRPr lang="en-US" sz="1400" b="0" dirty="0">
                        <a:latin typeface="+mn-lt"/>
                        <a:cs typeface="Arial"/>
                      </a:endParaRPr>
                    </a:p>
                  </a:txBody>
                  <a:tcPr marL="0" marR="0" marT="0" marB="0" anchor="ctr"/>
                </a:tc>
              </a:tr>
              <a:tr h="320202">
                <a:tc>
                  <a:txBody>
                    <a:bodyPr/>
                    <a:lstStyle/>
                    <a:p>
                      <a:pPr marL="0" algn="l" defTabSz="457200" rtl="0" eaLnBrk="1" latinLnBrk="0" hangingPunct="1">
                        <a:lnSpc>
                          <a:spcPct val="90000"/>
                        </a:lnSpc>
                      </a:pPr>
                      <a:r>
                        <a:rPr lang="en-US" sz="1400" b="0" kern="1200" dirty="0" smtClean="0">
                          <a:solidFill>
                            <a:srgbClr val="000000"/>
                          </a:solidFill>
                          <a:latin typeface="+mn-lt"/>
                          <a:ea typeface="+mn-ea"/>
                          <a:cs typeface="Arial"/>
                        </a:rPr>
                        <a:t>Chandra GO Cycle 16</a:t>
                      </a:r>
                      <a:endParaRPr lang="en-US" sz="1400" b="0" kern="1200" dirty="0">
                        <a:solidFill>
                          <a:srgbClr val="000000"/>
                        </a:solidFill>
                        <a:latin typeface="+mn-lt"/>
                        <a:ea typeface="+mn-ea"/>
                        <a:cs typeface="Arial"/>
                      </a:endParaRPr>
                    </a:p>
                  </a:txBody>
                  <a:tcPr anchor="ctr"/>
                </a:tc>
                <a:tc>
                  <a:txBody>
                    <a:bodyPr/>
                    <a:lstStyle/>
                    <a:p>
                      <a:pPr algn="ctr"/>
                      <a:r>
                        <a:rPr lang="en-US" sz="1400" b="0" dirty="0" smtClean="0">
                          <a:latin typeface="+mn-lt"/>
                          <a:cs typeface="Arial"/>
                        </a:rPr>
                        <a:t>Mar</a:t>
                      </a:r>
                      <a:r>
                        <a:rPr lang="en-US" sz="1400" b="0" baseline="0" dirty="0" smtClean="0">
                          <a:latin typeface="+mn-lt"/>
                          <a:cs typeface="Arial"/>
                        </a:rPr>
                        <a:t> 13</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dk1"/>
                          </a:solidFill>
                          <a:latin typeface="+mn-lt"/>
                          <a:ea typeface="+mn-ea"/>
                          <a:cs typeface="Arial"/>
                        </a:rPr>
                        <a:t>July 17</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mn-lt"/>
                          <a:ea typeface="+mn-ea"/>
                          <a:cs typeface="Arial"/>
                        </a:rPr>
                        <a:t>140</a:t>
                      </a:r>
                      <a:endParaRPr lang="en-US" sz="1400" b="0" kern="1200" dirty="0">
                        <a:solidFill>
                          <a:schemeClr val="tx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636</a:t>
                      </a:r>
                      <a:endParaRPr lang="en-US" sz="1400" b="0" kern="1200" dirty="0">
                        <a:solidFill>
                          <a:schemeClr val="dk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192</a:t>
                      </a:r>
                      <a:endParaRPr lang="en-US" sz="1400" b="0" kern="1200" dirty="0">
                        <a:solidFill>
                          <a:schemeClr val="dk1"/>
                        </a:solidFill>
                        <a:latin typeface="+mn-lt"/>
                        <a:ea typeface="+mn-ea"/>
                        <a:cs typeface="Arial"/>
                      </a:endParaRPr>
                    </a:p>
                  </a:txBody>
                  <a:tcPr anchor="ctr"/>
                </a:tc>
                <a:tc>
                  <a:txBody>
                    <a:bodyPr/>
                    <a:lstStyle/>
                    <a:p>
                      <a:pPr marL="0" algn="ctr" defTabSz="457200" rtl="0" eaLnBrk="1" latinLnBrk="0" hangingPunct="1"/>
                      <a:r>
                        <a:rPr lang="en-US" sz="1400" b="0" kern="1200" dirty="0" smtClean="0">
                          <a:solidFill>
                            <a:schemeClr val="dk1"/>
                          </a:solidFill>
                          <a:latin typeface="+mn-lt"/>
                          <a:ea typeface="+mn-ea"/>
                          <a:cs typeface="Arial"/>
                        </a:rPr>
                        <a:t>30%</a:t>
                      </a:r>
                      <a:endParaRPr lang="en-US" sz="1400" b="0" kern="1200" dirty="0">
                        <a:solidFill>
                          <a:schemeClr val="dk1"/>
                        </a:solidFill>
                        <a:latin typeface="+mn-lt"/>
                        <a:ea typeface="+mn-ea"/>
                        <a:cs typeface="Arial"/>
                      </a:endParaRPr>
                    </a:p>
                  </a:txBody>
                  <a:tcPr marL="0" marR="0" marT="0" marB="0" anchor="ctr"/>
                </a:tc>
              </a:tr>
              <a:tr h="553076">
                <a:tc>
                  <a:txBody>
                    <a:bodyPr/>
                    <a:lstStyle/>
                    <a:p>
                      <a:pPr marL="0" algn="l" defTabSz="457200" rtl="0" eaLnBrk="1" latinLnBrk="0" hangingPunct="1">
                        <a:lnSpc>
                          <a:spcPct val="90000"/>
                        </a:lnSpc>
                      </a:pPr>
                      <a:r>
                        <a:rPr lang="en-US" sz="1400" b="0" kern="1200" dirty="0" smtClean="0">
                          <a:solidFill>
                            <a:schemeClr val="dk1"/>
                          </a:solidFill>
                          <a:latin typeface="+mn-lt"/>
                          <a:ea typeface="+mn-ea"/>
                          <a:cs typeface="Arial"/>
                        </a:rPr>
                        <a:t>APRA / SAT</a:t>
                      </a:r>
                      <a:endParaRPr lang="en-US" sz="1400" b="0" kern="1200" dirty="0">
                        <a:solidFill>
                          <a:schemeClr val="dk1"/>
                        </a:solidFill>
                        <a:latin typeface="+mn-lt"/>
                        <a:ea typeface="+mn-ea"/>
                        <a:cs typeface="Arial"/>
                      </a:endParaRPr>
                    </a:p>
                  </a:txBody>
                  <a:tcPr anchor="ctr"/>
                </a:tc>
                <a:tc>
                  <a:txBody>
                    <a:bodyPr/>
                    <a:lstStyle/>
                    <a:p>
                      <a:pPr algn="ctr"/>
                      <a:r>
                        <a:rPr lang="en-US" sz="1400" b="0" dirty="0" smtClean="0">
                          <a:latin typeface="+mn-lt"/>
                          <a:cs typeface="Arial"/>
                        </a:rPr>
                        <a:t>Mar 21</a:t>
                      </a:r>
                      <a:endParaRPr lang="en-US" sz="1400" b="0" dirty="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n-lt"/>
                          <a:cs typeface="Arial"/>
                        </a:rPr>
                        <a:t>Sep 16 / Aug</a:t>
                      </a:r>
                      <a:r>
                        <a:rPr lang="en-US" sz="1400" b="0" baseline="0" dirty="0" smtClean="0">
                          <a:latin typeface="+mn-lt"/>
                          <a:cs typeface="Arial"/>
                        </a:rPr>
                        <a:t> 18</a:t>
                      </a:r>
                      <a:endParaRPr lang="en-US" sz="1400" b="0" dirty="0" smtClean="0">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mn-lt"/>
                          <a:ea typeface="+mn-ea"/>
                          <a:cs typeface="Arial"/>
                        </a:rPr>
                        <a:t>179 / 160</a:t>
                      </a:r>
                      <a:endParaRPr lang="en-US" sz="1400" b="0" kern="1200" dirty="0">
                        <a:solidFill>
                          <a:schemeClr val="tx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177 / 18</a:t>
                      </a:r>
                      <a:endParaRPr lang="en-US" sz="1400" b="0" kern="1200" dirty="0">
                        <a:solidFill>
                          <a:schemeClr val="dk1"/>
                        </a:solidFill>
                        <a:latin typeface="+mn-lt"/>
                        <a:ea typeface="+mn-ea"/>
                        <a:cs typeface="Arial"/>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kern="1200" noProof="0" dirty="0" smtClean="0">
                          <a:solidFill>
                            <a:schemeClr val="dk1"/>
                          </a:solidFill>
                          <a:latin typeface="+mn-lt"/>
                          <a:ea typeface="+mn-ea"/>
                          <a:cs typeface="Arial"/>
                        </a:rPr>
                        <a:t>38 / 10</a:t>
                      </a:r>
                      <a:endParaRPr lang="en-US" sz="1400" b="0" kern="1200" noProof="0" dirty="0">
                        <a:solidFill>
                          <a:schemeClr val="dk1"/>
                        </a:solidFill>
                        <a:latin typeface="+mn-lt"/>
                        <a:ea typeface="+mn-ea"/>
                        <a:cs typeface="Arial"/>
                      </a:endParaRPr>
                    </a:p>
                  </a:txBody>
                  <a:tcPr anchor="ctr"/>
                </a:tc>
                <a:tc>
                  <a:txBody>
                    <a:bodyPr/>
                    <a:lstStyle/>
                    <a:p>
                      <a:pPr algn="ctr"/>
                      <a:r>
                        <a:rPr lang="en-US" sz="1400" b="0" dirty="0" smtClean="0">
                          <a:latin typeface="+mn-lt"/>
                          <a:cs typeface="Arial"/>
                        </a:rPr>
                        <a:t>22% / 56%</a:t>
                      </a:r>
                    </a:p>
                  </a:txBody>
                  <a:tcPr marL="0" marR="0" marT="0" marB="0" anchor="ctr"/>
                </a:tc>
              </a:tr>
              <a:tr h="320202">
                <a:tc>
                  <a:txBody>
                    <a:bodyPr/>
                    <a:lstStyle/>
                    <a:p>
                      <a:pPr marL="0" algn="l" defTabSz="457200" rtl="0" eaLnBrk="1" latinLnBrk="0" hangingPunct="1"/>
                      <a:r>
                        <a:rPr lang="en-US" sz="1400" b="0" kern="1200" dirty="0" smtClean="0">
                          <a:solidFill>
                            <a:schemeClr val="dk1"/>
                          </a:solidFill>
                          <a:latin typeface="+mn-lt"/>
                          <a:ea typeface="+mn-ea"/>
                          <a:cs typeface="Arial"/>
                        </a:rPr>
                        <a:t>Hubble GO Cycle 22</a:t>
                      </a:r>
                      <a:endParaRPr lang="en-US" sz="1400" b="0" kern="1200" dirty="0">
                        <a:solidFill>
                          <a:schemeClr val="dk1"/>
                        </a:solidFill>
                        <a:latin typeface="+mn-lt"/>
                        <a:ea typeface="+mn-ea"/>
                        <a:cs typeface="Arial"/>
                      </a:endParaRPr>
                    </a:p>
                  </a:txBody>
                  <a:tcPr anchor="ctr"/>
                </a:tc>
                <a:tc>
                  <a:txBody>
                    <a:bodyPr/>
                    <a:lstStyle/>
                    <a:p>
                      <a:pPr marL="0" algn="ctr" defTabSz="457200" rtl="0" eaLnBrk="1" latinLnBrk="0" hangingPunct="1"/>
                      <a:r>
                        <a:rPr lang="en-US" sz="1400" b="0" kern="1200" dirty="0" smtClean="0">
                          <a:solidFill>
                            <a:schemeClr val="dk1"/>
                          </a:solidFill>
                          <a:latin typeface="+mn-lt"/>
                          <a:ea typeface="+mn-ea"/>
                          <a:cs typeface="Arial"/>
                        </a:rPr>
                        <a:t>Apr 11</a:t>
                      </a:r>
                      <a:endParaRPr lang="en-US" sz="1400" b="0" kern="1200" dirty="0">
                        <a:solidFill>
                          <a:schemeClr val="dk1"/>
                        </a:solidFill>
                        <a:latin typeface="+mn-lt"/>
                        <a:ea typeface="+mn-ea"/>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dk1"/>
                          </a:solidFill>
                          <a:latin typeface="+mn-lt"/>
                          <a:ea typeface="+mn-ea"/>
                          <a:cs typeface="Arial"/>
                        </a:rPr>
                        <a:t>Jun 23</a:t>
                      </a:r>
                    </a:p>
                  </a:txBody>
                  <a:tcPr anchor="ctr"/>
                </a:tc>
                <a:tc>
                  <a:txBody>
                    <a:bodyPr/>
                    <a:lstStyle/>
                    <a:p>
                      <a:pPr marL="0" algn="ctr" defTabSz="457200" rtl="0" eaLnBrk="1" latinLnBrk="0" hangingPunct="1"/>
                      <a:r>
                        <a:rPr lang="en-US" sz="1400" b="0" kern="1200" dirty="0" smtClean="0">
                          <a:solidFill>
                            <a:schemeClr val="tx1"/>
                          </a:solidFill>
                          <a:latin typeface="+mn-lt"/>
                          <a:ea typeface="+mn-ea"/>
                          <a:cs typeface="Arial"/>
                        </a:rPr>
                        <a:t>111</a:t>
                      </a:r>
                      <a:endParaRPr lang="en-US" sz="1400" b="0" kern="1200" dirty="0">
                        <a:solidFill>
                          <a:schemeClr val="tx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1135</a:t>
                      </a:r>
                      <a:endParaRPr lang="en-US" sz="1400" b="0" kern="1200" dirty="0">
                        <a:solidFill>
                          <a:schemeClr val="dk1"/>
                        </a:solidFill>
                        <a:latin typeface="+mn-lt"/>
                        <a:ea typeface="+mn-ea"/>
                        <a:cs typeface="Arial"/>
                      </a:endParaRPr>
                    </a:p>
                  </a:txBody>
                  <a:tcPr marL="45720" marR="45720" anchor="ctr"/>
                </a:tc>
                <a:tc>
                  <a:txBody>
                    <a:bodyPr/>
                    <a:lstStyle/>
                    <a:p>
                      <a:pPr marL="0" algn="ctr" defTabSz="457200" rtl="0" eaLnBrk="1" latinLnBrk="0" hangingPunct="1"/>
                      <a:r>
                        <a:rPr lang="en-US" sz="1400" b="0" kern="1200" dirty="0" smtClean="0">
                          <a:solidFill>
                            <a:schemeClr val="dk1"/>
                          </a:solidFill>
                          <a:latin typeface="+mn-lt"/>
                          <a:ea typeface="+mn-ea"/>
                          <a:cs typeface="Arial"/>
                        </a:rPr>
                        <a:t>254</a:t>
                      </a:r>
                      <a:endParaRPr lang="en-US" sz="1400" b="0" kern="1200" dirty="0">
                        <a:solidFill>
                          <a:schemeClr val="dk1"/>
                        </a:solidFill>
                        <a:latin typeface="+mn-lt"/>
                        <a:ea typeface="+mn-ea"/>
                        <a:cs typeface="Arial"/>
                      </a:endParaRPr>
                    </a:p>
                  </a:txBody>
                  <a:tcPr anchor="ctr"/>
                </a:tc>
                <a:tc>
                  <a:txBody>
                    <a:bodyPr/>
                    <a:lstStyle/>
                    <a:p>
                      <a:pPr marL="0" algn="ctr" defTabSz="457200" rtl="0" eaLnBrk="1" latinLnBrk="0" hangingPunct="1"/>
                      <a:r>
                        <a:rPr lang="en-US" sz="1400" b="0" kern="1200" dirty="0" smtClean="0">
                          <a:solidFill>
                            <a:schemeClr val="dk1"/>
                          </a:solidFill>
                          <a:latin typeface="+mn-lt"/>
                          <a:ea typeface="+mn-ea"/>
                          <a:cs typeface="Arial"/>
                        </a:rPr>
                        <a:t>22%</a:t>
                      </a:r>
                      <a:endParaRPr lang="en-US" sz="1400" b="0" kern="1200" dirty="0">
                        <a:solidFill>
                          <a:schemeClr val="dk1"/>
                        </a:solidFill>
                        <a:latin typeface="+mn-lt"/>
                        <a:ea typeface="+mn-ea"/>
                        <a:cs typeface="Arial"/>
                      </a:endParaRPr>
                    </a:p>
                  </a:txBody>
                  <a:tcPr marL="0" marR="0" marT="0" marB="0" anchor="ctr"/>
                </a:tc>
              </a:tr>
              <a:tr h="320202">
                <a:tc>
                  <a:txBody>
                    <a:bodyPr/>
                    <a:lstStyle/>
                    <a:p>
                      <a:pPr>
                        <a:lnSpc>
                          <a:spcPct val="90000"/>
                        </a:lnSpc>
                      </a:pPr>
                      <a:r>
                        <a:rPr lang="en-US" sz="1400" b="0" dirty="0" smtClean="0">
                          <a:latin typeface="+mn-lt"/>
                          <a:cs typeface="Arial"/>
                        </a:rPr>
                        <a:t>ADAP (data analysis)</a:t>
                      </a:r>
                      <a:endParaRPr lang="en-US" sz="1400" b="0" dirty="0">
                        <a:latin typeface="+mn-lt"/>
                        <a:cs typeface="Arial"/>
                      </a:endParaRPr>
                    </a:p>
                  </a:txBody>
                  <a:tcPr anchor="ctr"/>
                </a:tc>
                <a:tc>
                  <a:txBody>
                    <a:bodyPr/>
                    <a:lstStyle/>
                    <a:p>
                      <a:pPr algn="ctr"/>
                      <a:r>
                        <a:rPr lang="en-US" sz="1400" b="0" dirty="0" smtClean="0">
                          <a:solidFill>
                            <a:schemeClr val="tx1"/>
                          </a:solidFill>
                          <a:latin typeface="+mn-lt"/>
                          <a:cs typeface="Arial"/>
                        </a:rPr>
                        <a:t>May</a:t>
                      </a:r>
                      <a:r>
                        <a:rPr lang="en-US" sz="1400" b="0" baseline="0" dirty="0" smtClean="0">
                          <a:solidFill>
                            <a:schemeClr val="tx1"/>
                          </a:solidFill>
                          <a:latin typeface="+mn-lt"/>
                          <a:cs typeface="Arial"/>
                        </a:rPr>
                        <a:t> </a:t>
                      </a:r>
                      <a:r>
                        <a:rPr lang="en-US" sz="1400" b="0" dirty="0" smtClean="0">
                          <a:solidFill>
                            <a:schemeClr val="tx1"/>
                          </a:solidFill>
                          <a:latin typeface="+mn-lt"/>
                          <a:cs typeface="Arial"/>
                        </a:rPr>
                        <a:t>16</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mn-lt"/>
                          <a:cs typeface="Arial"/>
                        </a:rPr>
                        <a:t>Oct 10</a:t>
                      </a:r>
                    </a:p>
                  </a:txBody>
                  <a:tcPr anchor="ctr"/>
                </a:tc>
                <a:tc>
                  <a:txBody>
                    <a:bodyPr/>
                    <a:lstStyle/>
                    <a:p>
                      <a:pPr algn="ctr"/>
                      <a:r>
                        <a:rPr lang="en-US" sz="1400" b="0" dirty="0" smtClean="0">
                          <a:solidFill>
                            <a:schemeClr val="tx1"/>
                          </a:solidFill>
                          <a:latin typeface="+mn-lt"/>
                          <a:cs typeface="Arial"/>
                        </a:rPr>
                        <a:t>147</a:t>
                      </a:r>
                    </a:p>
                  </a:txBody>
                  <a:tcPr marL="45720" marR="45720" anchor="ctr"/>
                </a:tc>
                <a:tc>
                  <a:txBody>
                    <a:bodyPr/>
                    <a:lstStyle/>
                    <a:p>
                      <a:pPr algn="ctr"/>
                      <a:r>
                        <a:rPr lang="en-US" sz="1400" b="0" dirty="0" smtClean="0">
                          <a:solidFill>
                            <a:schemeClr val="tx1"/>
                          </a:solidFill>
                          <a:latin typeface="+mn-lt"/>
                          <a:cs typeface="Arial"/>
                        </a:rPr>
                        <a:t>300</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62</a:t>
                      </a:r>
                      <a:endParaRPr lang="en-US" sz="1400" b="0" dirty="0">
                        <a:latin typeface="+mn-lt"/>
                        <a:cs typeface="Arial"/>
                      </a:endParaRPr>
                    </a:p>
                  </a:txBody>
                  <a:tcPr anchor="ctr"/>
                </a:tc>
                <a:tc>
                  <a:txBody>
                    <a:bodyPr/>
                    <a:lstStyle/>
                    <a:p>
                      <a:pPr algn="ctr"/>
                      <a:r>
                        <a:rPr lang="en-US" sz="1400" b="0" dirty="0" smtClean="0">
                          <a:latin typeface="+mn-lt"/>
                          <a:cs typeface="Arial"/>
                        </a:rPr>
                        <a:t>21%</a:t>
                      </a:r>
                      <a:endParaRPr lang="en-US" sz="1400" b="0" dirty="0">
                        <a:latin typeface="+mn-lt"/>
                        <a:cs typeface="Arial"/>
                      </a:endParaRPr>
                    </a:p>
                  </a:txBody>
                  <a:tcPr marL="0" marR="0" marT="0" marB="0" anchor="ctr"/>
                </a:tc>
              </a:tr>
              <a:tr h="320202">
                <a:tc>
                  <a:txBody>
                    <a:bodyPr/>
                    <a:lstStyle/>
                    <a:p>
                      <a:pPr>
                        <a:lnSpc>
                          <a:spcPct val="90000"/>
                        </a:lnSpc>
                      </a:pPr>
                      <a:r>
                        <a:rPr lang="en-US" sz="1400" b="0" dirty="0" err="1" smtClean="0">
                          <a:solidFill>
                            <a:schemeClr val="tx1"/>
                          </a:solidFill>
                          <a:latin typeface="+mn-lt"/>
                          <a:cs typeface="Arial"/>
                        </a:rPr>
                        <a:t>Exoplanet</a:t>
                      </a:r>
                      <a:r>
                        <a:rPr lang="en-US" sz="1400" b="0" baseline="0" dirty="0" smtClean="0">
                          <a:solidFill>
                            <a:schemeClr val="tx1"/>
                          </a:solidFill>
                          <a:latin typeface="+mn-lt"/>
                          <a:cs typeface="Arial"/>
                        </a:rPr>
                        <a:t> Research</a:t>
                      </a:r>
                      <a:endParaRPr lang="en-US" sz="1400" b="0" dirty="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May 23</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mn-lt"/>
                          <a:cs typeface="Arial"/>
                        </a:rPr>
                        <a:t>Oct 31</a:t>
                      </a:r>
                    </a:p>
                  </a:txBody>
                  <a:tcPr anchor="ctr"/>
                </a:tc>
                <a:tc>
                  <a:txBody>
                    <a:bodyPr/>
                    <a:lstStyle/>
                    <a:p>
                      <a:pPr algn="ctr"/>
                      <a:r>
                        <a:rPr lang="en-US" sz="1400" b="0" dirty="0" smtClean="0">
                          <a:solidFill>
                            <a:schemeClr val="tx1"/>
                          </a:solidFill>
                          <a:latin typeface="+mn-lt"/>
                          <a:cs typeface="Arial"/>
                        </a:rPr>
                        <a:t>161</a:t>
                      </a:r>
                    </a:p>
                  </a:txBody>
                  <a:tcPr marL="45720" marR="45720" anchor="ctr"/>
                </a:tc>
                <a:tc>
                  <a:txBody>
                    <a:bodyPr/>
                    <a:lstStyle/>
                    <a:p>
                      <a:pPr algn="ctr"/>
                      <a:r>
                        <a:rPr lang="en-US" sz="1400" b="0" dirty="0" smtClean="0">
                          <a:solidFill>
                            <a:schemeClr val="tx1"/>
                          </a:solidFill>
                          <a:latin typeface="+mn-lt"/>
                          <a:cs typeface="Arial"/>
                        </a:rPr>
                        <a:t>64</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9</a:t>
                      </a:r>
                      <a:endParaRPr lang="en-US" sz="1400" b="0" dirty="0">
                        <a:latin typeface="+mn-lt"/>
                        <a:cs typeface="Arial"/>
                      </a:endParaRPr>
                    </a:p>
                  </a:txBody>
                  <a:tcPr anchor="ctr"/>
                </a:tc>
                <a:tc>
                  <a:txBody>
                    <a:bodyPr/>
                    <a:lstStyle/>
                    <a:p>
                      <a:pPr algn="ctr"/>
                      <a:r>
                        <a:rPr lang="en-US" sz="1400" b="0" dirty="0" smtClean="0">
                          <a:latin typeface="+mn-lt"/>
                          <a:cs typeface="Arial"/>
                        </a:rPr>
                        <a:t>14%</a:t>
                      </a:r>
                      <a:endParaRPr lang="en-US" sz="1400" b="0" dirty="0">
                        <a:latin typeface="+mn-lt"/>
                        <a:cs typeface="Arial"/>
                      </a:endParaRPr>
                    </a:p>
                  </a:txBody>
                  <a:tcPr marL="0" marR="0" marT="0" marB="0" anchor="ctr"/>
                </a:tc>
              </a:tr>
              <a:tr h="320202">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0" dirty="0" smtClean="0">
                          <a:latin typeface="+mn-lt"/>
                          <a:cs typeface="Arial"/>
                        </a:rPr>
                        <a:t>ATP (theory)</a:t>
                      </a:r>
                      <a:endParaRPr lang="en-US" sz="1400" b="0" dirty="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July 11</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126</a:t>
                      </a:r>
                    </a:p>
                  </a:txBody>
                  <a:tcPr marL="45720" marR="45720" anchor="ctr"/>
                </a:tc>
                <a:tc>
                  <a:txBody>
                    <a:bodyPr/>
                    <a:lstStyle/>
                    <a:p>
                      <a:pPr algn="ctr"/>
                      <a:r>
                        <a:rPr lang="en-US" sz="1400" b="0" dirty="0" smtClean="0">
                          <a:solidFill>
                            <a:schemeClr val="tx1"/>
                          </a:solidFill>
                          <a:latin typeface="+mn-lt"/>
                          <a:cs typeface="Arial"/>
                        </a:rPr>
                        <a:t>216</a:t>
                      </a:r>
                      <a:endParaRPr lang="en-US" sz="1400" b="0" dirty="0">
                        <a:solidFill>
                          <a:schemeClr val="tx1"/>
                        </a:solidFill>
                        <a:latin typeface="+mn-lt"/>
                        <a:cs typeface="Arial"/>
                      </a:endParaRPr>
                    </a:p>
                  </a:txBody>
                  <a:tcPr marL="45720" marR="45720" anchor="ctr"/>
                </a:tc>
                <a:tc>
                  <a:txBody>
                    <a:bodyPr/>
                    <a:lstStyle/>
                    <a:p>
                      <a:pPr algn="ctr"/>
                      <a:endParaRPr lang="en-US" sz="1400" b="0" dirty="0">
                        <a:latin typeface="+mn-lt"/>
                        <a:cs typeface="Arial"/>
                      </a:endParaRPr>
                    </a:p>
                  </a:txBody>
                  <a:tcPr anchor="ctr"/>
                </a:tc>
                <a:tc>
                  <a:txBody>
                    <a:bodyPr/>
                    <a:lstStyle/>
                    <a:p>
                      <a:pPr algn="ctr"/>
                      <a:endParaRPr lang="en-US" sz="1400" b="0" dirty="0">
                        <a:latin typeface="+mn-lt"/>
                        <a:cs typeface="Arial"/>
                      </a:endParaRPr>
                    </a:p>
                  </a:txBody>
                  <a:tcPr marL="0" marR="0" marT="0" marB="0" anchor="ctr"/>
                </a:tc>
              </a:tr>
              <a:tr h="454105">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0" dirty="0" smtClean="0">
                          <a:solidFill>
                            <a:schemeClr val="tx1"/>
                          </a:solidFill>
                          <a:latin typeface="+mn-lt"/>
                          <a:cs typeface="Arial"/>
                        </a:rPr>
                        <a:t>WFIRST (Preparatory</a:t>
                      </a:r>
                      <a:r>
                        <a:rPr lang="en-US" sz="1400" b="0" baseline="0" dirty="0" smtClean="0">
                          <a:solidFill>
                            <a:schemeClr val="tx1"/>
                          </a:solidFill>
                          <a:latin typeface="+mn-lt"/>
                          <a:cs typeface="Arial"/>
                        </a:rPr>
                        <a:t> Science)</a:t>
                      </a:r>
                      <a:endParaRPr lang="en-US" sz="1400" b="0" dirty="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July 11</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126</a:t>
                      </a:r>
                    </a:p>
                  </a:txBody>
                  <a:tcPr marL="45720" marR="45720" anchor="ctr"/>
                </a:tc>
                <a:tc>
                  <a:txBody>
                    <a:bodyPr/>
                    <a:lstStyle/>
                    <a:p>
                      <a:pPr algn="ctr"/>
                      <a:r>
                        <a:rPr lang="en-US" sz="1400" b="0" dirty="0" smtClean="0">
                          <a:solidFill>
                            <a:schemeClr val="tx1"/>
                          </a:solidFill>
                          <a:latin typeface="+mn-lt"/>
                          <a:cs typeface="Arial"/>
                        </a:rPr>
                        <a:t>53</a:t>
                      </a:r>
                      <a:endParaRPr lang="en-US" sz="1400" b="0" dirty="0">
                        <a:solidFill>
                          <a:schemeClr val="tx1"/>
                        </a:solidFill>
                        <a:latin typeface="+mn-lt"/>
                        <a:cs typeface="Arial"/>
                      </a:endParaRPr>
                    </a:p>
                  </a:txBody>
                  <a:tcPr marL="45720" marR="45720" anchor="ctr"/>
                </a:tc>
                <a:tc>
                  <a:txBody>
                    <a:bodyPr/>
                    <a:lstStyle/>
                    <a:p>
                      <a:pPr algn="ctr"/>
                      <a:endParaRPr lang="en-US" sz="1400" b="0" dirty="0">
                        <a:latin typeface="+mn-lt"/>
                        <a:cs typeface="Arial"/>
                      </a:endParaRPr>
                    </a:p>
                  </a:txBody>
                  <a:tcPr anchor="ctr"/>
                </a:tc>
                <a:tc>
                  <a:txBody>
                    <a:bodyPr/>
                    <a:lstStyle/>
                    <a:p>
                      <a:pPr algn="ctr"/>
                      <a:endParaRPr lang="en-US" sz="1400" b="0" dirty="0">
                        <a:latin typeface="+mn-lt"/>
                        <a:cs typeface="Arial"/>
                      </a:endParaRPr>
                    </a:p>
                  </a:txBody>
                  <a:tcPr marL="0" marR="0" marT="0" marB="0" anchor="ctr"/>
                </a:tc>
              </a:tr>
              <a:tr h="320202">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0" dirty="0" smtClean="0">
                          <a:latin typeface="+mn-lt"/>
                          <a:cs typeface="Arial" panose="020B0604020202020204" pitchFamily="34" charset="0"/>
                        </a:rPr>
                        <a:t>SOFIA GO</a:t>
                      </a:r>
                      <a:r>
                        <a:rPr lang="en-US" sz="1400" b="0" baseline="0" dirty="0" smtClean="0">
                          <a:latin typeface="+mn-lt"/>
                          <a:cs typeface="Arial" panose="020B0604020202020204" pitchFamily="34" charset="0"/>
                        </a:rPr>
                        <a:t> Cycle 3</a:t>
                      </a:r>
                      <a:r>
                        <a:rPr lang="en-US" sz="1400" b="0" baseline="30000" dirty="0" smtClean="0">
                          <a:latin typeface="+mn-lt"/>
                          <a:cs typeface="Arial"/>
                        </a:rPr>
                        <a:t>+</a:t>
                      </a:r>
                    </a:p>
                  </a:txBody>
                  <a:tcPr anchor="ctr"/>
                </a:tc>
                <a:tc>
                  <a:txBody>
                    <a:bodyPr/>
                    <a:lstStyle/>
                    <a:p>
                      <a:pPr algn="ctr"/>
                      <a:r>
                        <a:rPr lang="en-US" sz="1400" b="0" dirty="0" smtClean="0">
                          <a:solidFill>
                            <a:schemeClr val="tx1"/>
                          </a:solidFill>
                          <a:latin typeface="+mn-lt"/>
                          <a:cs typeface="Arial"/>
                        </a:rPr>
                        <a:t>July 18</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mn-lt"/>
                          <a:cs typeface="Arial"/>
                        </a:rPr>
                        <a:t>Oct 29</a:t>
                      </a:r>
                    </a:p>
                  </a:txBody>
                  <a:tcPr anchor="ctr"/>
                </a:tc>
                <a:tc>
                  <a:txBody>
                    <a:bodyPr/>
                    <a:lstStyle/>
                    <a:p>
                      <a:pPr algn="ctr"/>
                      <a:r>
                        <a:rPr lang="en-US" sz="1400" b="0" dirty="0" smtClean="0">
                          <a:solidFill>
                            <a:schemeClr val="tx1"/>
                          </a:solidFill>
                          <a:latin typeface="+mn-lt"/>
                          <a:cs typeface="Arial"/>
                        </a:rPr>
                        <a:t>103</a:t>
                      </a:r>
                    </a:p>
                  </a:txBody>
                  <a:tcPr marL="45720" marR="45720" anchor="ctr"/>
                </a:tc>
                <a:tc>
                  <a:txBody>
                    <a:bodyPr/>
                    <a:lstStyle/>
                    <a:p>
                      <a:pPr algn="ctr"/>
                      <a:r>
                        <a:rPr lang="en-US" sz="1400" b="0" dirty="0" smtClean="0">
                          <a:solidFill>
                            <a:schemeClr val="tx1"/>
                          </a:solidFill>
                          <a:latin typeface="+mn-lt"/>
                          <a:cs typeface="Arial"/>
                        </a:rPr>
                        <a:t>153</a:t>
                      </a:r>
                      <a:endParaRPr lang="en-US" sz="1400" b="0" dirty="0">
                        <a:solidFill>
                          <a:schemeClr val="tx1"/>
                        </a:solidFill>
                        <a:latin typeface="+mn-lt"/>
                        <a:cs typeface="Arial"/>
                      </a:endParaRPr>
                    </a:p>
                  </a:txBody>
                  <a:tcPr marL="45720" marR="45720" anchor="ctr"/>
                </a:tc>
                <a:tc>
                  <a:txBody>
                    <a:bodyPr/>
                    <a:lstStyle/>
                    <a:p>
                      <a:pPr algn="ctr"/>
                      <a:r>
                        <a:rPr lang="en-US" sz="1400" b="0" dirty="0" smtClean="0">
                          <a:latin typeface="+mn-lt"/>
                          <a:cs typeface="Arial"/>
                        </a:rPr>
                        <a:t>73</a:t>
                      </a:r>
                      <a:endParaRPr lang="en-US" sz="1400" b="0" dirty="0">
                        <a:latin typeface="+mn-lt"/>
                        <a:cs typeface="Arial"/>
                      </a:endParaRPr>
                    </a:p>
                  </a:txBody>
                  <a:tcPr anchor="ctr"/>
                </a:tc>
                <a:tc>
                  <a:txBody>
                    <a:bodyPr/>
                    <a:lstStyle/>
                    <a:p>
                      <a:pPr algn="ctr"/>
                      <a:r>
                        <a:rPr lang="en-US" sz="1400" b="0" dirty="0" smtClean="0">
                          <a:latin typeface="+mn-lt"/>
                          <a:cs typeface="Arial"/>
                        </a:rPr>
                        <a:t>48%</a:t>
                      </a:r>
                      <a:endParaRPr lang="en-US" sz="1400" b="0" dirty="0">
                        <a:latin typeface="+mn-lt"/>
                        <a:cs typeface="Arial"/>
                      </a:endParaRPr>
                    </a:p>
                  </a:txBody>
                  <a:tcPr marL="0" marR="0" marT="0" marB="0" anchor="ctr"/>
                </a:tc>
              </a:tr>
              <a:tr h="320202">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0" kern="1200" dirty="0" err="1" smtClean="0">
                          <a:solidFill>
                            <a:schemeClr val="dk1"/>
                          </a:solidFill>
                          <a:latin typeface="+mn-lt"/>
                          <a:ea typeface="+mn-ea"/>
                          <a:cs typeface="Arial" panose="020B0604020202020204" pitchFamily="34" charset="0"/>
                        </a:rPr>
                        <a:t>Kepler</a:t>
                      </a:r>
                      <a:r>
                        <a:rPr lang="en-US" sz="1400" b="0" kern="1200" dirty="0" smtClean="0">
                          <a:solidFill>
                            <a:schemeClr val="dk1"/>
                          </a:solidFill>
                          <a:latin typeface="+mn-lt"/>
                          <a:ea typeface="+mn-ea"/>
                          <a:cs typeface="Arial" panose="020B0604020202020204" pitchFamily="34" charset="0"/>
                        </a:rPr>
                        <a:t> K2 GO – Cycle 1</a:t>
                      </a:r>
                      <a:endParaRPr lang="en-US" sz="1400" b="0" kern="1200" dirty="0">
                        <a:solidFill>
                          <a:schemeClr val="dk1"/>
                        </a:solidFill>
                        <a:latin typeface="+mn-lt"/>
                        <a:ea typeface="+mn-ea"/>
                        <a:cs typeface="Arial" panose="020B0604020202020204" pitchFamily="34" charset="0"/>
                      </a:endParaRPr>
                    </a:p>
                  </a:txBody>
                  <a:tcPr anchor="ctr"/>
                </a:tc>
                <a:tc>
                  <a:txBody>
                    <a:bodyPr/>
                    <a:lstStyle/>
                    <a:p>
                      <a:pPr algn="ctr"/>
                      <a:r>
                        <a:rPr lang="en-US" sz="1400" b="0" dirty="0" smtClean="0">
                          <a:solidFill>
                            <a:schemeClr val="tx1"/>
                          </a:solidFill>
                          <a:latin typeface="+mn-lt"/>
                          <a:cs typeface="Arial"/>
                        </a:rPr>
                        <a:t>Sep 23</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52</a:t>
                      </a:r>
                    </a:p>
                  </a:txBody>
                  <a:tcPr marL="45720" marR="45720" anchor="ctr"/>
                </a:tc>
                <a:tc>
                  <a:txBody>
                    <a:bodyPr/>
                    <a:lstStyle/>
                    <a:p>
                      <a:pPr algn="ctr"/>
                      <a:r>
                        <a:rPr lang="en-US" sz="1400" b="0" dirty="0" smtClean="0">
                          <a:solidFill>
                            <a:schemeClr val="tx1"/>
                          </a:solidFill>
                          <a:latin typeface="+mn-lt"/>
                          <a:cs typeface="Arial"/>
                        </a:rPr>
                        <a:t>93</a:t>
                      </a:r>
                      <a:endParaRPr lang="en-US" sz="1400" b="0" dirty="0">
                        <a:solidFill>
                          <a:schemeClr val="tx1"/>
                        </a:solidFill>
                        <a:latin typeface="+mn-lt"/>
                        <a:cs typeface="Arial"/>
                      </a:endParaRPr>
                    </a:p>
                  </a:txBody>
                  <a:tcPr marL="45720" marR="45720" anchor="ctr"/>
                </a:tc>
                <a:tc>
                  <a:txBody>
                    <a:bodyPr/>
                    <a:lstStyle/>
                    <a:p>
                      <a:pPr algn="ctr"/>
                      <a:endParaRPr lang="en-US" sz="1400" b="0" dirty="0">
                        <a:latin typeface="+mn-lt"/>
                        <a:cs typeface="Arial"/>
                      </a:endParaRPr>
                    </a:p>
                  </a:txBody>
                  <a:tcPr anchor="ctr"/>
                </a:tc>
                <a:tc>
                  <a:txBody>
                    <a:bodyPr/>
                    <a:lstStyle/>
                    <a:p>
                      <a:pPr algn="ctr"/>
                      <a:endParaRPr lang="en-US" sz="1400" b="0" dirty="0">
                        <a:latin typeface="+mn-lt"/>
                        <a:cs typeface="Arial"/>
                      </a:endParaRPr>
                    </a:p>
                  </a:txBody>
                  <a:tcPr marL="0" marR="0" marT="0" marB="0" anchor="ctr"/>
                </a:tc>
              </a:tr>
              <a:tr h="320202">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0" kern="1200" dirty="0" smtClean="0">
                          <a:solidFill>
                            <a:schemeClr val="dk1"/>
                          </a:solidFill>
                          <a:latin typeface="+mn-lt"/>
                          <a:ea typeface="+mn-ea"/>
                          <a:cs typeface="Arial" panose="020B0604020202020204" pitchFamily="34" charset="0"/>
                        </a:rPr>
                        <a:t>Roman Tech Stage 1</a:t>
                      </a:r>
                      <a:endParaRPr lang="en-US" sz="1400" b="0" kern="1200" dirty="0">
                        <a:solidFill>
                          <a:schemeClr val="dk1"/>
                        </a:solidFill>
                        <a:latin typeface="+mn-lt"/>
                        <a:ea typeface="+mn-ea"/>
                        <a:cs typeface="Arial" panose="020B0604020202020204" pitchFamily="34" charset="0"/>
                      </a:endParaRPr>
                    </a:p>
                  </a:txBody>
                  <a:tcPr anchor="ctr"/>
                </a:tc>
                <a:tc>
                  <a:txBody>
                    <a:bodyPr/>
                    <a:lstStyle/>
                    <a:p>
                      <a:pPr algn="ctr"/>
                      <a:r>
                        <a:rPr lang="en-US" sz="1400" b="0" dirty="0" smtClean="0">
                          <a:solidFill>
                            <a:schemeClr val="tx1"/>
                          </a:solidFill>
                          <a:latin typeface="+mn-lt"/>
                          <a:cs typeface="Arial"/>
                        </a:rPr>
                        <a:t>Nov 6</a:t>
                      </a:r>
                      <a:endParaRPr lang="en-US" sz="1400" b="0" dirty="0">
                        <a:solidFill>
                          <a:schemeClr val="tx1"/>
                        </a:solidFill>
                        <a:latin typeface="+mn-lt"/>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mn-lt"/>
                        <a:cs typeface="Arial"/>
                      </a:endParaRPr>
                    </a:p>
                  </a:txBody>
                  <a:tcPr anchor="ctr"/>
                </a:tc>
                <a:tc>
                  <a:txBody>
                    <a:bodyPr/>
                    <a:lstStyle/>
                    <a:p>
                      <a:pPr algn="ctr"/>
                      <a:r>
                        <a:rPr lang="en-US" sz="1400" b="0" dirty="0" smtClean="0">
                          <a:solidFill>
                            <a:schemeClr val="tx1"/>
                          </a:solidFill>
                          <a:latin typeface="+mn-lt"/>
                          <a:cs typeface="Arial"/>
                        </a:rPr>
                        <a:t>8</a:t>
                      </a:r>
                    </a:p>
                  </a:txBody>
                  <a:tcPr marL="45720" marR="45720" anchor="ctr"/>
                </a:tc>
                <a:tc>
                  <a:txBody>
                    <a:bodyPr/>
                    <a:lstStyle/>
                    <a:p>
                      <a:pPr algn="ctr"/>
                      <a:r>
                        <a:rPr lang="en-US" sz="1400" b="0" dirty="0" smtClean="0">
                          <a:solidFill>
                            <a:schemeClr val="tx1"/>
                          </a:solidFill>
                          <a:latin typeface="+mn-lt"/>
                          <a:cs typeface="Arial"/>
                        </a:rPr>
                        <a:t>8</a:t>
                      </a:r>
                      <a:endParaRPr lang="en-US" sz="1400" b="0" dirty="0">
                        <a:solidFill>
                          <a:schemeClr val="tx1"/>
                        </a:solidFill>
                        <a:latin typeface="+mn-lt"/>
                        <a:cs typeface="Arial"/>
                      </a:endParaRPr>
                    </a:p>
                  </a:txBody>
                  <a:tcPr marL="45720" marR="45720" anchor="ctr"/>
                </a:tc>
                <a:tc>
                  <a:txBody>
                    <a:bodyPr/>
                    <a:lstStyle/>
                    <a:p>
                      <a:pPr algn="ctr"/>
                      <a:endParaRPr lang="en-US" sz="1400" b="0" dirty="0">
                        <a:latin typeface="+mn-lt"/>
                        <a:cs typeface="Arial"/>
                      </a:endParaRPr>
                    </a:p>
                  </a:txBody>
                  <a:tcPr anchor="ctr"/>
                </a:tc>
                <a:tc>
                  <a:txBody>
                    <a:bodyPr/>
                    <a:lstStyle/>
                    <a:p>
                      <a:pPr algn="ctr"/>
                      <a:endParaRPr lang="en-US" sz="1400" b="0" dirty="0">
                        <a:latin typeface="+mn-lt"/>
                        <a:cs typeface="Arial"/>
                      </a:endParaRPr>
                    </a:p>
                  </a:txBody>
                  <a:tcPr marL="0" marR="0" marT="0" marB="0" anchor="ctr"/>
                </a:tc>
              </a:tr>
            </a:tbl>
          </a:graphicData>
        </a:graphic>
      </p:graphicFrame>
    </p:spTree>
    <p:extLst>
      <p:ext uri="{BB962C8B-B14F-4D97-AF65-F5344CB8AC3E}">
        <p14:creationId xmlns:p14="http://schemas.microsoft.com/office/powerpoint/2010/main" val="51317175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R&amp;A Theory Program</a:t>
            </a:r>
            <a:endParaRPr lang="en-US" dirty="0"/>
          </a:p>
        </p:txBody>
      </p:sp>
      <p:sp>
        <p:nvSpPr>
          <p:cNvPr id="3" name="Content Placeholder 2"/>
          <p:cNvSpPr>
            <a:spLocks noGrp="1"/>
          </p:cNvSpPr>
          <p:nvPr>
            <p:ph idx="1"/>
          </p:nvPr>
        </p:nvSpPr>
        <p:spPr/>
        <p:txBody>
          <a:bodyPr/>
          <a:lstStyle/>
          <a:p>
            <a:pPr marL="231775" indent="-231775">
              <a:lnSpc>
                <a:spcPct val="90000"/>
              </a:lnSpc>
              <a:spcBef>
                <a:spcPts val="1000"/>
              </a:spcBef>
            </a:pPr>
            <a:r>
              <a:rPr lang="en-US" dirty="0" smtClean="0"/>
              <a:t>The Astrophysics Division will not solicit proposals for new Astrophysics Theory Program (ATP) investigations in ROSES-2015.  The next proposal opportunity will be offered in ROSES-2016.</a:t>
            </a:r>
          </a:p>
          <a:p>
            <a:pPr marL="231775" indent="-231775">
              <a:lnSpc>
                <a:spcPct val="90000"/>
              </a:lnSpc>
              <a:spcBef>
                <a:spcPts val="1000"/>
              </a:spcBef>
            </a:pPr>
            <a:r>
              <a:rPr lang="en-US" dirty="0" smtClean="0"/>
              <a:t>Although there is a break in proposal opportunities, there is no break in funding opportunities and the level of ATP funding is not affected. </a:t>
            </a:r>
            <a:endParaRPr lang="en-US" dirty="0"/>
          </a:p>
          <a:p>
            <a:pPr marL="0" indent="0">
              <a:buNone/>
            </a:pPr>
            <a:r>
              <a:rPr lang="en-US" dirty="0"/>
              <a:t> </a:t>
            </a:r>
          </a:p>
          <a:p>
            <a:pPr marL="0" indent="0">
              <a:buNone/>
            </a:pPr>
            <a:endParaRPr lang="en-US" sz="1400" dirty="0"/>
          </a:p>
          <a:p>
            <a:pPr marL="0" indent="0">
              <a:lnSpc>
                <a:spcPct val="90000"/>
              </a:lnSpc>
              <a:spcBef>
                <a:spcPts val="600"/>
              </a:spcBef>
              <a:buNone/>
            </a:pPr>
            <a:endParaRPr lang="en-US" sz="1400" dirty="0" smtClean="0"/>
          </a:p>
          <a:p>
            <a:endParaRPr lang="en-US" sz="1400" dirty="0"/>
          </a:p>
        </p:txBody>
      </p:sp>
      <p:graphicFrame>
        <p:nvGraphicFramePr>
          <p:cNvPr id="5" name="Table 4"/>
          <p:cNvGraphicFramePr>
            <a:graphicFrameLocks noGrp="1"/>
          </p:cNvGraphicFramePr>
          <p:nvPr>
            <p:extLst/>
          </p:nvPr>
        </p:nvGraphicFramePr>
        <p:xfrm>
          <a:off x="320272" y="2651536"/>
          <a:ext cx="8470345" cy="3937000"/>
        </p:xfrm>
        <a:graphic>
          <a:graphicData uri="http://schemas.openxmlformats.org/drawingml/2006/table">
            <a:tbl>
              <a:tblPr firstRow="1" bandRow="1">
                <a:tableStyleId>{21E4AEA4-8DFA-4A89-87EB-49C32662AFE0}</a:tableStyleId>
              </a:tblPr>
              <a:tblGrid>
                <a:gridCol w="1694069"/>
                <a:gridCol w="1694069"/>
                <a:gridCol w="1694069"/>
                <a:gridCol w="1694069"/>
                <a:gridCol w="1694069"/>
              </a:tblGrid>
              <a:tr h="370840">
                <a:tc>
                  <a:txBody>
                    <a:bodyPr/>
                    <a:lstStyle/>
                    <a:p>
                      <a:endParaRPr lang="en-US" sz="1500" dirty="0"/>
                    </a:p>
                  </a:txBody>
                  <a:tcPr/>
                </a:tc>
                <a:tc>
                  <a:txBody>
                    <a:bodyPr/>
                    <a:lstStyle/>
                    <a:p>
                      <a:r>
                        <a:rPr lang="en-US" sz="1500" dirty="0" smtClean="0"/>
                        <a:t>Proposal Due Date</a:t>
                      </a:r>
                      <a:endParaRPr lang="en-US" sz="1500" dirty="0"/>
                    </a:p>
                  </a:txBody>
                  <a:tcPr/>
                </a:tc>
                <a:tc>
                  <a:txBody>
                    <a:bodyPr/>
                    <a:lstStyle/>
                    <a:p>
                      <a:r>
                        <a:rPr lang="en-US" sz="1500" dirty="0" smtClean="0"/>
                        <a:t>Selections</a:t>
                      </a:r>
                      <a:r>
                        <a:rPr lang="en-US" sz="1500" baseline="0" dirty="0" smtClean="0"/>
                        <a:t> Announced</a:t>
                      </a:r>
                      <a:endParaRPr lang="en-US" sz="1500" dirty="0"/>
                    </a:p>
                  </a:txBody>
                  <a:tcPr/>
                </a:tc>
                <a:tc>
                  <a:txBody>
                    <a:bodyPr/>
                    <a:lstStyle/>
                    <a:p>
                      <a:r>
                        <a:rPr lang="en-US" sz="1500" dirty="0" smtClean="0"/>
                        <a:t>Funding</a:t>
                      </a:r>
                      <a:r>
                        <a:rPr lang="en-US" sz="1500" baseline="0" dirty="0" smtClean="0"/>
                        <a:t> Initiated</a:t>
                      </a:r>
                      <a:endParaRPr lang="en-US" sz="1500" dirty="0"/>
                    </a:p>
                  </a:txBody>
                  <a:tcPr/>
                </a:tc>
                <a:tc>
                  <a:txBody>
                    <a:bodyPr/>
                    <a:lstStyle/>
                    <a:p>
                      <a:r>
                        <a:rPr lang="en-US" sz="1500" dirty="0" smtClean="0"/>
                        <a:t>Delay</a:t>
                      </a:r>
                      <a:r>
                        <a:rPr lang="en-US" sz="1500" baseline="0" dirty="0" smtClean="0"/>
                        <a:t> in Funding after Submission of Proposal</a:t>
                      </a:r>
                      <a:endParaRPr lang="en-US" sz="1500" dirty="0"/>
                    </a:p>
                  </a:txBody>
                  <a:tcPr/>
                </a:tc>
              </a:tr>
              <a:tr h="370840">
                <a:tc>
                  <a:txBody>
                    <a:bodyPr/>
                    <a:lstStyle/>
                    <a:p>
                      <a:r>
                        <a:rPr lang="en-US" sz="1500" dirty="0" smtClean="0"/>
                        <a:t>ROSES-2013</a:t>
                      </a:r>
                      <a:endParaRPr lang="en-US" sz="1500" dirty="0"/>
                    </a:p>
                  </a:txBody>
                  <a:tcPr/>
                </a:tc>
                <a:tc>
                  <a:txBody>
                    <a:bodyPr/>
                    <a:lstStyle/>
                    <a:p>
                      <a:r>
                        <a:rPr lang="en-US" sz="1500" dirty="0" smtClean="0"/>
                        <a:t>July 12, 2013</a:t>
                      </a:r>
                      <a:endParaRPr lang="en-US" sz="1500" dirty="0"/>
                    </a:p>
                  </a:txBody>
                  <a:tcPr/>
                </a:tc>
                <a:tc>
                  <a:txBody>
                    <a:bodyPr/>
                    <a:lstStyle/>
                    <a:p>
                      <a:r>
                        <a:rPr lang="en-US" sz="1500" dirty="0" smtClean="0"/>
                        <a:t>January 17,</a:t>
                      </a:r>
                      <a:r>
                        <a:rPr lang="en-US" sz="1500" baseline="0" dirty="0" smtClean="0"/>
                        <a:t> 2014</a:t>
                      </a:r>
                      <a:endParaRPr lang="en-US" sz="1500" dirty="0"/>
                    </a:p>
                  </a:txBody>
                  <a:tcPr/>
                </a:tc>
                <a:tc>
                  <a:txBody>
                    <a:bodyPr/>
                    <a:lstStyle/>
                    <a:p>
                      <a:r>
                        <a:rPr lang="en-US" sz="1500" dirty="0" smtClean="0"/>
                        <a:t>October 1, 2014 - July 1, 2015</a:t>
                      </a:r>
                      <a:endParaRPr lang="en-US" sz="1500" dirty="0"/>
                    </a:p>
                  </a:txBody>
                  <a:tcPr/>
                </a:tc>
                <a:tc>
                  <a:txBody>
                    <a:bodyPr/>
                    <a:lstStyle/>
                    <a:p>
                      <a:r>
                        <a:rPr lang="en-US" sz="1500" dirty="0" smtClean="0"/>
                        <a:t>15-25</a:t>
                      </a:r>
                      <a:r>
                        <a:rPr lang="en-US" sz="1500" baseline="0" dirty="0" smtClean="0"/>
                        <a:t> months</a:t>
                      </a:r>
                      <a:endParaRPr lang="en-US" sz="1500" dirty="0"/>
                    </a:p>
                  </a:txBody>
                  <a:tcPr/>
                </a:tc>
              </a:tr>
              <a:tr h="370840">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500" dirty="0" smtClean="0"/>
                        <a:t>ROSES-2014</a:t>
                      </a:r>
                    </a:p>
                  </a:txBody>
                  <a:tcPr/>
                </a:tc>
                <a:tc>
                  <a:txBody>
                    <a:bodyPr/>
                    <a:lstStyle/>
                    <a:p>
                      <a:r>
                        <a:rPr lang="en-US" sz="1500" dirty="0" smtClean="0"/>
                        <a:t>July 11, 2014</a:t>
                      </a:r>
                      <a:endParaRPr lang="en-US" sz="1500" dirty="0"/>
                    </a:p>
                  </a:txBody>
                  <a:tcPr/>
                </a:tc>
                <a:tc>
                  <a:txBody>
                    <a:bodyPr/>
                    <a:lstStyle/>
                    <a:p>
                      <a:r>
                        <a:rPr lang="en-US" sz="1500" dirty="0" smtClean="0"/>
                        <a:t>NLT 180 days after proposal receipt (NLT January 7, 2015)</a:t>
                      </a:r>
                      <a:endParaRPr lang="en-US" sz="1500" dirty="0"/>
                    </a:p>
                  </a:txBody>
                  <a:tcPr/>
                </a:tc>
                <a:tc>
                  <a:txBody>
                    <a:bodyPr/>
                    <a:lstStyle/>
                    <a:p>
                      <a:r>
                        <a:rPr lang="en-US" sz="1500" dirty="0" smtClean="0"/>
                        <a:t>October 1, 2015</a:t>
                      </a:r>
                      <a:r>
                        <a:rPr lang="en-US" sz="1500" baseline="0" dirty="0" smtClean="0"/>
                        <a:t> - July 1, 2016</a:t>
                      </a:r>
                      <a:endParaRPr lang="en-US" sz="1500" dirty="0"/>
                    </a:p>
                  </a:txBody>
                  <a:tcPr/>
                </a:tc>
                <a:tc>
                  <a:txBody>
                    <a:bodyPr/>
                    <a:lstStyle/>
                    <a:p>
                      <a:r>
                        <a:rPr lang="en-US" sz="1500" dirty="0" smtClean="0"/>
                        <a:t>15-24 months</a:t>
                      </a:r>
                      <a:endParaRPr lang="en-US" sz="1500" dirty="0"/>
                    </a:p>
                  </a:txBody>
                  <a:tcPr/>
                </a:tc>
              </a:tr>
              <a:tr h="370840">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500" dirty="0" smtClean="0"/>
                        <a:t>ROSES-2015</a:t>
                      </a:r>
                    </a:p>
                  </a:txBody>
                  <a:tcPr/>
                </a:tc>
                <a:tc>
                  <a:txBody>
                    <a:bodyPr/>
                    <a:lstStyle/>
                    <a:p>
                      <a:r>
                        <a:rPr lang="en-US" sz="1500" dirty="0" smtClean="0"/>
                        <a:t>Not solicited</a:t>
                      </a:r>
                      <a:endParaRPr lang="en-US" sz="1500" dirty="0"/>
                    </a:p>
                  </a:txBody>
                  <a:tcPr/>
                </a:tc>
                <a:tc>
                  <a:txBody>
                    <a:bodyPr/>
                    <a:lstStyle/>
                    <a:p>
                      <a:endParaRPr lang="en-US" sz="1500" dirty="0"/>
                    </a:p>
                  </a:txBody>
                  <a:tcPr/>
                </a:tc>
                <a:tc>
                  <a:txBody>
                    <a:bodyPr/>
                    <a:lstStyle/>
                    <a:p>
                      <a:endParaRPr lang="en-US" sz="1500" dirty="0"/>
                    </a:p>
                  </a:txBody>
                  <a:tcPr/>
                </a:tc>
                <a:tc>
                  <a:txBody>
                    <a:bodyPr/>
                    <a:lstStyle/>
                    <a:p>
                      <a:endParaRPr lang="en-US" sz="1500" dirty="0"/>
                    </a:p>
                  </a:txBody>
                  <a:tcPr/>
                </a:tc>
              </a:tr>
              <a:tr h="370840">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500" dirty="0" smtClean="0"/>
                        <a:t>ROSES-2016</a:t>
                      </a:r>
                    </a:p>
                  </a:txBody>
                  <a:tcPr/>
                </a:tc>
                <a:tc>
                  <a:txBody>
                    <a:bodyPr/>
                    <a:lstStyle/>
                    <a:p>
                      <a:r>
                        <a:rPr lang="en-US" sz="1500" dirty="0" smtClean="0"/>
                        <a:t>July 2016</a:t>
                      </a:r>
                      <a:endParaRPr lang="en-US" sz="1500" dirty="0"/>
                    </a:p>
                  </a:txBody>
                  <a:tcPr/>
                </a:tc>
                <a:tc>
                  <a:txBody>
                    <a:bodyPr/>
                    <a:lstStyle/>
                    <a:p>
                      <a:r>
                        <a:rPr lang="en-US" sz="1500" dirty="0" smtClean="0"/>
                        <a:t>NLT 180 days after proposal receipt (Early</a:t>
                      </a:r>
                      <a:r>
                        <a:rPr lang="en-US" sz="1500" baseline="0" dirty="0" smtClean="0"/>
                        <a:t> January 2017)</a:t>
                      </a:r>
                      <a:endParaRPr lang="en-US" sz="1500" dirty="0"/>
                    </a:p>
                  </a:txBody>
                  <a:tcPr/>
                </a:tc>
                <a:tc>
                  <a:txBody>
                    <a:bodyPr/>
                    <a:lstStyle/>
                    <a:p>
                      <a:r>
                        <a:rPr lang="en-US" sz="1500" dirty="0" smtClean="0"/>
                        <a:t>January</a:t>
                      </a:r>
                      <a:r>
                        <a:rPr lang="en-US" sz="1500" baseline="0" dirty="0" smtClean="0"/>
                        <a:t> - July 2017</a:t>
                      </a:r>
                      <a:endParaRPr lang="en-US" sz="1500" dirty="0"/>
                    </a:p>
                  </a:txBody>
                  <a:tcPr/>
                </a:tc>
                <a:tc>
                  <a:txBody>
                    <a:bodyPr/>
                    <a:lstStyle/>
                    <a:p>
                      <a:r>
                        <a:rPr lang="en-US" sz="1500" dirty="0" smtClean="0"/>
                        <a:t>6</a:t>
                      </a:r>
                      <a:r>
                        <a:rPr lang="en-US" sz="1500" baseline="0" dirty="0" smtClean="0"/>
                        <a:t>-12 months</a:t>
                      </a:r>
                      <a:endParaRPr lang="en-US" sz="1500" dirty="0"/>
                    </a:p>
                  </a:txBody>
                  <a:tcPr/>
                </a:tc>
              </a:tr>
            </a:tbl>
          </a:graphicData>
        </a:graphic>
      </p:graphicFrame>
    </p:spTree>
    <p:extLst>
      <p:ext uri="{BB962C8B-B14F-4D97-AF65-F5344CB8AC3E}">
        <p14:creationId xmlns:p14="http://schemas.microsoft.com/office/powerpoint/2010/main" val="391939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064125" y="1914525"/>
            <a:ext cx="184150" cy="457200"/>
          </a:xfrm>
          <a:prstGeom prst="rect">
            <a:avLst/>
          </a:prstGeom>
          <a:noFill/>
          <a:ln w="9525">
            <a:noFill/>
            <a:miter lim="800000"/>
            <a:headEnd/>
            <a:tailEnd/>
          </a:ln>
        </p:spPr>
        <p:txBody>
          <a:bodyPr wrap="none">
            <a:prstTxWarp prst="textNoShape">
              <a:avLst/>
            </a:prstTxWarp>
            <a:spAutoFit/>
          </a:bodyPr>
          <a:lstStyle/>
          <a:p>
            <a:endParaRPr lang="en-US" b="0" i="0"/>
          </a:p>
        </p:txBody>
      </p:sp>
      <p:pic>
        <p:nvPicPr>
          <p:cNvPr id="2" name="Picture 1" descr="hs-2014-42-c-web_pri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11200"/>
            <a:ext cx="9144000" cy="5433060"/>
          </a:xfrm>
          <a:prstGeom prst="rect">
            <a:avLst/>
          </a:prstGeom>
        </p:spPr>
      </p:pic>
      <p:sp>
        <p:nvSpPr>
          <p:cNvPr id="3" name="TextBox 2"/>
          <p:cNvSpPr txBox="1"/>
          <p:nvPr/>
        </p:nvSpPr>
        <p:spPr>
          <a:xfrm>
            <a:off x="93980" y="6436360"/>
            <a:ext cx="3464227" cy="307777"/>
          </a:xfrm>
          <a:prstGeom prst="rect">
            <a:avLst/>
          </a:prstGeom>
          <a:noFill/>
        </p:spPr>
        <p:txBody>
          <a:bodyPr wrap="none" rtlCol="0">
            <a:spAutoFit/>
          </a:bodyPr>
          <a:lstStyle/>
          <a:p>
            <a:r>
              <a:rPr lang="en-US" sz="1400" i="1" dirty="0">
                <a:solidFill>
                  <a:srgbClr val="A6A6A6"/>
                </a:solidFill>
              </a:rPr>
              <a:t>Credit: NASA, ESA, and A. </a:t>
            </a:r>
            <a:r>
              <a:rPr lang="en-US" sz="1400" i="1" dirty="0" err="1">
                <a:solidFill>
                  <a:srgbClr val="A6A6A6"/>
                </a:solidFill>
              </a:rPr>
              <a:t>Feild</a:t>
            </a:r>
            <a:r>
              <a:rPr lang="en-US" sz="1400" i="1" dirty="0">
                <a:solidFill>
                  <a:srgbClr val="A6A6A6"/>
                </a:solidFill>
              </a:rPr>
              <a:t> (STScI)</a:t>
            </a:r>
          </a:p>
        </p:txBody>
      </p:sp>
      <p:sp>
        <p:nvSpPr>
          <p:cNvPr id="4" name="Rectangle 3"/>
          <p:cNvSpPr/>
          <p:nvPr/>
        </p:nvSpPr>
        <p:spPr>
          <a:xfrm>
            <a:off x="599440" y="118497"/>
            <a:ext cx="7945120" cy="892552"/>
          </a:xfrm>
          <a:prstGeom prst="rect">
            <a:avLst/>
          </a:prstGeom>
        </p:spPr>
        <p:txBody>
          <a:bodyPr wrap="square">
            <a:spAutoFit/>
          </a:bodyPr>
          <a:lstStyle/>
          <a:p>
            <a:pPr algn="ctr"/>
            <a:r>
              <a:rPr lang="en-US" sz="2600" dirty="0" smtClean="0">
                <a:solidFill>
                  <a:schemeClr val="bg1"/>
                </a:solidFill>
              </a:rPr>
              <a:t>Hubble, Spitzer and Kepler Telescopes </a:t>
            </a:r>
            <a:r>
              <a:rPr lang="en-US" sz="2600" dirty="0">
                <a:solidFill>
                  <a:schemeClr val="bg1"/>
                </a:solidFill>
              </a:rPr>
              <a:t>Find Clear Skies and Water Vapor on Exo-Neptune</a:t>
            </a:r>
          </a:p>
        </p:txBody>
      </p:sp>
      <p:sp>
        <p:nvSpPr>
          <p:cNvPr id="6"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chemeClr val="bg1"/>
                </a:solidFill>
                <a:ea typeface="ＭＳ Ｐゴシック" charset="-128"/>
              </a:rPr>
              <a:pPr algn="r" eaLnBrk="0" hangingPunct="0">
                <a:defRPr/>
              </a:pPr>
              <a:t>3</a:t>
            </a:fld>
            <a:endParaRPr lang="en-US" sz="1100" dirty="0">
              <a:solidFill>
                <a:schemeClr val="bg1"/>
              </a:solidFill>
              <a:ea typeface="ＭＳ Ｐゴシック" charset="-128"/>
            </a:endParaRPr>
          </a:p>
        </p:txBody>
      </p:sp>
    </p:spTree>
    <p:extLst>
      <p:ext uri="{BB962C8B-B14F-4D97-AF65-F5344CB8AC3E}">
        <p14:creationId xmlns:p14="http://schemas.microsoft.com/office/powerpoint/2010/main" val="368515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solidFill>
                  <a:srgbClr val="000000"/>
                </a:solidFill>
              </a:rPr>
              <a:t>SMD Education </a:t>
            </a:r>
            <a:endParaRPr lang="en-US" altLang="en-US" sz="4000" b="1" dirty="0" smtClean="0"/>
          </a:p>
        </p:txBody>
      </p:sp>
      <p:sp>
        <p:nvSpPr>
          <p:cNvPr id="3" name="Content Placeholder 2"/>
          <p:cNvSpPr>
            <a:spLocks noGrp="1"/>
          </p:cNvSpPr>
          <p:nvPr>
            <p:ph idx="1"/>
          </p:nvPr>
        </p:nvSpPr>
        <p:spPr/>
        <p:txBody>
          <a:bodyPr rtlCol="0">
            <a:noAutofit/>
          </a:bodyPr>
          <a:lstStyle/>
          <a:p>
            <a:pPr marL="0" indent="0" eaLnBrk="1" fontAlgn="auto" hangingPunct="1">
              <a:spcAft>
                <a:spcPts val="0"/>
              </a:spcAft>
              <a:buNone/>
              <a:defRPr/>
            </a:pPr>
            <a:r>
              <a:rPr lang="en-US" b="1" dirty="0" smtClean="0"/>
              <a:t>Definitions</a:t>
            </a:r>
          </a:p>
          <a:p>
            <a:pPr marL="0" indent="0" eaLnBrk="1" fontAlgn="auto" hangingPunct="1">
              <a:spcAft>
                <a:spcPts val="0"/>
              </a:spcAft>
              <a:buNone/>
              <a:defRPr/>
            </a:pPr>
            <a:endParaRPr lang="en-US" b="1" dirty="0" smtClean="0"/>
          </a:p>
          <a:p>
            <a:pPr eaLnBrk="1" fontAlgn="auto" hangingPunct="1">
              <a:spcAft>
                <a:spcPts val="0"/>
              </a:spcAft>
              <a:defRPr/>
            </a:pPr>
            <a:r>
              <a:rPr lang="en-US" b="1" dirty="0" smtClean="0"/>
              <a:t>Education</a:t>
            </a:r>
            <a:r>
              <a:rPr lang="en-US" dirty="0" smtClean="0"/>
              <a:t>.* </a:t>
            </a:r>
            <a:r>
              <a:rPr lang="en-US" dirty="0"/>
              <a:t>Comprises those activities designed to enhance learning in science, technology, engineering, and </a:t>
            </a:r>
            <a:r>
              <a:rPr lang="en-US" dirty="0" smtClean="0"/>
              <a:t>mathematics </a:t>
            </a:r>
            <a:r>
              <a:rPr lang="en-US" dirty="0"/>
              <a:t>(STEM) content areas using NASA's unique capabilities</a:t>
            </a:r>
            <a:r>
              <a:rPr lang="en-US" dirty="0" smtClean="0"/>
              <a:t>.</a:t>
            </a:r>
          </a:p>
          <a:p>
            <a:pPr marL="0" indent="0" eaLnBrk="1" fontAlgn="auto" hangingPunct="1">
              <a:spcAft>
                <a:spcPts val="0"/>
              </a:spcAft>
              <a:buNone/>
              <a:defRPr/>
            </a:pPr>
            <a:r>
              <a:rPr lang="en-US" dirty="0" smtClean="0"/>
              <a:t> </a:t>
            </a:r>
            <a:endParaRPr lang="en-US" dirty="0"/>
          </a:p>
          <a:p>
            <a:pPr marL="282388" lvl="1" indent="-282388" fontAlgn="auto">
              <a:lnSpc>
                <a:spcPct val="85000"/>
              </a:lnSpc>
              <a:spcBef>
                <a:spcPct val="20000"/>
              </a:spcBef>
              <a:spcAft>
                <a:spcPts val="0"/>
              </a:spcAft>
              <a:buFont typeface="Arial"/>
              <a:buChar char="•"/>
              <a:defRPr/>
            </a:pPr>
            <a:r>
              <a:rPr lang="en-US" sz="2000" b="1" dirty="0">
                <a:ea typeface="ヒラギノ角ゴ Pro W3" pitchFamily="-109" charset="-128"/>
                <a:cs typeface="ヒラギノ角ゴ Pro W3" pitchFamily="-109" charset="-128"/>
              </a:rPr>
              <a:t>Communications</a:t>
            </a:r>
            <a:r>
              <a:rPr lang="en-US" sz="2000" dirty="0">
                <a:ea typeface="ヒラギノ角ゴ Pro W3" pitchFamily="-109" charset="-128"/>
                <a:cs typeface="ヒラギノ角ゴ Pro W3" pitchFamily="-109" charset="-128"/>
              </a:rPr>
              <a:t>.* Comprises the comprehensive set of functions necessary to effectively convey - and provide an understanding of - the program, its objectives and benefits to target audiences, the public, and other stakeholders. This includes a diverse, broad, and integrated set of efforts. These efforts are intended to promote interest and foster participation in NASA's endeavors and to develop exposure to - and appreciation for - STEM.</a:t>
            </a:r>
          </a:p>
          <a:p>
            <a:pPr lvl="1" fontAlgn="auto">
              <a:spcAft>
                <a:spcPts val="0"/>
              </a:spcAft>
              <a:defRPr/>
            </a:pPr>
            <a:r>
              <a:rPr lang="en-US" dirty="0"/>
              <a:t>M</a:t>
            </a:r>
            <a:r>
              <a:rPr lang="en-US" dirty="0" smtClean="0"/>
              <a:t>edia </a:t>
            </a:r>
            <a:r>
              <a:rPr lang="en-US" dirty="0"/>
              <a:t>services, </a:t>
            </a:r>
            <a:endParaRPr lang="en-US" dirty="0" smtClean="0"/>
          </a:p>
          <a:p>
            <a:pPr lvl="1" fontAlgn="auto">
              <a:spcAft>
                <a:spcPts val="0"/>
              </a:spcAft>
              <a:defRPr/>
            </a:pPr>
            <a:r>
              <a:rPr lang="en-US" dirty="0"/>
              <a:t>M</a:t>
            </a:r>
            <a:r>
              <a:rPr lang="en-US" dirty="0" smtClean="0"/>
              <a:t>ultimedia </a:t>
            </a:r>
            <a:r>
              <a:rPr lang="en-US" dirty="0"/>
              <a:t>products and services (including Web, social media, and non-technical publications), and </a:t>
            </a:r>
            <a:endParaRPr lang="en-US" dirty="0" smtClean="0"/>
          </a:p>
          <a:p>
            <a:pPr lvl="1" fontAlgn="auto">
              <a:spcAft>
                <a:spcPts val="0"/>
              </a:spcAft>
              <a:defRPr/>
            </a:pPr>
            <a:r>
              <a:rPr lang="en-US" dirty="0"/>
              <a:t>P</a:t>
            </a:r>
            <a:r>
              <a:rPr lang="en-US" dirty="0" smtClean="0"/>
              <a:t>ublic </a:t>
            </a:r>
            <a:r>
              <a:rPr lang="en-US" dirty="0"/>
              <a:t>engagement </a:t>
            </a:r>
            <a:r>
              <a:rPr lang="en-US" dirty="0" smtClean="0"/>
              <a:t>(outreach) activities </a:t>
            </a:r>
            <a:r>
              <a:rPr lang="en-US" dirty="0"/>
              <a:t>and events</a:t>
            </a:r>
            <a:r>
              <a:rPr lang="en-US" dirty="0" smtClean="0"/>
              <a:t>.</a:t>
            </a:r>
          </a:p>
        </p:txBody>
      </p:sp>
      <p:sp>
        <p:nvSpPr>
          <p:cNvPr id="54277" name="Slide Number Placeholder 5"/>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B1CBBB-8596-4071-9523-1D4D02AE452A}" type="slidenum">
              <a:rPr lang="en-US" altLang="en-US" sz="1200" smtClean="0">
                <a:solidFill>
                  <a:srgbClr val="898989"/>
                </a:solidFill>
                <a:latin typeface="Nasalization"/>
              </a:rPr>
              <a:pPr>
                <a:spcBef>
                  <a:spcPct val="0"/>
                </a:spcBef>
                <a:buFontTx/>
                <a:buNone/>
              </a:pPr>
              <a:t>30</a:t>
            </a:fld>
            <a:endParaRPr lang="en-US" altLang="en-US" sz="1200" smtClean="0">
              <a:solidFill>
                <a:srgbClr val="898989"/>
              </a:solidFill>
              <a:latin typeface="Nasalization"/>
            </a:endParaRPr>
          </a:p>
        </p:txBody>
      </p:sp>
      <p:sp>
        <p:nvSpPr>
          <p:cNvPr id="54276" name="TextBox 6"/>
          <p:cNvSpPr txBox="1">
            <a:spLocks noChangeArrowheads="1"/>
          </p:cNvSpPr>
          <p:nvPr/>
        </p:nvSpPr>
        <p:spPr bwMode="auto">
          <a:xfrm>
            <a:off x="328596" y="6156295"/>
            <a:ext cx="37563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mn-lt"/>
              </a:rPr>
              <a:t>* Per NPD’s 1380.1 and 1388.1</a:t>
            </a:r>
          </a:p>
        </p:txBody>
      </p:sp>
    </p:spTree>
    <p:extLst>
      <p:ext uri="{BB962C8B-B14F-4D97-AF65-F5344CB8AC3E}">
        <p14:creationId xmlns:p14="http://schemas.microsoft.com/office/powerpoint/2010/main" val="3925988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smtClean="0"/>
              <a:t>SMD Science Education</a:t>
            </a:r>
          </a:p>
        </p:txBody>
      </p:sp>
      <p:sp>
        <p:nvSpPr>
          <p:cNvPr id="58371" name="Rectangle 1027"/>
          <p:cNvSpPr>
            <a:spLocks noChangeArrowheads="1"/>
          </p:cNvSpPr>
          <p:nvPr/>
        </p:nvSpPr>
        <p:spPr bwMode="auto">
          <a:xfrm>
            <a:off x="1757363" y="3419683"/>
            <a:ext cx="5024437" cy="606425"/>
          </a:xfrm>
          <a:prstGeom prst="rect">
            <a:avLst/>
          </a:prstGeom>
          <a:solidFill>
            <a:srgbClr val="FFFF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72" name="Rectangle 1028"/>
          <p:cNvSpPr>
            <a:spLocks noChangeArrowheads="1"/>
          </p:cNvSpPr>
          <p:nvPr/>
        </p:nvSpPr>
        <p:spPr bwMode="auto">
          <a:xfrm>
            <a:off x="2514600" y="4449970"/>
            <a:ext cx="5181600" cy="627063"/>
          </a:xfrm>
          <a:prstGeom prst="rect">
            <a:avLst/>
          </a:prstGeom>
          <a:solidFill>
            <a:srgbClr val="FFFF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73" name="Rectangle 1029"/>
          <p:cNvSpPr>
            <a:spLocks noChangeArrowheads="1"/>
          </p:cNvSpPr>
          <p:nvPr/>
        </p:nvSpPr>
        <p:spPr bwMode="auto">
          <a:xfrm>
            <a:off x="914400" y="2600533"/>
            <a:ext cx="4038600" cy="512762"/>
          </a:xfrm>
          <a:prstGeom prst="rect">
            <a:avLst/>
          </a:prstGeom>
          <a:solidFill>
            <a:srgbClr val="FFFF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74" name="Rectangle 1030"/>
          <p:cNvSpPr>
            <a:spLocks noChangeArrowheads="1"/>
          </p:cNvSpPr>
          <p:nvPr/>
        </p:nvSpPr>
        <p:spPr bwMode="auto">
          <a:xfrm>
            <a:off x="1555750" y="2600533"/>
            <a:ext cx="4894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75" name="Rectangle 1031"/>
          <p:cNvSpPr>
            <a:spLocks noChangeArrowheads="1"/>
          </p:cNvSpPr>
          <p:nvPr/>
        </p:nvSpPr>
        <p:spPr bwMode="auto">
          <a:xfrm>
            <a:off x="1158875" y="2652920"/>
            <a:ext cx="36909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i="1" dirty="0">
                <a:solidFill>
                  <a:srgbClr val="033FD0"/>
                </a:solidFill>
                <a:latin typeface="Arial Rounded MT Bold" panose="020F0704030504030204" pitchFamily="34" charset="0"/>
              </a:rPr>
              <a:t>Enable STEM Education</a:t>
            </a:r>
            <a:endParaRPr lang="en-US" altLang="en-US" sz="2400" dirty="0">
              <a:latin typeface="Nasalization"/>
            </a:endParaRPr>
          </a:p>
        </p:txBody>
      </p:sp>
      <p:sp>
        <p:nvSpPr>
          <p:cNvPr id="58376" name="Rectangle 1032"/>
          <p:cNvSpPr>
            <a:spLocks noChangeArrowheads="1"/>
          </p:cNvSpPr>
          <p:nvPr/>
        </p:nvSpPr>
        <p:spPr bwMode="auto">
          <a:xfrm>
            <a:off x="2087563" y="3784808"/>
            <a:ext cx="683418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77" name="Rectangle 1033"/>
          <p:cNvSpPr>
            <a:spLocks noChangeArrowheads="1"/>
          </p:cNvSpPr>
          <p:nvPr/>
        </p:nvSpPr>
        <p:spPr bwMode="auto">
          <a:xfrm>
            <a:off x="2805113" y="4534108"/>
            <a:ext cx="539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i="1">
                <a:solidFill>
                  <a:srgbClr val="033FD0"/>
                </a:solidFill>
                <a:latin typeface="Arial Rounded MT Bold" panose="020F0704030504030204" pitchFamily="34" charset="0"/>
              </a:rPr>
              <a:t>Advance National  Goals</a:t>
            </a:r>
            <a:endParaRPr lang="en-US" altLang="en-US" sz="2400">
              <a:latin typeface="Nasalization"/>
            </a:endParaRPr>
          </a:p>
        </p:txBody>
      </p:sp>
      <p:sp>
        <p:nvSpPr>
          <p:cNvPr id="58378" name="Rectangle 1034"/>
          <p:cNvSpPr>
            <a:spLocks noChangeArrowheads="1"/>
          </p:cNvSpPr>
          <p:nvPr/>
        </p:nvSpPr>
        <p:spPr bwMode="auto">
          <a:xfrm>
            <a:off x="1958975" y="3526045"/>
            <a:ext cx="466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i="1">
                <a:solidFill>
                  <a:srgbClr val="033FD0"/>
                </a:solidFill>
                <a:latin typeface="Arial Rounded MT Bold" panose="020F0704030504030204" pitchFamily="34" charset="0"/>
              </a:rPr>
              <a:t>Improve U.S. Scientific Literacy</a:t>
            </a:r>
            <a:endParaRPr lang="en-US" altLang="en-US" sz="2400">
              <a:latin typeface="Nasalization"/>
            </a:endParaRPr>
          </a:p>
        </p:txBody>
      </p:sp>
      <p:sp>
        <p:nvSpPr>
          <p:cNvPr id="58379" name="Rectangle 1035"/>
          <p:cNvSpPr>
            <a:spLocks noChangeArrowheads="1"/>
          </p:cNvSpPr>
          <p:nvPr/>
        </p:nvSpPr>
        <p:spPr bwMode="auto">
          <a:xfrm>
            <a:off x="3197225" y="5523120"/>
            <a:ext cx="5413375" cy="598488"/>
          </a:xfrm>
          <a:prstGeom prst="rect">
            <a:avLst/>
          </a:prstGeom>
          <a:solidFill>
            <a:srgbClr val="FFFF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Nasalization"/>
            </a:endParaRPr>
          </a:p>
        </p:txBody>
      </p:sp>
      <p:sp>
        <p:nvSpPr>
          <p:cNvPr id="58381" name="Rectangle 1037"/>
          <p:cNvSpPr>
            <a:spLocks noChangeArrowheads="1"/>
          </p:cNvSpPr>
          <p:nvPr/>
        </p:nvSpPr>
        <p:spPr bwMode="auto">
          <a:xfrm>
            <a:off x="3362325" y="5596145"/>
            <a:ext cx="461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i="1" dirty="0">
                <a:solidFill>
                  <a:srgbClr val="033FD0"/>
                </a:solidFill>
                <a:latin typeface="Arial Rounded MT Bold" panose="020F0704030504030204" pitchFamily="34" charset="0"/>
              </a:rPr>
              <a:t>Leverage through Partnerships</a:t>
            </a:r>
            <a:endParaRPr lang="en-US" altLang="en-US" sz="2400" dirty="0">
              <a:latin typeface="Nasalization"/>
            </a:endParaRPr>
          </a:p>
        </p:txBody>
      </p:sp>
      <p:grpSp>
        <p:nvGrpSpPr>
          <p:cNvPr id="58382" name="Group 47"/>
          <p:cNvGrpSpPr>
            <a:grpSpLocks/>
          </p:cNvGrpSpPr>
          <p:nvPr/>
        </p:nvGrpSpPr>
        <p:grpSpPr bwMode="auto">
          <a:xfrm>
            <a:off x="663575" y="2176670"/>
            <a:ext cx="7940675" cy="38100"/>
            <a:chOff x="587" y="720"/>
            <a:chExt cx="5002" cy="24"/>
          </a:xfrm>
        </p:grpSpPr>
        <p:sp>
          <p:nvSpPr>
            <p:cNvPr id="58386" name="Line 48"/>
            <p:cNvSpPr>
              <a:spLocks noChangeShapeType="1"/>
            </p:cNvSpPr>
            <p:nvPr/>
          </p:nvSpPr>
          <p:spPr bwMode="auto">
            <a:xfrm>
              <a:off x="587" y="720"/>
              <a:ext cx="5002" cy="0"/>
            </a:xfrm>
            <a:prstGeom prst="line">
              <a:avLst/>
            </a:prstGeom>
            <a:noFill/>
            <a:ln w="25400">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7" name="Line 49"/>
            <p:cNvSpPr>
              <a:spLocks noChangeShapeType="1"/>
            </p:cNvSpPr>
            <p:nvPr/>
          </p:nvSpPr>
          <p:spPr bwMode="auto">
            <a:xfrm>
              <a:off x="587" y="744"/>
              <a:ext cx="5002" cy="0"/>
            </a:xfrm>
            <a:prstGeom prst="line">
              <a:avLst/>
            </a:prstGeom>
            <a:noFill/>
            <a:ln w="12700">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 name="Rectangle 1031"/>
          <p:cNvSpPr>
            <a:spLocks noChangeArrowheads="1"/>
          </p:cNvSpPr>
          <p:nvPr/>
        </p:nvSpPr>
        <p:spPr bwMode="auto">
          <a:xfrm>
            <a:off x="669130" y="1532145"/>
            <a:ext cx="7935119"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b="1" dirty="0" smtClean="0">
                <a:solidFill>
                  <a:srgbClr val="033FD0"/>
                </a:solidFill>
                <a:latin typeface="Arial Rounded MT Bold" panose="020F0704030504030204" pitchFamily="34" charset="0"/>
              </a:rPr>
              <a:t>SMD Science Education Objectives</a:t>
            </a:r>
            <a:endParaRPr lang="en-US" altLang="en-US" sz="2400" dirty="0">
              <a:latin typeface="Nasalization"/>
            </a:endParaRPr>
          </a:p>
        </p:txBody>
      </p:sp>
    </p:spTree>
    <p:extLst>
      <p:ext uri="{BB962C8B-B14F-4D97-AF65-F5344CB8AC3E}">
        <p14:creationId xmlns:p14="http://schemas.microsoft.com/office/powerpoint/2010/main" val="34444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SMD Education </a:t>
            </a:r>
            <a:endParaRPr lang="en-US" dirty="0"/>
          </a:p>
        </p:txBody>
      </p:sp>
      <p:sp>
        <p:nvSpPr>
          <p:cNvPr id="3" name="Content Placeholder 2"/>
          <p:cNvSpPr>
            <a:spLocks noGrp="1"/>
          </p:cNvSpPr>
          <p:nvPr>
            <p:ph idx="1"/>
          </p:nvPr>
        </p:nvSpPr>
        <p:spPr/>
        <p:txBody>
          <a:bodyPr/>
          <a:lstStyle/>
          <a:p>
            <a:pPr>
              <a:lnSpc>
                <a:spcPct val="90000"/>
              </a:lnSpc>
              <a:spcBef>
                <a:spcPts val="1000"/>
              </a:spcBef>
            </a:pPr>
            <a:r>
              <a:rPr lang="en-US" dirty="0"/>
              <a:t>SMD intends to release a Cooperative Agreement Notice (CAN) soliciting team-based proposals for science education.</a:t>
            </a:r>
          </a:p>
          <a:p>
            <a:pPr>
              <a:lnSpc>
                <a:spcPct val="90000"/>
              </a:lnSpc>
              <a:spcBef>
                <a:spcPts val="1500"/>
              </a:spcBef>
            </a:pPr>
            <a:r>
              <a:rPr lang="en-US" dirty="0"/>
              <a:t>The goal of the NASA SMD Science Education CAN is to meet the following NASA SMD Science Education Objectives: Enabling STEM education, improving U.S. science literacy; advancing National education goals; and leveraging science education through partnership.</a:t>
            </a:r>
          </a:p>
          <a:p>
            <a:pPr>
              <a:lnSpc>
                <a:spcPct val="90000"/>
              </a:lnSpc>
              <a:spcBef>
                <a:spcPts val="1000"/>
              </a:spcBef>
            </a:pPr>
            <a:endParaRPr lang="en-US" sz="900" dirty="0"/>
          </a:p>
          <a:p>
            <a:pPr>
              <a:spcBef>
                <a:spcPts val="1000"/>
              </a:spcBef>
            </a:pPr>
            <a:r>
              <a:rPr lang="en-US" dirty="0"/>
              <a:t>The schedule is as </a:t>
            </a:r>
            <a:r>
              <a:rPr lang="en-US" dirty="0" smtClean="0"/>
              <a:t>follows:</a:t>
            </a:r>
            <a:endParaRPr lang="en-US" dirty="0"/>
          </a:p>
          <a:p>
            <a:pPr marL="396612" lvl="1" indent="0" defTabSz="4624388">
              <a:spcBef>
                <a:spcPts val="1000"/>
              </a:spcBef>
              <a:buNone/>
            </a:pPr>
            <a:r>
              <a:rPr lang="en-US" dirty="0"/>
              <a:t>Draft CAN Release Date (target</a:t>
            </a:r>
            <a:r>
              <a:rPr lang="en-US" dirty="0" smtClean="0"/>
              <a:t>)	November 6, </a:t>
            </a:r>
            <a:r>
              <a:rPr lang="en-US" dirty="0"/>
              <a:t>2014</a:t>
            </a:r>
          </a:p>
          <a:p>
            <a:pPr marL="396612" lvl="1" indent="0" defTabSz="4624388">
              <a:spcBef>
                <a:spcPts val="1000"/>
              </a:spcBef>
              <a:buNone/>
            </a:pPr>
            <a:r>
              <a:rPr lang="en-US" dirty="0"/>
              <a:t>Final CAN Release Date (target</a:t>
            </a:r>
            <a:r>
              <a:rPr lang="en-US" dirty="0" smtClean="0"/>
              <a:t>)	NET </a:t>
            </a:r>
            <a:r>
              <a:rPr lang="en-US" dirty="0"/>
              <a:t>December 2014</a:t>
            </a:r>
          </a:p>
          <a:p>
            <a:pPr marL="396612" lvl="1" indent="0" defTabSz="4624388">
              <a:spcBef>
                <a:spcPts val="1000"/>
              </a:spcBef>
              <a:buNone/>
            </a:pPr>
            <a:r>
              <a:rPr lang="en-US" dirty="0" smtClean="0"/>
              <a:t>Preproposal Conference	~</a:t>
            </a:r>
            <a:r>
              <a:rPr lang="en-US" dirty="0"/>
              <a:t>2 weeks after final CAN release</a:t>
            </a:r>
          </a:p>
          <a:p>
            <a:pPr marL="396612" lvl="1" indent="0" defTabSz="4624388">
              <a:spcBef>
                <a:spcPts val="1000"/>
              </a:spcBef>
              <a:buNone/>
            </a:pPr>
            <a:r>
              <a:rPr lang="en-US" dirty="0"/>
              <a:t>Notice of Intent to Propose </a:t>
            </a:r>
            <a:r>
              <a:rPr lang="en-US" dirty="0" smtClean="0"/>
              <a:t>Deadline	30 </a:t>
            </a:r>
            <a:r>
              <a:rPr lang="en-US" dirty="0"/>
              <a:t>days after final CAN release</a:t>
            </a:r>
          </a:p>
          <a:p>
            <a:pPr marL="396612" lvl="1" indent="0" defTabSz="4624388">
              <a:spcBef>
                <a:spcPts val="1000"/>
              </a:spcBef>
              <a:buNone/>
            </a:pPr>
            <a:r>
              <a:rPr lang="en-US" dirty="0"/>
              <a:t>Electronic Proposal Submittal Deadline </a:t>
            </a:r>
            <a:r>
              <a:rPr lang="en-US" dirty="0" smtClean="0"/>
              <a:t>	90 </a:t>
            </a:r>
            <a:r>
              <a:rPr lang="en-US" dirty="0"/>
              <a:t>days after final CAN release</a:t>
            </a:r>
          </a:p>
          <a:p>
            <a:pPr marL="396612" lvl="1" indent="0" defTabSz="4624388">
              <a:spcBef>
                <a:spcPts val="1000"/>
              </a:spcBef>
              <a:buNone/>
            </a:pPr>
            <a:r>
              <a:rPr lang="en-US" dirty="0"/>
              <a:t>Selections Announced (target</a:t>
            </a:r>
            <a:r>
              <a:rPr lang="en-US" dirty="0" smtClean="0"/>
              <a:t>)	Summer </a:t>
            </a:r>
            <a:r>
              <a:rPr lang="en-US" dirty="0"/>
              <a:t>2015</a:t>
            </a:r>
          </a:p>
          <a:p>
            <a:pPr marL="396612" lvl="1" indent="0" defTabSz="4624388">
              <a:spcBef>
                <a:spcPts val="1000"/>
              </a:spcBef>
              <a:buNone/>
            </a:pPr>
            <a:r>
              <a:rPr lang="en-US" dirty="0"/>
              <a:t>Projects </a:t>
            </a:r>
            <a:r>
              <a:rPr lang="en-US" dirty="0" smtClean="0"/>
              <a:t>Begin (</a:t>
            </a:r>
            <a:r>
              <a:rPr lang="en-US" dirty="0"/>
              <a:t>target</a:t>
            </a:r>
            <a:r>
              <a:rPr lang="en-US" dirty="0" smtClean="0"/>
              <a:t>)	October </a:t>
            </a:r>
            <a:r>
              <a:rPr lang="en-US" dirty="0"/>
              <a:t>1, 2015</a:t>
            </a:r>
          </a:p>
        </p:txBody>
      </p:sp>
    </p:spTree>
    <p:extLst>
      <p:ext uri="{BB962C8B-B14F-4D97-AF65-F5344CB8AC3E}">
        <p14:creationId xmlns:p14="http://schemas.microsoft.com/office/powerpoint/2010/main" val="367911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01" y="103808"/>
            <a:ext cx="8287972" cy="622852"/>
          </a:xfrm>
        </p:spPr>
        <p:txBody>
          <a:bodyPr/>
          <a:lstStyle/>
          <a:p>
            <a:r>
              <a:rPr lang="en-US" dirty="0" smtClean="0"/>
              <a:t>Astrophysics Education Transition Plan for FY15</a:t>
            </a:r>
            <a:endParaRPr lang="en-US" dirty="0"/>
          </a:p>
        </p:txBody>
      </p:sp>
      <p:sp>
        <p:nvSpPr>
          <p:cNvPr id="3" name="Content Placeholder 2"/>
          <p:cNvSpPr>
            <a:spLocks noGrp="1"/>
          </p:cNvSpPr>
          <p:nvPr>
            <p:ph idx="1"/>
          </p:nvPr>
        </p:nvSpPr>
        <p:spPr>
          <a:xfrm>
            <a:off x="328596" y="961925"/>
            <a:ext cx="8488787" cy="5476269"/>
          </a:xfrm>
        </p:spPr>
        <p:txBody>
          <a:bodyPr/>
          <a:lstStyle/>
          <a:p>
            <a:pPr>
              <a:lnSpc>
                <a:spcPct val="95000"/>
              </a:lnSpc>
              <a:spcBef>
                <a:spcPts val="1000"/>
              </a:spcBef>
            </a:pPr>
            <a:r>
              <a:rPr lang="en-US" dirty="0" smtClean="0"/>
              <a:t>The Astrophysics </a:t>
            </a:r>
            <a:r>
              <a:rPr lang="en-US" dirty="0"/>
              <a:t>Division has consolidated its Education programs into four science areas and assigned providers for each area as follows.</a:t>
            </a:r>
          </a:p>
          <a:p>
            <a:pPr lvl="1">
              <a:lnSpc>
                <a:spcPct val="95000"/>
              </a:lnSpc>
              <a:spcBef>
                <a:spcPts val="1000"/>
              </a:spcBef>
            </a:pPr>
            <a:r>
              <a:rPr lang="en-US" dirty="0"/>
              <a:t>Cosmic </a:t>
            </a:r>
            <a:r>
              <a:rPr lang="en-US" dirty="0" smtClean="0"/>
              <a:t>Origins: </a:t>
            </a:r>
            <a:r>
              <a:rPr lang="en-US" dirty="0"/>
              <a:t>Space Telescope Science Institute, Baltimore MD</a:t>
            </a:r>
          </a:p>
          <a:p>
            <a:pPr lvl="1">
              <a:lnSpc>
                <a:spcPct val="95000"/>
              </a:lnSpc>
              <a:spcBef>
                <a:spcPts val="1000"/>
              </a:spcBef>
            </a:pPr>
            <a:r>
              <a:rPr lang="en-US" dirty="0"/>
              <a:t>Physics of the Cosmos: Chandra X-ray Center, Boston MA</a:t>
            </a:r>
          </a:p>
          <a:p>
            <a:pPr lvl="1">
              <a:lnSpc>
                <a:spcPct val="95000"/>
              </a:lnSpc>
              <a:spcBef>
                <a:spcPts val="1000"/>
              </a:spcBef>
            </a:pPr>
            <a:r>
              <a:rPr lang="en-US" dirty="0"/>
              <a:t>Exoplanet Exploration: Jet Propulsion Laboratory, Pasadena CA</a:t>
            </a:r>
          </a:p>
          <a:p>
            <a:pPr lvl="1">
              <a:lnSpc>
                <a:spcPct val="95000"/>
              </a:lnSpc>
              <a:spcBef>
                <a:spcPts val="1000"/>
              </a:spcBef>
            </a:pPr>
            <a:r>
              <a:rPr lang="en-US" dirty="0"/>
              <a:t>SOFIA </a:t>
            </a:r>
            <a:r>
              <a:rPr lang="en-US" dirty="0" smtClean="0"/>
              <a:t>Airborne Astronomy Ambassadors</a:t>
            </a:r>
            <a:r>
              <a:rPr lang="en-US" dirty="0"/>
              <a:t>: Armstrong Flight Research Center, </a:t>
            </a:r>
            <a:r>
              <a:rPr lang="en-US" dirty="0" smtClean="0"/>
              <a:t>CA</a:t>
            </a:r>
          </a:p>
          <a:p>
            <a:pPr>
              <a:lnSpc>
                <a:spcPct val="95000"/>
              </a:lnSpc>
              <a:spcBef>
                <a:spcPts val="1000"/>
              </a:spcBef>
            </a:pPr>
            <a:r>
              <a:rPr lang="en-US" dirty="0" smtClean="0"/>
              <a:t>During the period of the FY15 continuing resolution (through   December 11, 2014), funding levels for Astrophysics E/PO are being maintained at the same annualized level as FY14.</a:t>
            </a:r>
            <a:endParaRPr lang="en-US" dirty="0"/>
          </a:p>
          <a:p>
            <a:pPr>
              <a:spcBef>
                <a:spcPts val="1000"/>
              </a:spcBef>
            </a:pPr>
            <a:endParaRPr lang="en-US" dirty="0"/>
          </a:p>
        </p:txBody>
      </p:sp>
    </p:spTree>
    <p:extLst>
      <p:ext uri="{BB962C8B-B14F-4D97-AF65-F5344CB8AC3E}">
        <p14:creationId xmlns:p14="http://schemas.microsoft.com/office/powerpoint/2010/main" val="254807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the 2020 Decadal Survey</a:t>
            </a:r>
            <a:endParaRPr lang="en-US" dirty="0"/>
          </a:p>
        </p:txBody>
      </p:sp>
      <p:sp>
        <p:nvSpPr>
          <p:cNvPr id="3" name="Content Placeholder 2"/>
          <p:cNvSpPr>
            <a:spLocks noGrp="1"/>
          </p:cNvSpPr>
          <p:nvPr>
            <p:ph idx="1"/>
          </p:nvPr>
        </p:nvSpPr>
        <p:spPr/>
        <p:txBody>
          <a:bodyPr/>
          <a:lstStyle/>
          <a:p>
            <a:pPr>
              <a:lnSpc>
                <a:spcPct val="100000"/>
              </a:lnSpc>
            </a:pPr>
            <a:r>
              <a:rPr lang="en-US" dirty="0" smtClean="0"/>
              <a:t>Objective 1:  Provide information to the Decadal Survey committee to enable prioritization of large missions</a:t>
            </a:r>
          </a:p>
          <a:p>
            <a:pPr lvl="1">
              <a:lnSpc>
                <a:spcPct val="100000"/>
              </a:lnSpc>
            </a:pPr>
            <a:r>
              <a:rPr lang="en-US" dirty="0" smtClean="0"/>
              <a:t>Science case</a:t>
            </a:r>
          </a:p>
          <a:p>
            <a:pPr lvl="1">
              <a:lnSpc>
                <a:spcPct val="100000"/>
              </a:lnSpc>
            </a:pPr>
            <a:r>
              <a:rPr lang="en-US" dirty="0" smtClean="0"/>
              <a:t>Strawman design reference mission with options/switches</a:t>
            </a:r>
          </a:p>
          <a:p>
            <a:pPr lvl="1">
              <a:lnSpc>
                <a:spcPct val="100000"/>
              </a:lnSpc>
            </a:pPr>
            <a:r>
              <a:rPr lang="en-US" dirty="0" smtClean="0"/>
              <a:t>Technology readiness assessment</a:t>
            </a:r>
          </a:p>
          <a:p>
            <a:pPr lvl="1">
              <a:lnSpc>
                <a:spcPct val="100000"/>
              </a:lnSpc>
            </a:pPr>
            <a:r>
              <a:rPr lang="en-US" dirty="0" smtClean="0"/>
              <a:t>Cost box</a:t>
            </a:r>
          </a:p>
          <a:p>
            <a:pPr marL="396612" lvl="1" indent="0">
              <a:lnSpc>
                <a:spcPct val="100000"/>
              </a:lnSpc>
              <a:buNone/>
            </a:pPr>
            <a:endParaRPr lang="en-US" dirty="0" smtClean="0"/>
          </a:p>
          <a:p>
            <a:pPr>
              <a:lnSpc>
                <a:spcPct val="100000"/>
              </a:lnSpc>
            </a:pPr>
            <a:r>
              <a:rPr lang="en-US" dirty="0" smtClean="0"/>
              <a:t>Objective 2:  Initiate technology development for candidate large missions so that technology will be ready when needed</a:t>
            </a:r>
          </a:p>
          <a:p>
            <a:pPr lvl="1">
              <a:lnSpc>
                <a:spcPct val="100000"/>
              </a:lnSpc>
            </a:pPr>
            <a:r>
              <a:rPr lang="en-US" dirty="0" smtClean="0"/>
              <a:t>Technology needs to be at TRL-5 when it is time to start the highest priority large mission in the 2020 </a:t>
            </a:r>
            <a:r>
              <a:rPr lang="en-US" dirty="0"/>
              <a:t>D</a:t>
            </a:r>
            <a:r>
              <a:rPr lang="en-US" dirty="0" smtClean="0"/>
              <a:t>ecadal Survey</a:t>
            </a:r>
          </a:p>
          <a:p>
            <a:pPr lvl="1">
              <a:lnSpc>
                <a:spcPct val="100000"/>
              </a:lnSpc>
            </a:pPr>
            <a:r>
              <a:rPr lang="en-US" dirty="0" smtClean="0"/>
              <a:t>This will be the next large mission after WFIRST/AFTA, and could be started when funding becomes available as WFIRST/AFTA approaches launch</a:t>
            </a:r>
          </a:p>
          <a:p>
            <a:pPr lvl="1">
              <a:lnSpc>
                <a:spcPct val="100000"/>
              </a:lnSpc>
            </a:pPr>
            <a:endParaRPr lang="en-US" dirty="0" smtClean="0"/>
          </a:p>
        </p:txBody>
      </p:sp>
    </p:spTree>
    <p:extLst>
      <p:ext uri="{BB962C8B-B14F-4D97-AF65-F5344CB8AC3E}">
        <p14:creationId xmlns:p14="http://schemas.microsoft.com/office/powerpoint/2010/main" val="348402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2020 Decadal Survey</a:t>
            </a:r>
          </a:p>
        </p:txBody>
      </p:sp>
      <p:sp>
        <p:nvSpPr>
          <p:cNvPr id="3" name="Content Placeholder 2"/>
          <p:cNvSpPr>
            <a:spLocks noGrp="1"/>
          </p:cNvSpPr>
          <p:nvPr>
            <p:ph idx="1"/>
          </p:nvPr>
        </p:nvSpPr>
        <p:spPr/>
        <p:txBody>
          <a:bodyPr/>
          <a:lstStyle/>
          <a:p>
            <a:pPr>
              <a:lnSpc>
                <a:spcPct val="100000"/>
              </a:lnSpc>
            </a:pPr>
            <a:r>
              <a:rPr lang="en-US" dirty="0" smtClean="0"/>
              <a:t>Step 1:  Identify (large or strategic) mission concepts to study</a:t>
            </a:r>
          </a:p>
          <a:p>
            <a:pPr>
              <a:lnSpc>
                <a:spcPct val="100000"/>
              </a:lnSpc>
            </a:pPr>
            <a:endParaRPr lang="en-US" dirty="0" smtClean="0"/>
          </a:p>
          <a:p>
            <a:pPr>
              <a:lnSpc>
                <a:spcPct val="100000"/>
              </a:lnSpc>
            </a:pPr>
            <a:r>
              <a:rPr lang="en-US" dirty="0" smtClean="0"/>
              <a:t>Step 2:  Initiate studies</a:t>
            </a:r>
          </a:p>
          <a:p>
            <a:pPr>
              <a:lnSpc>
                <a:spcPct val="100000"/>
              </a:lnSpc>
            </a:pPr>
            <a:endParaRPr lang="en-US" dirty="0" smtClean="0"/>
          </a:p>
          <a:p>
            <a:pPr>
              <a:lnSpc>
                <a:spcPct val="100000"/>
              </a:lnSpc>
            </a:pPr>
            <a:r>
              <a:rPr lang="en-US" dirty="0" smtClean="0"/>
              <a:t>Step 3:  Conduct studies</a:t>
            </a:r>
          </a:p>
          <a:p>
            <a:pPr>
              <a:lnSpc>
                <a:spcPct val="100000"/>
              </a:lnSpc>
            </a:pPr>
            <a:endParaRPr lang="en-US" dirty="0" smtClean="0"/>
          </a:p>
          <a:p>
            <a:pPr>
              <a:lnSpc>
                <a:spcPct val="100000"/>
              </a:lnSpc>
            </a:pPr>
            <a:r>
              <a:rPr lang="en-US" dirty="0" smtClean="0"/>
              <a:t>Step 4:  Identify technology requirements to motivate early technology development</a:t>
            </a:r>
          </a:p>
          <a:p>
            <a:pPr>
              <a:lnSpc>
                <a:spcPct val="100000"/>
              </a:lnSpc>
            </a:pPr>
            <a:endParaRPr lang="en-US" dirty="0" smtClean="0"/>
          </a:p>
          <a:p>
            <a:pPr>
              <a:lnSpc>
                <a:spcPct val="100000"/>
              </a:lnSpc>
            </a:pPr>
            <a:r>
              <a:rPr lang="en-US" dirty="0" smtClean="0"/>
              <a:t>Step 5:  Deliver results to 2020 Decadal Survey committee</a:t>
            </a:r>
          </a:p>
          <a:p>
            <a:pPr>
              <a:lnSpc>
                <a:spcPct val="100000"/>
              </a:lnSpc>
            </a:pPr>
            <a:endParaRPr lang="en-US" dirty="0" smtClean="0"/>
          </a:p>
        </p:txBody>
      </p:sp>
    </p:spTree>
    <p:extLst>
      <p:ext uri="{BB962C8B-B14F-4D97-AF65-F5344CB8AC3E}">
        <p14:creationId xmlns:p14="http://schemas.microsoft.com/office/powerpoint/2010/main" val="3397946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2020 Decadal Survey</a:t>
            </a:r>
          </a:p>
        </p:txBody>
      </p:sp>
      <p:sp>
        <p:nvSpPr>
          <p:cNvPr id="3" name="Content Placeholder 2"/>
          <p:cNvSpPr>
            <a:spLocks noGrp="1"/>
          </p:cNvSpPr>
          <p:nvPr>
            <p:ph idx="1"/>
          </p:nvPr>
        </p:nvSpPr>
        <p:spPr/>
        <p:txBody>
          <a:bodyPr/>
          <a:lstStyle/>
          <a:p>
            <a:pPr marL="0" indent="0">
              <a:buNone/>
            </a:pPr>
            <a:r>
              <a:rPr lang="en-US" dirty="0"/>
              <a:t>Step 1:  Identify (large or strategic) </a:t>
            </a:r>
            <a:r>
              <a:rPr lang="en-US" dirty="0" smtClean="0"/>
              <a:t>notional </a:t>
            </a:r>
            <a:r>
              <a:rPr lang="en-US" dirty="0" smtClean="0">
                <a:solidFill>
                  <a:schemeClr val="tx1"/>
                </a:solidFill>
              </a:rPr>
              <a:t>mission </a:t>
            </a:r>
            <a:r>
              <a:rPr lang="en-US" dirty="0">
                <a:solidFill>
                  <a:schemeClr val="tx1"/>
                </a:solidFill>
              </a:rPr>
              <a:t>concepts </a:t>
            </a:r>
            <a:r>
              <a:rPr lang="en-US" dirty="0"/>
              <a:t>to study</a:t>
            </a:r>
          </a:p>
          <a:p>
            <a:r>
              <a:rPr lang="en-US" dirty="0" smtClean="0"/>
              <a:t>There are a limited number of legitimate candidates for the highest priority mission after WFIRST</a:t>
            </a:r>
          </a:p>
          <a:p>
            <a:r>
              <a:rPr lang="en-US" dirty="0" smtClean="0"/>
              <a:t>Use community process to identify the missions before forming STDTs</a:t>
            </a:r>
          </a:p>
          <a:p>
            <a:r>
              <a:rPr lang="en-US" dirty="0" smtClean="0"/>
              <a:t>Proposed Plan: Ask each </a:t>
            </a:r>
            <a:r>
              <a:rPr lang="en-US" dirty="0" smtClean="0">
                <a:solidFill>
                  <a:schemeClr val="tx1"/>
                </a:solidFill>
              </a:rPr>
              <a:t>PAG (Program Analysis Group) </a:t>
            </a:r>
            <a:r>
              <a:rPr lang="en-US" dirty="0" smtClean="0"/>
              <a:t>to recommend 1-2 missions for study</a:t>
            </a:r>
          </a:p>
          <a:p>
            <a:pPr lvl="1"/>
            <a:r>
              <a:rPr lang="en-US" dirty="0" smtClean="0"/>
              <a:t>The three Astrophysics PAGs (Cosmic Origins PAG/COPAG, Exoplanet Exploration PAG/ExoPAG, Physics of the Cosmos PAG/PhysPAG) provide analysis for the Astrophysics Subcommittee in the science areas of each of the three science-based astrophysics programs</a:t>
            </a:r>
          </a:p>
          <a:p>
            <a:pPr lvl="1"/>
            <a:r>
              <a:rPr lang="en-US" dirty="0" smtClean="0"/>
              <a:t>Must draw candidates from NWNH, SMD Science Plan, and 30-yr Visionary Roadmap</a:t>
            </a:r>
          </a:p>
          <a:p>
            <a:pPr lvl="1"/>
            <a:r>
              <a:rPr lang="en-US" dirty="0" smtClean="0"/>
              <a:t>Astrophysics Subcommittee will collect input and provide list of candidates to Division Director</a:t>
            </a:r>
          </a:p>
          <a:p>
            <a:pPr lvl="1"/>
            <a:r>
              <a:rPr lang="en-US" dirty="0" smtClean="0"/>
              <a:t>Division Director will select studies</a:t>
            </a:r>
          </a:p>
          <a:p>
            <a:pPr lvl="1"/>
            <a:endParaRPr lang="en-US" dirty="0" smtClean="0"/>
          </a:p>
        </p:txBody>
      </p:sp>
    </p:spTree>
    <p:extLst>
      <p:ext uri="{BB962C8B-B14F-4D97-AF65-F5344CB8AC3E}">
        <p14:creationId xmlns:p14="http://schemas.microsoft.com/office/powerpoint/2010/main" val="3353926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Notional Timelines to Identify Studies</a:t>
            </a:r>
          </a:p>
        </p:txBody>
      </p:sp>
      <p:graphicFrame>
        <p:nvGraphicFramePr>
          <p:cNvPr id="4" name="Content Placeholder 3"/>
          <p:cNvGraphicFramePr>
            <a:graphicFrameLocks noGrp="1"/>
          </p:cNvGraphicFramePr>
          <p:nvPr>
            <p:ph idx="1"/>
          </p:nvPr>
        </p:nvGraphicFramePr>
        <p:xfrm>
          <a:off x="328613" y="884238"/>
          <a:ext cx="8488299" cy="5913120"/>
        </p:xfrm>
        <a:graphic>
          <a:graphicData uri="http://schemas.openxmlformats.org/drawingml/2006/table">
            <a:tbl>
              <a:tblPr firstRow="1" firstCol="1" bandRow="1">
                <a:tableStyleId>{69CF1AB2-1976-4502-BF36-3FF5EA218861}</a:tableStyleId>
              </a:tblPr>
              <a:tblGrid>
                <a:gridCol w="1372169"/>
                <a:gridCol w="1435990"/>
                <a:gridCol w="5680140"/>
              </a:tblGrid>
              <a:tr h="0">
                <a:tc>
                  <a:txBody>
                    <a:bodyPr/>
                    <a:lstStyle/>
                    <a:p>
                      <a:pPr marL="0" marR="0">
                        <a:spcBef>
                          <a:spcPts val="0"/>
                        </a:spcBef>
                        <a:spcAft>
                          <a:spcPts val="0"/>
                        </a:spcAft>
                      </a:pPr>
                      <a:r>
                        <a:rPr lang="en-US" sz="1600" dirty="0">
                          <a:solidFill>
                            <a:schemeClr val="accent6"/>
                          </a:solidFill>
                          <a:effectLst/>
                        </a:rPr>
                        <a:t>Timeline A</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solidFill>
                            <a:schemeClr val="accent6"/>
                          </a:solidFill>
                          <a:effectLst/>
                        </a:rPr>
                        <a:t>Timeline B</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endParaRPr>
                    </a:p>
                  </a:txBody>
                  <a:tcPr/>
                </a:tc>
              </a:tr>
              <a:tr h="944518">
                <a:tc>
                  <a:txBody>
                    <a:bodyPr/>
                    <a:lstStyle/>
                    <a:p>
                      <a:pPr marL="0" marR="0">
                        <a:spcBef>
                          <a:spcPts val="0"/>
                        </a:spcBef>
                        <a:spcAft>
                          <a:spcPts val="0"/>
                        </a:spcAft>
                      </a:pPr>
                      <a:r>
                        <a:rPr lang="en-US" sz="1600" b="0" dirty="0">
                          <a:effectLst/>
                        </a:rPr>
                        <a:t>January 2015</a:t>
                      </a:r>
                      <a:endParaRPr lang="en-US" sz="1600" b="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Summer 2015</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Announcement of this process including presentation to the Astrophysics Subcommittee, formal charges to the PAGs, and presentation to the NRC Mid-Decade Review Committee.</a:t>
                      </a:r>
                      <a:endParaRPr lang="en-US" sz="1600" dirty="0">
                        <a:effectLst/>
                        <a:latin typeface="Times New Roman" panose="02020603050405020304" pitchFamily="18" charset="0"/>
                        <a:ea typeface="Calibri" panose="020F0502020204030204" pitchFamily="34" charset="0"/>
                      </a:endParaRPr>
                    </a:p>
                  </a:txBody>
                  <a:tcPr/>
                </a:tc>
              </a:tr>
              <a:tr h="944518">
                <a:tc>
                  <a:txBody>
                    <a:bodyPr/>
                    <a:lstStyle/>
                    <a:p>
                      <a:pPr marL="0" marR="0">
                        <a:spcBef>
                          <a:spcPts val="0"/>
                        </a:spcBef>
                        <a:spcAft>
                          <a:spcPts val="0"/>
                        </a:spcAft>
                      </a:pPr>
                      <a:r>
                        <a:rPr lang="en-US" sz="1600" b="0" dirty="0">
                          <a:effectLst/>
                        </a:rPr>
                        <a:t>January 2015 - June 2015</a:t>
                      </a:r>
                      <a:endParaRPr lang="en-US" sz="1600" b="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Summer 2015 - December 2015</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Community discussion and input led by the PAG Executive Committees. Each PAG will determine an appropriate process for community discussion and input.</a:t>
                      </a:r>
                      <a:endParaRPr lang="en-US" sz="1600" dirty="0">
                        <a:effectLst/>
                        <a:latin typeface="Times New Roman" panose="02020603050405020304" pitchFamily="18" charset="0"/>
                        <a:ea typeface="Calibri" panose="020F0502020204030204" pitchFamily="34" charset="0"/>
                      </a:endParaRPr>
                    </a:p>
                  </a:txBody>
                  <a:tcPr/>
                </a:tc>
              </a:tr>
              <a:tr h="1652907">
                <a:tc>
                  <a:txBody>
                    <a:bodyPr/>
                    <a:lstStyle/>
                    <a:p>
                      <a:pPr marL="0" marR="0">
                        <a:spcBef>
                          <a:spcPts val="0"/>
                        </a:spcBef>
                        <a:spcAft>
                          <a:spcPts val="0"/>
                        </a:spcAft>
                      </a:pPr>
                      <a:r>
                        <a:rPr lang="en-US" sz="1600" b="0" dirty="0">
                          <a:effectLst/>
                        </a:rPr>
                        <a:t>June 2015</a:t>
                      </a:r>
                      <a:endParaRPr lang="en-US" sz="1600" b="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January 2016</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Meetings of the PAGs in conjunction with the meeting of the American Astronomical Society / Meetings of the PAGs at a NASA-sponsored Astrophysics PAG jamboree in June 2015.  Each PAG will finalize its report identifying 1-2 mission concepts to the Astrophysics Subcommittee following these PAG meetings. These public reports will be submitted to the Astrophysics Subcommittee.</a:t>
                      </a:r>
                      <a:endParaRPr lang="en-US" sz="1600" dirty="0">
                        <a:effectLst/>
                        <a:latin typeface="Times New Roman" panose="02020603050405020304" pitchFamily="18" charset="0"/>
                        <a:ea typeface="Calibri" panose="020F0502020204030204" pitchFamily="34" charset="0"/>
                      </a:endParaRPr>
                    </a:p>
                  </a:txBody>
                  <a:tcPr/>
                </a:tc>
              </a:tr>
              <a:tr h="472259">
                <a:tc>
                  <a:txBody>
                    <a:bodyPr/>
                    <a:lstStyle/>
                    <a:p>
                      <a:pPr marL="0" marR="0">
                        <a:spcBef>
                          <a:spcPts val="0"/>
                        </a:spcBef>
                        <a:spcAft>
                          <a:spcPts val="0"/>
                        </a:spcAft>
                      </a:pPr>
                      <a:r>
                        <a:rPr lang="en-US" sz="1600" b="0" dirty="0">
                          <a:effectLst/>
                        </a:rPr>
                        <a:t>Summer 2015</a:t>
                      </a:r>
                      <a:endParaRPr lang="en-US" sz="1600" b="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Spring 2016</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Meeting of the Astrophysics Subcommittee to suggest a consolidated list to the Astrophysics Division Director.</a:t>
                      </a:r>
                      <a:endParaRPr lang="en-US" sz="1600" dirty="0">
                        <a:effectLst/>
                        <a:latin typeface="Times New Roman" panose="02020603050405020304" pitchFamily="18" charset="0"/>
                        <a:ea typeface="Calibri" panose="020F0502020204030204" pitchFamily="34" charset="0"/>
                      </a:endParaRPr>
                    </a:p>
                  </a:txBody>
                  <a:tcPr/>
                </a:tc>
              </a:tr>
              <a:tr h="944518">
                <a:tc>
                  <a:txBody>
                    <a:bodyPr/>
                    <a:lstStyle/>
                    <a:p>
                      <a:pPr marL="0" marR="0">
                        <a:spcBef>
                          <a:spcPts val="0"/>
                        </a:spcBef>
                        <a:spcAft>
                          <a:spcPts val="0"/>
                        </a:spcAft>
                      </a:pPr>
                      <a:r>
                        <a:rPr lang="en-US" sz="1600" b="0" dirty="0">
                          <a:effectLst/>
                        </a:rPr>
                        <a:t>Fall 2015</a:t>
                      </a:r>
                      <a:endParaRPr lang="en-US" sz="1600" b="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Late Spring 2016</a:t>
                      </a:r>
                      <a:endParaRPr lang="en-US" sz="1600" dirty="0">
                        <a:solidFill>
                          <a:schemeClr val="accent6"/>
                        </a:solidFill>
                        <a:effectLst/>
                        <a:latin typeface="Times New Roman" panose="02020603050405020304" pitchFamily="18" charset="0"/>
                        <a:ea typeface="Calibri" panose="020F0502020204030204" pitchFamily="34" charset="0"/>
                      </a:endParaRPr>
                    </a:p>
                  </a:txBody>
                  <a:tcPr/>
                </a:tc>
                <a:tc>
                  <a:txBody>
                    <a:bodyPr/>
                    <a:lstStyle/>
                    <a:p>
                      <a:pPr marL="0" marR="0">
                        <a:spcBef>
                          <a:spcPts val="0"/>
                        </a:spcBef>
                        <a:spcAft>
                          <a:spcPts val="0"/>
                        </a:spcAft>
                      </a:pPr>
                      <a:r>
                        <a:rPr lang="en-US" sz="1600" dirty="0">
                          <a:effectLst/>
                        </a:rPr>
                        <a:t>Decision by the Astrophysics Division Director identifying the small number of candidate missions that will be studied by NASA as input for the prioritization process of the 2020 Decadal Survey.</a:t>
                      </a:r>
                      <a:endParaRPr lang="en-US" sz="1600" dirty="0">
                        <a:effectLst/>
                        <a:latin typeface="Times New Roman" panose="02020603050405020304" pitchFamily="18" charset="0"/>
                        <a:ea typeface="Calibri" panose="020F0502020204030204" pitchFamily="34" charset="0"/>
                      </a:endParaRPr>
                    </a:p>
                  </a:txBody>
                  <a:tcPr/>
                </a:tc>
              </a:tr>
            </a:tbl>
          </a:graphicData>
        </a:graphic>
      </p:graphicFrame>
    </p:spTree>
    <p:extLst>
      <p:ext uri="{BB962C8B-B14F-4D97-AF65-F5344CB8AC3E}">
        <p14:creationId xmlns:p14="http://schemas.microsoft.com/office/powerpoint/2010/main" val="2535109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9103" y="92765"/>
            <a:ext cx="8287972" cy="622852"/>
          </a:xfrm>
        </p:spPr>
        <p:txBody>
          <a:bodyPr/>
          <a:lstStyle/>
          <a:p>
            <a:r>
              <a:rPr lang="en-US" dirty="0"/>
              <a:t>Notional Timelines to Identify Studies</a:t>
            </a:r>
          </a:p>
        </p:txBody>
      </p:sp>
      <p:graphicFrame>
        <p:nvGraphicFramePr>
          <p:cNvPr id="4" name="Content Placeholder 3"/>
          <p:cNvGraphicFramePr>
            <a:graphicFrameLocks noGrp="1"/>
          </p:cNvGraphicFramePr>
          <p:nvPr>
            <p:ph idx="1"/>
          </p:nvPr>
        </p:nvGraphicFramePr>
        <p:xfrm>
          <a:off x="328613" y="884238"/>
          <a:ext cx="8488363" cy="2712720"/>
        </p:xfrm>
        <a:graphic>
          <a:graphicData uri="http://schemas.openxmlformats.org/drawingml/2006/table">
            <a:tbl>
              <a:tblPr firstRow="1" firstCol="1" bandRow="1">
                <a:tableStyleId>{3B4B98B0-60AC-42C2-AFA5-B58CD77FA1E5}</a:tableStyleId>
              </a:tblPr>
              <a:tblGrid>
                <a:gridCol w="2828849"/>
                <a:gridCol w="2829757"/>
                <a:gridCol w="2829757"/>
              </a:tblGrid>
              <a:tr h="0">
                <a:tc>
                  <a:txBody>
                    <a:bodyPr/>
                    <a:lstStyle/>
                    <a:p>
                      <a:pPr marL="0" marR="0">
                        <a:spcBef>
                          <a:spcPts val="0"/>
                        </a:spcBef>
                        <a:spcAft>
                          <a:spcPts val="0"/>
                        </a:spcAft>
                      </a:pPr>
                      <a:r>
                        <a:rPr lang="en-US" sz="1600" dirty="0">
                          <a:effectLst/>
                        </a:rPr>
                        <a:t> </a:t>
                      </a:r>
                      <a:endParaRPr lang="en-US" sz="160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solidFill>
                            <a:schemeClr val="accent6"/>
                          </a:solidFill>
                          <a:effectLst/>
                        </a:rPr>
                        <a:t>Timeline A</a:t>
                      </a:r>
                      <a:endParaRPr lang="en-US" sz="1600" b="1" dirty="0">
                        <a:solidFill>
                          <a:schemeClr val="accent6"/>
                        </a:solidFill>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solidFill>
                            <a:schemeClr val="accent6"/>
                          </a:solidFill>
                          <a:effectLst/>
                        </a:rPr>
                        <a:t>Timeline B</a:t>
                      </a:r>
                      <a:endParaRPr lang="en-US" sz="1600" b="1" dirty="0">
                        <a:solidFill>
                          <a:schemeClr val="accent6"/>
                        </a:solidFill>
                        <a:effectLst/>
                        <a:latin typeface="+mn-lt"/>
                        <a:ea typeface="Calibri" panose="020F0502020204030204" pitchFamily="34" charset="0"/>
                      </a:endParaRPr>
                    </a:p>
                  </a:txBody>
                  <a:tcPr/>
                </a:tc>
              </a:tr>
              <a:tr h="0">
                <a:tc>
                  <a:txBody>
                    <a:bodyPr/>
                    <a:lstStyle/>
                    <a:p>
                      <a:pPr marL="0" marR="0">
                        <a:spcBef>
                          <a:spcPts val="0"/>
                        </a:spcBef>
                        <a:spcAft>
                          <a:spcPts val="0"/>
                        </a:spcAft>
                      </a:pPr>
                      <a:r>
                        <a:rPr lang="en-US" sz="1600" b="0" dirty="0">
                          <a:effectLst/>
                        </a:rPr>
                        <a:t>ROSES-15: APRA and SAT proposals due in March 2016, selected in Fall 2016, funded in FY2017</a:t>
                      </a:r>
                      <a:endParaRPr lang="en-US" sz="1600" b="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effectLst/>
                        </a:rPr>
                        <a:t>Mission concept studies identified in time for proposals to address perceived technology needs.</a:t>
                      </a:r>
                      <a:endParaRPr lang="en-US" sz="160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a:effectLst/>
                        </a:rPr>
                        <a:t> </a:t>
                      </a:r>
                      <a:endParaRPr lang="en-US" sz="1600">
                        <a:effectLst/>
                        <a:latin typeface="+mn-lt"/>
                        <a:ea typeface="Calibri" panose="020F0502020204030204" pitchFamily="34" charset="0"/>
                      </a:endParaRPr>
                    </a:p>
                  </a:txBody>
                  <a:tcPr/>
                </a:tc>
              </a:tr>
              <a:tr h="0">
                <a:tc>
                  <a:txBody>
                    <a:bodyPr/>
                    <a:lstStyle/>
                    <a:p>
                      <a:pPr marL="0" marR="0">
                        <a:spcBef>
                          <a:spcPts val="0"/>
                        </a:spcBef>
                        <a:spcAft>
                          <a:spcPts val="0"/>
                        </a:spcAft>
                      </a:pPr>
                      <a:r>
                        <a:rPr lang="en-US" sz="1600" b="0" dirty="0">
                          <a:effectLst/>
                        </a:rPr>
                        <a:t>ROSES-16: APRA and SAT proposals due in March 2017, selected in Fall 2017, funded in FY2018</a:t>
                      </a:r>
                      <a:endParaRPr lang="en-US" sz="1600" b="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effectLst/>
                        </a:rPr>
                        <a:t>STDT interim reports released in time for proposals to address technology needs identified by the STDTs.</a:t>
                      </a:r>
                      <a:endParaRPr lang="en-US" sz="160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effectLst/>
                        </a:rPr>
                        <a:t>STDT interim reports released in time for proposals to address technology needs identified by the STDTs.</a:t>
                      </a:r>
                      <a:endParaRPr lang="en-US" sz="1600" dirty="0">
                        <a:effectLst/>
                        <a:latin typeface="+mn-lt"/>
                        <a:ea typeface="Calibri" panose="020F0502020204030204" pitchFamily="34" charset="0"/>
                      </a:endParaRPr>
                    </a:p>
                  </a:txBody>
                  <a:tcPr/>
                </a:tc>
              </a:tr>
            </a:tbl>
          </a:graphicData>
        </a:graphic>
      </p:graphicFrame>
      <p:graphicFrame>
        <p:nvGraphicFramePr>
          <p:cNvPr id="6" name="Content Placeholder 3"/>
          <p:cNvGraphicFramePr>
            <a:graphicFrameLocks/>
          </p:cNvGraphicFramePr>
          <p:nvPr/>
        </p:nvGraphicFramePr>
        <p:xfrm>
          <a:off x="374996" y="3819595"/>
          <a:ext cx="8488363" cy="2956560"/>
        </p:xfrm>
        <a:graphic>
          <a:graphicData uri="http://schemas.openxmlformats.org/drawingml/2006/table">
            <a:tbl>
              <a:tblPr firstRow="1" firstCol="1" bandRow="1">
                <a:tableStyleId>{3B4B98B0-60AC-42C2-AFA5-B58CD77FA1E5}</a:tableStyleId>
              </a:tblPr>
              <a:tblGrid>
                <a:gridCol w="2828849"/>
                <a:gridCol w="2829757"/>
                <a:gridCol w="2829757"/>
              </a:tblGrid>
              <a:tr h="0">
                <a:tc>
                  <a:txBody>
                    <a:bodyPr/>
                    <a:lstStyle/>
                    <a:p>
                      <a:pPr marL="0" marR="0">
                        <a:spcBef>
                          <a:spcPts val="0"/>
                        </a:spcBef>
                        <a:spcAft>
                          <a:spcPts val="0"/>
                        </a:spcAft>
                      </a:pPr>
                      <a:r>
                        <a:rPr lang="en-US" sz="1600" dirty="0">
                          <a:effectLst/>
                        </a:rPr>
                        <a:t> </a:t>
                      </a:r>
                      <a:endParaRPr lang="en-US" sz="1600" dirty="0">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solidFill>
                            <a:schemeClr val="accent6"/>
                          </a:solidFill>
                          <a:effectLst/>
                        </a:rPr>
                        <a:t>Timeline A</a:t>
                      </a:r>
                      <a:endParaRPr lang="en-US" sz="1600" b="1" dirty="0">
                        <a:solidFill>
                          <a:schemeClr val="accent6"/>
                        </a:solidFill>
                        <a:effectLst/>
                        <a:latin typeface="+mn-lt"/>
                        <a:ea typeface="Calibri" panose="020F0502020204030204" pitchFamily="34" charset="0"/>
                      </a:endParaRPr>
                    </a:p>
                  </a:txBody>
                  <a:tcPr/>
                </a:tc>
                <a:tc>
                  <a:txBody>
                    <a:bodyPr/>
                    <a:lstStyle/>
                    <a:p>
                      <a:pPr marL="0" marR="0">
                        <a:spcBef>
                          <a:spcPts val="0"/>
                        </a:spcBef>
                        <a:spcAft>
                          <a:spcPts val="0"/>
                        </a:spcAft>
                      </a:pPr>
                      <a:r>
                        <a:rPr lang="en-US" sz="1600" dirty="0">
                          <a:solidFill>
                            <a:schemeClr val="accent6"/>
                          </a:solidFill>
                          <a:effectLst/>
                        </a:rPr>
                        <a:t>Timeline B</a:t>
                      </a:r>
                      <a:endParaRPr lang="en-US" sz="1600" b="1" dirty="0">
                        <a:solidFill>
                          <a:schemeClr val="accent6"/>
                        </a:solidFill>
                        <a:effectLst/>
                        <a:latin typeface="+mn-lt"/>
                        <a:ea typeface="Calibri" panose="020F0502020204030204" pitchFamily="34" charset="0"/>
                      </a:endParaRPr>
                    </a:p>
                  </a:txBody>
                  <a:tcPr/>
                </a:tc>
              </a:tr>
              <a:tr h="0">
                <a:tc>
                  <a:txBody>
                    <a:bodyPr/>
                    <a:lstStyle/>
                    <a:p>
                      <a:pPr marL="0" marR="0">
                        <a:spcBef>
                          <a:spcPts val="0"/>
                        </a:spcBef>
                        <a:spcAft>
                          <a:spcPts val="0"/>
                        </a:spcAft>
                      </a:pPr>
                      <a:r>
                        <a:rPr lang="en-US" sz="1600" b="0" dirty="0" smtClean="0">
                          <a:effectLst/>
                          <a:latin typeface="+mn-lt"/>
                          <a:ea typeface="Calibri" panose="020F0502020204030204" pitchFamily="34" charset="0"/>
                        </a:rPr>
                        <a:t>Pros</a:t>
                      </a:r>
                      <a:endParaRPr lang="en-US" sz="1600" b="0" dirty="0">
                        <a:effectLst/>
                        <a:latin typeface="+mn-lt"/>
                        <a:ea typeface="Calibri" panose="020F0502020204030204" pitchFamily="34" charset="0"/>
                      </a:endParaRPr>
                    </a:p>
                  </a:txBody>
                  <a:tcPr/>
                </a:tc>
                <a:tc>
                  <a:txBody>
                    <a:bodyPr/>
                    <a:lstStyle/>
                    <a:p>
                      <a:pPr marL="285750" marR="0" indent="-285750">
                        <a:spcBef>
                          <a:spcPts val="0"/>
                        </a:spcBef>
                        <a:spcAft>
                          <a:spcPts val="0"/>
                        </a:spcAft>
                        <a:buFont typeface="Arial" panose="020B0604020202020204" pitchFamily="34" charset="0"/>
                        <a:buChar char="•"/>
                      </a:pPr>
                      <a:r>
                        <a:rPr lang="en-US" sz="1600" dirty="0" smtClean="0">
                          <a:effectLst/>
                          <a:latin typeface="+mn-lt"/>
                          <a:ea typeface="Calibri" panose="020F0502020204030204" pitchFamily="34" charset="0"/>
                        </a:rPr>
                        <a:t>Earlier start to studies</a:t>
                      </a:r>
                    </a:p>
                    <a:p>
                      <a:pPr marL="285750" marR="0" indent="-285750">
                        <a:spcBef>
                          <a:spcPts val="0"/>
                        </a:spcBef>
                        <a:spcAft>
                          <a:spcPts val="0"/>
                        </a:spcAft>
                        <a:buFont typeface="Arial" panose="020B0604020202020204" pitchFamily="34" charset="0"/>
                        <a:buChar char="•"/>
                      </a:pPr>
                      <a:r>
                        <a:rPr lang="en-US" sz="1600" dirty="0" smtClean="0">
                          <a:effectLst/>
                          <a:latin typeface="+mn-lt"/>
                          <a:ea typeface="Calibri" panose="020F0502020204030204" pitchFamily="34" charset="0"/>
                        </a:rPr>
                        <a:t>Earlier identification</a:t>
                      </a:r>
                      <a:r>
                        <a:rPr lang="en-US" sz="1600" baseline="0" dirty="0" smtClean="0">
                          <a:effectLst/>
                          <a:latin typeface="+mn-lt"/>
                          <a:ea typeface="Calibri" panose="020F0502020204030204" pitchFamily="34" charset="0"/>
                        </a:rPr>
                        <a:t> of technology development requirements</a:t>
                      </a:r>
                      <a:endParaRPr lang="en-US" sz="1600" dirty="0">
                        <a:effectLst/>
                        <a:latin typeface="+mn-lt"/>
                        <a:ea typeface="Calibri" panose="020F0502020204030204" pitchFamily="34" charset="0"/>
                      </a:endParaRPr>
                    </a:p>
                  </a:txBody>
                  <a:tcPr/>
                </a:tc>
                <a:tc>
                  <a:txBody>
                    <a:bodyPr/>
                    <a:lstStyle/>
                    <a:p>
                      <a:pPr marL="285750" marR="0" indent="-285750">
                        <a:spcBef>
                          <a:spcPts val="0"/>
                        </a:spcBef>
                        <a:spcAft>
                          <a:spcPts val="0"/>
                        </a:spcAft>
                        <a:buFont typeface="Arial" panose="020B0604020202020204" pitchFamily="34" charset="0"/>
                        <a:buChar char="•"/>
                      </a:pPr>
                      <a:r>
                        <a:rPr lang="en-US" sz="1600" dirty="0" smtClean="0">
                          <a:effectLst/>
                          <a:latin typeface="+mn-lt"/>
                          <a:ea typeface="Calibri" panose="020F0502020204030204" pitchFamily="34" charset="0"/>
                        </a:rPr>
                        <a:t>PAG meetings take place in association with January 2016 AAS meeting</a:t>
                      </a:r>
                      <a:endParaRPr lang="en-US" sz="1600" dirty="0">
                        <a:effectLst/>
                        <a:latin typeface="+mn-lt"/>
                        <a:ea typeface="Calibri" panose="020F0502020204030204" pitchFamily="34" charset="0"/>
                      </a:endParaRPr>
                    </a:p>
                  </a:txBody>
                  <a:tcPr/>
                </a:tc>
              </a:tr>
              <a:tr h="0">
                <a:tc>
                  <a:txBody>
                    <a:bodyPr/>
                    <a:lstStyle/>
                    <a:p>
                      <a:pPr marL="0" marR="0">
                        <a:spcBef>
                          <a:spcPts val="0"/>
                        </a:spcBef>
                        <a:spcAft>
                          <a:spcPts val="0"/>
                        </a:spcAft>
                      </a:pPr>
                      <a:r>
                        <a:rPr lang="en-US" sz="1600" b="0" dirty="0" smtClean="0">
                          <a:effectLst/>
                          <a:latin typeface="+mn-lt"/>
                          <a:ea typeface="Calibri" panose="020F0502020204030204" pitchFamily="34" charset="0"/>
                        </a:rPr>
                        <a:t>Cons</a:t>
                      </a:r>
                      <a:endParaRPr lang="en-US" sz="1600" b="0" dirty="0">
                        <a:effectLst/>
                        <a:latin typeface="+mn-lt"/>
                        <a:ea typeface="Calibri" panose="020F0502020204030204" pitchFamily="34" charset="0"/>
                      </a:endParaRPr>
                    </a:p>
                  </a:txBody>
                  <a:tcPr/>
                </a:tc>
                <a:tc>
                  <a:txBody>
                    <a:bodyPr/>
                    <a:lstStyle/>
                    <a:p>
                      <a:pPr marL="285750" marR="0" indent="-285750">
                        <a:spcBef>
                          <a:spcPts val="0"/>
                        </a:spcBef>
                        <a:spcAft>
                          <a:spcPts val="0"/>
                        </a:spcAft>
                        <a:buFont typeface="Arial" panose="020B0604020202020204" pitchFamily="34" charset="0"/>
                        <a:buChar char="•"/>
                      </a:pPr>
                      <a:r>
                        <a:rPr lang="en-US" sz="1600" dirty="0" smtClean="0">
                          <a:effectLst/>
                          <a:latin typeface="+mn-lt"/>
                          <a:ea typeface="Calibri" panose="020F0502020204030204" pitchFamily="34" charset="0"/>
                        </a:rPr>
                        <a:t>Requires stand-alone PAG Jamboree in Summer 2015; less</a:t>
                      </a:r>
                      <a:r>
                        <a:rPr lang="en-US" sz="1600" baseline="0" dirty="0" smtClean="0">
                          <a:effectLst/>
                          <a:latin typeface="+mn-lt"/>
                          <a:ea typeface="Calibri" panose="020F0502020204030204" pitchFamily="34" charset="0"/>
                        </a:rPr>
                        <a:t> community involvement without associated AAS meeting</a:t>
                      </a:r>
                      <a:endParaRPr lang="en-US" sz="1600" dirty="0">
                        <a:effectLst/>
                        <a:latin typeface="+mn-lt"/>
                        <a:ea typeface="Calibri" panose="020F0502020204030204" pitchFamily="34" charset="0"/>
                      </a:endParaRPr>
                    </a:p>
                  </a:txBody>
                  <a:tcPr/>
                </a:tc>
                <a:tc>
                  <a:txBody>
                    <a:bodyPr/>
                    <a:lstStyle/>
                    <a:p>
                      <a:pPr marL="285750" marR="0" indent="-285750">
                        <a:spcBef>
                          <a:spcPts val="0"/>
                        </a:spcBef>
                        <a:spcAft>
                          <a:spcPts val="0"/>
                        </a:spcAft>
                        <a:buFont typeface="Arial" panose="020B0604020202020204" pitchFamily="34" charset="0"/>
                        <a:buChar char="•"/>
                      </a:pPr>
                      <a:r>
                        <a:rPr lang="en-US" sz="1600" dirty="0" smtClean="0">
                          <a:effectLst/>
                          <a:latin typeface="+mn-lt"/>
                          <a:ea typeface="Calibri" panose="020F0502020204030204" pitchFamily="34" charset="0"/>
                        </a:rPr>
                        <a:t>Later start to studies and identification of technology development.</a:t>
                      </a:r>
                      <a:r>
                        <a:rPr lang="en-US" sz="1600" baseline="0" dirty="0" smtClean="0">
                          <a:effectLst/>
                          <a:latin typeface="+mn-lt"/>
                          <a:ea typeface="Calibri" panose="020F0502020204030204" pitchFamily="34" charset="0"/>
                        </a:rPr>
                        <a:t> requirements</a:t>
                      </a:r>
                      <a:endParaRPr lang="en-US" sz="1600" dirty="0">
                        <a:effectLst/>
                        <a:latin typeface="+mn-lt"/>
                        <a:ea typeface="Calibri" panose="020F0502020204030204" pitchFamily="34" charset="0"/>
                      </a:endParaRPr>
                    </a:p>
                  </a:txBody>
                  <a:tcPr/>
                </a:tc>
              </a:tr>
            </a:tbl>
          </a:graphicData>
        </a:graphic>
      </p:graphicFrame>
    </p:spTree>
    <p:extLst>
      <p:ext uri="{BB962C8B-B14F-4D97-AF65-F5344CB8AC3E}">
        <p14:creationId xmlns:p14="http://schemas.microsoft.com/office/powerpoint/2010/main" val="339793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2020 Decadal Survey</a:t>
            </a:r>
          </a:p>
        </p:txBody>
      </p:sp>
      <p:sp>
        <p:nvSpPr>
          <p:cNvPr id="3" name="Content Placeholder 2"/>
          <p:cNvSpPr>
            <a:spLocks noGrp="1"/>
          </p:cNvSpPr>
          <p:nvPr>
            <p:ph idx="1"/>
          </p:nvPr>
        </p:nvSpPr>
        <p:spPr/>
        <p:txBody>
          <a:bodyPr/>
          <a:lstStyle/>
          <a:p>
            <a:pPr>
              <a:lnSpc>
                <a:spcPct val="100000"/>
              </a:lnSpc>
            </a:pPr>
            <a:r>
              <a:rPr lang="en-US" dirty="0"/>
              <a:t>Step 2:  Initiate studies</a:t>
            </a:r>
          </a:p>
          <a:p>
            <a:pPr lvl="1">
              <a:lnSpc>
                <a:spcPct val="100000"/>
              </a:lnSpc>
            </a:pPr>
            <a:r>
              <a:rPr lang="en-US" dirty="0"/>
              <a:t>Form science and technology definition team (STDT)</a:t>
            </a:r>
          </a:p>
          <a:p>
            <a:pPr lvl="1">
              <a:lnSpc>
                <a:spcPct val="100000"/>
              </a:lnSpc>
            </a:pPr>
            <a:r>
              <a:rPr lang="en-US" dirty="0"/>
              <a:t>Assign Center-based study office</a:t>
            </a:r>
          </a:p>
          <a:p>
            <a:pPr>
              <a:lnSpc>
                <a:spcPct val="100000"/>
              </a:lnSpc>
            </a:pPr>
            <a:r>
              <a:rPr lang="en-US" dirty="0"/>
              <a:t>Step 3:  Conduct studies</a:t>
            </a:r>
          </a:p>
          <a:p>
            <a:pPr lvl="1">
              <a:lnSpc>
                <a:spcPct val="100000"/>
              </a:lnSpc>
            </a:pPr>
            <a:r>
              <a:rPr lang="en-US" dirty="0"/>
              <a:t>Desired outcomes</a:t>
            </a:r>
          </a:p>
          <a:p>
            <a:pPr lvl="2">
              <a:lnSpc>
                <a:spcPct val="100000"/>
              </a:lnSpc>
            </a:pPr>
            <a:r>
              <a:rPr lang="en-US" dirty="0"/>
              <a:t>Science case</a:t>
            </a:r>
          </a:p>
          <a:p>
            <a:pPr lvl="2">
              <a:lnSpc>
                <a:spcPct val="100000"/>
              </a:lnSpc>
            </a:pPr>
            <a:r>
              <a:rPr lang="en-US" dirty="0"/>
              <a:t>Strawman DRM with options/switches</a:t>
            </a:r>
          </a:p>
          <a:p>
            <a:pPr lvl="2">
              <a:lnSpc>
                <a:spcPct val="100000"/>
              </a:lnSpc>
            </a:pPr>
            <a:r>
              <a:rPr lang="en-US" dirty="0"/>
              <a:t>Technology readiness assessment</a:t>
            </a:r>
          </a:p>
          <a:p>
            <a:pPr lvl="2">
              <a:lnSpc>
                <a:spcPct val="100000"/>
              </a:lnSpc>
            </a:pPr>
            <a:r>
              <a:rPr lang="en-US" dirty="0"/>
              <a:t>Cost box</a:t>
            </a:r>
          </a:p>
          <a:p>
            <a:pPr>
              <a:lnSpc>
                <a:spcPct val="100000"/>
              </a:lnSpc>
            </a:pPr>
            <a:r>
              <a:rPr lang="en-US" dirty="0"/>
              <a:t>Step 4:  </a:t>
            </a:r>
            <a:r>
              <a:rPr lang="en-US" dirty="0" smtClean="0"/>
              <a:t>Interim report to identify </a:t>
            </a:r>
            <a:r>
              <a:rPr lang="en-US" dirty="0"/>
              <a:t>technology requirements to motivate early technology development</a:t>
            </a:r>
          </a:p>
          <a:p>
            <a:pPr>
              <a:lnSpc>
                <a:spcPct val="100000"/>
              </a:lnSpc>
            </a:pPr>
            <a:r>
              <a:rPr lang="en-US" dirty="0"/>
              <a:t>Step 5:  Deliver results to 2020 Decadal Survey committee</a:t>
            </a:r>
          </a:p>
          <a:p>
            <a:pPr lvl="1">
              <a:lnSpc>
                <a:spcPct val="100000"/>
              </a:lnSpc>
            </a:pPr>
            <a:r>
              <a:rPr lang="en-US" dirty="0"/>
              <a:t>Deliver as public STDT report</a:t>
            </a:r>
          </a:p>
          <a:p>
            <a:pPr lvl="1">
              <a:lnSpc>
                <a:spcPct val="100000"/>
              </a:lnSpc>
            </a:pPr>
            <a:r>
              <a:rPr lang="en-US" dirty="0"/>
              <a:t>Deliver when Decadal Survey committee requires mission input</a:t>
            </a:r>
          </a:p>
          <a:p>
            <a:pPr lvl="1"/>
            <a:endParaRPr lang="en-US" dirty="0"/>
          </a:p>
        </p:txBody>
      </p:sp>
    </p:spTree>
    <p:extLst>
      <p:ext uri="{BB962C8B-B14F-4D97-AF65-F5344CB8AC3E}">
        <p14:creationId xmlns:p14="http://schemas.microsoft.com/office/powerpoint/2010/main" val="211767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064125" y="1914525"/>
            <a:ext cx="184150" cy="457200"/>
          </a:xfrm>
          <a:prstGeom prst="rect">
            <a:avLst/>
          </a:prstGeom>
          <a:noFill/>
          <a:ln w="9525">
            <a:noFill/>
            <a:miter lim="800000"/>
            <a:headEnd/>
            <a:tailEnd/>
          </a:ln>
        </p:spPr>
        <p:txBody>
          <a:bodyPr wrap="none">
            <a:prstTxWarp prst="textNoShape">
              <a:avLst/>
            </a:prstTxWarp>
            <a:spAutoFit/>
          </a:bodyPr>
          <a:lstStyle/>
          <a:p>
            <a:endParaRPr lang="en-US" b="0" i="0"/>
          </a:p>
        </p:txBody>
      </p:sp>
      <p:pic>
        <p:nvPicPr>
          <p:cNvPr id="3" name="Picture 2" descr="ssc2014-06b_M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9100"/>
            <a:ext cx="9144000" cy="6016752"/>
          </a:xfrm>
          <a:prstGeom prst="rect">
            <a:avLst/>
          </a:prstGeom>
        </p:spPr>
      </p:pic>
      <p:sp>
        <p:nvSpPr>
          <p:cNvPr id="2" name="Rectangle 1"/>
          <p:cNvSpPr/>
          <p:nvPr/>
        </p:nvSpPr>
        <p:spPr>
          <a:xfrm>
            <a:off x="223520" y="71120"/>
            <a:ext cx="8696960" cy="459100"/>
          </a:xfrm>
          <a:prstGeom prst="rect">
            <a:avLst/>
          </a:prstGeom>
        </p:spPr>
        <p:txBody>
          <a:bodyPr wrap="square">
            <a:spAutoFit/>
          </a:bodyPr>
          <a:lstStyle/>
          <a:p>
            <a:pPr algn="ctr">
              <a:lnSpc>
                <a:spcPct val="90000"/>
              </a:lnSpc>
              <a:spcBef>
                <a:spcPts val="306"/>
              </a:spcBef>
            </a:pPr>
            <a:r>
              <a:rPr lang="en-US" sz="2600" dirty="0">
                <a:solidFill>
                  <a:schemeClr val="bg1"/>
                </a:solidFill>
              </a:rPr>
              <a:t>NASA's Spitzer Telescope Witnesses Asteroid Smashup</a:t>
            </a:r>
          </a:p>
        </p:txBody>
      </p:sp>
      <p:sp>
        <p:nvSpPr>
          <p:cNvPr id="5"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chemeClr val="bg1"/>
                </a:solidFill>
                <a:ea typeface="ＭＳ Ｐゴシック" charset="-128"/>
              </a:rPr>
              <a:pPr algn="r" eaLnBrk="0" hangingPunct="0">
                <a:defRPr/>
              </a:pPr>
              <a:t>4</a:t>
            </a:fld>
            <a:endParaRPr lang="en-US" sz="1100" dirty="0">
              <a:solidFill>
                <a:schemeClr val="bg1"/>
              </a:solidFill>
              <a:ea typeface="ＭＳ Ｐゴシック" charset="-128"/>
            </a:endParaRPr>
          </a:p>
        </p:txBody>
      </p:sp>
    </p:spTree>
    <p:extLst>
      <p:ext uri="{BB962C8B-B14F-4D97-AF65-F5344CB8AC3E}">
        <p14:creationId xmlns:p14="http://schemas.microsoft.com/office/powerpoint/2010/main" val="411667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a:t>
            </a:r>
            <a:r>
              <a:rPr lang="en-US" dirty="0"/>
              <a:t>the 2020 Decadal Survey</a:t>
            </a:r>
          </a:p>
        </p:txBody>
      </p:sp>
      <p:sp>
        <p:nvSpPr>
          <p:cNvPr id="3" name="Content Placeholder 2"/>
          <p:cNvSpPr>
            <a:spLocks noGrp="1"/>
          </p:cNvSpPr>
          <p:nvPr>
            <p:ph idx="1"/>
          </p:nvPr>
        </p:nvSpPr>
        <p:spPr/>
        <p:txBody>
          <a:bodyPr/>
          <a:lstStyle/>
          <a:p>
            <a:pPr marL="0" indent="0">
              <a:buNone/>
            </a:pPr>
            <a:r>
              <a:rPr lang="en-US" dirty="0" smtClean="0"/>
              <a:t> </a:t>
            </a:r>
            <a:endParaRPr lang="en-US" dirty="0"/>
          </a:p>
          <a:p>
            <a:endParaRPr lang="en-US" dirty="0"/>
          </a:p>
          <a:p>
            <a:pPr>
              <a:lnSpc>
                <a:spcPct val="150000"/>
              </a:lnSpc>
            </a:pPr>
            <a:r>
              <a:rPr lang="en-US" dirty="0"/>
              <a:t>Announce/socialize process with community		</a:t>
            </a:r>
            <a:r>
              <a:rPr lang="en-US" dirty="0" smtClean="0"/>
              <a:t>Now</a:t>
            </a:r>
            <a:endParaRPr lang="en-US" dirty="0"/>
          </a:p>
          <a:p>
            <a:pPr>
              <a:lnSpc>
                <a:spcPct val="150000"/>
              </a:lnSpc>
            </a:pPr>
            <a:r>
              <a:rPr lang="en-US" dirty="0"/>
              <a:t>Start PAG process to identify STDTs			</a:t>
            </a:r>
            <a:r>
              <a:rPr lang="en-US" dirty="0" smtClean="0"/>
              <a:t>2015</a:t>
            </a:r>
            <a:endParaRPr lang="en-US" dirty="0"/>
          </a:p>
          <a:p>
            <a:pPr>
              <a:lnSpc>
                <a:spcPct val="150000"/>
              </a:lnSpc>
            </a:pPr>
            <a:r>
              <a:rPr lang="en-US" dirty="0"/>
              <a:t>Identification of STDTs/Call for STDT members	</a:t>
            </a:r>
            <a:r>
              <a:rPr lang="en-US" dirty="0" smtClean="0"/>
              <a:t>2015/2016</a:t>
            </a:r>
            <a:endParaRPr lang="en-US" dirty="0"/>
          </a:p>
          <a:p>
            <a:pPr>
              <a:lnSpc>
                <a:spcPct val="150000"/>
              </a:lnSpc>
            </a:pPr>
            <a:r>
              <a:rPr lang="en-US" dirty="0"/>
              <a:t>Start of STDTs					</a:t>
            </a:r>
            <a:r>
              <a:rPr lang="en-US" dirty="0" smtClean="0"/>
              <a:t>2015/2016</a:t>
            </a:r>
            <a:endParaRPr lang="en-US" dirty="0"/>
          </a:p>
          <a:p>
            <a:pPr>
              <a:lnSpc>
                <a:spcPct val="150000"/>
              </a:lnSpc>
            </a:pPr>
            <a:r>
              <a:rPr lang="en-US" dirty="0" smtClean="0"/>
              <a:t>Interim </a:t>
            </a:r>
            <a:r>
              <a:rPr lang="en-US" dirty="0"/>
              <a:t>reports / influence SAT selections		</a:t>
            </a:r>
            <a:r>
              <a:rPr lang="en-US" dirty="0" smtClean="0"/>
              <a:t>2017</a:t>
            </a:r>
            <a:endParaRPr lang="en-US" dirty="0"/>
          </a:p>
          <a:p>
            <a:pPr>
              <a:lnSpc>
                <a:spcPct val="150000"/>
              </a:lnSpc>
            </a:pPr>
            <a:r>
              <a:rPr lang="en-US" dirty="0" smtClean="0"/>
              <a:t>Submission of reports to Decadal Survey Committee	2019</a:t>
            </a:r>
          </a:p>
          <a:p>
            <a:pPr>
              <a:lnSpc>
                <a:spcPct val="150000"/>
              </a:lnSpc>
            </a:pPr>
            <a:endParaRPr lang="en-US" dirty="0"/>
          </a:p>
          <a:p>
            <a:pPr>
              <a:lnSpc>
                <a:spcPct val="150000"/>
              </a:lnSpc>
            </a:pPr>
            <a:endParaRPr lang="en-US" dirty="0"/>
          </a:p>
          <a:p>
            <a:pPr>
              <a:lnSpc>
                <a:spcPct val="150000"/>
              </a:lnSpc>
            </a:pPr>
            <a:endParaRPr lang="en-US"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625671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0938" y="787401"/>
            <a:ext cx="2453062" cy="3217098"/>
          </a:xfrm>
          <a:prstGeom prst="rect">
            <a:avLst/>
          </a:prstGeom>
          <a:ln>
            <a:solidFill>
              <a:schemeClr val="tx1"/>
            </a:solidFill>
          </a:ln>
        </p:spPr>
      </p:pic>
      <p:sp>
        <p:nvSpPr>
          <p:cNvPr id="12" name="TextBox 11"/>
          <p:cNvSpPr txBox="1"/>
          <p:nvPr/>
        </p:nvSpPr>
        <p:spPr>
          <a:xfrm>
            <a:off x="1377461" y="6272768"/>
            <a:ext cx="6386393" cy="369332"/>
          </a:xfrm>
          <a:prstGeom prst="rect">
            <a:avLst/>
          </a:prstGeom>
          <a:noFill/>
        </p:spPr>
        <p:txBody>
          <a:bodyPr wrap="square" rtlCol="0">
            <a:spAutoFit/>
          </a:bodyPr>
          <a:lstStyle/>
          <a:p>
            <a:pPr algn="ctr"/>
            <a:r>
              <a:rPr lang="en-US" sz="1800" b="1" kern="1200" dirty="0">
                <a:solidFill>
                  <a:srgbClr val="0000FF"/>
                </a:solidFill>
              </a:rPr>
              <a:t>http://</a:t>
            </a:r>
            <a:r>
              <a:rPr lang="en-US" sz="1800" b="1" kern="1200" dirty="0" smtClean="0">
                <a:solidFill>
                  <a:srgbClr val="0000FF"/>
                </a:solidFill>
              </a:rPr>
              <a:t>science.nasa.gov/astrophysics/documents</a:t>
            </a:r>
          </a:p>
        </p:txBody>
      </p:sp>
      <p:pic>
        <p:nvPicPr>
          <p:cNvPr id="3" name="Picture 2" descr="Screen Shot 2014-05-14 at 8.01.03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0" y="787401"/>
            <a:ext cx="2491737" cy="3225800"/>
          </a:xfrm>
          <a:prstGeom prst="rect">
            <a:avLst/>
          </a:prstGeom>
        </p:spPr>
      </p:pic>
      <p:pic>
        <p:nvPicPr>
          <p:cNvPr id="16" name="Picture 15" descr="Screen Shot 2014-05-14 at 8.02.36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7461" y="2794001"/>
            <a:ext cx="2500923" cy="3251200"/>
          </a:xfrm>
          <a:prstGeom prst="rect">
            <a:avLst/>
          </a:prstGeom>
        </p:spPr>
      </p:pic>
      <p:pic>
        <p:nvPicPr>
          <p:cNvPr id="17" name="Picture 16" descr="Screen Shot 2014-05-14 at 8.07.44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1146" y="787401"/>
            <a:ext cx="2242661" cy="3213100"/>
          </a:xfrm>
          <a:prstGeom prst="rect">
            <a:avLst/>
          </a:prstGeom>
        </p:spPr>
      </p:pic>
      <p:pic>
        <p:nvPicPr>
          <p:cNvPr id="15"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8068" y="2831783"/>
            <a:ext cx="2474048" cy="3213418"/>
          </a:xfrm>
          <a:prstGeom prst="rect">
            <a:avLst/>
          </a:prstGeom>
          <a:noFill/>
          <a:ln w="9525">
            <a:solidFill>
              <a:schemeClr val="tx1"/>
            </a:solidFill>
            <a:miter lim="800000"/>
            <a:headEnd/>
            <a:tailEnd/>
          </a:ln>
        </p:spPr>
      </p:pic>
      <p:sp>
        <p:nvSpPr>
          <p:cNvPr id="18" name="TextBox 17"/>
          <p:cNvSpPr txBox="1"/>
          <p:nvPr/>
        </p:nvSpPr>
        <p:spPr>
          <a:xfrm>
            <a:off x="1857867" y="152400"/>
            <a:ext cx="5446523" cy="492443"/>
          </a:xfrm>
          <a:prstGeom prst="rect">
            <a:avLst/>
          </a:prstGeom>
          <a:noFill/>
        </p:spPr>
        <p:txBody>
          <a:bodyPr wrap="none" rtlCol="0">
            <a:spAutoFit/>
          </a:bodyPr>
          <a:lstStyle/>
          <a:p>
            <a:pPr algn="ctr"/>
            <a:r>
              <a:rPr lang="en-US" sz="2600" b="1" dirty="0" smtClean="0"/>
              <a:t>Astrophysics Driving Documents</a:t>
            </a:r>
            <a:endParaRPr lang="en-US" sz="2600" b="1" dirty="0"/>
          </a:p>
        </p:txBody>
      </p:sp>
      <p:sp>
        <p:nvSpPr>
          <p:cNvPr id="2" name="TextBox 1"/>
          <p:cNvSpPr txBox="1"/>
          <p:nvPr/>
        </p:nvSpPr>
        <p:spPr>
          <a:xfrm>
            <a:off x="4513269" y="4872038"/>
            <a:ext cx="3443645" cy="923330"/>
          </a:xfrm>
          <a:prstGeom prst="rect">
            <a:avLst/>
          </a:prstGeom>
          <a:solidFill>
            <a:schemeClr val="bg1"/>
          </a:solidFill>
          <a:ln>
            <a:solidFill>
              <a:srgbClr val="FF0000"/>
            </a:solidFill>
          </a:ln>
        </p:spPr>
        <p:txBody>
          <a:bodyPr wrap="square" rtlCol="0">
            <a:spAutoFit/>
          </a:bodyPr>
          <a:lstStyle/>
          <a:p>
            <a:pPr algn="ctr"/>
            <a:r>
              <a:rPr lang="en-US" sz="1800" dirty="0" smtClean="0">
                <a:solidFill>
                  <a:srgbClr val="FF0000"/>
                </a:solidFill>
              </a:rPr>
              <a:t>Update document with progress since Dec 2012 in preparation for Dec 2014 release</a:t>
            </a:r>
            <a:endParaRPr lang="en-US" sz="1800" dirty="0">
              <a:solidFill>
                <a:srgbClr val="FF0000"/>
              </a:solidFill>
            </a:endParaRPr>
          </a:p>
        </p:txBody>
      </p:sp>
    </p:spTree>
    <p:extLst>
      <p:ext uri="{BB962C8B-B14F-4D97-AF65-F5344CB8AC3E}">
        <p14:creationId xmlns:p14="http://schemas.microsoft.com/office/powerpoint/2010/main" val="1191402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Slide Number Placeholder 3"/>
          <p:cNvSpPr txBox="1">
            <a:spLocks/>
          </p:cNvSpPr>
          <p:nvPr/>
        </p:nvSpPr>
        <p:spPr>
          <a:xfrm>
            <a:off x="6945485" y="6514400"/>
            <a:ext cx="2133600" cy="365125"/>
          </a:xfrm>
          <a:prstGeom prst="rect">
            <a:avLst/>
          </a:prstGeom>
        </p:spPr>
        <p:txBody>
          <a:bodyPr lIns="91380" tIns="45690" rIns="91380" bIns="45690"/>
          <a:ls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a:lstStyle>
          <a:p>
            <a:pPr algn="r" eaLnBrk="1" hangingPunct="1"/>
            <a:fld id="{33D804BE-5198-2946-A7CF-1560F12F4DF1}" type="slidenum">
              <a:rPr lang="en-US" sz="1000" i="0">
                <a:solidFill>
                  <a:srgbClr val="FFFFFF"/>
                </a:solidFill>
              </a:rPr>
              <a:pPr algn="r" eaLnBrk="1" hangingPunct="1"/>
              <a:t>42</a:t>
            </a:fld>
            <a:endParaRPr lang="en-US" sz="1000" i="0" dirty="0">
              <a:solidFill>
                <a:srgbClr val="FFFFFF"/>
              </a:solidFill>
            </a:endParaRPr>
          </a:p>
        </p:txBody>
      </p:sp>
      <p:sp>
        <p:nvSpPr>
          <p:cNvPr id="6" name="TextBox 5"/>
          <p:cNvSpPr txBox="1"/>
          <p:nvPr/>
        </p:nvSpPr>
        <p:spPr>
          <a:xfrm>
            <a:off x="6019696" y="4648069"/>
            <a:ext cx="3021496" cy="867869"/>
          </a:xfrm>
          <a:prstGeom prst="rect">
            <a:avLst/>
          </a:prstGeom>
          <a:solidFill>
            <a:schemeClr val="bg1">
              <a:alpha val="10000"/>
            </a:schemeClr>
          </a:solidFill>
        </p:spPr>
        <p:txBody>
          <a:bodyPr wrap="square" lIns="91380" tIns="45690" rIns="91380" bIns="45690" rtlCol="0">
            <a:spAutoFit/>
          </a:bodyPr>
          <a:lstStyle/>
          <a:p>
            <a:pPr algn="ctr">
              <a:lnSpc>
                <a:spcPct val="90000"/>
              </a:lnSpc>
            </a:pPr>
            <a:r>
              <a:rPr lang="en-US" sz="2800" b="1" i="0" dirty="0" smtClean="0">
                <a:solidFill>
                  <a:srgbClr val="FFFFFF"/>
                </a:solidFill>
                <a:ea typeface="ＭＳ Ｐゴシック" charset="-128"/>
              </a:rPr>
              <a:t>NASA</a:t>
            </a:r>
          </a:p>
          <a:p>
            <a:pPr algn="ctr">
              <a:lnSpc>
                <a:spcPct val="90000"/>
              </a:lnSpc>
            </a:pPr>
            <a:r>
              <a:rPr lang="en-US" sz="2800" b="1" i="0" dirty="0" smtClean="0">
                <a:solidFill>
                  <a:srgbClr val="FFFFFF"/>
                </a:solidFill>
                <a:ea typeface="ＭＳ Ｐゴシック" charset="-128"/>
              </a:rPr>
              <a:t>Astrophysics</a:t>
            </a:r>
            <a:endParaRPr lang="en-US" sz="2800" b="1" i="0" dirty="0">
              <a:solidFill>
                <a:srgbClr val="FFFFFF"/>
              </a:solidFill>
              <a:ea typeface="ＭＳ Ｐゴシック" charset="-128"/>
            </a:endParaRPr>
          </a:p>
        </p:txBody>
      </p:sp>
      <p:sp>
        <p:nvSpPr>
          <p:cNvPr id="7" name="TextBox 6"/>
          <p:cNvSpPr txBox="1"/>
          <p:nvPr/>
        </p:nvSpPr>
        <p:spPr>
          <a:xfrm>
            <a:off x="6637452" y="5915431"/>
            <a:ext cx="1904688" cy="867930"/>
          </a:xfrm>
          <a:prstGeom prst="rect">
            <a:avLst/>
          </a:prstGeom>
          <a:noFill/>
          <a:ln>
            <a:solidFill>
              <a:srgbClr val="FFFFFF"/>
            </a:solidFill>
          </a:ln>
        </p:spPr>
        <p:txBody>
          <a:bodyPr wrap="none" rtlCol="0">
            <a:spAutoFit/>
          </a:bodyPr>
          <a:lstStyle/>
          <a:p>
            <a:pPr algn="ctr" eaLnBrk="1" hangingPunct="1">
              <a:lnSpc>
                <a:spcPct val="90000"/>
              </a:lnSpc>
            </a:pPr>
            <a:r>
              <a:rPr lang="en-US" sz="1400" b="1" i="0" dirty="0" smtClean="0">
                <a:solidFill>
                  <a:srgbClr val="FFFFFF"/>
                </a:solidFill>
                <a:latin typeface="Arial" pitchFamily="34" charset="0"/>
                <a:ea typeface="ＭＳ Ｐゴシック" pitchFamily="34" charset="-128"/>
              </a:rPr>
              <a:t>Recently Completed</a:t>
            </a:r>
          </a:p>
          <a:p>
            <a:pPr algn="ctr" eaLnBrk="1" hangingPunct="1">
              <a:lnSpc>
                <a:spcPct val="90000"/>
              </a:lnSpc>
            </a:pPr>
            <a:r>
              <a:rPr lang="en-US" sz="1400" b="1" i="0" dirty="0" smtClean="0">
                <a:solidFill>
                  <a:srgbClr val="FFFFFF"/>
                </a:solidFill>
                <a:latin typeface="Arial" pitchFamily="34" charset="0"/>
                <a:ea typeface="ＭＳ Ｐゴシック" pitchFamily="34" charset="-128"/>
              </a:rPr>
              <a:t>Planck 2013</a:t>
            </a:r>
          </a:p>
          <a:p>
            <a:pPr algn="ctr" eaLnBrk="1" hangingPunct="1">
              <a:lnSpc>
                <a:spcPct val="90000"/>
              </a:lnSpc>
            </a:pPr>
            <a:r>
              <a:rPr lang="en-US" sz="1400" b="1" i="0" dirty="0" smtClean="0">
                <a:solidFill>
                  <a:srgbClr val="FFFFFF"/>
                </a:solidFill>
                <a:latin typeface="Arial" pitchFamily="34" charset="0"/>
                <a:ea typeface="ＭＳ Ｐゴシック" pitchFamily="34" charset="-128"/>
              </a:rPr>
              <a:t>Herschel 2013</a:t>
            </a:r>
          </a:p>
          <a:p>
            <a:pPr algn="ctr" eaLnBrk="1" hangingPunct="1">
              <a:lnSpc>
                <a:spcPct val="90000"/>
              </a:lnSpc>
            </a:pPr>
            <a:r>
              <a:rPr lang="en-US" sz="1400" b="1" i="0" dirty="0" smtClean="0">
                <a:solidFill>
                  <a:srgbClr val="FFFFFF"/>
                </a:solidFill>
                <a:latin typeface="Arial" pitchFamily="34" charset="0"/>
                <a:ea typeface="ＭＳ Ｐゴシック" pitchFamily="34" charset="-128"/>
              </a:rPr>
              <a:t>GALEX 2013</a:t>
            </a:r>
            <a:endParaRPr lang="en-US" sz="1400" b="1" i="0" dirty="0">
              <a:solidFill>
                <a:srgbClr val="FFFFFF"/>
              </a:solidFill>
              <a:latin typeface="Arial" pitchFamily="34" charset="0"/>
              <a:ea typeface="ＭＳ Ｐゴシック" pitchFamily="34" charset="-128"/>
            </a:endParaRPr>
          </a:p>
        </p:txBody>
      </p:sp>
      <p:sp>
        <p:nvSpPr>
          <p:cNvPr id="8" name="Slide Number Placeholder 3"/>
          <p:cNvSpPr txBox="1">
            <a:spLocks/>
          </p:cNvSpPr>
          <p:nvPr/>
        </p:nvSpPr>
        <p:spPr>
          <a:xfrm>
            <a:off x="8635511" y="6553200"/>
            <a:ext cx="588433" cy="228600"/>
          </a:xfrm>
          <a:prstGeom prst="rect">
            <a:avLst/>
          </a:prstGeom>
        </p:spPr>
        <p:txBody>
          <a:bodyPr/>
          <a:lstStyle>
            <a:defPPr>
              <a:defRPr lang="en-US"/>
            </a:defPPr>
            <a:lvl1pPr algn="l" rtl="0" eaLnBrk="0" fontAlgn="base" hangingPunct="0">
              <a:spcBef>
                <a:spcPct val="0"/>
              </a:spcBef>
              <a:spcAft>
                <a:spcPct val="0"/>
              </a:spcAft>
              <a:defRPr sz="24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pPr algn="ctr">
              <a:defRPr/>
            </a:pPr>
            <a:endParaRPr lang="en-US" i="0" dirty="0">
              <a:solidFill>
                <a:schemeClr val="bg1"/>
              </a:solidFill>
              <a:ea typeface="ＭＳ Ｐゴシック"/>
              <a:cs typeface="ＭＳ Ｐゴシック"/>
            </a:endParaRPr>
          </a:p>
        </p:txBody>
      </p:sp>
      <p:sp>
        <p:nvSpPr>
          <p:cNvPr id="2" name="TextBox 1"/>
          <p:cNvSpPr txBox="1"/>
          <p:nvPr/>
        </p:nvSpPr>
        <p:spPr>
          <a:xfrm>
            <a:off x="1753849" y="2928658"/>
            <a:ext cx="6086007" cy="1569660"/>
          </a:xfrm>
          <a:prstGeom prst="rect">
            <a:avLst/>
          </a:prstGeom>
          <a:noFill/>
        </p:spPr>
        <p:txBody>
          <a:bodyPr wrap="square" rtlCol="0">
            <a:spAutoFit/>
          </a:bodyPr>
          <a:lstStyle/>
          <a:p>
            <a:pPr algn="ctr"/>
            <a:r>
              <a:rPr lang="en-US" sz="9600" dirty="0" smtClean="0">
                <a:solidFill>
                  <a:srgbClr val="FFFF00"/>
                </a:solidFill>
              </a:rPr>
              <a:t>BACK-UP</a:t>
            </a:r>
            <a:endParaRPr lang="en-US" sz="9600" dirty="0">
              <a:solidFill>
                <a:srgbClr val="FFFF00"/>
              </a:solidFill>
            </a:endParaRPr>
          </a:p>
        </p:txBody>
      </p:sp>
    </p:spTree>
    <p:extLst>
      <p:ext uri="{BB962C8B-B14F-4D97-AF65-F5344CB8AC3E}">
        <p14:creationId xmlns:p14="http://schemas.microsoft.com/office/powerpoint/2010/main" val="294621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Grp="1" noChangeArrowheads="1"/>
          </p:cNvSpPr>
          <p:nvPr>
            <p:ph type="title"/>
          </p:nvPr>
        </p:nvSpPr>
        <p:spPr>
          <a:xfrm>
            <a:off x="420645" y="109345"/>
            <a:ext cx="8287972" cy="617686"/>
          </a:xfrm>
        </p:spPr>
        <p:txBody>
          <a:bodyPr>
            <a:normAutofit/>
          </a:bodyPr>
          <a:lstStyle/>
          <a:p>
            <a:pPr>
              <a:spcBef>
                <a:spcPts val="0"/>
              </a:spcBef>
            </a:pPr>
            <a:r>
              <a:rPr lang="en-US" dirty="0" smtClean="0">
                <a:solidFill>
                  <a:prstClr val="black"/>
                </a:solidFill>
                <a:latin typeface="Arial"/>
                <a:ea typeface="ＭＳ Ｐゴシック" pitchFamily="34" charset="-128"/>
                <a:cs typeface="Arial"/>
              </a:rPr>
              <a:t>Astrophysics Timeline</a:t>
            </a:r>
            <a:endParaRPr lang="en-US" dirty="0">
              <a:solidFill>
                <a:prstClr val="black"/>
              </a:solidFill>
              <a:latin typeface="Arial"/>
              <a:ea typeface="ＭＳ Ｐゴシック" pitchFamily="34" charset="-128"/>
              <a:cs typeface="Arial"/>
            </a:endParaRPr>
          </a:p>
        </p:txBody>
      </p:sp>
      <p:pic>
        <p:nvPicPr>
          <p:cNvPr id="3" name="Picture 2" descr="Astro Timeli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98500"/>
            <a:ext cx="8904339" cy="6134100"/>
          </a:xfrm>
          <a:prstGeom prst="rect">
            <a:avLst/>
          </a:prstGeom>
        </p:spPr>
      </p:pic>
    </p:spTree>
    <p:extLst>
      <p:ext uri="{BB962C8B-B14F-4D97-AF65-F5344CB8AC3E}">
        <p14:creationId xmlns:p14="http://schemas.microsoft.com/office/powerpoint/2010/main" val="328060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447803" y="92765"/>
            <a:ext cx="8287972" cy="622852"/>
          </a:xfrm>
        </p:spPr>
        <p:txBody>
          <a:bodyPr>
            <a:normAutofit fontScale="90000"/>
          </a:bodyPr>
          <a:lstStyle/>
          <a:p>
            <a:pPr>
              <a:spcBef>
                <a:spcPts val="0"/>
              </a:spcBef>
            </a:pPr>
            <a:r>
              <a:rPr lang="en-US" sz="2800" dirty="0" smtClean="0">
                <a:solidFill>
                  <a:prstClr val="black"/>
                </a:solidFill>
                <a:latin typeface="Arial"/>
                <a:ea typeface="ＭＳ Ｐゴシック" pitchFamily="34" charset="-128"/>
                <a:cs typeface="Arial"/>
              </a:rPr>
              <a:t>Kepler</a:t>
            </a:r>
            <a:br>
              <a:rPr lang="en-US" sz="2800" dirty="0" smtClean="0">
                <a:solidFill>
                  <a:prstClr val="black"/>
                </a:solidFill>
                <a:latin typeface="Arial"/>
                <a:ea typeface="ＭＳ Ｐゴシック" pitchFamily="34" charset="-128"/>
                <a:cs typeface="Arial"/>
              </a:rPr>
            </a:br>
            <a:r>
              <a:rPr lang="en-US" sz="2000" dirty="0" smtClean="0">
                <a:solidFill>
                  <a:prstClr val="black"/>
                </a:solidFill>
                <a:latin typeface="Arial"/>
                <a:ea typeface="ＭＳ Ｐゴシック" pitchFamily="34" charset="-128"/>
                <a:cs typeface="Arial"/>
              </a:rPr>
              <a:t>Kepler Space Telescope</a:t>
            </a:r>
            <a:endParaRPr lang="en-US" sz="2800" dirty="0">
              <a:solidFill>
                <a:prstClr val="black"/>
              </a:solidFill>
              <a:latin typeface="Arial"/>
              <a:ea typeface="ＭＳ Ｐゴシック" pitchFamily="34" charset="-128"/>
              <a:cs typeface="Arial"/>
            </a:endParaRPr>
          </a:p>
        </p:txBody>
      </p:sp>
      <p:sp>
        <p:nvSpPr>
          <p:cNvPr id="2016259" name="Rectangle 3"/>
          <p:cNvSpPr>
            <a:spLocks noGrp="1" noChangeArrowheads="1"/>
          </p:cNvSpPr>
          <p:nvPr>
            <p:ph idx="1"/>
          </p:nvPr>
        </p:nvSpPr>
        <p:spPr bwMode="auto">
          <a:xfrm>
            <a:off x="4428435" y="775257"/>
            <a:ext cx="4715565" cy="5476269"/>
          </a:xfrm>
          <a:noFill/>
          <a:ln>
            <a:miter lim="800000"/>
            <a:headEnd/>
            <a:tailEnd/>
          </a:ln>
        </p:spPr>
        <p:txBody>
          <a:bodyPr vert="horz" wrap="square" lIns="91440" tIns="45720" rIns="91440" bIns="45720" numCol="1" anchor="t" anchorCtr="0" compatLnSpc="1">
            <a:prstTxWarp prst="textNoShape">
              <a:avLst/>
            </a:prstTxWarp>
            <a:noAutofit/>
          </a:bodyPr>
          <a:lstStyle/>
          <a:p>
            <a:pPr marL="0" indent="0">
              <a:lnSpc>
                <a:spcPct val="100000"/>
              </a:lnSpc>
              <a:spcBef>
                <a:spcPts val="300"/>
              </a:spcBef>
              <a:buNone/>
            </a:pPr>
            <a:r>
              <a:rPr lang="en-US" sz="1600" b="1" dirty="0" smtClean="0">
                <a:solidFill>
                  <a:schemeClr val="tx1"/>
                </a:solidFill>
                <a:cs typeface="Arial"/>
              </a:rPr>
              <a:t>CURRENT STATUS:</a:t>
            </a:r>
            <a:endParaRPr lang="en-US" sz="1600" dirty="0">
              <a:solidFill>
                <a:schemeClr val="tx1"/>
              </a:solidFill>
              <a:cs typeface="Arial"/>
            </a:endParaRPr>
          </a:p>
          <a:p>
            <a:pPr marL="228600" indent="-165100">
              <a:lnSpc>
                <a:spcPct val="95000"/>
              </a:lnSpc>
              <a:spcBef>
                <a:spcPts val="600"/>
              </a:spcBef>
            </a:pPr>
            <a:r>
              <a:rPr lang="en-US" sz="1400" dirty="0">
                <a:cs typeface="Arial"/>
              </a:rPr>
              <a:t>Kepler “K2” mission concept </a:t>
            </a:r>
            <a:r>
              <a:rPr lang="en-US" sz="1400" dirty="0" smtClean="0">
                <a:cs typeface="Arial"/>
              </a:rPr>
              <a:t>was approved for operations through  </a:t>
            </a:r>
            <a:r>
              <a:rPr lang="en-US" sz="1400" dirty="0" err="1" smtClean="0">
                <a:cs typeface="Arial"/>
              </a:rPr>
              <a:t>FY2016</a:t>
            </a:r>
            <a:r>
              <a:rPr lang="en-US" sz="1400" dirty="0" smtClean="0">
                <a:cs typeface="Arial"/>
              </a:rPr>
              <a:t> </a:t>
            </a:r>
            <a:r>
              <a:rPr lang="en-US" sz="1400" dirty="0">
                <a:cs typeface="Arial"/>
              </a:rPr>
              <a:t>after completion of </a:t>
            </a:r>
            <a:r>
              <a:rPr lang="en-US" sz="1400" dirty="0" smtClean="0">
                <a:cs typeface="Arial"/>
              </a:rPr>
              <a:t>the 2014 </a:t>
            </a:r>
            <a:r>
              <a:rPr lang="en-US" sz="1400" dirty="0">
                <a:cs typeface="Arial"/>
              </a:rPr>
              <a:t>Senior </a:t>
            </a:r>
            <a:r>
              <a:rPr lang="en-US" sz="1400" dirty="0" smtClean="0">
                <a:cs typeface="Arial"/>
              </a:rPr>
              <a:t>Review.</a:t>
            </a:r>
            <a:endParaRPr lang="en-US" sz="1400" dirty="0">
              <a:cs typeface="Arial"/>
            </a:endParaRPr>
          </a:p>
          <a:p>
            <a:pPr marL="398463" lvl="1" indent="-165100">
              <a:lnSpc>
                <a:spcPct val="95000"/>
              </a:lnSpc>
            </a:pPr>
            <a:r>
              <a:rPr lang="en-US" sz="1400" dirty="0">
                <a:cs typeface="Arial"/>
              </a:rPr>
              <a:t>Kepler </a:t>
            </a:r>
            <a:r>
              <a:rPr lang="en-US" sz="1400" dirty="0" smtClean="0">
                <a:cs typeface="Arial"/>
              </a:rPr>
              <a:t>is conducting </a:t>
            </a:r>
            <a:r>
              <a:rPr lang="en-US" sz="1400" dirty="0">
                <a:cs typeface="Arial"/>
              </a:rPr>
              <a:t>observations along the ecliptic, changing its orientation four times per </a:t>
            </a:r>
            <a:r>
              <a:rPr lang="en-US" sz="1400" dirty="0" smtClean="0">
                <a:cs typeface="Arial"/>
              </a:rPr>
              <a:t>year.</a:t>
            </a:r>
            <a:endParaRPr lang="en-US" sz="1400" dirty="0">
              <a:cs typeface="Arial"/>
            </a:endParaRPr>
          </a:p>
          <a:p>
            <a:pPr marL="398463" lvl="1" indent="-165100">
              <a:lnSpc>
                <a:spcPct val="95000"/>
              </a:lnSpc>
            </a:pPr>
            <a:r>
              <a:rPr lang="en-US" sz="1400" dirty="0" smtClean="0">
                <a:cs typeface="Arial"/>
              </a:rPr>
              <a:t>The first </a:t>
            </a:r>
            <a:r>
              <a:rPr lang="en-US" sz="1400" dirty="0">
                <a:cs typeface="Arial"/>
              </a:rPr>
              <a:t>75-day </a:t>
            </a:r>
            <a:r>
              <a:rPr lang="en-US" sz="1400" dirty="0" smtClean="0">
                <a:cs typeface="Arial"/>
              </a:rPr>
              <a:t>Campaign commenced in June 2014. Campaign 2 began in late August and will conclude in mid-November. </a:t>
            </a:r>
            <a:endParaRPr lang="en-US" sz="1400" dirty="0">
              <a:cs typeface="Arial"/>
            </a:endParaRPr>
          </a:p>
          <a:p>
            <a:pPr marL="398463" lvl="1" indent="-165100">
              <a:lnSpc>
                <a:spcPct val="95000"/>
              </a:lnSpc>
            </a:pPr>
            <a:r>
              <a:rPr lang="en-US" sz="1400" dirty="0">
                <a:cs typeface="Arial"/>
              </a:rPr>
              <a:t>Targets </a:t>
            </a:r>
            <a:r>
              <a:rPr lang="en-US" sz="1400" dirty="0" smtClean="0">
                <a:cs typeface="Arial"/>
              </a:rPr>
              <a:t>are selected </a:t>
            </a:r>
            <a:r>
              <a:rPr lang="en-US" sz="1400" dirty="0">
                <a:cs typeface="Arial"/>
              </a:rPr>
              <a:t>via proposals from </a:t>
            </a:r>
            <a:r>
              <a:rPr lang="en-US" sz="1400" dirty="0" smtClean="0">
                <a:cs typeface="Arial"/>
              </a:rPr>
              <a:t>the community. Campaigns 4 and 5 proposal deadline was late September. </a:t>
            </a:r>
          </a:p>
          <a:p>
            <a:pPr marL="228600" indent="-165100">
              <a:lnSpc>
                <a:spcPct val="95000"/>
              </a:lnSpc>
              <a:spcBef>
                <a:spcPts val="600"/>
              </a:spcBef>
            </a:pPr>
            <a:r>
              <a:rPr lang="en-US" sz="1400" dirty="0" smtClean="0">
                <a:cs typeface="Arial"/>
              </a:rPr>
              <a:t>From 2009-13, Kepler continuously monitored 100 sq. deg. field in constellations of Cygnus and Lyra for 4+ years.</a:t>
            </a:r>
          </a:p>
          <a:p>
            <a:pPr marL="398463" lvl="1" indent="-165100">
              <a:lnSpc>
                <a:spcPct val="95000"/>
              </a:lnSpc>
            </a:pPr>
            <a:r>
              <a:rPr lang="en-US" sz="1400" dirty="0" smtClean="0">
                <a:cs typeface="Arial"/>
              </a:rPr>
              <a:t>These </a:t>
            </a:r>
            <a:r>
              <a:rPr lang="en-US" sz="1400" dirty="0">
                <a:cs typeface="Arial"/>
              </a:rPr>
              <a:t>observations ended after failure of </a:t>
            </a:r>
            <a:r>
              <a:rPr lang="en-US" sz="1400" dirty="0" smtClean="0">
                <a:cs typeface="Arial"/>
              </a:rPr>
              <a:t>2nd reaction wheel.</a:t>
            </a:r>
            <a:endParaRPr lang="en-US" sz="1400" dirty="0">
              <a:cs typeface="Arial"/>
            </a:endParaRPr>
          </a:p>
          <a:p>
            <a:pPr marL="228600" indent="-165100">
              <a:lnSpc>
                <a:spcPct val="95000"/>
              </a:lnSpc>
              <a:spcBef>
                <a:spcPts val="600"/>
              </a:spcBef>
            </a:pPr>
            <a:r>
              <a:rPr lang="en-US" sz="1400" dirty="0">
                <a:solidFill>
                  <a:schemeClr val="tx1"/>
                </a:solidFill>
                <a:cs typeface="Arial"/>
              </a:rPr>
              <a:t>Analysis of first 3 years of Kepler data has revealed:</a:t>
            </a:r>
          </a:p>
          <a:p>
            <a:pPr marL="406400" lvl="1" indent="-165100">
              <a:lnSpc>
                <a:spcPct val="95000"/>
              </a:lnSpc>
              <a:spcBef>
                <a:spcPts val="0"/>
              </a:spcBef>
            </a:pPr>
            <a:r>
              <a:rPr lang="en-US" sz="1400" dirty="0">
                <a:cs typeface="Arial"/>
              </a:rPr>
              <a:t>3845 </a:t>
            </a:r>
            <a:r>
              <a:rPr lang="en-US" sz="1400" dirty="0">
                <a:solidFill>
                  <a:schemeClr val="tx1"/>
                </a:solidFill>
                <a:cs typeface="Arial"/>
              </a:rPr>
              <a:t>exoplanet candidates orbiting 2658 unique </a:t>
            </a:r>
            <a:r>
              <a:rPr lang="en-US" sz="1400" dirty="0" smtClean="0">
                <a:solidFill>
                  <a:schemeClr val="tx1"/>
                </a:solidFill>
                <a:cs typeface="Arial"/>
              </a:rPr>
              <a:t>stars.</a:t>
            </a:r>
            <a:endParaRPr lang="en-US" sz="1400" dirty="0">
              <a:solidFill>
                <a:schemeClr val="tx1"/>
              </a:solidFill>
              <a:cs typeface="Arial"/>
            </a:endParaRPr>
          </a:p>
          <a:p>
            <a:pPr marL="406400" lvl="1" indent="-165100">
              <a:lnSpc>
                <a:spcPct val="95000"/>
              </a:lnSpc>
              <a:spcBef>
                <a:spcPts val="0"/>
              </a:spcBef>
            </a:pPr>
            <a:r>
              <a:rPr lang="en-US" sz="1400" dirty="0" smtClean="0">
                <a:cs typeface="Arial"/>
              </a:rPr>
              <a:t>989 </a:t>
            </a:r>
            <a:r>
              <a:rPr lang="en-US" sz="1400" dirty="0">
                <a:solidFill>
                  <a:schemeClr val="tx1"/>
                </a:solidFill>
                <a:cs typeface="Arial"/>
              </a:rPr>
              <a:t>candidates confirmed as planets to date</a:t>
            </a:r>
          </a:p>
          <a:p>
            <a:pPr marL="406400" lvl="1" indent="-165100">
              <a:lnSpc>
                <a:spcPct val="95000"/>
              </a:lnSpc>
              <a:spcBef>
                <a:spcPts val="0"/>
              </a:spcBef>
            </a:pPr>
            <a:r>
              <a:rPr lang="en-US" sz="1400" dirty="0">
                <a:solidFill>
                  <a:schemeClr val="tx1"/>
                </a:solidFill>
                <a:cs typeface="Arial"/>
              </a:rPr>
              <a:t>More than 100 planets discovered in their star’s “habitable zone</a:t>
            </a:r>
            <a:r>
              <a:rPr lang="en-US" sz="1400" dirty="0" smtClean="0">
                <a:solidFill>
                  <a:schemeClr val="tx1"/>
                </a:solidFill>
                <a:cs typeface="Arial"/>
              </a:rPr>
              <a:t>”.</a:t>
            </a:r>
            <a:endParaRPr lang="en-US" sz="1400" dirty="0">
              <a:solidFill>
                <a:schemeClr val="tx1"/>
              </a:solidFill>
              <a:cs typeface="Arial"/>
            </a:endParaRPr>
          </a:p>
          <a:p>
            <a:pPr marL="406400" lvl="1" indent="-165100">
              <a:lnSpc>
                <a:spcPct val="95000"/>
              </a:lnSpc>
              <a:spcBef>
                <a:spcPts val="0"/>
              </a:spcBef>
            </a:pPr>
            <a:r>
              <a:rPr lang="en-US" sz="1400" dirty="0">
                <a:solidFill>
                  <a:schemeClr val="tx1"/>
                </a:solidFill>
                <a:cs typeface="Arial"/>
              </a:rPr>
              <a:t>two dozen of the habitable zone planet candidates are less than twice the size of the </a:t>
            </a:r>
            <a:r>
              <a:rPr lang="en-US" sz="1400" dirty="0" smtClean="0">
                <a:solidFill>
                  <a:schemeClr val="tx1"/>
                </a:solidFill>
                <a:cs typeface="Arial"/>
              </a:rPr>
              <a:t>Earth.</a:t>
            </a:r>
            <a:endParaRPr lang="en-US" sz="1400" dirty="0">
              <a:solidFill>
                <a:schemeClr val="tx1"/>
              </a:solidFill>
              <a:cs typeface="Arial"/>
            </a:endParaRPr>
          </a:p>
          <a:p>
            <a:pPr marL="228600" lvl="0" indent="-165100">
              <a:lnSpc>
                <a:spcPct val="95000"/>
              </a:lnSpc>
              <a:spcBef>
                <a:spcPts val="600"/>
              </a:spcBef>
            </a:pPr>
            <a:r>
              <a:rPr lang="en-US" sz="1400" dirty="0">
                <a:solidFill>
                  <a:schemeClr val="tx1"/>
                </a:solidFill>
                <a:cs typeface="Arial"/>
              </a:rPr>
              <a:t>Analysis of the full (4+ year) Kepler data set </a:t>
            </a:r>
            <a:r>
              <a:rPr lang="en-US" sz="1400" dirty="0" smtClean="0">
                <a:solidFill>
                  <a:schemeClr val="tx1"/>
                </a:solidFill>
                <a:cs typeface="Arial"/>
              </a:rPr>
              <a:t>ongoing.</a:t>
            </a:r>
            <a:endParaRPr lang="en-US" sz="1400" dirty="0">
              <a:solidFill>
                <a:schemeClr val="tx1"/>
              </a:solidFill>
              <a:cs typeface="Arial"/>
            </a:endParaRPr>
          </a:p>
        </p:txBody>
      </p:sp>
      <p:sp>
        <p:nvSpPr>
          <p:cNvPr id="8" name="Rectangle 6"/>
          <p:cNvSpPr>
            <a:spLocks noChangeArrowheads="1"/>
          </p:cNvSpPr>
          <p:nvPr/>
        </p:nvSpPr>
        <p:spPr bwMode="auto">
          <a:xfrm>
            <a:off x="109885" y="3489325"/>
            <a:ext cx="4267200" cy="3292475"/>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228600" indent="-165100">
              <a:spcBef>
                <a:spcPts val="300"/>
              </a:spcBef>
              <a:buFont typeface="Arial"/>
              <a:buChar char="•"/>
            </a:pPr>
            <a:r>
              <a:rPr lang="en-US" sz="1400" b="1" dirty="0" smtClean="0">
                <a:latin typeface="Arial"/>
                <a:cs typeface="Arial"/>
              </a:rPr>
              <a:t>NASA’s first space mission dedicated to the search for extrasolar planets, or exoplanets</a:t>
            </a:r>
            <a:endParaRPr lang="en-US" sz="1400" b="1" dirty="0">
              <a:latin typeface="Arial"/>
              <a:cs typeface="Arial"/>
            </a:endParaRPr>
          </a:p>
          <a:p>
            <a:pPr marL="228600" indent="-165100">
              <a:spcBef>
                <a:spcPts val="300"/>
              </a:spcBef>
              <a:buFont typeface="Arial"/>
              <a:buChar char="•"/>
            </a:pPr>
            <a:r>
              <a:rPr lang="en-US" sz="1400" b="1" dirty="0" smtClean="0">
                <a:latin typeface="Arial"/>
                <a:cs typeface="Arial"/>
              </a:rPr>
              <a:t>PI</a:t>
            </a:r>
            <a:r>
              <a:rPr lang="en-US" sz="1400" b="1" dirty="0">
                <a:latin typeface="Arial"/>
                <a:cs typeface="Arial"/>
              </a:rPr>
              <a:t>:</a:t>
            </a:r>
            <a:r>
              <a:rPr lang="en-US" sz="1400" dirty="0">
                <a:latin typeface="Arial"/>
                <a:cs typeface="Arial"/>
              </a:rPr>
              <a:t> </a:t>
            </a:r>
            <a:r>
              <a:rPr lang="en-US" sz="1400" dirty="0" smtClean="0">
                <a:latin typeface="Arial"/>
                <a:cs typeface="Arial"/>
              </a:rPr>
              <a:t>W. Borucki, NASA Ames </a:t>
            </a:r>
            <a:r>
              <a:rPr lang="en-US" sz="1400" dirty="0">
                <a:latin typeface="Arial"/>
                <a:cs typeface="Arial"/>
              </a:rPr>
              <a:t>Research </a:t>
            </a:r>
            <a:r>
              <a:rPr lang="en-US" sz="1400" dirty="0" smtClean="0">
                <a:latin typeface="Arial"/>
                <a:cs typeface="Arial"/>
              </a:rPr>
              <a:t>Center</a:t>
            </a:r>
            <a:endParaRPr lang="en-US" sz="1400" dirty="0">
              <a:latin typeface="Arial"/>
              <a:cs typeface="Arial"/>
            </a:endParaRPr>
          </a:p>
          <a:p>
            <a:pPr marL="228600" indent="-165100">
              <a:spcBef>
                <a:spcPts val="300"/>
              </a:spcBef>
              <a:buFont typeface="Arial"/>
              <a:buChar char="•"/>
            </a:pPr>
            <a:r>
              <a:rPr lang="en-US" sz="1400" b="1" dirty="0" smtClean="0">
                <a:latin typeface="Arial"/>
                <a:cs typeface="Arial"/>
              </a:rPr>
              <a:t>Launch Date: </a:t>
            </a:r>
            <a:r>
              <a:rPr lang="en-US" sz="1400" dirty="0" smtClean="0">
                <a:latin typeface="Arial"/>
                <a:cs typeface="Arial"/>
              </a:rPr>
              <a:t>March </a:t>
            </a:r>
            <a:r>
              <a:rPr lang="en-US" sz="1400" dirty="0">
                <a:latin typeface="Arial"/>
                <a:cs typeface="Arial"/>
              </a:rPr>
              <a:t>6, </a:t>
            </a:r>
            <a:r>
              <a:rPr lang="en-US" sz="1400" dirty="0" smtClean="0">
                <a:latin typeface="Arial"/>
                <a:cs typeface="Arial"/>
              </a:rPr>
              <a:t>2009</a:t>
            </a:r>
          </a:p>
          <a:p>
            <a:pPr marL="228600" indent="-165100">
              <a:spcBef>
                <a:spcPts val="300"/>
              </a:spcBef>
              <a:buFont typeface="Arial"/>
              <a:buChar char="•"/>
            </a:pPr>
            <a:r>
              <a:rPr lang="en-US" sz="1400" b="1" dirty="0" smtClean="0"/>
              <a:t>Payload: </a:t>
            </a:r>
            <a:r>
              <a:rPr lang="en-US" sz="1400" dirty="0" smtClean="0"/>
              <a:t>0.95-meter </a:t>
            </a:r>
            <a:r>
              <a:rPr lang="en-US" sz="1400" dirty="0"/>
              <a:t>diameter telescope designed to </a:t>
            </a:r>
            <a:r>
              <a:rPr lang="en-US" sz="1400" dirty="0" smtClean="0"/>
              <a:t>measure the tiny dimming that </a:t>
            </a:r>
            <a:r>
              <a:rPr lang="en-US" sz="1400" dirty="0"/>
              <a:t>occurs when </a:t>
            </a:r>
            <a:r>
              <a:rPr lang="en-US" sz="1400" dirty="0" smtClean="0"/>
              <a:t>an orbiting planet passes in </a:t>
            </a:r>
            <a:r>
              <a:rPr lang="en-US" sz="1400" dirty="0"/>
              <a:t>front </a:t>
            </a:r>
            <a:r>
              <a:rPr lang="en-US" sz="1400" dirty="0" smtClean="0"/>
              <a:t>of </a:t>
            </a:r>
            <a:r>
              <a:rPr lang="en-US" sz="1400" dirty="0"/>
              <a:t>('</a:t>
            </a:r>
            <a:r>
              <a:rPr lang="en-US" sz="1400" dirty="0" smtClean="0"/>
              <a:t>transits’) a star</a:t>
            </a:r>
            <a:endParaRPr lang="en-US" sz="1400" dirty="0" smtClean="0">
              <a:latin typeface="Arial"/>
              <a:cs typeface="Arial"/>
            </a:endParaRPr>
          </a:p>
          <a:p>
            <a:pPr marL="228600" indent="-165100">
              <a:spcBef>
                <a:spcPts val="300"/>
              </a:spcBef>
              <a:buFont typeface="Arial"/>
              <a:buChar char="•"/>
            </a:pPr>
            <a:r>
              <a:rPr lang="en-US" sz="1400" b="1" dirty="0"/>
              <a:t>S</a:t>
            </a:r>
            <a:r>
              <a:rPr lang="en-US" sz="1400" b="1" dirty="0" smtClean="0"/>
              <a:t>cientific objectives:</a:t>
            </a:r>
          </a:p>
          <a:p>
            <a:pPr marL="457200" lvl="1" indent="-228600">
              <a:spcBef>
                <a:spcPts val="0"/>
              </a:spcBef>
              <a:buFont typeface="Lucida Grande"/>
              <a:buChar char="-"/>
            </a:pPr>
            <a:r>
              <a:rPr lang="en-US" sz="1400" dirty="0"/>
              <a:t>conduct census of exoplanet </a:t>
            </a:r>
            <a:r>
              <a:rPr lang="en-US" sz="1400" dirty="0" smtClean="0"/>
              <a:t>systems</a:t>
            </a:r>
          </a:p>
          <a:p>
            <a:pPr marL="457200" lvl="1" indent="-228600">
              <a:spcBef>
                <a:spcPts val="0"/>
              </a:spcBef>
              <a:buFont typeface="Lucida Grande"/>
              <a:buChar char="-"/>
            </a:pPr>
            <a:r>
              <a:rPr lang="en-US" sz="1400" dirty="0"/>
              <a:t>explore the structure and diversity of extrasolar planetary </a:t>
            </a:r>
            <a:r>
              <a:rPr lang="en-US" sz="1400" dirty="0" smtClean="0"/>
              <a:t>systems</a:t>
            </a:r>
          </a:p>
          <a:p>
            <a:pPr marL="457200" lvl="1" indent="-228600">
              <a:spcBef>
                <a:spcPts val="0"/>
              </a:spcBef>
              <a:buFont typeface="Lucida Grande"/>
              <a:buChar char="-"/>
            </a:pPr>
            <a:r>
              <a:rPr lang="en-US" sz="1400" dirty="0"/>
              <a:t>d</a:t>
            </a:r>
            <a:r>
              <a:rPr lang="en-US" sz="1400" dirty="0" smtClean="0"/>
              <a:t>etermine the frequency of habitable, Earth-sized planets in our galaxy</a:t>
            </a:r>
            <a:endParaRPr lang="en-US" sz="1400" dirty="0" smtClean="0">
              <a:latin typeface="Arial"/>
              <a:cs typeface="Arial"/>
            </a:endParaRPr>
          </a:p>
          <a:p>
            <a:pPr marL="285750" indent="-285750">
              <a:spcBef>
                <a:spcPts val="300"/>
              </a:spcBef>
              <a:buFont typeface="Arial"/>
              <a:buChar char="•"/>
            </a:pPr>
            <a:endParaRPr lang="en-US" sz="1400" dirty="0">
              <a:latin typeface="Arial"/>
              <a:cs typeface="Arial"/>
            </a:endParaRPr>
          </a:p>
        </p:txBody>
      </p:sp>
      <p:pic>
        <p:nvPicPr>
          <p:cNvPr id="2" name="Picture 1" descr="Kepl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5" y="800101"/>
            <a:ext cx="4267200" cy="2625072"/>
          </a:xfrm>
          <a:prstGeom prst="rect">
            <a:avLst/>
          </a:prstGeom>
        </p:spPr>
      </p:pic>
    </p:spTree>
    <p:extLst>
      <p:ext uri="{BB962C8B-B14F-4D97-AF65-F5344CB8AC3E}">
        <p14:creationId xmlns:p14="http://schemas.microsoft.com/office/powerpoint/2010/main" val="690582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73045" y="109345"/>
            <a:ext cx="8287972" cy="617686"/>
          </a:xfrm>
        </p:spPr>
        <p:txBody>
          <a:bodyPr>
            <a:normAutofit fontScale="90000"/>
          </a:bodyPr>
          <a:lstStyle/>
          <a:p>
            <a:pPr>
              <a:spcBef>
                <a:spcPts val="0"/>
              </a:spcBef>
            </a:pPr>
            <a:r>
              <a:rPr lang="en-US" sz="2800" dirty="0" smtClean="0">
                <a:solidFill>
                  <a:prstClr val="black"/>
                </a:solidFill>
                <a:latin typeface="Arial"/>
                <a:ea typeface="ＭＳ Ｐゴシック" pitchFamily="34" charset="-128"/>
                <a:cs typeface="Arial"/>
              </a:rPr>
              <a:t>ASTRO-H</a:t>
            </a:r>
            <a:br>
              <a:rPr lang="en-US" sz="2800" dirty="0" smtClean="0">
                <a:solidFill>
                  <a:prstClr val="black"/>
                </a:solidFill>
                <a:latin typeface="Arial"/>
                <a:ea typeface="ＭＳ Ｐゴシック" pitchFamily="34" charset="-128"/>
                <a:cs typeface="Arial"/>
              </a:rPr>
            </a:br>
            <a:r>
              <a:rPr lang="en-US" sz="2000" dirty="0" smtClean="0">
                <a:solidFill>
                  <a:prstClr val="black"/>
                </a:solidFill>
                <a:latin typeface="Arial"/>
                <a:ea typeface="ＭＳ Ｐゴシック" pitchFamily="34" charset="-128"/>
                <a:cs typeface="Arial"/>
              </a:rPr>
              <a:t>Soft X-ray Spectrometer and Soft X-ray Telescope Mirrors</a:t>
            </a:r>
            <a:endParaRPr lang="en-US" sz="2800" dirty="0">
              <a:solidFill>
                <a:prstClr val="black"/>
              </a:solidFill>
              <a:latin typeface="Arial"/>
              <a:ea typeface="ＭＳ Ｐゴシック" pitchFamily="34" charset="-128"/>
              <a:cs typeface="Arial"/>
            </a:endParaRPr>
          </a:p>
        </p:txBody>
      </p:sp>
      <p:sp>
        <p:nvSpPr>
          <p:cNvPr id="2016259" name="Rectangle 3"/>
          <p:cNvSpPr>
            <a:spLocks noGrp="1" noChangeArrowheads="1"/>
          </p:cNvSpPr>
          <p:nvPr>
            <p:ph idx="1"/>
          </p:nvPr>
        </p:nvSpPr>
        <p:spPr bwMode="auto">
          <a:xfrm>
            <a:off x="4148668" y="1076303"/>
            <a:ext cx="4886474" cy="5476269"/>
          </a:xfrm>
          <a:noFill/>
          <a:ln>
            <a:miter lim="800000"/>
            <a:headEnd/>
            <a:tailEnd/>
          </a:ln>
        </p:spPr>
        <p:txBody>
          <a:bodyPr vert="horz" wrap="square" lIns="91440" tIns="45720" rIns="91440" bIns="45720" numCol="1" anchor="t" anchorCtr="0" compatLnSpc="1">
            <a:prstTxWarp prst="textNoShape">
              <a:avLst/>
            </a:prstTxWarp>
            <a:noAutofit/>
          </a:bodyPr>
          <a:lstStyle/>
          <a:p>
            <a:pPr marL="0" indent="0">
              <a:lnSpc>
                <a:spcPct val="90000"/>
              </a:lnSpc>
              <a:spcBef>
                <a:spcPts val="800"/>
              </a:spcBef>
              <a:buNone/>
            </a:pPr>
            <a:r>
              <a:rPr lang="en-US" sz="1500" b="1" dirty="0">
                <a:solidFill>
                  <a:schemeClr val="tx1"/>
                </a:solidFill>
                <a:cs typeface="Arial"/>
              </a:rPr>
              <a:t>CURRENT </a:t>
            </a:r>
            <a:r>
              <a:rPr lang="en-US" sz="1500" b="1" dirty="0" smtClean="0">
                <a:solidFill>
                  <a:schemeClr val="tx1"/>
                </a:solidFill>
                <a:cs typeface="Arial"/>
              </a:rPr>
              <a:t>STATUS</a:t>
            </a:r>
            <a:endParaRPr lang="en-US" sz="1500" dirty="0">
              <a:solidFill>
                <a:schemeClr val="tx1"/>
              </a:solidFill>
              <a:cs typeface="Arial"/>
            </a:endParaRPr>
          </a:p>
          <a:p>
            <a:pPr marL="0" indent="0" eaLnBrk="0" hangingPunct="0">
              <a:lnSpc>
                <a:spcPct val="90000"/>
              </a:lnSpc>
              <a:spcBef>
                <a:spcPts val="600"/>
              </a:spcBef>
              <a:buClr>
                <a:srgbClr val="000000"/>
              </a:buClr>
              <a:buNone/>
            </a:pPr>
            <a:r>
              <a:rPr lang="en-US" sz="1500" dirty="0" smtClean="0">
                <a:solidFill>
                  <a:prstClr val="black"/>
                </a:solidFill>
                <a:ea typeface="ヒラギノ角ゴ Pro W3" pitchFamily="-106" charset="-128"/>
                <a:cs typeface="Arial"/>
              </a:rPr>
              <a:t>The U.S. is providing instrument contributions to the JAXA ASTRO-H mission</a:t>
            </a:r>
            <a:r>
              <a:rPr lang="en-US" sz="1500" dirty="0">
                <a:solidFill>
                  <a:prstClr val="black"/>
                </a:solidFill>
                <a:ea typeface="ヒラギノ角ゴ Pro W3" pitchFamily="-106" charset="-128"/>
                <a:cs typeface="Arial"/>
              </a:rPr>
              <a:t>.</a:t>
            </a:r>
          </a:p>
          <a:p>
            <a:pPr marL="228600" indent="-228600" eaLnBrk="0" hangingPunct="0">
              <a:lnSpc>
                <a:spcPct val="90000"/>
              </a:lnSpc>
              <a:spcBef>
                <a:spcPts val="600"/>
              </a:spcBef>
              <a:buClr>
                <a:srgbClr val="000000"/>
              </a:buClr>
            </a:pPr>
            <a:r>
              <a:rPr lang="en-US" sz="1500" dirty="0">
                <a:solidFill>
                  <a:prstClr val="black"/>
                </a:solidFill>
                <a:ea typeface="ヒラギノ角ゴ Pro W3" pitchFamily="-106" charset="-128"/>
                <a:cs typeface="Arial"/>
              </a:rPr>
              <a:t>Soft X-ray telescope mirrors (SXT-S and SXT-I) – Both delivered.</a:t>
            </a:r>
          </a:p>
          <a:p>
            <a:pPr marL="228600" indent="-228600" eaLnBrk="0" hangingPunct="0">
              <a:lnSpc>
                <a:spcPct val="90000"/>
              </a:lnSpc>
              <a:spcBef>
                <a:spcPts val="600"/>
              </a:spcBef>
              <a:buClr>
                <a:srgbClr val="000000"/>
              </a:buClr>
            </a:pPr>
            <a:r>
              <a:rPr lang="en-US" sz="1500" dirty="0" smtClean="0">
                <a:solidFill>
                  <a:prstClr val="black"/>
                </a:solidFill>
                <a:ea typeface="ヒラギノ角ゴ Pro W3" pitchFamily="-106" charset="-128"/>
                <a:cs typeface="Arial"/>
              </a:rPr>
              <a:t>Calorimeter Spectrometer Insert (CSI) – delivered and integrated on to the FM Dewar and has success-fully been tested at the 2-stage and 3-stage modes.  </a:t>
            </a:r>
            <a:endParaRPr lang="en-US" sz="1500" dirty="0" smtClean="0">
              <a:solidFill>
                <a:srgbClr val="FF0000"/>
              </a:solidFill>
              <a:ea typeface="ヒラギノ角ゴ Pro W3" pitchFamily="-106" charset="-128"/>
              <a:cs typeface="Arial"/>
            </a:endParaRPr>
          </a:p>
          <a:p>
            <a:pPr marL="228600" indent="-228600" eaLnBrk="0" hangingPunct="0">
              <a:lnSpc>
                <a:spcPct val="90000"/>
              </a:lnSpc>
              <a:spcBef>
                <a:spcPts val="600"/>
              </a:spcBef>
              <a:buClr>
                <a:srgbClr val="000000"/>
              </a:buClr>
            </a:pPr>
            <a:r>
              <a:rPr lang="en-US" sz="1500" dirty="0" smtClean="0">
                <a:solidFill>
                  <a:schemeClr val="tx1"/>
                </a:solidFill>
                <a:ea typeface="ヒラギノ角ゴ Pro W3" pitchFamily="-106" charset="-128"/>
                <a:cs typeface="Arial"/>
              </a:rPr>
              <a:t>Completed early FM Dewar </a:t>
            </a:r>
            <a:r>
              <a:rPr lang="en-US" sz="1500" dirty="0" err="1" smtClean="0">
                <a:solidFill>
                  <a:schemeClr val="tx1"/>
                </a:solidFill>
                <a:ea typeface="ヒラギノ角ゴ Pro W3" pitchFamily="-106" charset="-128"/>
                <a:cs typeface="Arial"/>
              </a:rPr>
              <a:t>cryo</a:t>
            </a:r>
            <a:r>
              <a:rPr lang="en-US" sz="1500" dirty="0" smtClean="0">
                <a:solidFill>
                  <a:schemeClr val="tx1"/>
                </a:solidFill>
                <a:ea typeface="ヒラギノ角ゴ Pro W3" pitchFamily="-106" charset="-128"/>
                <a:cs typeface="Arial"/>
              </a:rPr>
              <a:t> performance testing in June with excellent results (&gt;90% response efficiency).</a:t>
            </a:r>
          </a:p>
          <a:p>
            <a:pPr marL="228600" indent="-228600" eaLnBrk="0" hangingPunct="0">
              <a:lnSpc>
                <a:spcPct val="90000"/>
              </a:lnSpc>
              <a:spcBef>
                <a:spcPts val="600"/>
              </a:spcBef>
              <a:buClr>
                <a:srgbClr val="000000"/>
              </a:buClr>
            </a:pPr>
            <a:r>
              <a:rPr lang="en-US" sz="1500" dirty="0">
                <a:solidFill>
                  <a:schemeClr val="tx1"/>
                </a:solidFill>
                <a:ea typeface="ヒラギノ角ゴ Pro W3" pitchFamily="-106" charset="-128"/>
                <a:cs typeface="Arial"/>
              </a:rPr>
              <a:t>High Temperature Superconductor (</a:t>
            </a:r>
            <a:r>
              <a:rPr lang="en-US" sz="1500" dirty="0" err="1">
                <a:solidFill>
                  <a:schemeClr val="tx1"/>
                </a:solidFill>
                <a:ea typeface="ヒラギノ角ゴ Pro W3" pitchFamily="-106" charset="-128"/>
                <a:cs typeface="Arial"/>
              </a:rPr>
              <a:t>HTS</a:t>
            </a:r>
            <a:r>
              <a:rPr lang="en-US" sz="1500" dirty="0">
                <a:solidFill>
                  <a:schemeClr val="tx1"/>
                </a:solidFill>
                <a:ea typeface="ヒラギノ角ゴ Pro W3" pitchFamily="-106" charset="-128"/>
                <a:cs typeface="Arial"/>
              </a:rPr>
              <a:t>) </a:t>
            </a:r>
            <a:r>
              <a:rPr lang="en-US" sz="1500" dirty="0" smtClean="0">
                <a:solidFill>
                  <a:schemeClr val="tx1"/>
                </a:solidFill>
                <a:ea typeface="ヒラギノ角ゴ Pro W3" pitchFamily="-106" charset="-128"/>
                <a:cs typeface="Arial"/>
              </a:rPr>
              <a:t>leads</a:t>
            </a:r>
            <a:r>
              <a:rPr lang="en-US" sz="1500" dirty="0">
                <a:solidFill>
                  <a:schemeClr val="tx1"/>
                </a:solidFill>
                <a:ea typeface="ヒラギノ角ゴ Pro W3" pitchFamily="-106" charset="-128"/>
                <a:cs typeface="Arial"/>
              </a:rPr>
              <a:t> </a:t>
            </a:r>
            <a:r>
              <a:rPr lang="en-US" sz="1500" dirty="0" smtClean="0">
                <a:solidFill>
                  <a:schemeClr val="tx1"/>
                </a:solidFill>
                <a:ea typeface="ヒラギノ角ゴ Pro W3" pitchFamily="-106" charset="-128"/>
                <a:cs typeface="Arial"/>
              </a:rPr>
              <a:t>were delivered to JAXA on July 16.  </a:t>
            </a:r>
            <a:endParaRPr lang="en-US" sz="1500" dirty="0">
              <a:solidFill>
                <a:schemeClr val="tx1"/>
              </a:solidFill>
              <a:ea typeface="ヒラギノ角ゴ Pro W3" pitchFamily="-106" charset="-128"/>
              <a:cs typeface="Arial"/>
            </a:endParaRPr>
          </a:p>
          <a:p>
            <a:pPr marL="228600" indent="-228600" eaLnBrk="0" hangingPunct="0">
              <a:lnSpc>
                <a:spcPct val="90000"/>
              </a:lnSpc>
              <a:spcBef>
                <a:spcPts val="600"/>
              </a:spcBef>
              <a:buClr>
                <a:srgbClr val="000000"/>
              </a:buClr>
            </a:pPr>
            <a:r>
              <a:rPr lang="en-US" sz="1500" dirty="0" smtClean="0">
                <a:solidFill>
                  <a:schemeClr val="tx1"/>
                </a:solidFill>
                <a:ea typeface="ヒラギノ角ゴ Pro W3" pitchFamily="-106" charset="-128"/>
                <a:cs typeface="Arial"/>
              </a:rPr>
              <a:t>Science Data Center Meeting held September 27-28, 2014 (ISAS).</a:t>
            </a:r>
          </a:p>
          <a:p>
            <a:pPr marL="228600" indent="-228600" eaLnBrk="0" hangingPunct="0">
              <a:lnSpc>
                <a:spcPct val="90000"/>
              </a:lnSpc>
              <a:spcBef>
                <a:spcPts val="600"/>
              </a:spcBef>
              <a:buClr>
                <a:srgbClr val="000000"/>
              </a:buClr>
            </a:pPr>
            <a:r>
              <a:rPr lang="en-US" sz="1500" dirty="0" smtClean="0">
                <a:solidFill>
                  <a:schemeClr val="tx1"/>
                </a:solidFill>
                <a:ea typeface="ヒラギノ角ゴ Pro W3" pitchFamily="-106" charset="-128"/>
                <a:cs typeface="Arial"/>
              </a:rPr>
              <a:t>Successfully completed warm Dewar aliveness testing with NASA-provided FM hardware. </a:t>
            </a:r>
            <a:endParaRPr lang="en-US" sz="1500" dirty="0">
              <a:solidFill>
                <a:schemeClr val="tx1"/>
              </a:solidFill>
              <a:ea typeface="ヒラギノ角ゴ Pro W3" pitchFamily="-106" charset="-128"/>
              <a:cs typeface="Arial"/>
            </a:endParaRPr>
          </a:p>
          <a:p>
            <a:pPr marL="0" indent="0">
              <a:lnSpc>
                <a:spcPct val="90000"/>
              </a:lnSpc>
              <a:spcBef>
                <a:spcPts val="1000"/>
              </a:spcBef>
              <a:buNone/>
            </a:pPr>
            <a:r>
              <a:rPr lang="en-US" sz="1500" b="1" dirty="0" smtClean="0"/>
              <a:t>UPCOMING </a:t>
            </a:r>
            <a:r>
              <a:rPr lang="en-US" sz="1500" b="1" dirty="0"/>
              <a:t>EVENTS:</a:t>
            </a:r>
          </a:p>
          <a:p>
            <a:pPr marL="228600" indent="-228600">
              <a:lnSpc>
                <a:spcPct val="90000"/>
              </a:lnSpc>
              <a:spcBef>
                <a:spcPts val="1000"/>
              </a:spcBef>
            </a:pPr>
            <a:r>
              <a:rPr lang="en-US" sz="1500" dirty="0" smtClean="0">
                <a:solidFill>
                  <a:schemeClr val="tx1"/>
                </a:solidFill>
              </a:rPr>
              <a:t>November – </a:t>
            </a:r>
            <a:r>
              <a:rPr lang="en-US" sz="1500" dirty="0">
                <a:solidFill>
                  <a:schemeClr val="tx1"/>
                </a:solidFill>
              </a:rPr>
              <a:t>JAXA CDR </a:t>
            </a:r>
            <a:r>
              <a:rPr lang="en-US" sz="1500" dirty="0" smtClean="0">
                <a:solidFill>
                  <a:schemeClr val="tx1"/>
                </a:solidFill>
              </a:rPr>
              <a:t>2</a:t>
            </a:r>
          </a:p>
          <a:p>
            <a:pPr marL="228600" indent="-228600">
              <a:lnSpc>
                <a:spcPct val="90000"/>
              </a:lnSpc>
              <a:spcBef>
                <a:spcPts val="1000"/>
              </a:spcBef>
            </a:pPr>
            <a:r>
              <a:rPr lang="en-US" sz="1500" dirty="0" smtClean="0">
                <a:solidFill>
                  <a:schemeClr val="tx1"/>
                </a:solidFill>
              </a:rPr>
              <a:t>December – FM XBOX and </a:t>
            </a:r>
            <a:r>
              <a:rPr lang="en-US" sz="1500" dirty="0" err="1" smtClean="0">
                <a:solidFill>
                  <a:schemeClr val="tx1"/>
                </a:solidFill>
              </a:rPr>
              <a:t>ADRC</a:t>
            </a:r>
            <a:r>
              <a:rPr lang="en-US" sz="1500" dirty="0" smtClean="0">
                <a:solidFill>
                  <a:schemeClr val="tx1"/>
                </a:solidFill>
              </a:rPr>
              <a:t> to JAXA</a:t>
            </a:r>
            <a:endParaRPr lang="en-US" sz="1500" dirty="0">
              <a:solidFill>
                <a:schemeClr val="tx1"/>
              </a:solidFill>
            </a:endParaRPr>
          </a:p>
          <a:p>
            <a:pPr marL="228600" indent="-228600">
              <a:lnSpc>
                <a:spcPct val="90000"/>
              </a:lnSpc>
              <a:spcBef>
                <a:spcPts val="800"/>
              </a:spcBef>
            </a:pPr>
            <a:r>
              <a:rPr lang="en-US" sz="1500" dirty="0" smtClean="0"/>
              <a:t>Jan 2015 </a:t>
            </a:r>
            <a:r>
              <a:rPr lang="en-US" sz="1500" dirty="0">
                <a:solidFill>
                  <a:schemeClr val="tx1"/>
                </a:solidFill>
              </a:rPr>
              <a:t>–</a:t>
            </a:r>
            <a:r>
              <a:rPr lang="en-US" sz="1500" dirty="0" smtClean="0"/>
              <a:t> FM Dewar deliver to spacecraft </a:t>
            </a:r>
            <a:endParaRPr lang="en-US" sz="1500" dirty="0"/>
          </a:p>
          <a:p>
            <a:pPr marL="228600" indent="-228600" eaLnBrk="0" hangingPunct="0">
              <a:lnSpc>
                <a:spcPct val="90000"/>
              </a:lnSpc>
              <a:spcBef>
                <a:spcPts val="1200"/>
              </a:spcBef>
              <a:buClr>
                <a:srgbClr val="000000"/>
              </a:buClr>
            </a:pPr>
            <a:endParaRPr lang="en-US" sz="1500" dirty="0">
              <a:solidFill>
                <a:schemeClr val="tx1"/>
              </a:solidFill>
              <a:ea typeface="ヒラギノ角ゴ Pro W3" pitchFamily="-106" charset="-128"/>
              <a:cs typeface="Arial"/>
            </a:endParaRPr>
          </a:p>
        </p:txBody>
      </p:sp>
      <p:sp>
        <p:nvSpPr>
          <p:cNvPr id="8" name="Rectangle 6"/>
          <p:cNvSpPr>
            <a:spLocks noChangeArrowheads="1"/>
          </p:cNvSpPr>
          <p:nvPr/>
        </p:nvSpPr>
        <p:spPr bwMode="auto">
          <a:xfrm>
            <a:off x="65771" y="4305300"/>
            <a:ext cx="3853086" cy="2311400"/>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Explorer Mission of Opportunity</a:t>
            </a:r>
          </a:p>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PI</a:t>
            </a:r>
            <a:r>
              <a:rPr lang="en-US" sz="1400" dirty="0">
                <a:solidFill>
                  <a:prstClr val="black"/>
                </a:solidFill>
                <a:latin typeface="Arial"/>
                <a:ea typeface="ヒラギノ角ゴ Pro W3" pitchFamily="-106" charset="-128"/>
                <a:cs typeface="Arial"/>
              </a:rPr>
              <a:t>: </a:t>
            </a:r>
            <a:r>
              <a:rPr lang="en-US" sz="1400" dirty="0" smtClean="0">
                <a:solidFill>
                  <a:prstClr val="black"/>
                </a:solidFill>
                <a:latin typeface="Arial"/>
                <a:ea typeface="ヒラギノ角ゴ Pro W3" pitchFamily="-106" charset="-128"/>
                <a:cs typeface="Arial"/>
              </a:rPr>
              <a:t>R. </a:t>
            </a:r>
            <a:r>
              <a:rPr lang="en-US" sz="1400" dirty="0">
                <a:solidFill>
                  <a:prstClr val="black"/>
                </a:solidFill>
                <a:latin typeface="Arial"/>
                <a:ea typeface="ヒラギノ角ゴ Pro W3" pitchFamily="-106" charset="-128"/>
                <a:cs typeface="Arial"/>
              </a:rPr>
              <a:t>Kelley, </a:t>
            </a:r>
            <a:r>
              <a:rPr lang="en-US" sz="1400" dirty="0" smtClean="0">
                <a:solidFill>
                  <a:prstClr val="black"/>
                </a:solidFill>
                <a:latin typeface="Arial"/>
                <a:ea typeface="ヒラギノ角ゴ Pro W3" pitchFamily="-106" charset="-128"/>
                <a:cs typeface="Arial"/>
              </a:rPr>
              <a:t>Goddard </a:t>
            </a:r>
            <a:r>
              <a:rPr lang="en-US" sz="1400" dirty="0">
                <a:solidFill>
                  <a:prstClr val="black"/>
                </a:solidFill>
                <a:latin typeface="Arial"/>
                <a:ea typeface="ヒラギノ角ゴ Pro W3" pitchFamily="-106" charset="-128"/>
                <a:cs typeface="Arial"/>
              </a:rPr>
              <a:t>Space Flight Center</a:t>
            </a:r>
          </a:p>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Launch Date</a:t>
            </a:r>
            <a:r>
              <a:rPr lang="en-US" sz="1400" dirty="0">
                <a:solidFill>
                  <a:prstClr val="black"/>
                </a:solidFill>
                <a:latin typeface="Arial"/>
                <a:ea typeface="ヒラギノ角ゴ Pro W3" pitchFamily="-106" charset="-128"/>
                <a:cs typeface="Arial"/>
              </a:rPr>
              <a:t>:  Nov 2015 on JAXA </a:t>
            </a:r>
            <a:r>
              <a:rPr lang="en-US" sz="1400" dirty="0" smtClean="0">
                <a:solidFill>
                  <a:prstClr val="black"/>
                </a:solidFill>
                <a:latin typeface="Arial"/>
                <a:ea typeface="ヒラギノ角ゴ Pro W3" pitchFamily="-106" charset="-128"/>
                <a:cs typeface="Arial"/>
              </a:rPr>
              <a:t>H</a:t>
            </a:r>
            <a:r>
              <a:rPr lang="en-US" sz="1400" dirty="0">
                <a:solidFill>
                  <a:prstClr val="black"/>
                </a:solidFill>
                <a:latin typeface="Arial"/>
                <a:ea typeface="ヒラギノ角ゴ Pro W3" pitchFamily="-106" charset="-128"/>
                <a:cs typeface="Arial"/>
              </a:rPr>
              <a:t>-IIA</a:t>
            </a:r>
          </a:p>
          <a:p>
            <a:pPr marL="177800" indent="-177800">
              <a:lnSpc>
                <a:spcPct val="90000"/>
              </a:lnSpc>
              <a:spcBef>
                <a:spcPts val="600"/>
              </a:spcBef>
              <a:buFont typeface="Arial"/>
              <a:buChar char="•"/>
            </a:pPr>
            <a:r>
              <a:rPr lang="en-US" sz="1400" b="1" dirty="0">
                <a:solidFill>
                  <a:prstClr val="black"/>
                </a:solidFill>
                <a:latin typeface="Arial"/>
                <a:ea typeface="ヒラギノ角ゴ Pro W3" pitchFamily="-106" charset="-128"/>
                <a:cs typeface="Arial"/>
              </a:rPr>
              <a:t>Science Objectives</a:t>
            </a:r>
            <a:r>
              <a:rPr lang="en-US" sz="1400" dirty="0">
                <a:solidFill>
                  <a:prstClr val="black"/>
                </a:solidFill>
                <a:latin typeface="Arial"/>
                <a:ea typeface="ヒラギノ角ゴ Pro W3" pitchFamily="-106" charset="-128"/>
                <a:cs typeface="Arial"/>
              </a:rPr>
              <a:t>: </a:t>
            </a:r>
            <a:r>
              <a:rPr lang="en-US" sz="1400" dirty="0">
                <a:cs typeface="Arial" panose="020B0604020202020204" pitchFamily="34" charset="0"/>
              </a:rPr>
              <a:t>Study the physics of cosmic sources via high-resolution X-ray spectroscopy. The </a:t>
            </a:r>
            <a:r>
              <a:rPr lang="en-US" sz="1400" dirty="0" err="1">
                <a:cs typeface="Arial" panose="020B0604020202020204" pitchFamily="34" charset="0"/>
              </a:rPr>
              <a:t>SXS</a:t>
            </a:r>
            <a:r>
              <a:rPr lang="en-US" sz="1400" dirty="0">
                <a:cs typeface="Arial" panose="020B0604020202020204" pitchFamily="34" charset="0"/>
              </a:rPr>
              <a:t> will enable a wide range of physical measurements of sources ranging from stellar coronae to clusters of galaxies.</a:t>
            </a:r>
            <a:endParaRPr lang="en-US" sz="1400" dirty="0"/>
          </a:p>
          <a:p>
            <a:pPr marL="177800" lvl="1" indent="-177800" eaLnBrk="0" hangingPunct="0">
              <a:lnSpc>
                <a:spcPct val="90000"/>
              </a:lnSpc>
              <a:spcBef>
                <a:spcPts val="600"/>
              </a:spcBef>
              <a:buClr>
                <a:srgbClr val="000000"/>
              </a:buClr>
              <a:buFont typeface="Arial"/>
              <a:buChar char="•"/>
            </a:pPr>
            <a:r>
              <a:rPr lang="en-US" sz="1400" b="1" dirty="0">
                <a:solidFill>
                  <a:srgbClr val="000000"/>
                </a:solidFill>
                <a:latin typeface="Arial"/>
                <a:ea typeface="ヒラギノ角ゴ Pro W3" pitchFamily="-106" charset="-128"/>
                <a:cs typeface="Arial"/>
              </a:rPr>
              <a:t>Operations</a:t>
            </a:r>
            <a:r>
              <a:rPr lang="en-US" sz="1400" dirty="0">
                <a:solidFill>
                  <a:srgbClr val="000000"/>
                </a:solidFill>
                <a:latin typeface="Arial"/>
                <a:ea typeface="ヒラギノ角ゴ Pro W3" pitchFamily="-106" charset="-128"/>
                <a:cs typeface="Arial"/>
              </a:rPr>
              <a:t>: </a:t>
            </a:r>
            <a:r>
              <a:rPr lang="en-US" sz="1400" dirty="0" smtClean="0">
                <a:solidFill>
                  <a:srgbClr val="000000"/>
                </a:solidFill>
                <a:latin typeface="Arial"/>
                <a:ea typeface="ヒラギノ角ゴ Pro W3" pitchFamily="-106" charset="-128"/>
                <a:cs typeface="Arial"/>
              </a:rPr>
              <a:t>Prime Mission is 3 </a:t>
            </a:r>
            <a:r>
              <a:rPr lang="en-US" sz="1400" dirty="0">
                <a:solidFill>
                  <a:srgbClr val="000000"/>
                </a:solidFill>
                <a:latin typeface="Arial"/>
                <a:ea typeface="ヒラギノ角ゴ Pro W3" pitchFamily="-106" charset="-128"/>
                <a:cs typeface="Arial"/>
              </a:rPr>
              <a:t>years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878029"/>
            <a:ext cx="3537811" cy="3188028"/>
          </a:xfrm>
          <a:prstGeom prst="rect">
            <a:avLst/>
          </a:prstGeom>
        </p:spPr>
      </p:pic>
    </p:spTree>
    <p:extLst>
      <p:ext uri="{BB962C8B-B14F-4D97-AF65-F5344CB8AC3E}">
        <p14:creationId xmlns:p14="http://schemas.microsoft.com/office/powerpoint/2010/main" val="2895050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47645" y="109345"/>
            <a:ext cx="8287972" cy="617686"/>
          </a:xfrm>
        </p:spPr>
        <p:txBody>
          <a:bodyPr>
            <a:normAutofit fontScale="90000"/>
          </a:bodyPr>
          <a:lstStyle/>
          <a:p>
            <a:pPr>
              <a:spcBef>
                <a:spcPts val="0"/>
              </a:spcBef>
            </a:pPr>
            <a:r>
              <a:rPr lang="en-US" sz="2800" dirty="0" smtClean="0">
                <a:solidFill>
                  <a:prstClr val="black"/>
                </a:solidFill>
              </a:rPr>
              <a:t>ST-7/LISA Pathfinder</a:t>
            </a:r>
            <a:r>
              <a:rPr lang="en-US" sz="4400" dirty="0">
                <a:solidFill>
                  <a:prstClr val="black"/>
                </a:solidFill>
              </a:rPr>
              <a:t/>
            </a:r>
            <a:br>
              <a:rPr lang="en-US" sz="4400" dirty="0">
                <a:solidFill>
                  <a:prstClr val="black"/>
                </a:solidFill>
              </a:rPr>
            </a:br>
            <a:r>
              <a:rPr lang="en-US" sz="2700" dirty="0" smtClean="0">
                <a:solidFill>
                  <a:prstClr val="black"/>
                </a:solidFill>
              </a:rPr>
              <a:t>ST-7/Disturbance Reduction System (DRS)</a:t>
            </a:r>
            <a:endParaRPr lang="en-US" sz="2000" dirty="0">
              <a:solidFill>
                <a:prstClr val="black"/>
              </a:solidFill>
              <a:latin typeface="Arial"/>
              <a:ea typeface="ＭＳ Ｐゴシック" pitchFamily="34" charset="-128"/>
              <a:cs typeface="Arial"/>
            </a:endParaRPr>
          </a:p>
        </p:txBody>
      </p:sp>
      <p:sp>
        <p:nvSpPr>
          <p:cNvPr id="10" name="Rectangle 9"/>
          <p:cNvSpPr/>
          <p:nvPr/>
        </p:nvSpPr>
        <p:spPr>
          <a:xfrm>
            <a:off x="4811984" y="989341"/>
            <a:ext cx="4166364" cy="5392245"/>
          </a:xfrm>
          <a:prstGeom prst="rect">
            <a:avLst/>
          </a:prstGeom>
        </p:spPr>
        <p:txBody>
          <a:bodyPr wrap="square">
            <a:spAutoFit/>
          </a:bodyPr>
          <a:lstStyle/>
          <a:p>
            <a:pPr marL="0" indent="0">
              <a:lnSpc>
                <a:spcPct val="100000"/>
              </a:lnSpc>
              <a:spcBef>
                <a:spcPts val="1000"/>
              </a:spcBef>
              <a:buNone/>
            </a:pPr>
            <a:r>
              <a:rPr lang="en-US" sz="1600" b="1" dirty="0">
                <a:cs typeface="Arial"/>
              </a:rPr>
              <a:t>CURRENT STATUS:</a:t>
            </a:r>
            <a:endParaRPr lang="en-US" sz="1600" dirty="0">
              <a:cs typeface="Arial"/>
            </a:endParaRPr>
          </a:p>
          <a:p>
            <a:pPr marL="285750" indent="-285750">
              <a:lnSpc>
                <a:spcPct val="90000"/>
              </a:lnSpc>
              <a:spcBef>
                <a:spcPts val="1000"/>
              </a:spcBef>
              <a:buFont typeface="Arial" panose="020B0604020202020204" pitchFamily="34" charset="0"/>
              <a:buChar char="•"/>
            </a:pPr>
            <a:r>
              <a:rPr lang="en-US" sz="1600" dirty="0" smtClean="0"/>
              <a:t>JPL executing life tests at Airbus UK</a:t>
            </a:r>
          </a:p>
          <a:p>
            <a:pPr marL="285750" indent="-285750">
              <a:lnSpc>
                <a:spcPct val="90000"/>
              </a:lnSpc>
              <a:spcBef>
                <a:spcPts val="1000"/>
              </a:spcBef>
              <a:buFont typeface="Arial" panose="020B0604020202020204" pitchFamily="34" charset="0"/>
              <a:buChar char="•"/>
            </a:pPr>
            <a:r>
              <a:rPr lang="en-US" sz="1600" dirty="0" smtClean="0"/>
              <a:t>Launch vehicle loads exceed DRS test levels, under review</a:t>
            </a:r>
          </a:p>
          <a:p>
            <a:pPr marL="285750" indent="-285750">
              <a:lnSpc>
                <a:spcPct val="90000"/>
              </a:lnSpc>
              <a:spcBef>
                <a:spcPts val="1000"/>
              </a:spcBef>
              <a:buFont typeface="Arial" panose="020B0604020202020204" pitchFamily="34" charset="0"/>
              <a:buChar char="•"/>
            </a:pPr>
            <a:r>
              <a:rPr lang="en-US" sz="1600" dirty="0" smtClean="0"/>
              <a:t>NASA DRS experiment mission investigators have requested for extra spacecraft data needed for analysis.  Current plan is ESA gives only experiment data</a:t>
            </a:r>
          </a:p>
          <a:p>
            <a:pPr marL="285750" indent="-285750">
              <a:lnSpc>
                <a:spcPct val="90000"/>
              </a:lnSpc>
              <a:spcBef>
                <a:spcPts val="1000"/>
              </a:spcBef>
              <a:buFont typeface="Arial" panose="020B0604020202020204" pitchFamily="34" charset="0"/>
              <a:buChar char="•"/>
            </a:pPr>
            <a:r>
              <a:rPr lang="en-US" sz="1600" dirty="0" smtClean="0"/>
              <a:t>Extended mission being discussed</a:t>
            </a:r>
          </a:p>
          <a:p>
            <a:pPr marL="285750" indent="-285750">
              <a:lnSpc>
                <a:spcPct val="90000"/>
              </a:lnSpc>
              <a:spcBef>
                <a:spcPts val="1000"/>
              </a:spcBef>
              <a:buFont typeface="Arial" panose="020B0604020202020204" pitchFamily="34" charset="0"/>
              <a:buChar char="•"/>
            </a:pPr>
            <a:r>
              <a:rPr lang="en-US" sz="1600" dirty="0" smtClean="0"/>
              <a:t>Spacecraft assembly is still ongoing</a:t>
            </a:r>
          </a:p>
          <a:p>
            <a:pPr marL="285750" indent="-285750">
              <a:lnSpc>
                <a:spcPct val="90000"/>
              </a:lnSpc>
              <a:spcBef>
                <a:spcPts val="1000"/>
              </a:spcBef>
              <a:buFont typeface="Arial" panose="020B0604020202020204" pitchFamily="34" charset="0"/>
              <a:buChar char="•"/>
            </a:pPr>
            <a:r>
              <a:rPr lang="en-US" sz="1600" dirty="0" smtClean="0"/>
              <a:t>System level thermal vacuum test in March 2015</a:t>
            </a:r>
          </a:p>
          <a:p>
            <a:pPr marL="285750" indent="-285750">
              <a:lnSpc>
                <a:spcPct val="90000"/>
              </a:lnSpc>
              <a:spcBef>
                <a:spcPts val="1000"/>
              </a:spcBef>
              <a:buFont typeface="Arial" panose="020B0604020202020204" pitchFamily="34" charset="0"/>
              <a:buChar char="•"/>
            </a:pPr>
            <a:r>
              <a:rPr lang="en-US" sz="1600" dirty="0" smtClean="0"/>
              <a:t>System level acoustics and mass properties in May 2015</a:t>
            </a:r>
          </a:p>
          <a:p>
            <a:pPr marL="285750" indent="-285750">
              <a:lnSpc>
                <a:spcPct val="90000"/>
              </a:lnSpc>
              <a:spcBef>
                <a:spcPts val="1000"/>
              </a:spcBef>
              <a:buFont typeface="Arial" panose="020B0604020202020204" pitchFamily="34" charset="0"/>
              <a:buChar char="•"/>
            </a:pPr>
            <a:r>
              <a:rPr lang="en-US" sz="1600" dirty="0" smtClean="0"/>
              <a:t>Shipping in June to launch site</a:t>
            </a:r>
          </a:p>
          <a:p>
            <a:pPr marL="285750" indent="-285750">
              <a:lnSpc>
                <a:spcPct val="90000"/>
              </a:lnSpc>
              <a:spcBef>
                <a:spcPts val="1000"/>
              </a:spcBef>
              <a:buFont typeface="Arial" panose="020B0604020202020204" pitchFamily="34" charset="0"/>
              <a:buChar char="•"/>
            </a:pPr>
            <a:r>
              <a:rPr lang="en-US" sz="1600" dirty="0" smtClean="0"/>
              <a:t>Launch July 31, 2015</a:t>
            </a:r>
          </a:p>
          <a:p>
            <a:pPr marL="228600" indent="-228600">
              <a:lnSpc>
                <a:spcPct val="90000"/>
              </a:lnSpc>
              <a:spcBef>
                <a:spcPts val="1000"/>
              </a:spcBef>
              <a:buFont typeface="Arial"/>
              <a:buChar char="•"/>
            </a:pPr>
            <a:endParaRPr lang="en-US" sz="1600" dirty="0" smtClean="0"/>
          </a:p>
        </p:txBody>
      </p:sp>
      <p:sp>
        <p:nvSpPr>
          <p:cNvPr id="8" name="Rectangle 6"/>
          <p:cNvSpPr>
            <a:spLocks noChangeArrowheads="1"/>
          </p:cNvSpPr>
          <p:nvPr/>
        </p:nvSpPr>
        <p:spPr bwMode="auto">
          <a:xfrm>
            <a:off x="213360" y="3944754"/>
            <a:ext cx="4260215" cy="2633846"/>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228600" indent="-228600">
              <a:buFont typeface="Arial"/>
              <a:buChar char="•"/>
            </a:pPr>
            <a:r>
              <a:rPr lang="en-US" altLang="en-US" sz="1600" dirty="0" smtClean="0">
                <a:cs typeface="Arial" panose="020B0604020202020204" pitchFamily="34" charset="0"/>
              </a:rPr>
              <a:t>ESA Mission with NASA Collaborating</a:t>
            </a:r>
          </a:p>
          <a:p>
            <a:pPr marL="228600" indent="-228600">
              <a:buFont typeface="Arial" panose="020B0604020202020204" pitchFamily="34" charset="0"/>
              <a:buChar char="•"/>
            </a:pPr>
            <a:r>
              <a:rPr lang="en-US" altLang="en-US" sz="1600" dirty="0" smtClean="0">
                <a:cs typeface="Arial" panose="020B0604020202020204" pitchFamily="34" charset="0"/>
              </a:rPr>
              <a:t>Project </a:t>
            </a:r>
            <a:r>
              <a:rPr lang="en-US" altLang="en-US" sz="1600" dirty="0">
                <a:cs typeface="Arial" panose="020B0604020202020204" pitchFamily="34" charset="0"/>
              </a:rPr>
              <a:t>Category: 3  Risk Class: C</a:t>
            </a:r>
          </a:p>
          <a:p>
            <a:pPr marL="228600" indent="-228600">
              <a:buFont typeface="Arial" panose="020B0604020202020204" pitchFamily="34" charset="0"/>
              <a:buChar char="•"/>
            </a:pPr>
            <a:r>
              <a:rPr lang="en-US" altLang="en-US" sz="1600" dirty="0">
                <a:cs typeface="Arial" panose="020B0604020202020204" pitchFamily="34" charset="0"/>
              </a:rPr>
              <a:t>DRS flies on the ESA LISA Pathfinder spacecraft</a:t>
            </a:r>
          </a:p>
          <a:p>
            <a:pPr marL="228600" indent="-228600">
              <a:buFont typeface="Arial" panose="020B0604020202020204" pitchFamily="34" charset="0"/>
              <a:buChar char="•"/>
            </a:pPr>
            <a:r>
              <a:rPr lang="en-US" altLang="en-US" sz="1600" dirty="0">
                <a:cs typeface="Arial" panose="020B0604020202020204" pitchFamily="34" charset="0"/>
              </a:rPr>
              <a:t>Sun-Earth L1 halo orbit</a:t>
            </a:r>
          </a:p>
          <a:p>
            <a:pPr marL="228600" indent="-228600">
              <a:buFont typeface="Arial" panose="020B0604020202020204" pitchFamily="34" charset="0"/>
              <a:buChar char="•"/>
            </a:pPr>
            <a:r>
              <a:rPr lang="en-US" altLang="en-US" sz="1600" dirty="0">
                <a:cs typeface="Arial" panose="020B0604020202020204" pitchFamily="34" charset="0"/>
              </a:rPr>
              <a:t>Drag-free satellite to offset solar pressure</a:t>
            </a:r>
          </a:p>
          <a:p>
            <a:pPr marL="228600" indent="-228600">
              <a:buFont typeface="Arial" panose="020B0604020202020204" pitchFamily="34" charset="0"/>
              <a:buChar char="•"/>
            </a:pPr>
            <a:r>
              <a:rPr lang="en-US" altLang="en-US" sz="1600" dirty="0">
                <a:cs typeface="Arial" panose="020B0604020202020204" pitchFamily="34" charset="0"/>
              </a:rPr>
              <a:t>Payload delivery: July 2009 – COMPLETE</a:t>
            </a:r>
          </a:p>
          <a:p>
            <a:pPr marL="228600" indent="-228600">
              <a:buFont typeface="Arial" panose="020B0604020202020204" pitchFamily="34" charset="0"/>
              <a:buChar char="•"/>
            </a:pPr>
            <a:r>
              <a:rPr lang="en-US" altLang="en-US" sz="1600" dirty="0">
                <a:cs typeface="Arial" panose="020B0604020202020204" pitchFamily="34" charset="0"/>
              </a:rPr>
              <a:t>Launch date: July 31</a:t>
            </a:r>
            <a:r>
              <a:rPr lang="en-US" altLang="en-US" sz="1600" dirty="0" smtClean="0">
                <a:cs typeface="Arial" panose="020B0604020202020204" pitchFamily="34" charset="0"/>
              </a:rPr>
              <a:t>, 2015 </a:t>
            </a:r>
          </a:p>
          <a:p>
            <a:pPr marL="228600" indent="-228600">
              <a:buFont typeface="Arial" panose="020B0604020202020204" pitchFamily="34" charset="0"/>
              <a:buChar char="•"/>
            </a:pPr>
            <a:r>
              <a:rPr lang="en-US" altLang="en-US" sz="1600" dirty="0" smtClean="0">
                <a:cs typeface="Arial" panose="020B0604020202020204" pitchFamily="34" charset="0"/>
              </a:rPr>
              <a:t>Operational </a:t>
            </a:r>
            <a:r>
              <a:rPr lang="en-US" altLang="en-US" sz="1600" dirty="0">
                <a:cs typeface="Arial" panose="020B0604020202020204" pitchFamily="34" charset="0"/>
              </a:rPr>
              <a:t>life: 2 months</a:t>
            </a:r>
          </a:p>
          <a:p>
            <a:pPr marL="228600" indent="-228600">
              <a:buFont typeface="Arial" panose="020B0604020202020204" pitchFamily="34" charset="0"/>
              <a:buChar char="•"/>
            </a:pPr>
            <a:r>
              <a:rPr lang="en-US" altLang="en-US" sz="1600" dirty="0">
                <a:cs typeface="Arial" panose="020B0604020202020204" pitchFamily="34" charset="0"/>
              </a:rPr>
              <a:t>Data Analysis: 12 months</a:t>
            </a:r>
          </a:p>
          <a:p>
            <a:pPr marL="177800" lvl="1" indent="-177800" eaLnBrk="0" hangingPunct="0">
              <a:lnSpc>
                <a:spcPct val="90000"/>
              </a:lnSpc>
              <a:spcBef>
                <a:spcPts val="600"/>
              </a:spcBef>
              <a:buClr>
                <a:srgbClr val="000000"/>
              </a:buClr>
              <a:buFont typeface="Arial"/>
              <a:buChar char="•"/>
            </a:pPr>
            <a:endParaRPr lang="en-US" sz="1400" dirty="0">
              <a:solidFill>
                <a:srgbClr val="000000"/>
              </a:solidFill>
              <a:latin typeface="Arial"/>
              <a:ea typeface="ヒラギノ角ゴ Pro W3" pitchFamily="-106" charset="-128"/>
              <a:cs typeface="Arial"/>
            </a:endParaRPr>
          </a:p>
        </p:txBody>
      </p:sp>
      <p:pic>
        <p:nvPicPr>
          <p:cNvPr id="1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287" y="962961"/>
            <a:ext cx="3686067" cy="260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06813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ISS al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133131" y="949991"/>
            <a:ext cx="2883341" cy="1369121"/>
          </a:xfrm>
          <a:prstGeom prst="rect">
            <a:avLst/>
          </a:prstGeom>
        </p:spPr>
      </p:pic>
      <p:pic>
        <p:nvPicPr>
          <p:cNvPr id="9" name="Picture 8" descr="NE230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141" y="1041400"/>
            <a:ext cx="2244030" cy="1921139"/>
          </a:xfrm>
          <a:prstGeom prst="rect">
            <a:avLst/>
          </a:prstGeom>
        </p:spPr>
      </p:pic>
      <p:sp>
        <p:nvSpPr>
          <p:cNvPr id="2016258" name="Rectangle 2"/>
          <p:cNvSpPr>
            <a:spLocks noGrp="1" noChangeArrowheads="1"/>
          </p:cNvSpPr>
          <p:nvPr>
            <p:ph type="title"/>
          </p:nvPr>
        </p:nvSpPr>
        <p:spPr>
          <a:xfrm>
            <a:off x="547645" y="109345"/>
            <a:ext cx="8287972" cy="617686"/>
          </a:xfrm>
        </p:spPr>
        <p:txBody>
          <a:bodyPr>
            <a:normAutofit fontScale="90000"/>
          </a:bodyPr>
          <a:lstStyle/>
          <a:p>
            <a:pPr>
              <a:spcBef>
                <a:spcPts val="0"/>
              </a:spcBef>
            </a:pPr>
            <a:r>
              <a:rPr lang="en-US" sz="2800" dirty="0" smtClean="0">
                <a:solidFill>
                  <a:prstClr val="black"/>
                </a:solidFill>
              </a:rPr>
              <a:t>NICER</a:t>
            </a:r>
            <a:r>
              <a:rPr lang="en-US" sz="4400" dirty="0">
                <a:solidFill>
                  <a:prstClr val="black"/>
                </a:solidFill>
              </a:rPr>
              <a:t/>
            </a:r>
            <a:br>
              <a:rPr lang="en-US" sz="4400" dirty="0">
                <a:solidFill>
                  <a:prstClr val="black"/>
                </a:solidFill>
              </a:rPr>
            </a:br>
            <a:r>
              <a:rPr lang="en-US" sz="2000" dirty="0">
                <a:solidFill>
                  <a:prstClr val="black"/>
                </a:solidFill>
              </a:rPr>
              <a:t>Neutron Star Interior Composition Explorer</a:t>
            </a:r>
            <a:endParaRPr lang="en-US" sz="2000" dirty="0">
              <a:solidFill>
                <a:prstClr val="black"/>
              </a:solidFill>
              <a:latin typeface="Arial"/>
              <a:ea typeface="ＭＳ Ｐゴシック" pitchFamily="34" charset="-128"/>
              <a:cs typeface="Arial"/>
            </a:endParaRPr>
          </a:p>
        </p:txBody>
      </p:sp>
      <p:sp>
        <p:nvSpPr>
          <p:cNvPr id="10" name="Rectangle 9"/>
          <p:cNvSpPr/>
          <p:nvPr/>
        </p:nvSpPr>
        <p:spPr>
          <a:xfrm>
            <a:off x="4811984" y="989341"/>
            <a:ext cx="4166364" cy="5357364"/>
          </a:xfrm>
          <a:prstGeom prst="rect">
            <a:avLst/>
          </a:prstGeom>
        </p:spPr>
        <p:txBody>
          <a:bodyPr wrap="square">
            <a:spAutoFit/>
          </a:bodyPr>
          <a:lstStyle/>
          <a:p>
            <a:pPr marL="0" indent="0">
              <a:lnSpc>
                <a:spcPct val="100000"/>
              </a:lnSpc>
              <a:spcBef>
                <a:spcPts val="1000"/>
              </a:spcBef>
              <a:buNone/>
            </a:pPr>
            <a:r>
              <a:rPr lang="en-US" sz="1600" b="1" dirty="0">
                <a:cs typeface="Arial"/>
              </a:rPr>
              <a:t>CURRENT STATUS:</a:t>
            </a:r>
            <a:endParaRPr lang="en-US" sz="1600" dirty="0">
              <a:cs typeface="Arial"/>
            </a:endParaRPr>
          </a:p>
          <a:p>
            <a:pPr marL="228600" indent="-228600">
              <a:lnSpc>
                <a:spcPct val="90000"/>
              </a:lnSpc>
              <a:spcBef>
                <a:spcPts val="1000"/>
              </a:spcBef>
              <a:buFont typeface="Arial"/>
              <a:buChar char="•"/>
            </a:pPr>
            <a:r>
              <a:rPr lang="en-US" sz="1600" dirty="0" err="1" smtClean="0"/>
              <a:t>Downselected</a:t>
            </a:r>
            <a:r>
              <a:rPr lang="en-US" sz="1600" dirty="0" smtClean="0"/>
              <a:t> April 2013.</a:t>
            </a:r>
          </a:p>
          <a:p>
            <a:pPr marL="228600" indent="-228600">
              <a:lnSpc>
                <a:spcPct val="90000"/>
              </a:lnSpc>
              <a:spcBef>
                <a:spcPts val="1000"/>
              </a:spcBef>
              <a:buFont typeface="Arial"/>
              <a:buChar char="•"/>
            </a:pPr>
            <a:r>
              <a:rPr lang="en-US" sz="1600" dirty="0" smtClean="0"/>
              <a:t>Science team and project management both led by NASA GSFC.</a:t>
            </a:r>
          </a:p>
          <a:p>
            <a:pPr marL="228600" indent="-228600">
              <a:lnSpc>
                <a:spcPct val="90000"/>
              </a:lnSpc>
              <a:spcBef>
                <a:spcPts val="1000"/>
              </a:spcBef>
              <a:buFont typeface="Arial"/>
              <a:buChar char="•"/>
            </a:pPr>
            <a:r>
              <a:rPr lang="en-US" sz="1600" dirty="0" smtClean="0"/>
              <a:t>Development </a:t>
            </a:r>
            <a:r>
              <a:rPr lang="en-US" sz="1600" dirty="0"/>
              <a:t>progressing on </a:t>
            </a:r>
            <a:r>
              <a:rPr lang="en-US" sz="1600" dirty="0" smtClean="0"/>
              <a:t>plan.</a:t>
            </a:r>
            <a:endParaRPr lang="en-US" sz="1600" dirty="0"/>
          </a:p>
          <a:p>
            <a:pPr marL="228600" indent="-228600">
              <a:lnSpc>
                <a:spcPct val="90000"/>
              </a:lnSpc>
              <a:spcBef>
                <a:spcPts val="1000"/>
              </a:spcBef>
              <a:buFont typeface="Arial"/>
              <a:buChar char="•"/>
            </a:pPr>
            <a:r>
              <a:rPr lang="en-US" sz="1600" dirty="0" smtClean="0">
                <a:solidFill>
                  <a:srgbClr val="000000"/>
                </a:solidFill>
              </a:rPr>
              <a:t>The Preliminary Design Review </a:t>
            </a:r>
            <a:r>
              <a:rPr lang="en-US" sz="1600" dirty="0" smtClean="0"/>
              <a:t>successfully completed in December 2013.</a:t>
            </a:r>
            <a:endParaRPr lang="en-US" sz="1600" dirty="0"/>
          </a:p>
          <a:p>
            <a:pPr marL="228600" indent="-228600">
              <a:lnSpc>
                <a:spcPct val="90000"/>
              </a:lnSpc>
              <a:spcBef>
                <a:spcPts val="1000"/>
              </a:spcBef>
              <a:buFont typeface="Arial"/>
              <a:buChar char="•"/>
            </a:pPr>
            <a:r>
              <a:rPr lang="en-US" sz="1600" dirty="0" smtClean="0"/>
              <a:t>NICER passed Confirmation (KDP-C), for approval to enter implementation phase, on February 24, 2014.</a:t>
            </a:r>
          </a:p>
          <a:p>
            <a:pPr marL="228600" indent="-228600">
              <a:lnSpc>
                <a:spcPct val="90000"/>
              </a:lnSpc>
              <a:spcBef>
                <a:spcPts val="1000"/>
              </a:spcBef>
              <a:buFont typeface="Arial"/>
              <a:buChar char="•"/>
            </a:pPr>
            <a:r>
              <a:rPr lang="en-US" sz="1600" dirty="0" smtClean="0"/>
              <a:t>All major contracts have been awarded for optics, pointing system and star tracker.</a:t>
            </a:r>
          </a:p>
          <a:p>
            <a:pPr marL="228600" indent="-228600">
              <a:lnSpc>
                <a:spcPct val="90000"/>
              </a:lnSpc>
              <a:spcBef>
                <a:spcPts val="1000"/>
              </a:spcBef>
              <a:buFont typeface="Arial"/>
              <a:buChar char="•"/>
            </a:pPr>
            <a:r>
              <a:rPr lang="en-US" sz="1600" dirty="0" smtClean="0"/>
              <a:t>Design is maturing quickly; engineering test units of the optics have been manufactured and tested.</a:t>
            </a:r>
          </a:p>
          <a:p>
            <a:pPr marL="228600" indent="-228600">
              <a:lnSpc>
                <a:spcPct val="90000"/>
              </a:lnSpc>
              <a:spcBef>
                <a:spcPts val="1000"/>
              </a:spcBef>
              <a:buFont typeface="Arial"/>
              <a:buChar char="•"/>
            </a:pPr>
            <a:r>
              <a:rPr lang="en-US" sz="1600" dirty="0" smtClean="0"/>
              <a:t>Critical design review (CDR) successfully completed September 15-18, 2014. </a:t>
            </a:r>
          </a:p>
        </p:txBody>
      </p:sp>
      <p:sp>
        <p:nvSpPr>
          <p:cNvPr id="8" name="Rectangle 6"/>
          <p:cNvSpPr>
            <a:spLocks noChangeArrowheads="1"/>
          </p:cNvSpPr>
          <p:nvPr/>
        </p:nvSpPr>
        <p:spPr bwMode="auto">
          <a:xfrm>
            <a:off x="213360" y="3068454"/>
            <a:ext cx="4408664" cy="3669502"/>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Explorer Mission of Opportunity</a:t>
            </a:r>
          </a:p>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PI</a:t>
            </a:r>
            <a:r>
              <a:rPr lang="en-US" sz="1400" b="1" dirty="0">
                <a:solidFill>
                  <a:prstClr val="black"/>
                </a:solidFill>
                <a:latin typeface="Arial"/>
                <a:ea typeface="ヒラギノ角ゴ Pro W3" pitchFamily="-106" charset="-128"/>
                <a:cs typeface="Arial"/>
              </a:rPr>
              <a:t>:</a:t>
            </a:r>
            <a:r>
              <a:rPr lang="en-US" sz="1400" dirty="0">
                <a:solidFill>
                  <a:prstClr val="black"/>
                </a:solidFill>
                <a:latin typeface="Arial"/>
                <a:ea typeface="ヒラギノ角ゴ Pro W3" pitchFamily="-106" charset="-128"/>
                <a:cs typeface="Arial"/>
              </a:rPr>
              <a:t> Keith </a:t>
            </a:r>
            <a:r>
              <a:rPr lang="en-US" sz="1400" dirty="0" err="1">
                <a:solidFill>
                  <a:prstClr val="black"/>
                </a:solidFill>
                <a:latin typeface="Arial"/>
                <a:ea typeface="ヒラギノ角ゴ Pro W3" pitchFamily="-106" charset="-128"/>
                <a:cs typeface="Arial"/>
              </a:rPr>
              <a:t>Gendreau</a:t>
            </a:r>
            <a:r>
              <a:rPr lang="en-US" sz="1400" dirty="0">
                <a:solidFill>
                  <a:prstClr val="black"/>
                </a:solidFill>
                <a:latin typeface="Arial"/>
                <a:ea typeface="ヒラギノ角ゴ Pro W3" pitchFamily="-106" charset="-128"/>
                <a:cs typeface="Arial"/>
              </a:rPr>
              <a:t>, </a:t>
            </a:r>
            <a:r>
              <a:rPr lang="en-US" sz="1400" dirty="0" smtClean="0">
                <a:solidFill>
                  <a:prstClr val="black"/>
                </a:solidFill>
                <a:latin typeface="Arial"/>
                <a:ea typeface="ヒラギノ角ゴ Pro W3" pitchFamily="-106" charset="-128"/>
                <a:cs typeface="Arial"/>
              </a:rPr>
              <a:t>GSFC</a:t>
            </a:r>
            <a:endParaRPr lang="en-US" sz="1400" dirty="0">
              <a:solidFill>
                <a:prstClr val="black"/>
              </a:solidFill>
              <a:latin typeface="Arial"/>
              <a:ea typeface="ヒラギノ角ゴ Pro W3" pitchFamily="-106" charset="-128"/>
              <a:cs typeface="Arial"/>
            </a:endParaRPr>
          </a:p>
          <a:p>
            <a:pPr marL="177800" lvl="1" indent="-177800" eaLnBrk="0" hangingPunct="0">
              <a:lnSpc>
                <a:spcPct val="90000"/>
              </a:lnSpc>
              <a:spcBef>
                <a:spcPts val="600"/>
              </a:spcBef>
              <a:buClr>
                <a:srgbClr val="000000"/>
              </a:buClr>
              <a:buFont typeface="Arial"/>
              <a:buChar char="•"/>
            </a:pPr>
            <a:r>
              <a:rPr lang="en-US" sz="1400" b="1" dirty="0" smtClean="0">
                <a:solidFill>
                  <a:prstClr val="black"/>
                </a:solidFill>
                <a:latin typeface="Arial"/>
                <a:ea typeface="ヒラギノ角ゴ Pro W3" pitchFamily="-106" charset="-128"/>
                <a:cs typeface="Arial"/>
              </a:rPr>
              <a:t>Launch</a:t>
            </a:r>
            <a:r>
              <a:rPr lang="en-US" sz="1400" b="1" dirty="0">
                <a:solidFill>
                  <a:prstClr val="black"/>
                </a:solidFill>
                <a:latin typeface="Arial"/>
                <a:ea typeface="ヒラギノ角ゴ Pro W3" pitchFamily="-106" charset="-128"/>
                <a:cs typeface="Arial"/>
              </a:rPr>
              <a:t>: </a:t>
            </a:r>
            <a:r>
              <a:rPr lang="en-US" sz="1400" dirty="0">
                <a:solidFill>
                  <a:prstClr val="black"/>
                </a:solidFill>
                <a:latin typeface="Arial"/>
                <a:ea typeface="ヒラギノ角ゴ Pro W3" pitchFamily="-106" charset="-128"/>
                <a:cs typeface="Arial"/>
              </a:rPr>
              <a:t> </a:t>
            </a:r>
            <a:r>
              <a:rPr lang="en-US" sz="1400" dirty="0" smtClean="0">
                <a:solidFill>
                  <a:prstClr val="black"/>
                </a:solidFill>
                <a:latin typeface="Arial"/>
                <a:ea typeface="ヒラギノ角ゴ Pro W3" pitchFamily="-106" charset="-128"/>
                <a:cs typeface="Arial"/>
              </a:rPr>
              <a:t>October 2016 </a:t>
            </a:r>
            <a:r>
              <a:rPr lang="en-US" sz="1400" dirty="0">
                <a:solidFill>
                  <a:prstClr val="black"/>
                </a:solidFill>
                <a:latin typeface="Arial"/>
                <a:ea typeface="ヒラギノ角ゴ Pro W3" pitchFamily="-106" charset="-128"/>
                <a:cs typeface="Arial"/>
              </a:rPr>
              <a:t>on Space-X Falcon 9 </a:t>
            </a:r>
          </a:p>
          <a:p>
            <a:pPr marL="177800" lvl="1" indent="-177800" eaLnBrk="0" hangingPunct="0">
              <a:lnSpc>
                <a:spcPct val="90000"/>
              </a:lnSpc>
              <a:spcBef>
                <a:spcPts val="600"/>
              </a:spcBef>
              <a:buClr>
                <a:srgbClr val="000000"/>
              </a:buClr>
              <a:buFont typeface="Arial"/>
              <a:buChar char="•"/>
            </a:pPr>
            <a:r>
              <a:rPr lang="en-US" sz="1400" b="1" dirty="0">
                <a:solidFill>
                  <a:prstClr val="black"/>
                </a:solidFill>
                <a:latin typeface="Arial"/>
                <a:ea typeface="ヒラギノ角ゴ Pro W3" pitchFamily="-106" charset="-128"/>
                <a:cs typeface="Arial"/>
              </a:rPr>
              <a:t>Science Objectives:</a:t>
            </a:r>
            <a:r>
              <a:rPr lang="en-US" sz="1400" dirty="0">
                <a:solidFill>
                  <a:prstClr val="black"/>
                </a:solidFill>
                <a:latin typeface="Arial"/>
                <a:ea typeface="ヒラギノ角ゴ Pro W3" pitchFamily="-106" charset="-128"/>
                <a:cs typeface="Arial"/>
              </a:rPr>
              <a:t> Perform high-time-resolution and spectroscopic observations of neutron stars in the .</a:t>
            </a:r>
            <a:r>
              <a:rPr lang="en-US" sz="1400" dirty="0" smtClean="0">
                <a:solidFill>
                  <a:prstClr val="black"/>
                </a:solidFill>
                <a:latin typeface="Arial"/>
                <a:ea typeface="ヒラギノ角ゴ Pro W3" pitchFamily="-106" charset="-128"/>
                <a:cs typeface="Arial"/>
              </a:rPr>
              <a:t>2-12 keV </a:t>
            </a:r>
            <a:r>
              <a:rPr lang="en-US" sz="1400" dirty="0">
                <a:solidFill>
                  <a:prstClr val="black"/>
                </a:solidFill>
                <a:latin typeface="Arial"/>
                <a:ea typeface="ヒラギノ角ゴ Pro W3" pitchFamily="-106" charset="-128"/>
                <a:cs typeface="Arial"/>
              </a:rPr>
              <a:t>energy range to </a:t>
            </a:r>
            <a:r>
              <a:rPr lang="en-US" sz="1400" dirty="0" smtClean="0">
                <a:solidFill>
                  <a:prstClr val="black"/>
                </a:solidFill>
                <a:latin typeface="Arial"/>
                <a:ea typeface="ヒラギノ角ゴ Pro W3" pitchFamily="-106" charset="-128"/>
                <a:cs typeface="Arial"/>
              </a:rPr>
              <a:t>study </a:t>
            </a:r>
            <a:r>
              <a:rPr lang="en-US" sz="1400" dirty="0">
                <a:solidFill>
                  <a:prstClr val="black"/>
                </a:solidFill>
                <a:latin typeface="Arial"/>
                <a:ea typeface="ヒラギノ角ゴ Pro W3" pitchFamily="-106" charset="-128"/>
                <a:cs typeface="Arial"/>
              </a:rPr>
              <a:t>the physics of ultra-dense matter in the core of neutron </a:t>
            </a:r>
            <a:r>
              <a:rPr lang="en-US" sz="1400" dirty="0" smtClean="0">
                <a:solidFill>
                  <a:prstClr val="black"/>
                </a:solidFill>
                <a:latin typeface="Arial"/>
                <a:ea typeface="ヒラギノ角ゴ Pro W3" pitchFamily="-106" charset="-128"/>
                <a:cs typeface="Arial"/>
              </a:rPr>
              <a:t>stars.</a:t>
            </a:r>
            <a:endParaRPr lang="en-US" sz="1400" dirty="0">
              <a:solidFill>
                <a:prstClr val="black"/>
              </a:solidFill>
              <a:latin typeface="Arial"/>
              <a:ea typeface="ヒラギノ角ゴ Pro W3" pitchFamily="-106" charset="-128"/>
              <a:cs typeface="Arial"/>
            </a:endParaRPr>
          </a:p>
          <a:p>
            <a:pPr marL="177800" lvl="1" indent="-177800" eaLnBrk="0" hangingPunct="0">
              <a:lnSpc>
                <a:spcPct val="90000"/>
              </a:lnSpc>
              <a:spcBef>
                <a:spcPts val="600"/>
              </a:spcBef>
              <a:buClr>
                <a:srgbClr val="000000"/>
              </a:buClr>
              <a:buFont typeface="Arial"/>
              <a:buChar char="•"/>
            </a:pPr>
            <a:r>
              <a:rPr lang="en-US" sz="1400" b="1" dirty="0">
                <a:solidFill>
                  <a:srgbClr val="000000"/>
                </a:solidFill>
                <a:latin typeface="Arial"/>
                <a:ea typeface="ヒラギノ角ゴ Pro W3" pitchFamily="-106" charset="-128"/>
                <a:cs typeface="Arial"/>
              </a:rPr>
              <a:t>Instrument:</a:t>
            </a:r>
            <a:r>
              <a:rPr lang="en-US" sz="1400" dirty="0">
                <a:solidFill>
                  <a:srgbClr val="000000"/>
                </a:solidFill>
                <a:latin typeface="Arial"/>
                <a:ea typeface="ヒラギノ角ゴ Pro W3" pitchFamily="-106" charset="-128"/>
                <a:cs typeface="Arial"/>
              </a:rPr>
              <a:t> X-ray Timing </a:t>
            </a:r>
            <a:r>
              <a:rPr lang="en-US" sz="1400" dirty="0" smtClean="0">
                <a:solidFill>
                  <a:srgbClr val="000000"/>
                </a:solidFill>
                <a:latin typeface="Arial"/>
                <a:ea typeface="ヒラギノ角ゴ Pro W3" pitchFamily="-106" charset="-128"/>
                <a:cs typeface="Arial"/>
              </a:rPr>
              <a:t>Instrument uses X-ray concentrators </a:t>
            </a:r>
            <a:r>
              <a:rPr lang="en-US" sz="1400" dirty="0">
                <a:solidFill>
                  <a:srgbClr val="000000"/>
                </a:solidFill>
                <a:latin typeface="Arial"/>
                <a:ea typeface="ヒラギノ角ゴ Pro W3" pitchFamily="-106" charset="-128"/>
                <a:cs typeface="Arial"/>
              </a:rPr>
              <a:t>and detectors </a:t>
            </a:r>
            <a:r>
              <a:rPr lang="en-US" sz="1400" dirty="0" smtClean="0">
                <a:solidFill>
                  <a:srgbClr val="000000"/>
                </a:solidFill>
                <a:latin typeface="Arial"/>
                <a:ea typeface="ヒラギノ角ゴ Pro W3" pitchFamily="-106" charset="-128"/>
                <a:cs typeface="Arial"/>
              </a:rPr>
              <a:t>to detect X-ray </a:t>
            </a:r>
            <a:r>
              <a:rPr lang="en-US" sz="1400" dirty="0">
                <a:solidFill>
                  <a:srgbClr val="000000"/>
                </a:solidFill>
                <a:latin typeface="Arial"/>
                <a:ea typeface="ヒラギノ角ゴ Pro W3" pitchFamily="-106" charset="-128"/>
                <a:cs typeface="Arial"/>
              </a:rPr>
              <a:t>photons and </a:t>
            </a:r>
            <a:r>
              <a:rPr lang="en-US" sz="1400" dirty="0" smtClean="0">
                <a:solidFill>
                  <a:srgbClr val="000000"/>
                </a:solidFill>
                <a:latin typeface="Arial"/>
                <a:ea typeface="ヒラギノ角ゴ Pro W3" pitchFamily="-106" charset="-128"/>
                <a:cs typeface="Arial"/>
              </a:rPr>
              <a:t>return </a:t>
            </a:r>
            <a:r>
              <a:rPr lang="en-US" sz="1400" dirty="0">
                <a:solidFill>
                  <a:srgbClr val="000000"/>
                </a:solidFill>
                <a:latin typeface="Arial"/>
                <a:ea typeface="ヒラギノ角ゴ Pro W3" pitchFamily="-106" charset="-128"/>
                <a:cs typeface="Arial"/>
              </a:rPr>
              <a:t>energy and time of </a:t>
            </a:r>
            <a:r>
              <a:rPr lang="en-US" sz="1400" dirty="0" smtClean="0">
                <a:solidFill>
                  <a:srgbClr val="000000"/>
                </a:solidFill>
                <a:latin typeface="Arial"/>
                <a:ea typeface="ヒラギノ角ゴ Pro W3" pitchFamily="-106" charset="-128"/>
                <a:cs typeface="Arial"/>
              </a:rPr>
              <a:t>arrival.</a:t>
            </a:r>
            <a:endParaRPr lang="en-US" sz="1400" dirty="0">
              <a:solidFill>
                <a:srgbClr val="000000"/>
              </a:solidFill>
              <a:latin typeface="Arial"/>
              <a:ea typeface="ヒラギノ角ゴ Pro W3" pitchFamily="-106" charset="-128"/>
              <a:cs typeface="Arial"/>
            </a:endParaRPr>
          </a:p>
          <a:p>
            <a:pPr marL="177800" lvl="1" indent="-177800" eaLnBrk="0" hangingPunct="0">
              <a:lnSpc>
                <a:spcPct val="90000"/>
              </a:lnSpc>
              <a:spcBef>
                <a:spcPts val="600"/>
              </a:spcBef>
              <a:buClr>
                <a:srgbClr val="000000"/>
              </a:buClr>
              <a:buFont typeface="Arial"/>
              <a:buChar char="•"/>
            </a:pPr>
            <a:r>
              <a:rPr lang="en-US" sz="1400" b="1" dirty="0">
                <a:solidFill>
                  <a:srgbClr val="000000"/>
                </a:solidFill>
                <a:latin typeface="Arial"/>
                <a:ea typeface="ヒラギノ角ゴ Pro W3" pitchFamily="-106" charset="-128"/>
                <a:cs typeface="Arial"/>
              </a:rPr>
              <a:t>Platform:</a:t>
            </a:r>
            <a:r>
              <a:rPr lang="en-US" sz="1400" dirty="0">
                <a:solidFill>
                  <a:srgbClr val="000000"/>
                </a:solidFill>
                <a:latin typeface="Arial"/>
                <a:ea typeface="ヒラギノ角ゴ Pro W3" pitchFamily="-106" charset="-128"/>
                <a:cs typeface="Arial"/>
              </a:rPr>
              <a:t> Located externally on the </a:t>
            </a:r>
            <a:r>
              <a:rPr lang="en-US" sz="1400" dirty="0" err="1" smtClean="0">
                <a:solidFill>
                  <a:srgbClr val="000000"/>
                </a:solidFill>
                <a:latin typeface="Arial"/>
                <a:ea typeface="ヒラギノ角ゴ Pro W3" pitchFamily="-106" charset="-128"/>
                <a:cs typeface="Arial"/>
              </a:rPr>
              <a:t>ISS</a:t>
            </a:r>
            <a:r>
              <a:rPr lang="en-US" sz="1400" dirty="0" smtClean="0">
                <a:solidFill>
                  <a:srgbClr val="000000"/>
                </a:solidFill>
                <a:latin typeface="Arial"/>
                <a:ea typeface="ヒラギノ角ゴ Pro W3" pitchFamily="-106" charset="-128"/>
                <a:cs typeface="Arial"/>
              </a:rPr>
              <a:t>, </a:t>
            </a:r>
            <a:r>
              <a:rPr lang="en-US" sz="1400" dirty="0" err="1">
                <a:solidFill>
                  <a:srgbClr val="000000"/>
                </a:solidFill>
                <a:latin typeface="Arial"/>
                <a:ea typeface="ヒラギノ角ゴ Pro W3" pitchFamily="-106" charset="-128"/>
                <a:cs typeface="Arial"/>
              </a:rPr>
              <a:t>ExPRESS</a:t>
            </a:r>
            <a:r>
              <a:rPr lang="en-US" sz="1400" dirty="0">
                <a:solidFill>
                  <a:srgbClr val="000000"/>
                </a:solidFill>
                <a:latin typeface="Arial"/>
                <a:ea typeface="ヒラギノ角ゴ Pro W3" pitchFamily="-106" charset="-128"/>
                <a:cs typeface="Arial"/>
              </a:rPr>
              <a:t> Logistics Carrier 2, Starboard 3 site </a:t>
            </a:r>
          </a:p>
          <a:p>
            <a:pPr marL="177800" lvl="1" indent="-177800" eaLnBrk="0" hangingPunct="0">
              <a:lnSpc>
                <a:spcPct val="90000"/>
              </a:lnSpc>
              <a:spcBef>
                <a:spcPts val="600"/>
              </a:spcBef>
              <a:buClr>
                <a:srgbClr val="000000"/>
              </a:buClr>
              <a:buFont typeface="Arial"/>
              <a:buChar char="•"/>
            </a:pPr>
            <a:r>
              <a:rPr lang="en-US" sz="1400" b="1" dirty="0">
                <a:solidFill>
                  <a:srgbClr val="000000"/>
                </a:solidFill>
                <a:latin typeface="Arial"/>
                <a:ea typeface="ヒラギノ角ゴ Pro W3" pitchFamily="-106" charset="-128"/>
                <a:cs typeface="Arial"/>
              </a:rPr>
              <a:t>Operations:</a:t>
            </a:r>
            <a:r>
              <a:rPr lang="en-US" sz="1400" dirty="0">
                <a:solidFill>
                  <a:srgbClr val="000000"/>
                </a:solidFill>
                <a:latin typeface="Arial"/>
                <a:ea typeface="ヒラギノ角ゴ Pro W3" pitchFamily="-106" charset="-128"/>
                <a:cs typeface="Arial"/>
              </a:rPr>
              <a:t> Operated on a non-interference basis for 18 </a:t>
            </a:r>
            <a:r>
              <a:rPr lang="en-US" sz="1400" dirty="0" smtClean="0">
                <a:solidFill>
                  <a:srgbClr val="000000"/>
                </a:solidFill>
                <a:latin typeface="Arial"/>
                <a:ea typeface="ヒラギノ角ゴ Pro W3" pitchFamily="-106" charset="-128"/>
                <a:cs typeface="Arial"/>
              </a:rPr>
              <a:t>months</a:t>
            </a:r>
          </a:p>
          <a:p>
            <a:pPr marL="177800" lvl="1" indent="-177800" eaLnBrk="0" hangingPunct="0">
              <a:lnSpc>
                <a:spcPct val="90000"/>
              </a:lnSpc>
              <a:spcBef>
                <a:spcPts val="600"/>
              </a:spcBef>
              <a:buClr>
                <a:srgbClr val="000000"/>
              </a:buClr>
              <a:buFont typeface="Arial"/>
              <a:buChar char="•"/>
            </a:pPr>
            <a:r>
              <a:rPr lang="en-US" sz="1400" b="1" dirty="0">
                <a:solidFill>
                  <a:srgbClr val="000000"/>
                </a:solidFill>
                <a:latin typeface="Arial"/>
                <a:ea typeface="ヒラギノ角ゴ Pro W3" pitchFamily="-106" charset="-128"/>
                <a:cs typeface="Arial"/>
              </a:rPr>
              <a:t>SEXTANT</a:t>
            </a:r>
            <a:r>
              <a:rPr lang="en-US" sz="1400" dirty="0">
                <a:solidFill>
                  <a:srgbClr val="000000"/>
                </a:solidFill>
                <a:latin typeface="Arial"/>
                <a:ea typeface="ヒラギノ角ゴ Pro W3" pitchFamily="-106" charset="-128"/>
                <a:cs typeface="Arial"/>
              </a:rPr>
              <a:t> for Pulsar navigation </a:t>
            </a:r>
            <a:r>
              <a:rPr lang="en-US" sz="1400" dirty="0" smtClean="0">
                <a:solidFill>
                  <a:srgbClr val="000000"/>
                </a:solidFill>
                <a:latin typeface="Arial"/>
                <a:ea typeface="ヒラギノ角ゴ Pro W3" pitchFamily="-106" charset="-128"/>
                <a:cs typeface="Arial"/>
              </a:rPr>
              <a:t>demo </a:t>
            </a:r>
            <a:r>
              <a:rPr lang="en-US" sz="1400" dirty="0">
                <a:solidFill>
                  <a:srgbClr val="000000"/>
                </a:solidFill>
                <a:latin typeface="Arial"/>
                <a:ea typeface="ヒラギノ角ゴ Pro W3" pitchFamily="-106" charset="-128"/>
                <a:cs typeface="Arial"/>
              </a:rPr>
              <a:t>funded by </a:t>
            </a:r>
            <a:r>
              <a:rPr lang="en-US" sz="1400" dirty="0" smtClean="0">
                <a:solidFill>
                  <a:srgbClr val="000000"/>
                </a:solidFill>
                <a:latin typeface="Arial"/>
                <a:ea typeface="ヒラギノ角ゴ Pro W3" pitchFamily="-106" charset="-128"/>
                <a:cs typeface="Arial"/>
              </a:rPr>
              <a:t>NASA’s Space Technology Mission Directorate </a:t>
            </a:r>
            <a:endParaRPr lang="en-US" sz="1400" dirty="0">
              <a:solidFill>
                <a:srgbClr val="000000"/>
              </a:solidFill>
              <a:latin typeface="Arial"/>
              <a:ea typeface="ヒラギノ角ゴ Pro W3" pitchFamily="-106" charset="-128"/>
              <a:cs typeface="Arial"/>
            </a:endParaRPr>
          </a:p>
          <a:p>
            <a:pPr marL="177800" lvl="1" indent="-177800" eaLnBrk="0" hangingPunct="0">
              <a:lnSpc>
                <a:spcPct val="90000"/>
              </a:lnSpc>
              <a:spcBef>
                <a:spcPts val="600"/>
              </a:spcBef>
              <a:buClr>
                <a:srgbClr val="000000"/>
              </a:buClr>
              <a:buFont typeface="Arial"/>
              <a:buChar char="•"/>
            </a:pPr>
            <a:endParaRPr lang="en-US" sz="1400" dirty="0">
              <a:solidFill>
                <a:srgbClr val="000000"/>
              </a:solidFill>
              <a:latin typeface="Arial"/>
              <a:ea typeface="ヒラギノ角ゴ Pro W3" pitchFamily="-106" charset="-128"/>
              <a:cs typeface="Arial"/>
            </a:endParaRPr>
          </a:p>
        </p:txBody>
      </p:sp>
      <p:sp>
        <p:nvSpPr>
          <p:cNvPr id="3" name="TextBox 2"/>
          <p:cNvSpPr txBox="1"/>
          <p:nvPr/>
        </p:nvSpPr>
        <p:spPr>
          <a:xfrm>
            <a:off x="314334" y="1182034"/>
            <a:ext cx="663763" cy="830997"/>
          </a:xfrm>
          <a:prstGeom prst="rect">
            <a:avLst/>
          </a:prstGeom>
          <a:noFill/>
        </p:spPr>
        <p:txBody>
          <a:bodyPr wrap="none" rtlCol="0">
            <a:spAutoFit/>
          </a:bodyPr>
          <a:lstStyle/>
          <a:p>
            <a:r>
              <a:rPr lang="en-US" sz="1200" dirty="0" smtClean="0"/>
              <a:t>Intl</a:t>
            </a:r>
          </a:p>
          <a:p>
            <a:r>
              <a:rPr lang="en-US" sz="1200" dirty="0" smtClean="0"/>
              <a:t>Space </a:t>
            </a:r>
            <a:br>
              <a:rPr lang="en-US" sz="1200" dirty="0" smtClean="0"/>
            </a:br>
            <a:r>
              <a:rPr lang="en-US" sz="1200" dirty="0" smtClean="0"/>
              <a:t>Station </a:t>
            </a:r>
          </a:p>
          <a:p>
            <a:r>
              <a:rPr lang="en-US" sz="1200" dirty="0" smtClean="0"/>
              <a:t>(</a:t>
            </a:r>
            <a:r>
              <a:rPr lang="en-US" sz="1200" dirty="0" err="1" smtClean="0"/>
              <a:t>ISS</a:t>
            </a:r>
            <a:r>
              <a:rPr lang="en-US" sz="1200" dirty="0" smtClean="0"/>
              <a:t>)</a:t>
            </a:r>
            <a:endParaRPr lang="en-US" sz="1200" dirty="0"/>
          </a:p>
        </p:txBody>
      </p:sp>
    </p:spTree>
    <p:extLst>
      <p:ext uri="{BB962C8B-B14F-4D97-AF65-F5344CB8AC3E}">
        <p14:creationId xmlns:p14="http://schemas.microsoft.com/office/powerpoint/2010/main" val="2924512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628574">
            <a:off x="376350" y="858734"/>
            <a:ext cx="3413068" cy="2775757"/>
          </a:xfrm>
          <a:prstGeom prst="rect">
            <a:avLst/>
          </a:prstGeom>
        </p:spPr>
      </p:pic>
      <p:sp>
        <p:nvSpPr>
          <p:cNvPr id="13" name="Rectangle 2"/>
          <p:cNvSpPr txBox="1">
            <a:spLocks noChangeArrowheads="1"/>
          </p:cNvSpPr>
          <p:nvPr/>
        </p:nvSpPr>
        <p:spPr>
          <a:xfrm>
            <a:off x="197555" y="3689575"/>
            <a:ext cx="3648894" cy="2867153"/>
          </a:xfrm>
          <a:prstGeom prst="rect">
            <a:avLst/>
          </a:prstGeom>
          <a:ln>
            <a:solidFill>
              <a:srgbClr val="C00000"/>
            </a:solidFill>
          </a:ln>
        </p:spPr>
        <p:txBody>
          <a:bodyPr vert="horz" lIns="91370" tIns="45685" rIns="91370" bIns="45685" rtlCol="0">
            <a:noAutofit/>
          </a:bodyPr>
          <a:lstStyle/>
          <a:p>
            <a:pPr defTabSz="456847">
              <a:lnSpc>
                <a:spcPct val="90000"/>
              </a:lnSpc>
              <a:spcBef>
                <a:spcPct val="20000"/>
              </a:spcBef>
              <a:defRPr/>
            </a:pPr>
            <a:r>
              <a:rPr lang="en-US" sz="1400" b="1" dirty="0" smtClean="0">
                <a:solidFill>
                  <a:srgbClr val="000000"/>
                </a:solidFill>
                <a:latin typeface="Arial"/>
              </a:rPr>
              <a:t>Standard Explorer (EX) Mission</a:t>
            </a:r>
          </a:p>
          <a:p>
            <a:pPr defTabSz="456847">
              <a:lnSpc>
                <a:spcPct val="90000"/>
              </a:lnSpc>
              <a:spcBef>
                <a:spcPct val="20000"/>
              </a:spcBef>
              <a:defRPr/>
            </a:pPr>
            <a:r>
              <a:rPr lang="en-US" sz="1400" b="1" dirty="0" smtClean="0">
                <a:solidFill>
                  <a:srgbClr val="000000"/>
                </a:solidFill>
                <a:latin typeface="Arial"/>
              </a:rPr>
              <a:t>PI</a:t>
            </a:r>
            <a:r>
              <a:rPr lang="en-US" sz="1400" dirty="0" smtClean="0">
                <a:solidFill>
                  <a:srgbClr val="000000"/>
                </a:solidFill>
                <a:latin typeface="Arial"/>
              </a:rPr>
              <a:t>: G. Ricker (MIT)</a:t>
            </a:r>
            <a:endParaRPr lang="en-US" sz="1400" b="1" dirty="0" smtClean="0">
              <a:solidFill>
                <a:srgbClr val="000000"/>
              </a:solidFill>
              <a:latin typeface="Arial"/>
            </a:endParaRPr>
          </a:p>
          <a:p>
            <a:pPr defTabSz="456847">
              <a:lnSpc>
                <a:spcPct val="90000"/>
              </a:lnSpc>
              <a:spcBef>
                <a:spcPct val="20000"/>
              </a:spcBef>
              <a:defRPr/>
            </a:pPr>
            <a:r>
              <a:rPr lang="en-US" sz="1400" b="1" dirty="0" smtClean="0">
                <a:solidFill>
                  <a:srgbClr val="000000"/>
                </a:solidFill>
                <a:latin typeface="Arial"/>
              </a:rPr>
              <a:t>Mission</a:t>
            </a:r>
            <a:r>
              <a:rPr lang="en-US" sz="1400" dirty="0">
                <a:solidFill>
                  <a:srgbClr val="000000"/>
                </a:solidFill>
                <a:latin typeface="Arial"/>
              </a:rPr>
              <a:t>: </a:t>
            </a:r>
            <a:r>
              <a:rPr lang="en-US" sz="1400" dirty="0" smtClean="0">
                <a:solidFill>
                  <a:srgbClr val="000000"/>
                </a:solidFill>
                <a:latin typeface="Arial"/>
              </a:rPr>
              <a:t>All-Sky photometric exoplanet mapping mission.</a:t>
            </a:r>
            <a:endParaRPr lang="en-US" sz="1400" dirty="0">
              <a:solidFill>
                <a:srgbClr val="000000"/>
              </a:solidFill>
              <a:latin typeface="Arial"/>
            </a:endParaRPr>
          </a:p>
          <a:p>
            <a:pPr defTabSz="456847">
              <a:lnSpc>
                <a:spcPct val="90000"/>
              </a:lnSpc>
              <a:spcBef>
                <a:spcPts val="422"/>
              </a:spcBef>
              <a:defRPr/>
            </a:pPr>
            <a:r>
              <a:rPr lang="en-US" sz="1400" b="1" dirty="0"/>
              <a:t>Science goal:</a:t>
            </a:r>
            <a:r>
              <a:rPr lang="en-US" sz="1400" dirty="0"/>
              <a:t> Search for transiting exoplanets around the </a:t>
            </a:r>
            <a:r>
              <a:rPr lang="en-US" sz="1400" dirty="0" smtClean="0"/>
              <a:t>closest and brightest </a:t>
            </a:r>
            <a:r>
              <a:rPr lang="en-US" sz="1400" dirty="0"/>
              <a:t>stars in the </a:t>
            </a:r>
            <a:r>
              <a:rPr lang="en-US" sz="1400" dirty="0" smtClean="0"/>
              <a:t>sky. </a:t>
            </a:r>
            <a:endParaRPr lang="en-US" sz="1400" dirty="0">
              <a:solidFill>
                <a:srgbClr val="000000"/>
              </a:solidFill>
              <a:latin typeface="Arial"/>
            </a:endParaRPr>
          </a:p>
          <a:p>
            <a:pPr defTabSz="456847">
              <a:lnSpc>
                <a:spcPct val="90000"/>
              </a:lnSpc>
              <a:spcBef>
                <a:spcPts val="422"/>
              </a:spcBef>
              <a:defRPr/>
            </a:pPr>
            <a:r>
              <a:rPr lang="en-US" sz="1400" b="1" dirty="0" smtClean="0">
                <a:solidFill>
                  <a:srgbClr val="000000"/>
                </a:solidFill>
                <a:latin typeface="Arial"/>
              </a:rPr>
              <a:t>Instruments</a:t>
            </a:r>
            <a:r>
              <a:rPr lang="en-US" sz="1400" dirty="0">
                <a:solidFill>
                  <a:srgbClr val="000000"/>
                </a:solidFill>
                <a:latin typeface="Arial"/>
              </a:rPr>
              <a:t>: </a:t>
            </a:r>
            <a:r>
              <a:rPr lang="en-US" sz="1400" dirty="0">
                <a:solidFill>
                  <a:srgbClr val="000000"/>
                </a:solidFill>
                <a:latin typeface="Arial"/>
                <a:cs typeface="Arial"/>
              </a:rPr>
              <a:t>Four </a:t>
            </a:r>
            <a:r>
              <a:rPr lang="en-US" sz="1400" dirty="0" smtClean="0">
                <a:solidFill>
                  <a:srgbClr val="000000"/>
                </a:solidFill>
                <a:latin typeface="Arial"/>
                <a:cs typeface="Arial"/>
              </a:rPr>
              <a:t>wide field of view (</a:t>
            </a:r>
            <a:r>
              <a:rPr lang="en-US" sz="1400" dirty="0" err="1" smtClean="0">
                <a:solidFill>
                  <a:srgbClr val="000000"/>
                </a:solidFill>
                <a:latin typeface="Arial"/>
                <a:cs typeface="Arial"/>
              </a:rPr>
              <a:t>24x24</a:t>
            </a:r>
            <a:r>
              <a:rPr lang="en-US" sz="1400" dirty="0" smtClean="0">
                <a:solidFill>
                  <a:srgbClr val="000000"/>
                </a:solidFill>
                <a:latin typeface="Arial"/>
                <a:cs typeface="Arial"/>
              </a:rPr>
              <a:t> degrees) CCD </a:t>
            </a:r>
            <a:r>
              <a:rPr lang="en-US" sz="1400" dirty="0">
                <a:solidFill>
                  <a:srgbClr val="000000"/>
                </a:solidFill>
                <a:latin typeface="Arial"/>
                <a:cs typeface="Arial"/>
              </a:rPr>
              <a:t>cameras with overlapping </a:t>
            </a:r>
            <a:r>
              <a:rPr lang="en-US" sz="1400" dirty="0" smtClean="0">
                <a:solidFill>
                  <a:srgbClr val="000000"/>
                </a:solidFill>
                <a:latin typeface="Arial"/>
                <a:cs typeface="Arial"/>
              </a:rPr>
              <a:t>field of view</a:t>
            </a:r>
            <a:r>
              <a:rPr lang="en-US" sz="1400" strike="sngStrike" dirty="0" smtClean="0">
                <a:solidFill>
                  <a:srgbClr val="FF0000"/>
                </a:solidFill>
                <a:latin typeface="Arial"/>
                <a:cs typeface="Arial"/>
              </a:rPr>
              <a:t>  </a:t>
            </a:r>
            <a:r>
              <a:rPr lang="en-US" sz="1400" dirty="0">
                <a:latin typeface="Arial"/>
                <a:cs typeface="Arial"/>
              </a:rPr>
              <a:t>operating </a:t>
            </a:r>
            <a:r>
              <a:rPr lang="en-US" sz="1400" dirty="0" smtClean="0">
                <a:solidFill>
                  <a:srgbClr val="000000"/>
                </a:solidFill>
                <a:latin typeface="Arial"/>
                <a:cs typeface="Arial"/>
              </a:rPr>
              <a:t>in the Visible-IR spectrum (0.6-1 micron).</a:t>
            </a:r>
            <a:endParaRPr lang="en-US" sz="1400" strike="sngStrike" dirty="0" smtClean="0">
              <a:solidFill>
                <a:srgbClr val="FF0000"/>
              </a:solidFill>
              <a:latin typeface="Arial"/>
              <a:cs typeface="Arial"/>
            </a:endParaRPr>
          </a:p>
          <a:p>
            <a:pPr defTabSz="456847">
              <a:lnSpc>
                <a:spcPct val="90000"/>
              </a:lnSpc>
              <a:spcBef>
                <a:spcPts val="422"/>
              </a:spcBef>
              <a:defRPr/>
            </a:pPr>
            <a:r>
              <a:rPr lang="en-US" sz="1400" b="1" dirty="0" smtClean="0">
                <a:solidFill>
                  <a:srgbClr val="000000"/>
                </a:solidFill>
                <a:latin typeface="Arial"/>
                <a:cs typeface="Arial"/>
              </a:rPr>
              <a:t>Operations</a:t>
            </a:r>
            <a:r>
              <a:rPr lang="en-US" sz="1400" dirty="0" smtClean="0">
                <a:solidFill>
                  <a:srgbClr val="000000"/>
                </a:solidFill>
                <a:latin typeface="Arial"/>
                <a:cs typeface="Arial"/>
              </a:rPr>
              <a:t>: 2017 launch with a 2-year prime mission</a:t>
            </a:r>
            <a:endParaRPr lang="en-US" sz="1400" b="1" dirty="0" smtClean="0">
              <a:solidFill>
                <a:srgbClr val="000000"/>
              </a:solidFill>
              <a:latin typeface="Arial"/>
            </a:endParaRPr>
          </a:p>
        </p:txBody>
      </p:sp>
      <p:sp>
        <p:nvSpPr>
          <p:cNvPr id="14" name="Rectangle 13"/>
          <p:cNvSpPr/>
          <p:nvPr/>
        </p:nvSpPr>
        <p:spPr>
          <a:xfrm>
            <a:off x="4221666" y="1086530"/>
            <a:ext cx="4789812" cy="5272725"/>
          </a:xfrm>
          <a:prstGeom prst="rect">
            <a:avLst/>
          </a:prstGeom>
        </p:spPr>
        <p:txBody>
          <a:bodyPr wrap="square">
            <a:spAutoFit/>
          </a:bodyPr>
          <a:lstStyle/>
          <a:p>
            <a:pPr marL="0" indent="0">
              <a:lnSpc>
                <a:spcPct val="100000"/>
              </a:lnSpc>
              <a:spcBef>
                <a:spcPts val="300"/>
              </a:spcBef>
              <a:buNone/>
            </a:pPr>
            <a:r>
              <a:rPr lang="en-US" sz="1600" b="1" dirty="0">
                <a:cs typeface="Arial"/>
              </a:rPr>
              <a:t>CURRENT STATUS:</a:t>
            </a:r>
            <a:endParaRPr lang="en-US" sz="1600" dirty="0">
              <a:cs typeface="Arial"/>
            </a:endParaRPr>
          </a:p>
          <a:p>
            <a:pPr marL="228600" indent="-228600">
              <a:lnSpc>
                <a:spcPct val="90000"/>
              </a:lnSpc>
              <a:spcBef>
                <a:spcPts val="1200"/>
              </a:spcBef>
              <a:buFont typeface="Arial"/>
              <a:buChar char="•"/>
            </a:pPr>
            <a:r>
              <a:rPr lang="en-US" sz="1600" dirty="0" err="1" smtClean="0"/>
              <a:t>Downselected</a:t>
            </a:r>
            <a:r>
              <a:rPr lang="en-US" sz="1600" dirty="0" smtClean="0"/>
              <a:t> April 2013.</a:t>
            </a:r>
          </a:p>
          <a:p>
            <a:pPr marL="228600" indent="-228600">
              <a:lnSpc>
                <a:spcPct val="90000"/>
              </a:lnSpc>
              <a:spcBef>
                <a:spcPts val="1200"/>
              </a:spcBef>
              <a:buFont typeface="Arial"/>
              <a:buChar char="•"/>
            </a:pPr>
            <a:r>
              <a:rPr lang="en-US" sz="1600" dirty="0" smtClean="0"/>
              <a:t>Major partners:</a:t>
            </a:r>
          </a:p>
          <a:p>
            <a:pPr marL="742649" lvl="1" indent="-285750">
              <a:lnSpc>
                <a:spcPct val="90000"/>
              </a:lnSpc>
              <a:spcBef>
                <a:spcPts val="400"/>
              </a:spcBef>
              <a:buFont typeface="Lucida Grande"/>
              <a:buChar char="-"/>
            </a:pPr>
            <a:r>
              <a:rPr lang="en-US" sz="1600" dirty="0"/>
              <a:t>PI and science lead: MIT</a:t>
            </a:r>
          </a:p>
          <a:p>
            <a:pPr marL="742649" lvl="1" indent="-285750">
              <a:lnSpc>
                <a:spcPct val="90000"/>
              </a:lnSpc>
              <a:spcBef>
                <a:spcPts val="400"/>
              </a:spcBef>
              <a:buFont typeface="Lucida Grande"/>
              <a:buChar char="-"/>
            </a:pPr>
            <a:r>
              <a:rPr lang="en-US" sz="1600" dirty="0"/>
              <a:t>Project management: NASA GSFC</a:t>
            </a:r>
          </a:p>
          <a:p>
            <a:pPr marL="742649" lvl="1" indent="-285750">
              <a:lnSpc>
                <a:spcPct val="90000"/>
              </a:lnSpc>
              <a:spcBef>
                <a:spcPts val="400"/>
              </a:spcBef>
              <a:buFont typeface="Lucida Grande"/>
              <a:buChar char="-"/>
            </a:pPr>
            <a:r>
              <a:rPr lang="en-US" sz="1600" dirty="0" smtClean="0"/>
              <a:t>Instrument:  </a:t>
            </a:r>
            <a:r>
              <a:rPr lang="en-US" sz="1600" dirty="0"/>
              <a:t>Lincoln </a:t>
            </a:r>
            <a:r>
              <a:rPr lang="en-US" sz="1600" dirty="0" smtClean="0"/>
              <a:t>Laboratory</a:t>
            </a:r>
            <a:endParaRPr lang="en-US" sz="1600" dirty="0"/>
          </a:p>
          <a:p>
            <a:pPr marL="742649" lvl="1" indent="-285750">
              <a:lnSpc>
                <a:spcPct val="90000"/>
              </a:lnSpc>
              <a:spcBef>
                <a:spcPts val="400"/>
              </a:spcBef>
              <a:buFont typeface="Lucida Grande"/>
              <a:buChar char="-"/>
            </a:pPr>
            <a:r>
              <a:rPr lang="en-US" sz="1600" dirty="0"/>
              <a:t>Spacecraft:  Orbital Science Corp</a:t>
            </a:r>
          </a:p>
          <a:p>
            <a:pPr marL="228600" indent="-228600">
              <a:lnSpc>
                <a:spcPct val="90000"/>
              </a:lnSpc>
              <a:spcBef>
                <a:spcPts val="1200"/>
              </a:spcBef>
              <a:buFont typeface="Arial"/>
              <a:buChar char="•"/>
            </a:pPr>
            <a:r>
              <a:rPr lang="en-US" sz="1600" dirty="0" smtClean="0"/>
              <a:t>Tentative launch readiness date August 2017.</a:t>
            </a:r>
          </a:p>
          <a:p>
            <a:pPr marL="228600" indent="-228600">
              <a:lnSpc>
                <a:spcPct val="90000"/>
              </a:lnSpc>
              <a:spcBef>
                <a:spcPts val="1200"/>
              </a:spcBef>
              <a:buFont typeface="Arial"/>
              <a:buChar char="•"/>
            </a:pPr>
            <a:r>
              <a:rPr lang="en-US" sz="1600" dirty="0" smtClean="0"/>
              <a:t>High-Earth elliptical orbit (17 x 58.7 Earth radii). </a:t>
            </a:r>
            <a:endParaRPr lang="en-US" sz="1600" dirty="0"/>
          </a:p>
          <a:p>
            <a:pPr marL="228600" indent="-228600">
              <a:lnSpc>
                <a:spcPct val="90000"/>
              </a:lnSpc>
              <a:spcBef>
                <a:spcPts val="1200"/>
              </a:spcBef>
              <a:buFont typeface="Arial"/>
              <a:buChar char="•"/>
            </a:pPr>
            <a:r>
              <a:rPr lang="en-US" sz="1600" dirty="0" smtClean="0"/>
              <a:t>Development </a:t>
            </a:r>
            <a:r>
              <a:rPr lang="en-US" sz="1600" dirty="0"/>
              <a:t>progressing on </a:t>
            </a:r>
            <a:r>
              <a:rPr lang="en-US" sz="1600" dirty="0" smtClean="0"/>
              <a:t>plan.</a:t>
            </a:r>
            <a:endParaRPr lang="en-US" sz="1600" dirty="0"/>
          </a:p>
          <a:p>
            <a:pPr marL="742649" lvl="1" indent="-285750">
              <a:lnSpc>
                <a:spcPct val="90000"/>
              </a:lnSpc>
              <a:spcBef>
                <a:spcPts val="500"/>
              </a:spcBef>
              <a:buFont typeface="Lucida Grande"/>
              <a:buChar char="-"/>
            </a:pPr>
            <a:r>
              <a:rPr lang="en-US" sz="1600" dirty="0" smtClean="0"/>
              <a:t>Systems Requirement Review (SRR) successfully completed on February 12-13, 2014.</a:t>
            </a:r>
          </a:p>
          <a:p>
            <a:pPr marL="742649" lvl="1" indent="-285750">
              <a:lnSpc>
                <a:spcPct val="90000"/>
              </a:lnSpc>
              <a:spcBef>
                <a:spcPts val="500"/>
              </a:spcBef>
              <a:buFont typeface="Lucida Grande"/>
              <a:buChar char="-"/>
            </a:pPr>
            <a:r>
              <a:rPr lang="en-US" sz="1600" dirty="0" smtClean="0"/>
              <a:t>Preliminary Design Review (PDR) successfully completed Sept 9-12, 2014.</a:t>
            </a:r>
          </a:p>
          <a:p>
            <a:pPr marL="742649" lvl="1" indent="-285750">
              <a:lnSpc>
                <a:spcPct val="90000"/>
              </a:lnSpc>
              <a:spcBef>
                <a:spcPts val="500"/>
              </a:spcBef>
              <a:buFont typeface="Lucida Grande"/>
              <a:buChar char="-"/>
            </a:pPr>
            <a:r>
              <a:rPr lang="en-US" sz="1600" dirty="0" smtClean="0"/>
              <a:t>Confirmation Review</a:t>
            </a:r>
            <a:r>
              <a:rPr lang="en-US" sz="1600" dirty="0"/>
              <a:t>, for approval to enter implementation phase</a:t>
            </a:r>
            <a:r>
              <a:rPr lang="en-US" sz="1600" dirty="0" smtClean="0"/>
              <a:t>, successfully completed October 31, 2014.</a:t>
            </a:r>
            <a:endParaRPr lang="en-US" sz="1600" b="1" dirty="0">
              <a:solidFill>
                <a:srgbClr val="FF0000"/>
              </a:solidFill>
            </a:endParaRPr>
          </a:p>
        </p:txBody>
      </p:sp>
      <p:sp>
        <p:nvSpPr>
          <p:cNvPr id="2" name="Title 1"/>
          <p:cNvSpPr>
            <a:spLocks noGrp="1"/>
          </p:cNvSpPr>
          <p:nvPr>
            <p:ph type="title"/>
          </p:nvPr>
        </p:nvSpPr>
        <p:spPr>
          <a:xfrm>
            <a:off x="429321" y="162709"/>
            <a:ext cx="8287972" cy="617686"/>
          </a:xfrm>
        </p:spPr>
        <p:txBody>
          <a:bodyPr/>
          <a:lstStyle/>
          <a:p>
            <a:pPr defTabSz="456847">
              <a:lnSpc>
                <a:spcPts val="1800"/>
              </a:lnSpc>
              <a:spcBef>
                <a:spcPts val="0"/>
              </a:spcBef>
            </a:pPr>
            <a:r>
              <a:rPr lang="en-US" sz="2500" dirty="0">
                <a:solidFill>
                  <a:prstClr val="black"/>
                </a:solidFill>
              </a:rPr>
              <a:t>TESS</a:t>
            </a:r>
            <a:br>
              <a:rPr lang="en-US" sz="2500" dirty="0">
                <a:solidFill>
                  <a:prstClr val="black"/>
                </a:solidFill>
              </a:rPr>
            </a:br>
            <a:r>
              <a:rPr lang="en-US" sz="2000" dirty="0">
                <a:solidFill>
                  <a:prstClr val="black"/>
                </a:solidFill>
              </a:rPr>
              <a:t>Transiting Exoplanet Survey Satellite</a:t>
            </a:r>
            <a:endParaRPr lang="en-US" sz="2000" dirty="0"/>
          </a:p>
        </p:txBody>
      </p:sp>
    </p:spTree>
    <p:extLst>
      <p:ext uri="{BB962C8B-B14F-4D97-AF65-F5344CB8AC3E}">
        <p14:creationId xmlns:p14="http://schemas.microsoft.com/office/powerpoint/2010/main" val="827225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60345" y="109345"/>
            <a:ext cx="8287972" cy="617686"/>
          </a:xfrm>
        </p:spPr>
        <p:txBody>
          <a:bodyPr>
            <a:normAutofit fontScale="90000"/>
          </a:bodyPr>
          <a:lstStyle/>
          <a:p>
            <a:pPr>
              <a:spcBef>
                <a:spcPts val="0"/>
              </a:spcBef>
            </a:pPr>
            <a:r>
              <a:rPr lang="en-US" dirty="0" smtClean="0">
                <a:solidFill>
                  <a:prstClr val="black"/>
                </a:solidFill>
                <a:latin typeface="Arial"/>
                <a:ea typeface="ＭＳ Ｐゴシック" pitchFamily="34" charset="-128"/>
                <a:cs typeface="Arial"/>
              </a:rPr>
              <a:t>Euclid</a:t>
            </a:r>
            <a:br>
              <a:rPr lang="en-US" dirty="0" smtClean="0">
                <a:solidFill>
                  <a:prstClr val="black"/>
                </a:solidFill>
                <a:latin typeface="Arial"/>
                <a:ea typeface="ＭＳ Ｐゴシック" pitchFamily="34" charset="-128"/>
                <a:cs typeface="Arial"/>
              </a:rPr>
            </a:br>
            <a:r>
              <a:rPr lang="en-US" sz="2000" dirty="0" smtClean="0">
                <a:solidFill>
                  <a:prstClr val="black"/>
                </a:solidFill>
                <a:latin typeface="Arial"/>
                <a:ea typeface="ＭＳ Ｐゴシック" pitchFamily="34" charset="-128"/>
                <a:cs typeface="Arial"/>
              </a:rPr>
              <a:t>A visible and near-infrared telescope to explore cosmic evolution</a:t>
            </a:r>
            <a:endParaRPr lang="en-US" sz="2000" dirty="0">
              <a:solidFill>
                <a:prstClr val="black"/>
              </a:solidFill>
              <a:latin typeface="Arial"/>
              <a:ea typeface="ＭＳ Ｐゴシック" pitchFamily="34" charset="-128"/>
              <a:cs typeface="Arial"/>
            </a:endParaRPr>
          </a:p>
        </p:txBody>
      </p:sp>
      <p:sp>
        <p:nvSpPr>
          <p:cNvPr id="2016259" name="Rectangle 3"/>
          <p:cNvSpPr>
            <a:spLocks noGrp="1" noChangeArrowheads="1"/>
          </p:cNvSpPr>
          <p:nvPr>
            <p:ph idx="1"/>
          </p:nvPr>
        </p:nvSpPr>
        <p:spPr bwMode="auto">
          <a:xfrm>
            <a:off x="4694768" y="845113"/>
            <a:ext cx="4284132" cy="5476269"/>
          </a:xfrm>
          <a:noFill/>
          <a:ln>
            <a:miter lim="800000"/>
            <a:headEnd/>
            <a:tailEnd/>
          </a:ln>
        </p:spPr>
        <p:txBody>
          <a:bodyPr vert="horz" wrap="square" lIns="91440" tIns="45720" rIns="91440" bIns="45720" numCol="1" anchor="t" anchorCtr="0" compatLnSpc="1">
            <a:prstTxWarp prst="textNoShape">
              <a:avLst/>
            </a:prstTxWarp>
            <a:noAutofit/>
          </a:bodyPr>
          <a:lstStyle/>
          <a:p>
            <a:endParaRPr lang="en-US" sz="1600" dirty="0">
              <a:solidFill>
                <a:schemeClr val="tx1"/>
              </a:solidFill>
              <a:latin typeface="Arial" panose="020B0604020202020204" pitchFamily="34" charset="0"/>
              <a:cs typeface="Arial" panose="020B0604020202020204" pitchFamily="34" charset="0"/>
            </a:endParaRPr>
          </a:p>
          <a:p>
            <a:pPr marL="0" indent="0">
              <a:buNone/>
            </a:pPr>
            <a:r>
              <a:rPr lang="en-US" sz="1600" b="1" dirty="0" smtClean="0">
                <a:solidFill>
                  <a:schemeClr val="tx1"/>
                </a:solidFill>
                <a:latin typeface="Arial" panose="020B0604020202020204" pitchFamily="34" charset="0"/>
                <a:cs typeface="Arial" panose="020B0604020202020204" pitchFamily="34" charset="0"/>
              </a:rPr>
              <a:t>CURRENT STATUS:</a:t>
            </a:r>
            <a:endParaRPr lang="en-US" sz="1600" b="1" dirty="0">
              <a:solidFill>
                <a:schemeClr val="tx1"/>
              </a:solidFill>
              <a:latin typeface="Arial" panose="020B0604020202020204" pitchFamily="34" charset="0"/>
              <a:cs typeface="Arial" panose="020B0604020202020204" pitchFamily="34" charset="0"/>
            </a:endParaRPr>
          </a:p>
          <a:p>
            <a:pPr>
              <a:lnSpc>
                <a:spcPct val="90000"/>
              </a:lnSpc>
              <a:spcBef>
                <a:spcPts val="900"/>
              </a:spcBef>
            </a:pPr>
            <a:r>
              <a:rPr lang="en-US" sz="1600" dirty="0" smtClean="0">
                <a:solidFill>
                  <a:schemeClr val="tx1"/>
                </a:solidFill>
                <a:latin typeface="Arial" panose="020B0604020202020204" pitchFamily="34" charset="0"/>
                <a:cs typeface="Arial" panose="020B0604020202020204" pitchFamily="34" charset="0"/>
              </a:rPr>
              <a:t>Currently in</a:t>
            </a:r>
            <a:r>
              <a:rPr lang="en-US" sz="1600" dirty="0" smtClean="0">
                <a:solidFill>
                  <a:schemeClr val="tx1"/>
                </a:solidFill>
              </a:rPr>
              <a:t> </a:t>
            </a:r>
            <a:r>
              <a:rPr lang="en-US" sz="1600" dirty="0">
                <a:solidFill>
                  <a:schemeClr val="tx1"/>
                </a:solidFill>
              </a:rPr>
              <a:t>implementation </a:t>
            </a:r>
            <a:r>
              <a:rPr lang="en-US" sz="1600" dirty="0" smtClean="0">
                <a:solidFill>
                  <a:schemeClr val="tx1"/>
                </a:solidFill>
              </a:rPr>
              <a:t>phase.</a:t>
            </a:r>
            <a:endParaRPr lang="en-US" sz="1600" dirty="0">
              <a:solidFill>
                <a:schemeClr val="tx1"/>
              </a:solidFill>
              <a:latin typeface="Arial" panose="020B0604020202020204" pitchFamily="34" charset="0"/>
              <a:cs typeface="Arial" panose="020B0604020202020204" pitchFamily="34" charset="0"/>
            </a:endParaRPr>
          </a:p>
          <a:p>
            <a:pPr>
              <a:lnSpc>
                <a:spcPct val="90000"/>
              </a:lnSpc>
              <a:spcBef>
                <a:spcPts val="900"/>
              </a:spcBef>
            </a:pPr>
            <a:r>
              <a:rPr lang="en-US" sz="1600" dirty="0" smtClean="0">
                <a:ea typeface="MS PGothic" charset="0"/>
                <a:cs typeface="Arial" panose="020B0604020202020204" pitchFamily="34" charset="0"/>
              </a:rPr>
              <a:t>~</a:t>
            </a:r>
            <a:r>
              <a:rPr lang="en-US" sz="1600" dirty="0">
                <a:ea typeface="MS PGothic" charset="0"/>
                <a:cs typeface="Arial" panose="020B0604020202020204" pitchFamily="34" charset="0"/>
              </a:rPr>
              <a:t>50 U.S. s</a:t>
            </a:r>
            <a:r>
              <a:rPr lang="en-US" sz="1600" dirty="0" smtClean="0">
                <a:ea typeface="MS PGothic" charset="0"/>
                <a:cs typeface="Arial" panose="020B0604020202020204" pitchFamily="34" charset="0"/>
              </a:rPr>
              <a:t>cientists are members of the Euclid Science Team that will analyze the data, and make maps of the sky. </a:t>
            </a:r>
            <a:endParaRPr lang="en-US" sz="1600" dirty="0">
              <a:ea typeface="MS PGothic" charset="0"/>
              <a:cs typeface="Arial" panose="020B0604020202020204" pitchFamily="34" charset="0"/>
            </a:endParaRPr>
          </a:p>
          <a:p>
            <a:pPr>
              <a:lnSpc>
                <a:spcPct val="90000"/>
              </a:lnSpc>
              <a:spcBef>
                <a:spcPts val="900"/>
              </a:spcBef>
            </a:pPr>
            <a:r>
              <a:rPr lang="en-US" sz="1600" dirty="0" smtClean="0">
                <a:latin typeface="Arial" panose="020B0604020202020204" pitchFamily="34" charset="0"/>
                <a:cs typeface="Arial" panose="020B0604020202020204" pitchFamily="34" charset="0"/>
              </a:rPr>
              <a:t>First experimental manufacturing run for the Euclid near-infrared detectors was completed in FY 2014 (ESA) and are currently being evaluated and characterized.</a:t>
            </a:r>
          </a:p>
          <a:p>
            <a:pPr>
              <a:lnSpc>
                <a:spcPct val="90000"/>
              </a:lnSpc>
              <a:spcBef>
                <a:spcPts val="900"/>
              </a:spcBef>
            </a:pPr>
            <a:r>
              <a:rPr lang="en-US" sz="1600" dirty="0" smtClean="0">
                <a:latin typeface="Arial" panose="020B0604020202020204" pitchFamily="34" charset="0"/>
                <a:cs typeface="Arial" panose="020B0604020202020204" pitchFamily="34" charset="0"/>
              </a:rPr>
              <a:t>NASA will initiate the buy for the flight infrared detectors in </a:t>
            </a:r>
            <a:r>
              <a:rPr lang="en-US" sz="1600" dirty="0" err="1" smtClean="0">
                <a:latin typeface="Arial" panose="020B0604020202020204" pitchFamily="34" charset="0"/>
                <a:cs typeface="Arial" panose="020B0604020202020204" pitchFamily="34" charset="0"/>
              </a:rPr>
              <a:t>FY15</a:t>
            </a:r>
            <a:r>
              <a:rPr lang="en-US" sz="1600" dirty="0" smtClean="0">
                <a:latin typeface="Arial" panose="020B0604020202020204" pitchFamily="34" charset="0"/>
                <a:cs typeface="Arial" panose="020B0604020202020204" pitchFamily="34" charset="0"/>
              </a:rPr>
              <a:t>. </a:t>
            </a:r>
          </a:p>
          <a:p>
            <a:pPr>
              <a:lnSpc>
                <a:spcPct val="90000"/>
              </a:lnSpc>
              <a:spcBef>
                <a:spcPts val="900"/>
              </a:spcBef>
            </a:pPr>
            <a:r>
              <a:rPr lang="en-US" sz="1600" dirty="0" smtClean="0">
                <a:latin typeface="Arial" panose="020B0604020202020204" pitchFamily="34" charset="0"/>
                <a:ea typeface="MS PGothic" charset="0"/>
                <a:cs typeface="Arial" panose="020B0604020202020204" pitchFamily="34" charset="0"/>
              </a:rPr>
              <a:t>NASA will test and characterize the near-IR flight detectors. </a:t>
            </a:r>
          </a:p>
          <a:p>
            <a:pPr>
              <a:lnSpc>
                <a:spcPct val="90000"/>
              </a:lnSpc>
              <a:spcBef>
                <a:spcPts val="900"/>
              </a:spcBef>
            </a:pPr>
            <a:r>
              <a:rPr lang="en-US" sz="1600" dirty="0">
                <a:latin typeface="Arial" panose="020B0604020202020204" pitchFamily="34" charset="0"/>
                <a:ea typeface="MS PGothic" charset="0"/>
                <a:cs typeface="Arial" panose="020B0604020202020204" pitchFamily="34" charset="0"/>
              </a:rPr>
              <a:t>NASA is funding the </a:t>
            </a:r>
            <a:r>
              <a:rPr lang="en-US" sz="1600" dirty="0" err="1">
                <a:latin typeface="Arial" panose="020B0604020202020204" pitchFamily="34" charset="0"/>
                <a:ea typeface="MS PGothic" charset="0"/>
                <a:cs typeface="Arial" panose="020B0604020202020204" pitchFamily="34" charset="0"/>
              </a:rPr>
              <a:t>ENSCI</a:t>
            </a:r>
            <a:r>
              <a:rPr lang="en-US" sz="1600" dirty="0">
                <a:latin typeface="Arial" panose="020B0604020202020204" pitchFamily="34" charset="0"/>
                <a:ea typeface="MS PGothic" charset="0"/>
                <a:cs typeface="Arial" panose="020B0604020202020204" pitchFamily="34" charset="0"/>
              </a:rPr>
              <a:t> (Euclid NASA Science Center at IPAC).  </a:t>
            </a:r>
            <a:r>
              <a:rPr lang="en-US" sz="1600" dirty="0" err="1">
                <a:latin typeface="Arial" panose="020B0604020202020204" pitchFamily="34" charset="0"/>
                <a:ea typeface="MS PGothic" charset="0"/>
                <a:cs typeface="Arial" panose="020B0604020202020204" pitchFamily="34" charset="0"/>
              </a:rPr>
              <a:t>ENSCI</a:t>
            </a:r>
            <a:r>
              <a:rPr lang="en-US" sz="1600" dirty="0">
                <a:latin typeface="Arial" panose="020B0604020202020204" pitchFamily="34" charset="0"/>
                <a:ea typeface="MS PGothic" charset="0"/>
                <a:cs typeface="Arial" panose="020B0604020202020204" pitchFamily="34" charset="0"/>
              </a:rPr>
              <a:t>  will</a:t>
            </a:r>
          </a:p>
          <a:p>
            <a:pPr lvl="1">
              <a:spcBef>
                <a:spcPts val="500"/>
              </a:spcBef>
            </a:pPr>
            <a:r>
              <a:rPr lang="en-US" sz="1400" dirty="0" smtClean="0">
                <a:latin typeface="Arial" panose="020B0604020202020204" pitchFamily="34" charset="0"/>
                <a:ea typeface="MS PGothic" charset="0"/>
                <a:cs typeface="Arial" panose="020B0604020202020204" pitchFamily="34" charset="0"/>
              </a:rPr>
              <a:t>Support </a:t>
            </a:r>
            <a:r>
              <a:rPr lang="en-US" sz="1400" dirty="0">
                <a:latin typeface="Arial" panose="020B0604020202020204" pitchFamily="34" charset="0"/>
                <a:ea typeface="MS PGothic" charset="0"/>
                <a:cs typeface="Arial" panose="020B0604020202020204" pitchFamily="34" charset="0"/>
              </a:rPr>
              <a:t>all segments of US community on Euclid to enhance science utilization</a:t>
            </a:r>
          </a:p>
          <a:p>
            <a:pPr lvl="1">
              <a:spcBef>
                <a:spcPts val="500"/>
              </a:spcBef>
            </a:pPr>
            <a:r>
              <a:rPr lang="en-US" sz="1400" dirty="0" smtClean="0">
                <a:latin typeface="Arial" panose="020B0604020202020204" pitchFamily="34" charset="0"/>
                <a:ea typeface="MS PGothic" charset="0"/>
                <a:cs typeface="Arial" panose="020B0604020202020204" pitchFamily="34" charset="0"/>
              </a:rPr>
              <a:t>Integrate </a:t>
            </a:r>
            <a:r>
              <a:rPr lang="en-US" sz="1400" dirty="0">
                <a:latin typeface="Arial" panose="020B0604020202020204" pitchFamily="34" charset="0"/>
                <a:ea typeface="MS PGothic" charset="0"/>
                <a:cs typeface="Arial" panose="020B0604020202020204" pitchFamily="34" charset="0"/>
              </a:rPr>
              <a:t>into Euclid Science Ground System provided by the Euclid consortium  to  gain/contribute expertise in pipelines</a:t>
            </a:r>
            <a:endParaRPr lang="en-US" sz="1400" dirty="0">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123825" y="3372203"/>
            <a:ext cx="4222397" cy="3316464"/>
          </a:xfrm>
          <a:prstGeom prst="rect">
            <a:avLst/>
          </a:prstGeom>
          <a:noFill/>
          <a:ln w="12700">
            <a:solidFill>
              <a:srgbClr val="850014"/>
            </a:solidFill>
            <a:miter lim="800000"/>
            <a:headEnd/>
            <a:tailEnd/>
          </a:ln>
          <a:extLst>
            <a:ext uri="{909E8E84-426E-40dd-AFC4-6F175D3DCCD1}">
              <a14:hiddenFill xmlns:a14="http://schemas.microsoft.com/office/drawing/2010/main">
                <a:solidFill>
                  <a:srgbClr val="FFFFFF"/>
                </a:solidFill>
              </a14:hiddenFill>
            </a:ext>
          </a:extLst>
        </p:spPr>
        <p:txBody>
          <a:bodyPr lIns="97625" tIns="48812" rIns="97625" bIns="48812"/>
          <a:lstStyle/>
          <a:p>
            <a:pPr marL="177800" indent="-177800" defTabSz="912352" eaLnBrk="0" hangingPunct="0">
              <a:spcBef>
                <a:spcPct val="20000"/>
              </a:spcBef>
              <a:buSzPct val="100000"/>
              <a:buFont typeface="Arial"/>
              <a:buChar char="•"/>
              <a:defRPr/>
            </a:pPr>
            <a:r>
              <a:rPr lang="en-US" sz="1400" b="1" dirty="0">
                <a:ea typeface="MS PGothic" charset="0"/>
                <a:cs typeface="Arial" panose="020B0604020202020204" pitchFamily="34" charset="0"/>
              </a:rPr>
              <a:t>ESA Cosmic Vision 2015-2025 Mission</a:t>
            </a:r>
            <a:r>
              <a:rPr lang="en-US" sz="1400" dirty="0">
                <a:ea typeface="MS PGothic" charset="0"/>
                <a:cs typeface="Arial" panose="020B0604020202020204" pitchFamily="34" charset="0"/>
              </a:rPr>
              <a:t>, </a:t>
            </a:r>
            <a:r>
              <a:rPr lang="en-US" sz="1400" dirty="0" smtClean="0">
                <a:ea typeface="MS PGothic" charset="0"/>
                <a:cs typeface="Arial" panose="020B0604020202020204" pitchFamily="34" charset="0"/>
              </a:rPr>
              <a:t>       M</a:t>
            </a:r>
            <a:r>
              <a:rPr lang="en-US" sz="1400" dirty="0">
                <a:ea typeface="MS PGothic" charset="0"/>
                <a:cs typeface="Arial" panose="020B0604020202020204" pitchFamily="34" charset="0"/>
              </a:rPr>
              <a:t>-</a:t>
            </a:r>
            <a:r>
              <a:rPr lang="en-US" sz="1400" dirty="0" smtClean="0">
                <a:ea typeface="MS PGothic" charset="0"/>
                <a:cs typeface="Arial" panose="020B0604020202020204" pitchFamily="34" charset="0"/>
              </a:rPr>
              <a:t>Class with NASA participation. </a:t>
            </a:r>
            <a:endParaRPr lang="en-US" sz="1400" dirty="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dirty="0" smtClean="0">
                <a:ea typeface="MS PGothic" charset="0"/>
                <a:cs typeface="Arial" panose="020B0604020202020204" pitchFamily="34" charset="0"/>
              </a:rPr>
              <a:t>1.2-m mirror, visible &amp; near-IR images, spectra</a:t>
            </a:r>
            <a:endParaRPr lang="en-US" sz="1400" dirty="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Launch </a:t>
            </a:r>
            <a:r>
              <a:rPr lang="en-US" sz="1400" b="1" dirty="0">
                <a:ea typeface="MS PGothic" charset="0"/>
                <a:cs typeface="Arial" panose="020B0604020202020204" pitchFamily="34" charset="0"/>
              </a:rPr>
              <a:t>Date</a:t>
            </a:r>
            <a:r>
              <a:rPr lang="en-US" sz="1400" dirty="0">
                <a:ea typeface="MS PGothic" charset="0"/>
                <a:cs typeface="Arial" panose="020B0604020202020204" pitchFamily="34" charset="0"/>
              </a:rPr>
              <a:t>: Mar </a:t>
            </a:r>
            <a:r>
              <a:rPr lang="en-US" sz="1400" dirty="0" smtClean="0">
                <a:ea typeface="MS PGothic" charset="0"/>
                <a:cs typeface="Arial" panose="020B0604020202020204" pitchFamily="34" charset="0"/>
              </a:rPr>
              <a:t>2020</a:t>
            </a:r>
            <a:endParaRPr lang="en-US" sz="1400" dirty="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ea typeface="MS PGothic" charset="0"/>
                <a:cs typeface="Arial" panose="020B0604020202020204" pitchFamily="34" charset="0"/>
              </a:rPr>
              <a:t>Science Objectives</a:t>
            </a:r>
            <a:r>
              <a:rPr lang="en-US" sz="1400" dirty="0" smtClean="0">
                <a:ea typeface="MS PGothic" charset="0"/>
                <a:cs typeface="Arial" panose="020B0604020202020204" pitchFamily="34" charset="0"/>
              </a:rPr>
              <a:t>:</a:t>
            </a:r>
          </a:p>
          <a:p>
            <a:pPr marL="282575" indent="-168275" defTabSz="912352" eaLnBrk="0" hangingPunct="0">
              <a:lnSpc>
                <a:spcPct val="90000"/>
              </a:lnSpc>
              <a:buSzPct val="100000"/>
              <a:buFont typeface="Lucida Grande"/>
              <a:buChar char="-"/>
              <a:defRPr/>
            </a:pPr>
            <a:r>
              <a:rPr lang="en-US" sz="1200" dirty="0" smtClean="0">
                <a:cs typeface="Arial" panose="020B0604020202020204" pitchFamily="34" charset="0"/>
              </a:rPr>
              <a:t>Euclid will look back 10 </a:t>
            </a:r>
            <a:r>
              <a:rPr lang="en-US" sz="1200" dirty="0">
                <a:cs typeface="Arial" panose="020B0604020202020204" pitchFamily="34" charset="0"/>
              </a:rPr>
              <a:t>billion years </a:t>
            </a:r>
            <a:r>
              <a:rPr lang="en-US" sz="1200" dirty="0" smtClean="0">
                <a:cs typeface="Arial" panose="020B0604020202020204" pitchFamily="34" charset="0"/>
              </a:rPr>
              <a:t>into cosmic history. </a:t>
            </a:r>
            <a:endParaRPr lang="en-US" sz="1200" dirty="0">
              <a:cs typeface="Arial" panose="020B0604020202020204" pitchFamily="34" charset="0"/>
            </a:endParaRPr>
          </a:p>
          <a:p>
            <a:pPr marL="282575" indent="-168275" defTabSz="912352" eaLnBrk="0" hangingPunct="0">
              <a:lnSpc>
                <a:spcPct val="90000"/>
              </a:lnSpc>
              <a:buSzPct val="100000"/>
              <a:buFont typeface="Lucida Grande"/>
              <a:buChar char="-"/>
              <a:defRPr/>
            </a:pPr>
            <a:r>
              <a:rPr lang="en-US" sz="1200" dirty="0" smtClean="0">
                <a:cs typeface="Arial" panose="020B0604020202020204" pitchFamily="34" charset="0"/>
              </a:rPr>
              <a:t>Probe </a:t>
            </a:r>
            <a:r>
              <a:rPr lang="en-US" sz="1200" dirty="0">
                <a:cs typeface="Arial" panose="020B0604020202020204" pitchFamily="34" charset="0"/>
              </a:rPr>
              <a:t>the history of </a:t>
            </a:r>
            <a:r>
              <a:rPr lang="en-US" sz="1200" dirty="0" smtClean="0">
                <a:cs typeface="Arial" panose="020B0604020202020204" pitchFamily="34" charset="0"/>
              </a:rPr>
              <a:t>cosmic expansion</a:t>
            </a:r>
            <a:r>
              <a:rPr lang="en-US" sz="1200" dirty="0">
                <a:cs typeface="Arial" panose="020B0604020202020204" pitchFamily="34" charset="0"/>
              </a:rPr>
              <a:t> </a:t>
            </a:r>
            <a:r>
              <a:rPr lang="en-US" sz="1200" dirty="0" smtClean="0">
                <a:cs typeface="Arial" panose="020B0604020202020204" pitchFamily="34" charset="0"/>
              </a:rPr>
              <a:t>(influenced by</a:t>
            </a:r>
            <a:r>
              <a:rPr lang="en-US" sz="1200" dirty="0">
                <a:cs typeface="Arial" panose="020B0604020202020204" pitchFamily="34" charset="0"/>
              </a:rPr>
              <a:t> dark </a:t>
            </a:r>
            <a:r>
              <a:rPr lang="en-US" sz="1200" dirty="0" smtClean="0">
                <a:cs typeface="Arial" panose="020B0604020202020204" pitchFamily="34" charset="0"/>
              </a:rPr>
              <a:t>energy and dark matter) </a:t>
            </a:r>
            <a:r>
              <a:rPr lang="en-US" sz="1200" dirty="0">
                <a:cs typeface="Arial" panose="020B0604020202020204" pitchFamily="34" charset="0"/>
              </a:rPr>
              <a:t>and </a:t>
            </a:r>
            <a:r>
              <a:rPr lang="en-US" sz="1200" dirty="0" smtClean="0">
                <a:cs typeface="Arial" panose="020B0604020202020204" pitchFamily="34" charset="0"/>
              </a:rPr>
              <a:t>how gravity pulls galaxies together to form the largest structures.  </a:t>
            </a:r>
            <a:endParaRPr lang="en-US" sz="1200" baseline="30000" dirty="0">
              <a:cs typeface="Arial" panose="020B0604020202020204" pitchFamily="34" charset="0"/>
            </a:endParaRPr>
          </a:p>
          <a:p>
            <a:pPr marL="282575" indent="-168275" defTabSz="912352" eaLnBrk="0" hangingPunct="0">
              <a:lnSpc>
                <a:spcPct val="90000"/>
              </a:lnSpc>
              <a:buSzPct val="100000"/>
              <a:buFont typeface="Lucida Grande"/>
              <a:buChar char="-"/>
              <a:defRPr/>
            </a:pPr>
            <a:r>
              <a:rPr lang="en-US" sz="1200" dirty="0" smtClean="0">
                <a:cs typeface="Arial" panose="020B0604020202020204" pitchFamily="34" charset="0"/>
              </a:rPr>
              <a:t>The shapes of distant galaxies appear distorted because the gravity of dark matter bends their light (gravitational lensing).  Measuring this distortion tells us how the largest structures were built up over cosmic time. </a:t>
            </a:r>
          </a:p>
          <a:p>
            <a:pPr marL="282575" indent="-168275" defTabSz="912352" eaLnBrk="0" hangingPunct="0">
              <a:lnSpc>
                <a:spcPct val="90000"/>
              </a:lnSpc>
              <a:buSzPct val="100000"/>
              <a:buFont typeface="Lucida Grande"/>
              <a:buChar char="-"/>
              <a:defRPr/>
            </a:pPr>
            <a:r>
              <a:rPr lang="en-US" sz="1200" dirty="0" smtClean="0">
                <a:cs typeface="Arial" panose="020B0604020202020204" pitchFamily="34" charset="0"/>
              </a:rPr>
              <a:t>Measuring how strongly galaxies are clumped together tells us how gravity influences their motions, and how dark energy has affected the cosmic expansion. </a:t>
            </a:r>
            <a:endParaRPr lang="en-US" sz="1400" dirty="0" smtClean="0">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endParaRPr lang="en-US" sz="1400" dirty="0">
              <a:ea typeface="MS PGothic" charset="0"/>
              <a:cs typeface="Arial" panose="020B0604020202020204" pitchFamily="34" charset="0"/>
            </a:endParaRPr>
          </a:p>
        </p:txBody>
      </p:sp>
      <p:pic>
        <p:nvPicPr>
          <p:cNvPr id="6" name="Picture 2" descr="C:\Users\llapiana\Desktop\Artist’s-impression-of-Euclid-Credit-ESA-C.-Carreau.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0355" y="807834"/>
            <a:ext cx="2489200" cy="246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39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995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p:cNvSpPr>
            <a:spLocks noGrp="1" noChangeArrowheads="1"/>
          </p:cNvSpPr>
          <p:nvPr>
            <p:ph type="title"/>
          </p:nvPr>
        </p:nvSpPr>
        <p:spPr>
          <a:xfrm>
            <a:off x="435243" y="123944"/>
            <a:ext cx="8287972" cy="617686"/>
          </a:xfrm>
        </p:spPr>
        <p:txBody>
          <a:bodyPr/>
          <a:lstStyle/>
          <a:p>
            <a:r>
              <a:rPr lang="en-US" dirty="0" smtClean="0"/>
              <a:t>2014 Astrophysics Explorer AO</a:t>
            </a:r>
            <a:endParaRPr lang="en-US" sz="2000" dirty="0"/>
          </a:p>
        </p:txBody>
      </p:sp>
      <p:sp>
        <p:nvSpPr>
          <p:cNvPr id="6" name="Content Placeholder 6"/>
          <p:cNvSpPr>
            <a:spLocks noGrp="1"/>
          </p:cNvSpPr>
          <p:nvPr>
            <p:ph idx="1"/>
          </p:nvPr>
        </p:nvSpPr>
        <p:spPr>
          <a:xfrm>
            <a:off x="476756" y="949762"/>
            <a:ext cx="8302799" cy="5476269"/>
          </a:xfrm>
        </p:spPr>
        <p:txBody>
          <a:bodyPr/>
          <a:lstStyle/>
          <a:p>
            <a:pPr marL="233363" indent="-233363">
              <a:lnSpc>
                <a:spcPct val="90000"/>
              </a:lnSpc>
              <a:spcBef>
                <a:spcPts val="1200"/>
              </a:spcBef>
            </a:pPr>
            <a:r>
              <a:rPr lang="en-US" dirty="0" smtClean="0"/>
              <a:t>Community Announcement released on November 12, 2013, indicating NASA will solicit proposals for SMEX missions and Missions of Opportunity.</a:t>
            </a:r>
          </a:p>
          <a:p>
            <a:pPr marL="233363" indent="-233363">
              <a:lnSpc>
                <a:spcPct val="90000"/>
              </a:lnSpc>
              <a:spcBef>
                <a:spcPts val="1200"/>
              </a:spcBef>
            </a:pPr>
            <a:r>
              <a:rPr lang="en-US" dirty="0" smtClean="0"/>
              <a:t>Draft AO July 14, 2014, comments received August 4, 2014.</a:t>
            </a:r>
          </a:p>
          <a:p>
            <a:pPr marL="587143" lvl="1" indent="-233363">
              <a:spcBef>
                <a:spcPts val="1200"/>
              </a:spcBef>
            </a:pPr>
            <a:r>
              <a:rPr lang="en-US" dirty="0" smtClean="0"/>
              <a:t>NASA received</a:t>
            </a:r>
            <a:r>
              <a:rPr lang="en-US" dirty="0" smtClean="0">
                <a:solidFill>
                  <a:schemeClr val="tx1"/>
                </a:solidFill>
              </a:rPr>
              <a:t> ~70 c</a:t>
            </a:r>
            <a:r>
              <a:rPr lang="en-US" dirty="0" smtClean="0"/>
              <a:t>omments.</a:t>
            </a:r>
          </a:p>
          <a:p>
            <a:pPr marL="233363" indent="-233363">
              <a:lnSpc>
                <a:spcPct val="90000"/>
              </a:lnSpc>
              <a:spcBef>
                <a:spcPts val="1200"/>
              </a:spcBef>
            </a:pPr>
            <a:r>
              <a:rPr lang="en-US" dirty="0" smtClean="0"/>
              <a:t>Final AO released September 17, 2014. </a:t>
            </a:r>
          </a:p>
          <a:p>
            <a:pPr marL="233363" indent="-233363">
              <a:spcBef>
                <a:spcPts val="1200"/>
              </a:spcBef>
            </a:pPr>
            <a:r>
              <a:rPr lang="en-US" dirty="0" err="1"/>
              <a:t>Preproposal</a:t>
            </a:r>
            <a:r>
              <a:rPr lang="en-US" dirty="0"/>
              <a:t> Conference held October 7, 2014.</a:t>
            </a:r>
          </a:p>
          <a:p>
            <a:pPr marL="233363" indent="-233363">
              <a:spcBef>
                <a:spcPts val="1200"/>
              </a:spcBef>
            </a:pPr>
            <a:r>
              <a:rPr lang="en-US" dirty="0" smtClean="0"/>
              <a:t>Notice of intent were due October 15, 2014.</a:t>
            </a:r>
          </a:p>
          <a:p>
            <a:pPr marL="587143" lvl="1" indent="-233363">
              <a:spcBef>
                <a:spcPts val="1200"/>
              </a:spcBef>
            </a:pPr>
            <a:r>
              <a:rPr lang="en-US" dirty="0" smtClean="0"/>
              <a:t>NASA received ~30 NOIs</a:t>
            </a:r>
          </a:p>
          <a:p>
            <a:pPr marL="233363" indent="-233363">
              <a:lnSpc>
                <a:spcPct val="90000"/>
              </a:lnSpc>
              <a:spcBef>
                <a:spcPts val="1200"/>
              </a:spcBef>
            </a:pPr>
            <a:r>
              <a:rPr lang="en-US" dirty="0" smtClean="0"/>
              <a:t>Proposals </a:t>
            </a:r>
            <a:r>
              <a:rPr lang="en-US" dirty="0"/>
              <a:t>due December 18, 2014.</a:t>
            </a:r>
          </a:p>
          <a:p>
            <a:pPr marL="233363" indent="-233363">
              <a:lnSpc>
                <a:spcPct val="90000"/>
              </a:lnSpc>
              <a:spcBef>
                <a:spcPts val="1200"/>
              </a:spcBef>
            </a:pPr>
            <a:endParaRPr lang="en-US" dirty="0" smtClean="0">
              <a:solidFill>
                <a:srgbClr val="0000FF"/>
              </a:solidFill>
            </a:endParaRPr>
          </a:p>
          <a:p>
            <a:pPr marL="233363" indent="-233363">
              <a:lnSpc>
                <a:spcPct val="90000"/>
              </a:lnSpc>
              <a:spcBef>
                <a:spcPts val="1200"/>
              </a:spcBef>
            </a:pPr>
            <a:endParaRPr lang="en-US" dirty="0">
              <a:solidFill>
                <a:srgbClr val="0000FF"/>
              </a:solidFill>
            </a:endParaRPr>
          </a:p>
          <a:p>
            <a:pPr marL="0" indent="0">
              <a:lnSpc>
                <a:spcPct val="90000"/>
              </a:lnSpc>
              <a:spcBef>
                <a:spcPts val="1200"/>
              </a:spcBef>
              <a:buNone/>
            </a:pPr>
            <a:r>
              <a:rPr lang="en-US" dirty="0" smtClean="0"/>
              <a:t>For additional info: </a:t>
            </a:r>
            <a:r>
              <a:rPr lang="en-US" dirty="0" smtClean="0">
                <a:solidFill>
                  <a:srgbClr val="0000FF"/>
                </a:solidFill>
              </a:rPr>
              <a:t> http</a:t>
            </a:r>
            <a:r>
              <a:rPr lang="en-US" dirty="0">
                <a:solidFill>
                  <a:srgbClr val="0000FF"/>
                </a:solidFill>
              </a:rPr>
              <a:t>://</a:t>
            </a:r>
            <a:r>
              <a:rPr lang="en-US" dirty="0" err="1">
                <a:solidFill>
                  <a:srgbClr val="0000FF"/>
                </a:solidFill>
              </a:rPr>
              <a:t>explorers.larc.nasa.gov</a:t>
            </a:r>
            <a:r>
              <a:rPr lang="en-US" dirty="0">
                <a:solidFill>
                  <a:srgbClr val="0000FF"/>
                </a:solidFill>
              </a:rPr>
              <a:t>/</a:t>
            </a:r>
            <a:r>
              <a:rPr lang="en-US" dirty="0" err="1">
                <a:solidFill>
                  <a:srgbClr val="0000FF"/>
                </a:solidFill>
              </a:rPr>
              <a:t>APSMEX</a:t>
            </a:r>
            <a:r>
              <a:rPr lang="en-US" dirty="0">
                <a:solidFill>
                  <a:srgbClr val="0000FF"/>
                </a:solidFill>
              </a:rPr>
              <a:t>/</a:t>
            </a:r>
            <a:r>
              <a:rPr lang="en-US" dirty="0">
                <a:solidFill>
                  <a:schemeClr val="tx1"/>
                </a:solidFill>
              </a:rPr>
              <a:t>.</a:t>
            </a:r>
            <a:endParaRPr lang="en-US" dirty="0" smtClean="0"/>
          </a:p>
        </p:txBody>
      </p:sp>
    </p:spTree>
    <p:extLst>
      <p:ext uri="{BB962C8B-B14F-4D97-AF65-F5344CB8AC3E}">
        <p14:creationId xmlns:p14="http://schemas.microsoft.com/office/powerpoint/2010/main" val="255489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1275" y="105995"/>
            <a:ext cx="8287972" cy="622852"/>
          </a:xfrm>
        </p:spPr>
        <p:txBody>
          <a:bodyPr>
            <a:noAutofit/>
          </a:bodyPr>
          <a:lstStyle/>
          <a:p>
            <a:r>
              <a:rPr lang="en-US" dirty="0" smtClean="0">
                <a:cs typeface="Arial"/>
              </a:rPr>
              <a:t>FY15 Planned Accomplishments</a:t>
            </a:r>
            <a:endParaRPr lang="en-US" dirty="0">
              <a:cs typeface="Arial"/>
            </a:endParaRPr>
          </a:p>
        </p:txBody>
      </p:sp>
      <p:sp>
        <p:nvSpPr>
          <p:cNvPr id="8" name="Content Placeholder 7"/>
          <p:cNvSpPr>
            <a:spLocks noGrp="1"/>
          </p:cNvSpPr>
          <p:nvPr>
            <p:ph idx="1"/>
          </p:nvPr>
        </p:nvSpPr>
        <p:spPr>
          <a:xfrm>
            <a:off x="328596" y="840380"/>
            <a:ext cx="8488787" cy="5476269"/>
          </a:xfrm>
        </p:spPr>
        <p:txBody>
          <a:bodyPr>
            <a:noAutofit/>
          </a:bodyPr>
          <a:lstStyle/>
          <a:p>
            <a:pPr>
              <a:lnSpc>
                <a:spcPct val="100000"/>
              </a:lnSpc>
              <a:spcBef>
                <a:spcPts val="800"/>
              </a:spcBef>
            </a:pPr>
            <a:r>
              <a:rPr lang="en-US" sz="1800" dirty="0" smtClean="0"/>
              <a:t>The </a:t>
            </a:r>
            <a:r>
              <a:rPr lang="en-US" sz="1800" b="1" dirty="0"/>
              <a:t>TESS</a:t>
            </a:r>
            <a:r>
              <a:rPr lang="en-US" sz="1800" dirty="0"/>
              <a:t> Explorer Mission will be confirmed to begin implementation (KDP-C)  in </a:t>
            </a:r>
            <a:r>
              <a:rPr lang="en-US" sz="1800" dirty="0" err="1" smtClean="0"/>
              <a:t>FY15</a:t>
            </a:r>
            <a:r>
              <a:rPr lang="en-US" sz="1800" dirty="0" smtClean="0"/>
              <a:t>.</a:t>
            </a:r>
            <a:endParaRPr lang="en-US" sz="1800" dirty="0"/>
          </a:p>
          <a:p>
            <a:pPr>
              <a:lnSpc>
                <a:spcPct val="100000"/>
              </a:lnSpc>
              <a:spcBef>
                <a:spcPts val="800"/>
              </a:spcBef>
            </a:pPr>
            <a:r>
              <a:rPr lang="en-US" sz="1800" dirty="0"/>
              <a:t>The </a:t>
            </a:r>
            <a:r>
              <a:rPr lang="en-US" sz="1800" b="1" dirty="0"/>
              <a:t>ISS-CREAM</a:t>
            </a:r>
            <a:r>
              <a:rPr lang="en-US" sz="1800" dirty="0"/>
              <a:t> experiment will be launched to the International Space Station (KDP-E) </a:t>
            </a:r>
            <a:r>
              <a:rPr lang="en-US" sz="1800" dirty="0" smtClean="0"/>
              <a:t>in </a:t>
            </a:r>
            <a:r>
              <a:rPr lang="en-US" sz="1800" dirty="0" err="1" smtClean="0"/>
              <a:t>FY15</a:t>
            </a:r>
            <a:r>
              <a:rPr lang="en-US" sz="1800" dirty="0" smtClean="0"/>
              <a:t>.</a:t>
            </a:r>
            <a:endParaRPr lang="en-US" sz="1800" dirty="0"/>
          </a:p>
          <a:p>
            <a:pPr>
              <a:lnSpc>
                <a:spcPct val="100000"/>
              </a:lnSpc>
              <a:spcBef>
                <a:spcPts val="800"/>
              </a:spcBef>
            </a:pPr>
            <a:r>
              <a:rPr lang="en-US" sz="1800" dirty="0"/>
              <a:t>The Step 1 selection (KDP-A) will be made for the next Small Astrophysics </a:t>
            </a:r>
            <a:r>
              <a:rPr lang="en-US" sz="1800" b="1" dirty="0"/>
              <a:t>Explorer</a:t>
            </a:r>
            <a:r>
              <a:rPr lang="en-US" sz="1800" dirty="0"/>
              <a:t> and Explorer Mission of Opportunity in </a:t>
            </a:r>
            <a:r>
              <a:rPr lang="en-US" sz="1800" dirty="0" err="1" smtClean="0"/>
              <a:t>FY15</a:t>
            </a:r>
            <a:r>
              <a:rPr lang="en-US" sz="1800" dirty="0"/>
              <a:t>.</a:t>
            </a:r>
          </a:p>
          <a:p>
            <a:pPr>
              <a:lnSpc>
                <a:spcPct val="100000"/>
              </a:lnSpc>
              <a:spcBef>
                <a:spcPts val="800"/>
              </a:spcBef>
            </a:pPr>
            <a:r>
              <a:rPr lang="en-US" sz="1800" dirty="0" smtClean="0"/>
              <a:t>ESA’s </a:t>
            </a:r>
            <a:r>
              <a:rPr lang="en-US" sz="1800" b="1" dirty="0"/>
              <a:t>LISA Pathfinder </a:t>
            </a:r>
            <a:r>
              <a:rPr lang="en-US" sz="1800" dirty="0"/>
              <a:t>with NASA’s ST-7 experiment will launch (KDP-E) in </a:t>
            </a:r>
            <a:r>
              <a:rPr lang="en-US" sz="1800" dirty="0" err="1" smtClean="0"/>
              <a:t>FY15</a:t>
            </a:r>
            <a:r>
              <a:rPr lang="en-US" sz="1800" dirty="0" smtClean="0"/>
              <a:t>.</a:t>
            </a:r>
            <a:endParaRPr lang="en-US" sz="1800" dirty="0"/>
          </a:p>
          <a:p>
            <a:pPr>
              <a:lnSpc>
                <a:spcPct val="100000"/>
              </a:lnSpc>
              <a:spcBef>
                <a:spcPts val="800"/>
              </a:spcBef>
            </a:pPr>
            <a:r>
              <a:rPr lang="en-US" sz="1800" dirty="0" smtClean="0"/>
              <a:t>The </a:t>
            </a:r>
            <a:r>
              <a:rPr lang="en-US" sz="1800" b="1" dirty="0"/>
              <a:t>WFIRST/AFTA</a:t>
            </a:r>
            <a:r>
              <a:rPr lang="en-US" sz="1800" dirty="0"/>
              <a:t> science definition team report will be completed in </a:t>
            </a:r>
            <a:r>
              <a:rPr lang="en-US" sz="1800" dirty="0" err="1" smtClean="0"/>
              <a:t>FY15</a:t>
            </a:r>
            <a:r>
              <a:rPr lang="en-US" sz="1800" dirty="0" smtClean="0"/>
              <a:t>.</a:t>
            </a:r>
            <a:endParaRPr lang="en-US" sz="1800" dirty="0"/>
          </a:p>
          <a:p>
            <a:pPr>
              <a:lnSpc>
                <a:spcPct val="100000"/>
              </a:lnSpc>
              <a:spcBef>
                <a:spcPts val="800"/>
              </a:spcBef>
            </a:pPr>
            <a:r>
              <a:rPr lang="en-US" sz="1800" dirty="0"/>
              <a:t>Manufacture, assembly, and test of the </a:t>
            </a:r>
            <a:r>
              <a:rPr lang="en-US" sz="1800" b="1" dirty="0"/>
              <a:t>Euclid</a:t>
            </a:r>
            <a:r>
              <a:rPr lang="en-US" sz="1800" dirty="0"/>
              <a:t> flight detectors will </a:t>
            </a:r>
            <a:r>
              <a:rPr lang="en-US" sz="1800" dirty="0" smtClean="0"/>
              <a:t>continue in </a:t>
            </a:r>
            <a:r>
              <a:rPr lang="en-US" sz="1800" dirty="0" err="1" smtClean="0"/>
              <a:t>FY15</a:t>
            </a:r>
            <a:r>
              <a:rPr lang="en-US" sz="1800" dirty="0" smtClean="0"/>
              <a:t>.</a:t>
            </a:r>
            <a:endParaRPr lang="en-US" sz="1800" dirty="0"/>
          </a:p>
          <a:p>
            <a:pPr>
              <a:lnSpc>
                <a:spcPct val="100000"/>
              </a:lnSpc>
              <a:spcBef>
                <a:spcPts val="800"/>
              </a:spcBef>
            </a:pPr>
            <a:r>
              <a:rPr lang="en-US" sz="1800" dirty="0"/>
              <a:t>JAXA’s </a:t>
            </a:r>
            <a:r>
              <a:rPr lang="en-US" sz="1800" b="1" dirty="0"/>
              <a:t>ASTRO-H</a:t>
            </a:r>
            <a:r>
              <a:rPr lang="en-US" sz="1800" dirty="0"/>
              <a:t> </a:t>
            </a:r>
            <a:r>
              <a:rPr lang="en-US" sz="1800" dirty="0" smtClean="0"/>
              <a:t>mission </a:t>
            </a:r>
            <a:r>
              <a:rPr lang="en-US" sz="1800" dirty="0"/>
              <a:t>spacecraft system level test will take place in </a:t>
            </a:r>
            <a:r>
              <a:rPr lang="en-US" sz="1800" dirty="0" err="1" smtClean="0"/>
              <a:t>FY15</a:t>
            </a:r>
            <a:r>
              <a:rPr lang="en-US" sz="1800" dirty="0" smtClean="0"/>
              <a:t>.</a:t>
            </a:r>
            <a:endParaRPr lang="en-US" sz="1800" dirty="0"/>
          </a:p>
          <a:p>
            <a:pPr>
              <a:lnSpc>
                <a:spcPct val="100000"/>
              </a:lnSpc>
              <a:spcBef>
                <a:spcPts val="800"/>
              </a:spcBef>
            </a:pPr>
            <a:r>
              <a:rPr lang="en-US" sz="1800" dirty="0" smtClean="0"/>
              <a:t>The </a:t>
            </a:r>
            <a:r>
              <a:rPr lang="en-US" sz="1800" dirty="0"/>
              <a:t>Astrophysics </a:t>
            </a:r>
            <a:r>
              <a:rPr lang="en-US" sz="1800" b="1" dirty="0" smtClean="0"/>
              <a:t>Archives </a:t>
            </a:r>
            <a:r>
              <a:rPr lang="en-US" sz="1800" b="1" dirty="0"/>
              <a:t>Senior Review </a:t>
            </a:r>
            <a:r>
              <a:rPr lang="en-US" sz="1800" dirty="0"/>
              <a:t>will be held in </a:t>
            </a:r>
            <a:r>
              <a:rPr lang="en-US" sz="1800" dirty="0" err="1" smtClean="0"/>
              <a:t>FY15</a:t>
            </a:r>
            <a:r>
              <a:rPr lang="en-US" sz="1800" dirty="0" smtClean="0"/>
              <a:t>.</a:t>
            </a:r>
            <a:endParaRPr lang="en-US" sz="1800" dirty="0"/>
          </a:p>
          <a:p>
            <a:pPr>
              <a:lnSpc>
                <a:spcPct val="100000"/>
              </a:lnSpc>
              <a:spcBef>
                <a:spcPts val="800"/>
              </a:spcBef>
            </a:pPr>
            <a:r>
              <a:rPr lang="en-US" sz="1800" b="1" dirty="0"/>
              <a:t>Hubble</a:t>
            </a:r>
            <a:r>
              <a:rPr lang="en-US" sz="1800" dirty="0"/>
              <a:t> will achieve 25 years of operation in </a:t>
            </a:r>
            <a:r>
              <a:rPr lang="en-US" sz="1800" dirty="0" err="1" smtClean="0"/>
              <a:t>FY15</a:t>
            </a:r>
            <a:r>
              <a:rPr lang="en-US" sz="1800" dirty="0" smtClean="0"/>
              <a:t>.</a:t>
            </a:r>
            <a:endParaRPr lang="en-US" sz="1800" dirty="0"/>
          </a:p>
          <a:p>
            <a:pPr>
              <a:lnSpc>
                <a:spcPct val="100000"/>
              </a:lnSpc>
              <a:spcBef>
                <a:spcPts val="800"/>
              </a:spcBef>
            </a:pPr>
            <a:r>
              <a:rPr lang="en-US" sz="1800" dirty="0"/>
              <a:t>The NRC </a:t>
            </a:r>
            <a:r>
              <a:rPr lang="en-US" sz="1800" b="1" dirty="0"/>
              <a:t>Mid-Decade Review </a:t>
            </a:r>
            <a:r>
              <a:rPr lang="en-US" sz="1800" dirty="0"/>
              <a:t>will begin in </a:t>
            </a:r>
            <a:r>
              <a:rPr lang="en-US" sz="1800" dirty="0" err="1" smtClean="0"/>
              <a:t>FY15</a:t>
            </a:r>
            <a:r>
              <a:rPr lang="en-US" sz="1800" dirty="0" smtClean="0"/>
              <a:t>.</a:t>
            </a:r>
          </a:p>
          <a:p>
            <a:pPr>
              <a:lnSpc>
                <a:spcPct val="100000"/>
              </a:lnSpc>
              <a:spcBef>
                <a:spcPts val="800"/>
              </a:spcBef>
            </a:pPr>
            <a:r>
              <a:rPr lang="en-US" sz="1800" dirty="0"/>
              <a:t>Four </a:t>
            </a:r>
            <a:r>
              <a:rPr lang="en-US" sz="1800" b="1" dirty="0"/>
              <a:t>Balloon</a:t>
            </a:r>
            <a:r>
              <a:rPr lang="en-US" sz="1800" dirty="0"/>
              <a:t> campaigns </a:t>
            </a:r>
            <a:r>
              <a:rPr lang="en-US" sz="1800" dirty="0" smtClean="0"/>
              <a:t>will be conducted in </a:t>
            </a:r>
            <a:r>
              <a:rPr lang="en-US" sz="1800" dirty="0" err="1" smtClean="0"/>
              <a:t>FY15</a:t>
            </a:r>
            <a:r>
              <a:rPr lang="en-US" sz="1800" dirty="0" smtClean="0"/>
              <a:t>.</a:t>
            </a:r>
            <a:endParaRPr lang="en-US" sz="1800" dirty="0"/>
          </a:p>
          <a:p>
            <a:pPr>
              <a:lnSpc>
                <a:spcPct val="100000"/>
              </a:lnSpc>
              <a:spcBef>
                <a:spcPts val="800"/>
              </a:spcBef>
            </a:pPr>
            <a:r>
              <a:rPr lang="en-US" sz="1800" dirty="0"/>
              <a:t>Five </a:t>
            </a:r>
            <a:r>
              <a:rPr lang="en-US" sz="1800" b="1" dirty="0"/>
              <a:t>Sounding </a:t>
            </a:r>
            <a:r>
              <a:rPr lang="en-US" sz="1800" b="1" dirty="0" smtClean="0"/>
              <a:t>Rockets </a:t>
            </a:r>
            <a:r>
              <a:rPr lang="en-US" sz="1800" dirty="0" smtClean="0"/>
              <a:t>with Astrophysics payloads will launch in </a:t>
            </a:r>
            <a:r>
              <a:rPr lang="en-US" sz="1800" dirty="0" err="1" smtClean="0"/>
              <a:t>FY15</a:t>
            </a:r>
            <a:r>
              <a:rPr lang="en-US" sz="1800" dirty="0" smtClean="0"/>
              <a:t>.</a:t>
            </a:r>
            <a:endParaRPr lang="en-US" sz="1800" dirty="0"/>
          </a:p>
          <a:p>
            <a:pPr>
              <a:lnSpc>
                <a:spcPct val="100000"/>
              </a:lnSpc>
              <a:spcBef>
                <a:spcPts val="600"/>
              </a:spcBef>
            </a:pPr>
            <a:endParaRPr lang="en-US" sz="1800" dirty="0"/>
          </a:p>
        </p:txBody>
      </p:sp>
    </p:spTree>
    <p:extLst>
      <p:ext uri="{BB962C8B-B14F-4D97-AF65-F5344CB8AC3E}">
        <p14:creationId xmlns:p14="http://schemas.microsoft.com/office/powerpoint/2010/main" val="3176495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35484" y="2134829"/>
            <a:ext cx="2808856" cy="189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18086" y="2106609"/>
            <a:ext cx="2709334" cy="192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400" y="169735"/>
            <a:ext cx="9144000" cy="492443"/>
          </a:xfrm>
          <a:prstGeom prst="rect">
            <a:avLst/>
          </a:prstGeom>
          <a:noFill/>
        </p:spPr>
        <p:txBody>
          <a:bodyPr wrap="square" rtlCol="0">
            <a:spAutoFit/>
          </a:bodyPr>
          <a:lstStyle/>
          <a:p>
            <a:pPr algn="ctr" defTabSz="457200" fontAlgn="auto">
              <a:spcBef>
                <a:spcPts val="0"/>
              </a:spcBef>
              <a:spcAft>
                <a:spcPts val="0"/>
              </a:spcAft>
            </a:pPr>
            <a:r>
              <a:rPr lang="en-US" sz="2600" b="1" dirty="0">
                <a:solidFill>
                  <a:prstClr val="black"/>
                </a:solidFill>
                <a:latin typeface="Arial"/>
                <a:cs typeface="Arial"/>
              </a:rPr>
              <a:t>Why Astrophysics?</a:t>
            </a:r>
          </a:p>
        </p:txBody>
      </p:sp>
      <p:sp>
        <p:nvSpPr>
          <p:cNvPr id="2" name="Rectangle 1"/>
          <p:cNvSpPr/>
          <p:nvPr/>
        </p:nvSpPr>
        <p:spPr>
          <a:xfrm>
            <a:off x="0" y="1133329"/>
            <a:ext cx="9144000" cy="769441"/>
          </a:xfrm>
          <a:prstGeom prst="rect">
            <a:avLst/>
          </a:prstGeom>
        </p:spPr>
        <p:txBody>
          <a:bodyPr wrap="square">
            <a:spAutoFit/>
          </a:bodyPr>
          <a:lstStyle/>
          <a:p>
            <a:pPr algn="ctr"/>
            <a:r>
              <a:rPr lang="en-US" sz="2200" b="1" dirty="0">
                <a:solidFill>
                  <a:prstClr val="black"/>
                </a:solidFill>
              </a:rPr>
              <a:t>Astrophysics is humankind’s scientific endeavor to </a:t>
            </a:r>
            <a:br>
              <a:rPr lang="en-US" sz="2200" b="1" dirty="0">
                <a:solidFill>
                  <a:prstClr val="black"/>
                </a:solidFill>
              </a:rPr>
            </a:br>
            <a:r>
              <a:rPr lang="en-US" sz="2200" b="1" dirty="0">
                <a:solidFill>
                  <a:prstClr val="black"/>
                </a:solidFill>
              </a:rPr>
              <a:t>understand the universe and our place in it.</a:t>
            </a:r>
          </a:p>
        </p:txBody>
      </p:sp>
      <p:pic>
        <p:nvPicPr>
          <p:cNvPr id="16" name="Picture 15" descr="PIA17002_ip.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6743" y="2106609"/>
            <a:ext cx="2665589" cy="1922994"/>
          </a:xfrm>
          <a:prstGeom prst="rect">
            <a:avLst/>
          </a:prstGeom>
        </p:spPr>
      </p:pic>
      <p:sp>
        <p:nvSpPr>
          <p:cNvPr id="3" name="TextBox 2"/>
          <p:cNvSpPr txBox="1"/>
          <p:nvPr/>
        </p:nvSpPr>
        <p:spPr>
          <a:xfrm>
            <a:off x="471948" y="5063046"/>
            <a:ext cx="8672052" cy="1015663"/>
          </a:xfrm>
          <a:prstGeom prst="rect">
            <a:avLst/>
          </a:prstGeom>
          <a:noFill/>
        </p:spPr>
        <p:txBody>
          <a:bodyPr wrap="square" rtlCol="0">
            <a:spAutoFit/>
          </a:bodyPr>
          <a:lstStyle/>
          <a:p>
            <a:r>
              <a:rPr lang="en-US" dirty="0" smtClean="0">
                <a:solidFill>
                  <a:prstClr val="black"/>
                </a:solidFill>
              </a:rPr>
              <a:t>These national </a:t>
            </a:r>
          </a:p>
          <a:p>
            <a:r>
              <a:rPr lang="en-US" dirty="0" smtClean="0">
                <a:solidFill>
                  <a:prstClr val="black"/>
                </a:solidFill>
              </a:rPr>
              <a:t>strategic drivers </a:t>
            </a:r>
          </a:p>
          <a:p>
            <a:r>
              <a:rPr lang="en-US" dirty="0" smtClean="0">
                <a:solidFill>
                  <a:prstClr val="black"/>
                </a:solidFill>
              </a:rPr>
              <a:t>are enduring</a:t>
            </a:r>
            <a:endParaRPr lang="en-US" dirty="0">
              <a:solidFill>
                <a:prstClr val="black"/>
              </a:solidFill>
            </a:endParaRPr>
          </a:p>
        </p:txBody>
      </p:sp>
      <p:sp>
        <p:nvSpPr>
          <p:cNvPr id="13" name="TextBox 12"/>
          <p:cNvSpPr txBox="1"/>
          <p:nvPr/>
        </p:nvSpPr>
        <p:spPr>
          <a:xfrm>
            <a:off x="126056" y="4105483"/>
            <a:ext cx="286055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ea typeface="+mn-ea"/>
                <a:cs typeface="Arial" panose="020B0604020202020204" pitchFamily="34" charset="0"/>
              </a:rPr>
              <a:t>1. How did our universe  </a:t>
            </a:r>
            <a:br>
              <a:rPr lang="en-US" sz="1800" dirty="0" smtClean="0">
                <a:solidFill>
                  <a:prstClr val="black"/>
                </a:solidFill>
                <a:ea typeface="+mn-ea"/>
                <a:cs typeface="Arial" panose="020B0604020202020204" pitchFamily="34" charset="0"/>
              </a:rPr>
            </a:br>
            <a:r>
              <a:rPr lang="en-US" sz="1800" dirty="0" smtClean="0">
                <a:solidFill>
                  <a:prstClr val="black"/>
                </a:solidFill>
                <a:ea typeface="+mn-ea"/>
                <a:cs typeface="Arial" panose="020B0604020202020204" pitchFamily="34" charset="0"/>
              </a:rPr>
              <a:t>    begin and evolve?</a:t>
            </a:r>
            <a:endParaRPr lang="en-US" sz="1800" dirty="0">
              <a:solidFill>
                <a:prstClr val="black"/>
              </a:solidFill>
              <a:ea typeface="+mn-ea"/>
              <a:cs typeface="Arial" panose="020B0604020202020204" pitchFamily="34" charset="0"/>
            </a:endParaRPr>
          </a:p>
        </p:txBody>
      </p:sp>
      <p:sp>
        <p:nvSpPr>
          <p:cNvPr id="14" name="TextBox 13"/>
          <p:cNvSpPr txBox="1"/>
          <p:nvPr/>
        </p:nvSpPr>
        <p:spPr>
          <a:xfrm>
            <a:off x="3198780" y="4105483"/>
            <a:ext cx="3520671"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ea typeface="+mn-ea"/>
                <a:cs typeface="Arial" panose="020B0604020202020204" pitchFamily="34" charset="0"/>
              </a:rPr>
              <a:t>2. How </a:t>
            </a:r>
            <a:r>
              <a:rPr lang="en-US" sz="1800" dirty="0">
                <a:solidFill>
                  <a:prstClr val="black"/>
                </a:solidFill>
                <a:ea typeface="+mn-ea"/>
                <a:cs typeface="Arial" panose="020B0604020202020204" pitchFamily="34" charset="0"/>
              </a:rPr>
              <a:t>did galaxies, stars, </a:t>
            </a:r>
            <a:r>
              <a:rPr lang="en-US" sz="1800" dirty="0" smtClean="0">
                <a:solidFill>
                  <a:prstClr val="black"/>
                </a:solidFill>
                <a:ea typeface="+mn-ea"/>
                <a:cs typeface="Arial" panose="020B0604020202020204" pitchFamily="34" charset="0"/>
              </a:rPr>
              <a:t/>
            </a:r>
            <a:br>
              <a:rPr lang="en-US" sz="1800" dirty="0" smtClean="0">
                <a:solidFill>
                  <a:prstClr val="black"/>
                </a:solidFill>
                <a:ea typeface="+mn-ea"/>
                <a:cs typeface="Arial" panose="020B0604020202020204" pitchFamily="34" charset="0"/>
              </a:rPr>
            </a:br>
            <a:r>
              <a:rPr lang="en-US" sz="1800" dirty="0" smtClean="0">
                <a:solidFill>
                  <a:prstClr val="black"/>
                </a:solidFill>
                <a:ea typeface="+mn-ea"/>
                <a:cs typeface="Arial" panose="020B0604020202020204" pitchFamily="34" charset="0"/>
              </a:rPr>
              <a:t>    and </a:t>
            </a:r>
            <a:r>
              <a:rPr lang="en-US" sz="1800" dirty="0">
                <a:solidFill>
                  <a:prstClr val="black"/>
                </a:solidFill>
                <a:ea typeface="+mn-ea"/>
                <a:cs typeface="Arial" panose="020B0604020202020204" pitchFamily="34" charset="0"/>
              </a:rPr>
              <a:t>planets come to be?</a:t>
            </a:r>
          </a:p>
        </p:txBody>
      </p:sp>
      <p:sp>
        <p:nvSpPr>
          <p:cNvPr id="15" name="TextBox 14"/>
          <p:cNvSpPr txBox="1"/>
          <p:nvPr/>
        </p:nvSpPr>
        <p:spPr>
          <a:xfrm>
            <a:off x="6192193" y="4105483"/>
            <a:ext cx="2242427"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ea typeface="+mn-ea"/>
                <a:cs typeface="Arial" panose="020B0604020202020204" pitchFamily="34" charset="0"/>
              </a:rPr>
              <a:t>3. Are </a:t>
            </a:r>
            <a:r>
              <a:rPr lang="en-US" sz="1800" dirty="0">
                <a:solidFill>
                  <a:prstClr val="black"/>
                </a:solidFill>
                <a:ea typeface="+mn-ea"/>
                <a:cs typeface="Arial" panose="020B0604020202020204" pitchFamily="34" charset="0"/>
              </a:rPr>
              <a:t>We Alone?</a:t>
            </a:r>
          </a:p>
          <a:p>
            <a:pPr defTabSz="457200" fontAlgn="auto">
              <a:spcBef>
                <a:spcPts val="0"/>
              </a:spcBef>
              <a:spcAft>
                <a:spcPts val="0"/>
              </a:spcAft>
            </a:pPr>
            <a:r>
              <a:rPr lang="en-US" sz="1800" dirty="0">
                <a:solidFill>
                  <a:prstClr val="black"/>
                </a:solidFill>
                <a:ea typeface="+mn-ea"/>
                <a:cs typeface="Arial" panose="020B0604020202020204" pitchFamily="34" charset="0"/>
              </a:rPr>
              <a:t>		</a:t>
            </a:r>
          </a:p>
        </p:txBody>
      </p:sp>
      <p:pic>
        <p:nvPicPr>
          <p:cNvPr id="6146" name="Picture 2" descr="2010_New Worlds New Horizons in Astronomy and Astrophysic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99537" y="4829467"/>
            <a:ext cx="9525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19899" y="4824243"/>
            <a:ext cx="9525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19899" y="6176794"/>
            <a:ext cx="952500" cy="400110"/>
          </a:xfrm>
          <a:prstGeom prst="rect">
            <a:avLst/>
          </a:prstGeom>
          <a:noFill/>
        </p:spPr>
        <p:txBody>
          <a:bodyPr wrap="square" rtlCol="0">
            <a:spAutoFit/>
          </a:bodyPr>
          <a:lstStyle/>
          <a:p>
            <a:pPr algn="ctr"/>
            <a:r>
              <a:rPr lang="en-US" dirty="0" smtClean="0">
                <a:solidFill>
                  <a:prstClr val="black"/>
                </a:solidFill>
              </a:rPr>
              <a:t>2001</a:t>
            </a:r>
            <a:endParaRPr lang="en-US" dirty="0">
              <a:solidFill>
                <a:prstClr val="black"/>
              </a:solidFill>
            </a:endParaRPr>
          </a:p>
        </p:txBody>
      </p:sp>
      <p:sp>
        <p:nvSpPr>
          <p:cNvPr id="18" name="TextBox 17"/>
          <p:cNvSpPr txBox="1"/>
          <p:nvPr/>
        </p:nvSpPr>
        <p:spPr>
          <a:xfrm>
            <a:off x="7599537" y="6179446"/>
            <a:ext cx="952500" cy="400110"/>
          </a:xfrm>
          <a:prstGeom prst="rect">
            <a:avLst/>
          </a:prstGeom>
          <a:noFill/>
        </p:spPr>
        <p:txBody>
          <a:bodyPr wrap="square" rtlCol="0">
            <a:spAutoFit/>
          </a:bodyPr>
          <a:lstStyle/>
          <a:p>
            <a:pPr algn="ctr"/>
            <a:r>
              <a:rPr lang="en-US" dirty="0" smtClean="0">
                <a:solidFill>
                  <a:prstClr val="black"/>
                </a:solidFill>
              </a:rPr>
              <a:t>2010</a:t>
            </a:r>
            <a:endParaRPr lang="en-US" dirty="0">
              <a:solidFill>
                <a:prstClr val="black"/>
              </a:solidFill>
            </a:endParaRPr>
          </a:p>
        </p:txBody>
      </p:sp>
      <p:pic>
        <p:nvPicPr>
          <p:cNvPr id="6151" name="Picture 7" descr="Book Cove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7611"/>
          <a:stretch/>
        </p:blipFill>
        <p:spPr bwMode="auto">
          <a:xfrm>
            <a:off x="5237337" y="4824243"/>
            <a:ext cx="952500" cy="13552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23151" y="6182098"/>
            <a:ext cx="952500" cy="400110"/>
          </a:xfrm>
          <a:prstGeom prst="rect">
            <a:avLst/>
          </a:prstGeom>
          <a:noFill/>
        </p:spPr>
        <p:txBody>
          <a:bodyPr wrap="square" rtlCol="0">
            <a:spAutoFit/>
          </a:bodyPr>
          <a:lstStyle/>
          <a:p>
            <a:pPr algn="ctr"/>
            <a:r>
              <a:rPr lang="en-US" dirty="0" smtClean="0">
                <a:solidFill>
                  <a:prstClr val="black"/>
                </a:solidFill>
              </a:rPr>
              <a:t>1991</a:t>
            </a:r>
            <a:endParaRPr lang="en-US" dirty="0">
              <a:solidFill>
                <a:prstClr val="black"/>
              </a:solidFill>
            </a:endParaRPr>
          </a:p>
        </p:txBody>
      </p:sp>
      <p:pic>
        <p:nvPicPr>
          <p:cNvPr id="6153" name="Picture 9" descr="Book Cov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78927" y="4824243"/>
            <a:ext cx="952500" cy="13552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78927" y="6189972"/>
            <a:ext cx="952500" cy="400110"/>
          </a:xfrm>
          <a:prstGeom prst="rect">
            <a:avLst/>
          </a:prstGeom>
          <a:noFill/>
        </p:spPr>
        <p:txBody>
          <a:bodyPr wrap="square" rtlCol="0">
            <a:spAutoFit/>
          </a:bodyPr>
          <a:lstStyle/>
          <a:p>
            <a:pPr algn="ctr"/>
            <a:r>
              <a:rPr lang="en-US" dirty="0" smtClean="0">
                <a:solidFill>
                  <a:prstClr val="black"/>
                </a:solidFill>
              </a:rPr>
              <a:t>1982</a:t>
            </a:r>
            <a:endParaRPr lang="en-US" dirty="0">
              <a:solidFill>
                <a:prstClr val="black"/>
              </a:solidFill>
            </a:endParaRPr>
          </a:p>
        </p:txBody>
      </p:sp>
      <p:pic>
        <p:nvPicPr>
          <p:cNvPr id="6155" name="Picture 11" descr="Book Cov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912873" y="4810416"/>
            <a:ext cx="952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29848" y="6179446"/>
            <a:ext cx="952500" cy="400110"/>
          </a:xfrm>
          <a:prstGeom prst="rect">
            <a:avLst/>
          </a:prstGeom>
          <a:noFill/>
        </p:spPr>
        <p:txBody>
          <a:bodyPr wrap="square" rtlCol="0">
            <a:spAutoFit/>
          </a:bodyPr>
          <a:lstStyle/>
          <a:p>
            <a:pPr algn="ctr"/>
            <a:r>
              <a:rPr lang="en-US" dirty="0" smtClean="0">
                <a:solidFill>
                  <a:prstClr val="black"/>
                </a:solidFill>
              </a:rPr>
              <a:t>1972</a:t>
            </a:r>
            <a:endParaRPr lang="en-US" dirty="0">
              <a:solidFill>
                <a:prstClr val="black"/>
              </a:solidFill>
            </a:endParaRPr>
          </a:p>
        </p:txBody>
      </p:sp>
    </p:spTree>
    <p:extLst>
      <p:ext uri="{BB962C8B-B14F-4D97-AF65-F5344CB8AC3E}">
        <p14:creationId xmlns:p14="http://schemas.microsoft.com/office/powerpoint/2010/main" val="409696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trophysic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223942" cy="6917957"/>
          </a:xfrm>
          <a:prstGeom prst="rect">
            <a:avLst/>
          </a:prstGeom>
        </p:spPr>
      </p:pic>
      <p:sp>
        <p:nvSpPr>
          <p:cNvPr id="2" name="TextBox 1"/>
          <p:cNvSpPr txBox="1"/>
          <p:nvPr/>
        </p:nvSpPr>
        <p:spPr>
          <a:xfrm>
            <a:off x="293254" y="3479800"/>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1990</a:t>
            </a:r>
            <a:endParaRPr lang="en-US" sz="1600" b="1" dirty="0">
              <a:solidFill>
                <a:srgbClr val="FFFF9B"/>
              </a:solidFill>
              <a:latin typeface="Arial"/>
              <a:ea typeface="ＭＳ Ｐゴシック" charset="0"/>
              <a:cs typeface="Arial"/>
            </a:endParaRPr>
          </a:p>
        </p:txBody>
      </p:sp>
      <p:sp>
        <p:nvSpPr>
          <p:cNvPr id="5" name="TextBox 4"/>
          <p:cNvSpPr txBox="1"/>
          <p:nvPr/>
        </p:nvSpPr>
        <p:spPr>
          <a:xfrm>
            <a:off x="7696200" y="1447800"/>
            <a:ext cx="1302260"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2020s</a:t>
            </a:r>
            <a:endParaRPr lang="en-US" sz="1600" b="1" dirty="0">
              <a:solidFill>
                <a:srgbClr val="FFFF9B"/>
              </a:solidFill>
              <a:latin typeface="Arial"/>
              <a:ea typeface="ＭＳ Ｐゴシック" charset="0"/>
              <a:cs typeface="Arial"/>
            </a:endParaRPr>
          </a:p>
        </p:txBody>
      </p:sp>
      <p:sp>
        <p:nvSpPr>
          <p:cNvPr id="6" name="TextBox 5"/>
          <p:cNvSpPr txBox="1"/>
          <p:nvPr/>
        </p:nvSpPr>
        <p:spPr>
          <a:xfrm>
            <a:off x="2066635" y="2987963"/>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1999</a:t>
            </a:r>
            <a:endParaRPr lang="en-US" sz="1600" b="1" dirty="0">
              <a:solidFill>
                <a:srgbClr val="FFFF9B"/>
              </a:solidFill>
              <a:latin typeface="Arial"/>
              <a:ea typeface="ＭＳ Ｐゴシック" charset="0"/>
              <a:cs typeface="Arial"/>
            </a:endParaRPr>
          </a:p>
        </p:txBody>
      </p:sp>
      <p:sp>
        <p:nvSpPr>
          <p:cNvPr id="7" name="TextBox 6"/>
          <p:cNvSpPr txBox="1"/>
          <p:nvPr/>
        </p:nvSpPr>
        <p:spPr>
          <a:xfrm>
            <a:off x="3946238" y="2168237"/>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2003</a:t>
            </a:r>
            <a:endParaRPr lang="en-US" sz="1600" b="1" dirty="0">
              <a:solidFill>
                <a:srgbClr val="FFFF9B"/>
              </a:solidFill>
              <a:latin typeface="Arial"/>
              <a:ea typeface="ＭＳ Ｐゴシック" charset="0"/>
              <a:cs typeface="Arial"/>
            </a:endParaRPr>
          </a:p>
        </p:txBody>
      </p:sp>
      <p:sp>
        <p:nvSpPr>
          <p:cNvPr id="8" name="TextBox 7"/>
          <p:cNvSpPr txBox="1"/>
          <p:nvPr/>
        </p:nvSpPr>
        <p:spPr>
          <a:xfrm>
            <a:off x="5615710" y="1440873"/>
            <a:ext cx="1188146"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2018</a:t>
            </a:r>
            <a:endParaRPr lang="en-US" sz="1600" b="1" dirty="0">
              <a:solidFill>
                <a:srgbClr val="FFFF9B"/>
              </a:solidFill>
              <a:latin typeface="Arial"/>
              <a:ea typeface="ＭＳ Ｐゴシック" charset="0"/>
              <a:cs typeface="Arial"/>
            </a:endParaRPr>
          </a:p>
        </p:txBody>
      </p:sp>
      <p:sp>
        <p:nvSpPr>
          <p:cNvPr id="9" name="Slide Number Placeholder 3"/>
          <p:cNvSpPr txBox="1">
            <a:spLocks/>
          </p:cNvSpPr>
          <p:nvPr/>
        </p:nvSpPr>
        <p:spPr>
          <a:xfrm>
            <a:off x="8635509" y="6540500"/>
            <a:ext cx="588433" cy="228600"/>
          </a:xfrm>
          <a:prstGeom prst="rect">
            <a:avLst/>
          </a:prstGeom>
        </p:spPr>
        <p:txBody>
          <a:bodyPr/>
          <a:lstStyle>
            <a:defPPr>
              <a:defRPr lang="en-US"/>
            </a:defPPr>
            <a:lvl1pPr algn="l" rtl="0" eaLnBrk="0" fontAlgn="base" hangingPunct="0">
              <a:spcBef>
                <a:spcPct val="0"/>
              </a:spcBef>
              <a:spcAft>
                <a:spcPct val="0"/>
              </a:spcAft>
              <a:defRPr sz="24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pPr algn="ctr">
              <a:defRPr/>
            </a:pPr>
            <a:fld id="{51CC0BE5-56B6-394A-93F1-A5336F78C708}" type="slidenum">
              <a:rPr lang="en-US" sz="1000" i="0" smtClean="0">
                <a:solidFill>
                  <a:schemeClr val="bg1"/>
                </a:solidFill>
                <a:ea typeface="ＭＳ Ｐゴシック"/>
                <a:cs typeface="ＭＳ Ｐゴシック"/>
              </a:rPr>
              <a:pPr algn="ctr">
                <a:defRPr/>
              </a:pPr>
              <a:t>53</a:t>
            </a:fld>
            <a:endParaRPr lang="en-US" i="0" dirty="0">
              <a:solidFill>
                <a:schemeClr val="bg1"/>
              </a:solidFill>
              <a:ea typeface="ＭＳ Ｐゴシック"/>
              <a:cs typeface="ＭＳ Ｐゴシック"/>
            </a:endParaRPr>
          </a:p>
        </p:txBody>
      </p:sp>
    </p:spTree>
    <p:extLst>
      <p:ext uri="{BB962C8B-B14F-4D97-AF65-F5344CB8AC3E}">
        <p14:creationId xmlns:p14="http://schemas.microsoft.com/office/powerpoint/2010/main" val="356462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nvPr>
        </p:nvGraphicFramePr>
        <p:xfrm>
          <a:off x="176212" y="820738"/>
          <a:ext cx="8815387" cy="5650992"/>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FY14 Appropriation,</a:t>
                      </a:r>
                      <a:r>
                        <a:rPr lang="en-US" baseline="0" dirty="0" smtClean="0"/>
                        <a:t> </a:t>
                      </a:r>
                      <a:r>
                        <a:rPr lang="en-US" dirty="0" smtClean="0"/>
                        <a:t>the President’s FY15 Budget Request, and its notional out years</a:t>
                      </a:r>
                      <a:r>
                        <a:rPr lang="en-US" baseline="0" dirty="0" smtClean="0"/>
                        <a:t> 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Large-scale 1. WFIRST</a:t>
                      </a:r>
                      <a:endParaRPr lang="en-US" sz="1800" dirty="0"/>
                    </a:p>
                  </a:txBody>
                  <a:tcPr/>
                </a:tc>
                <a:tc>
                  <a:txBody>
                    <a:bodyPr/>
                    <a:lstStyle/>
                    <a:p>
                      <a:pPr>
                        <a:lnSpc>
                          <a:spcPct val="90000"/>
                        </a:lnSpc>
                      </a:pPr>
                      <a:r>
                        <a:rPr lang="en-US" sz="1600" dirty="0" smtClean="0"/>
                        <a:t>Preformulation and focused technology development for WFIRST/AFTA (a 2.4m version of WFIRST with a coronagraph) are underway to enable a new start NET FY2017. Planning budget proposed for an Astrophysics Decadal Strategic Mission.</a:t>
                      </a:r>
                      <a:endParaRPr lang="en-US" sz="1600" dirty="0">
                        <a:solidFill>
                          <a:schemeClr val="tx1"/>
                        </a:solidFill>
                      </a:endParaRPr>
                    </a:p>
                  </a:txBody>
                  <a:tcPr anchor="ctr"/>
                </a:tc>
              </a:tr>
              <a:tr h="370840">
                <a:tc>
                  <a:txBody>
                    <a:bodyPr/>
                    <a:lstStyle/>
                    <a:p>
                      <a:pPr>
                        <a:lnSpc>
                          <a:spcPct val="90000"/>
                        </a:lnSpc>
                      </a:pPr>
                      <a:r>
                        <a:rPr lang="en-US" sz="1800" dirty="0" smtClean="0"/>
                        <a:t>Large-scale</a:t>
                      </a:r>
                      <a:r>
                        <a:rPr lang="en-US" sz="1800" baseline="0" dirty="0" smtClean="0"/>
                        <a:t> </a:t>
                      </a:r>
                      <a:r>
                        <a:rPr lang="en-US" sz="1800" dirty="0" smtClean="0"/>
                        <a:t>2. Augmentation</a:t>
                      </a:r>
                      <a:r>
                        <a:rPr lang="en-US" sz="1800" baseline="0" dirty="0" smtClean="0"/>
                        <a:t> to Explorer Program</a:t>
                      </a:r>
                      <a:endParaRPr lang="en-US" sz="1800" dirty="0"/>
                    </a:p>
                  </a:txBody>
                  <a:tcPr/>
                </a:tc>
                <a:tc>
                  <a:txBody>
                    <a:bodyPr/>
                    <a:lstStyle/>
                    <a:p>
                      <a:pPr>
                        <a:lnSpc>
                          <a:spcPct val="90000"/>
                        </a:lnSpc>
                      </a:pPr>
                      <a:r>
                        <a:rPr lang="en-US" sz="1600" dirty="0" smtClean="0"/>
                        <a:t>Astrophysics Explorers planned budget increased to        ~$</a:t>
                      </a:r>
                      <a:r>
                        <a:rPr lang="en-US" sz="1600" dirty="0" err="1" smtClean="0"/>
                        <a:t>150M</a:t>
                      </a:r>
                      <a:r>
                        <a:rPr lang="en-US" sz="1600" dirty="0" smtClean="0"/>
                        <a:t>/</a:t>
                      </a:r>
                      <a:r>
                        <a:rPr lang="en-US" sz="1600" dirty="0" err="1" smtClean="0"/>
                        <a:t>yr</a:t>
                      </a:r>
                      <a:r>
                        <a:rPr lang="en-US" sz="1600" dirty="0" smtClean="0"/>
                        <a:t> by </a:t>
                      </a:r>
                      <a:r>
                        <a:rPr lang="en-US" sz="1600" dirty="0" err="1" smtClean="0"/>
                        <a:t>FY16</a:t>
                      </a:r>
                      <a:r>
                        <a:rPr lang="en-US" sz="1600" dirty="0" smtClean="0"/>
                        <a:t>; supports decadal cadence of AOs including AO for SMEX AO in Fall 2014 (FY2015) and EX AO in ~FY2017. </a:t>
                      </a:r>
                      <a:endParaRPr lang="en-US" sz="1600" dirty="0"/>
                    </a:p>
                  </a:txBody>
                  <a:tcPr anchor="ctr"/>
                </a:tc>
              </a:tr>
              <a:tr h="370840">
                <a:tc>
                  <a:txBody>
                    <a:bodyPr/>
                    <a:lstStyle/>
                    <a:p>
                      <a:pPr>
                        <a:lnSpc>
                          <a:spcPct val="90000"/>
                        </a:lnSpc>
                      </a:pPr>
                      <a:r>
                        <a:rPr lang="en-US" sz="1800" dirty="0" smtClean="0"/>
                        <a:t>Large-scale 3. LISA</a:t>
                      </a:r>
                      <a:endParaRPr lang="en-US" sz="1800" dirty="0"/>
                    </a:p>
                  </a:txBody>
                  <a:tcPr/>
                </a:tc>
                <a:tc>
                  <a:txBody>
                    <a:bodyPr/>
                    <a:lstStyle/>
                    <a:p>
                      <a:pPr>
                        <a:lnSpc>
                          <a:spcPct val="90000"/>
                        </a:lnSpc>
                      </a:pPr>
                      <a:r>
                        <a:rPr lang="en-US" sz="1600" baseline="0" dirty="0" smtClean="0"/>
                        <a:t>Strategic astrophysics technology (SAT) investments including LISA Pathfinder plus discussing partnership on ESA’s L3 gravitational wave observatory – participating in ESA-led assessments in 2014-2015.</a:t>
                      </a:r>
                      <a:endParaRPr lang="en-US" sz="1600" dirty="0"/>
                    </a:p>
                  </a:txBody>
                  <a:tcPr anchor="ctr"/>
                </a:tc>
              </a:tr>
              <a:tr h="309142">
                <a:tc>
                  <a:txBody>
                    <a:bodyPr/>
                    <a:lstStyle/>
                    <a:p>
                      <a:pPr>
                        <a:lnSpc>
                          <a:spcPct val="90000"/>
                        </a:lnSpc>
                      </a:pPr>
                      <a:r>
                        <a:rPr lang="en-US" sz="1800" dirty="0" smtClean="0"/>
                        <a:t>Large-scale 4. IXO</a:t>
                      </a:r>
                      <a:endParaRPr lang="en-US" sz="1800" dirty="0"/>
                    </a:p>
                  </a:txBody>
                  <a:tcPr/>
                </a:tc>
                <a:tc>
                  <a:txBody>
                    <a:bodyPr/>
                    <a:lstStyle/>
                    <a:p>
                      <a:pPr>
                        <a:lnSpc>
                          <a:spcPct val="90000"/>
                        </a:lnSpc>
                      </a:pPr>
                      <a:r>
                        <a:rPr lang="en-US" sz="1600" dirty="0" smtClean="0"/>
                        <a:t>Strategic astrophysics technology (SAT) investments plus pursuing partnership on ESA’s L2 Athena X-ray observatory. Athena study phase, with U.S. participation, is underway.</a:t>
                      </a:r>
                      <a:endParaRPr lang="en-US" sz="1600" dirty="0"/>
                    </a:p>
                  </a:txBody>
                  <a:tcPr anchor="ctr"/>
                </a:tc>
              </a:tr>
              <a:tr h="277735">
                <a:tc>
                  <a:txBody>
                    <a:bodyPr/>
                    <a:lstStyle/>
                    <a:p>
                      <a:pPr>
                        <a:lnSpc>
                          <a:spcPct val="90000"/>
                        </a:lnSpc>
                      </a:pPr>
                      <a:r>
                        <a:rPr lang="en-US" sz="1800" dirty="0" smtClean="0"/>
                        <a:t>Medium-scale 1. New Worlds Technology Development Program</a:t>
                      </a:r>
                      <a:endParaRPr lang="en-US" sz="1800" dirty="0"/>
                    </a:p>
                  </a:txBody>
                  <a:tcPr/>
                </a:tc>
                <a:tc>
                  <a:txBody>
                    <a:bodyPr/>
                    <a:lstStyle/>
                    <a:p>
                      <a:pPr>
                        <a:lnSpc>
                          <a:spcPct val="90000"/>
                        </a:lnSpc>
                      </a:pPr>
                      <a:r>
                        <a:rPr lang="en-US" sz="1600" dirty="0" smtClean="0"/>
                        <a:t>Focused technology development for a coronagraph on WFIRST, strategic astrophysics technology (SAT) investments, and exoplanet probe mission concept studies. </a:t>
                      </a:r>
                      <a:endParaRPr lang="en-US" sz="1600" dirty="0"/>
                    </a:p>
                  </a:txBody>
                  <a:tcPr anchor="ctr"/>
                </a:tc>
              </a:tr>
            </a:tbl>
          </a:graphicData>
        </a:graphic>
      </p:graphicFrame>
    </p:spTree>
    <p:extLst>
      <p:ext uri="{BB962C8B-B14F-4D97-AF65-F5344CB8AC3E}">
        <p14:creationId xmlns:p14="http://schemas.microsoft.com/office/powerpoint/2010/main" val="108237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nvPr>
        </p:nvGraphicFramePr>
        <p:xfrm>
          <a:off x="176212" y="820738"/>
          <a:ext cx="8815387" cy="4828032"/>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FY14 Appropriation,</a:t>
                      </a:r>
                      <a:r>
                        <a:rPr lang="en-US" baseline="0" dirty="0" smtClean="0"/>
                        <a:t> </a:t>
                      </a:r>
                      <a:r>
                        <a:rPr lang="en-US" dirty="0" smtClean="0"/>
                        <a:t>the President’s FY15 Budget Request, and its notional out years</a:t>
                      </a:r>
                      <a:r>
                        <a:rPr lang="en-US" baseline="0" dirty="0" smtClean="0"/>
                        <a:t> 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Medium-scale 2. Inflation Probe Technology Development Program</a:t>
                      </a:r>
                      <a:endParaRPr lang="en-US" sz="1800" dirty="0"/>
                    </a:p>
                  </a:txBody>
                  <a:tcPr/>
                </a:tc>
                <a:tc>
                  <a:txBody>
                    <a:bodyPr/>
                    <a:lstStyle/>
                    <a:p>
                      <a:pPr>
                        <a:lnSpc>
                          <a:spcPct val="90000"/>
                        </a:lnSpc>
                      </a:pPr>
                      <a:r>
                        <a:rPr lang="en-US" sz="1600" dirty="0" smtClean="0"/>
                        <a:t>Three balloon-borne investigations plus strategic astrophysics technology (SAT) investments.</a:t>
                      </a:r>
                      <a:endParaRPr lang="en-US" sz="1600" dirty="0"/>
                    </a:p>
                  </a:txBody>
                  <a:tcPr/>
                </a:tc>
              </a:tr>
              <a:tr h="370840">
                <a:tc>
                  <a:txBody>
                    <a:bodyPr/>
                    <a:lstStyle/>
                    <a:p>
                      <a:pPr>
                        <a:lnSpc>
                          <a:spcPct val="90000"/>
                        </a:lnSpc>
                      </a:pPr>
                      <a:r>
                        <a:rPr lang="en-US" sz="1800" dirty="0" smtClean="0"/>
                        <a:t>Small-scale. Research Program Augmentations</a:t>
                      </a:r>
                      <a:endParaRPr lang="en-US" sz="1800" dirty="0"/>
                    </a:p>
                  </a:txBody>
                  <a:tcPr/>
                </a:tc>
                <a:tc>
                  <a:txBody>
                    <a:bodyPr/>
                    <a:lstStyle/>
                    <a:p>
                      <a:pPr>
                        <a:lnSpc>
                          <a:spcPct val="90000"/>
                        </a:lnSpc>
                      </a:pPr>
                      <a:r>
                        <a:rPr lang="en-US" sz="1600" dirty="0" smtClean="0"/>
                        <a:t>Increased annual R&amp;A budget from $74M (FY10) to $82M (FY12 and beyond). Within R&amp;A: established Theoretical and Computational Astrophysics Networks (TCAN) program with NSF; funding available for astrophysics theory; funding available for lab astrophysics; funding available for suborbital payloads.</a:t>
                      </a:r>
                      <a:endParaRPr lang="en-US" sz="1600" dirty="0"/>
                    </a:p>
                  </a:txBody>
                  <a:tcPr/>
                </a:tc>
              </a:tr>
              <a:tr h="370840">
                <a:tc>
                  <a:txBody>
                    <a:bodyPr/>
                    <a:lstStyle/>
                    <a:p>
                      <a:pPr>
                        <a:lnSpc>
                          <a:spcPct val="90000"/>
                        </a:lnSpc>
                      </a:pPr>
                      <a:r>
                        <a:rPr lang="en-US" sz="1800" dirty="0" smtClean="0"/>
                        <a:t>Small-scale. Intermediate Technology development Augmentation </a:t>
                      </a:r>
                      <a:endParaRPr lang="en-US" sz="1800" dirty="0"/>
                    </a:p>
                  </a:txBody>
                  <a:tcPr/>
                </a:tc>
                <a:tc>
                  <a:txBody>
                    <a:bodyPr/>
                    <a:lstStyle/>
                    <a:p>
                      <a:pPr>
                        <a:lnSpc>
                          <a:spcPct val="90000"/>
                        </a:lnSpc>
                      </a:pPr>
                      <a:r>
                        <a:rPr lang="en-US" sz="1600" dirty="0" smtClean="0"/>
                        <a:t>Established competed Strategic Astrophysics Technology (SAT) program element; directed technology funding for WFIRST and other large-scale decadal priorities.</a:t>
                      </a:r>
                      <a:endParaRPr lang="en-US" sz="1600" dirty="0"/>
                    </a:p>
                  </a:txBody>
                  <a:tcPr/>
                </a:tc>
              </a:tr>
              <a:tr h="370840">
                <a:tc>
                  <a:txBody>
                    <a:bodyPr/>
                    <a:lstStyle/>
                    <a:p>
                      <a:pPr>
                        <a:lnSpc>
                          <a:spcPct val="90000"/>
                        </a:lnSpc>
                      </a:pPr>
                      <a:r>
                        <a:rPr lang="en-US" sz="1800" dirty="0" smtClean="0"/>
                        <a:t>Small-scale. Future Ultraviolet-Visible Space Capability</a:t>
                      </a:r>
                      <a:endParaRPr lang="en-US" sz="1800" dirty="0"/>
                    </a:p>
                  </a:txBody>
                  <a:tcPr/>
                </a:tc>
                <a:tc>
                  <a:txBody>
                    <a:bodyPr/>
                    <a:lstStyle/>
                    <a:p>
                      <a:pPr>
                        <a:lnSpc>
                          <a:spcPct val="90000"/>
                        </a:lnSpc>
                      </a:pPr>
                      <a:r>
                        <a:rPr lang="en-US" sz="1600" dirty="0" smtClean="0"/>
                        <a:t>Strategic Astrophysics Technology (SAT) investments.</a:t>
                      </a:r>
                      <a:endParaRPr lang="en-US" sz="1600" dirty="0"/>
                    </a:p>
                  </a:txBody>
                  <a:tcPr/>
                </a:tc>
              </a:tr>
              <a:tr h="370840">
                <a:tc>
                  <a:txBody>
                    <a:bodyPr/>
                    <a:lstStyle/>
                    <a:p>
                      <a:pPr>
                        <a:lnSpc>
                          <a:spcPct val="90000"/>
                        </a:lnSpc>
                      </a:pPr>
                      <a:r>
                        <a:rPr lang="en-US" sz="1800" dirty="0" smtClean="0"/>
                        <a:t>Small-scale. SPICA (U.S. contribution to JAXA-led)</a:t>
                      </a:r>
                      <a:endParaRPr lang="en-US" sz="1800" dirty="0"/>
                    </a:p>
                  </a:txBody>
                  <a:tcPr/>
                </a:tc>
                <a:tc>
                  <a:txBody>
                    <a:bodyPr/>
                    <a:lstStyle/>
                    <a:p>
                      <a:pPr>
                        <a:lnSpc>
                          <a:spcPct val="90000"/>
                        </a:lnSpc>
                      </a:pPr>
                      <a:r>
                        <a:rPr lang="en-US" sz="1600" dirty="0" smtClean="0"/>
                        <a:t>Not supported as a strategic contribution; candidate for Explorer Mission of Opportunity.</a:t>
                      </a:r>
                      <a:endParaRPr lang="en-US" sz="1600" dirty="0"/>
                    </a:p>
                  </a:txBody>
                  <a:tcPr/>
                </a:tc>
              </a:tr>
            </a:tbl>
          </a:graphicData>
        </a:graphic>
      </p:graphicFrame>
    </p:spTree>
    <p:extLst>
      <p:ext uri="{BB962C8B-B14F-4D97-AF65-F5344CB8AC3E}">
        <p14:creationId xmlns:p14="http://schemas.microsoft.com/office/powerpoint/2010/main" val="427097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9"/>
          <p:cNvSpPr>
            <a:spLocks noChangeArrowheads="1"/>
          </p:cNvSpPr>
          <p:nvPr/>
        </p:nvSpPr>
        <p:spPr bwMode="auto">
          <a:xfrm>
            <a:off x="120967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endParaRPr lang="en-US" sz="1000" i="0">
              <a:solidFill>
                <a:srgbClr val="000000"/>
              </a:solidFill>
            </a:endParaRPr>
          </a:p>
        </p:txBody>
      </p:sp>
      <p:sp>
        <p:nvSpPr>
          <p:cNvPr id="41986" name="Line 131"/>
          <p:cNvSpPr>
            <a:spLocks noChangeShapeType="1"/>
          </p:cNvSpPr>
          <p:nvPr/>
        </p:nvSpPr>
        <p:spPr bwMode="auto">
          <a:xfrm>
            <a:off x="152400" y="1295400"/>
            <a:ext cx="89916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1987" name="Line 149"/>
          <p:cNvSpPr>
            <a:spLocks noChangeShapeType="1"/>
          </p:cNvSpPr>
          <p:nvPr/>
        </p:nvSpPr>
        <p:spPr bwMode="auto">
          <a:xfrm>
            <a:off x="136525" y="1600200"/>
            <a:ext cx="9007475" cy="3810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1988" name="Rectangle 9"/>
          <p:cNvSpPr>
            <a:spLocks noChangeArrowheads="1"/>
          </p:cNvSpPr>
          <p:nvPr/>
        </p:nvSpPr>
        <p:spPr bwMode="auto">
          <a:xfrm>
            <a:off x="231457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89" name="Rectangle 9"/>
          <p:cNvSpPr>
            <a:spLocks noChangeArrowheads="1"/>
          </p:cNvSpPr>
          <p:nvPr/>
        </p:nvSpPr>
        <p:spPr bwMode="auto">
          <a:xfrm>
            <a:off x="341312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90" name="Rectangle 9"/>
          <p:cNvSpPr>
            <a:spLocks noChangeArrowheads="1"/>
          </p:cNvSpPr>
          <p:nvPr/>
        </p:nvSpPr>
        <p:spPr bwMode="auto">
          <a:xfrm>
            <a:off x="451802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91" name="Rectangle 9"/>
          <p:cNvSpPr>
            <a:spLocks noChangeArrowheads="1"/>
          </p:cNvSpPr>
          <p:nvPr/>
        </p:nvSpPr>
        <p:spPr bwMode="auto">
          <a:xfrm>
            <a:off x="562292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92" name="Rectangle 9"/>
          <p:cNvSpPr>
            <a:spLocks noChangeArrowheads="1"/>
          </p:cNvSpPr>
          <p:nvPr/>
        </p:nvSpPr>
        <p:spPr bwMode="auto">
          <a:xfrm>
            <a:off x="672782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93" name="Rectangle 9"/>
          <p:cNvSpPr>
            <a:spLocks noChangeArrowheads="1"/>
          </p:cNvSpPr>
          <p:nvPr/>
        </p:nvSpPr>
        <p:spPr bwMode="auto">
          <a:xfrm>
            <a:off x="7832725" y="685800"/>
            <a:ext cx="1095375"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pPr eaLnBrk="0" hangingPunct="0"/>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endParaRPr lang="en-US" sz="1000" i="0">
              <a:solidFill>
                <a:srgbClr val="000000"/>
              </a:solidFill>
            </a:endParaRPr>
          </a:p>
          <a:p>
            <a:r>
              <a:rPr lang="en-US" sz="1000" i="0">
                <a:solidFill>
                  <a:srgbClr val="000000"/>
                </a:solidFill>
              </a:rPr>
              <a:t>        </a:t>
            </a:r>
          </a:p>
          <a:p>
            <a:r>
              <a:rPr lang="en-US" sz="1000" i="0">
                <a:solidFill>
                  <a:srgbClr val="000000"/>
                </a:solidFill>
              </a:rPr>
              <a:t>      </a:t>
            </a:r>
          </a:p>
          <a:p>
            <a:endParaRPr lang="en-US" sz="1000" i="0">
              <a:solidFill>
                <a:srgbClr val="000000"/>
              </a:solidFill>
            </a:endParaRPr>
          </a:p>
        </p:txBody>
      </p:sp>
      <p:sp>
        <p:nvSpPr>
          <p:cNvPr id="41994" name="Text Box 18"/>
          <p:cNvSpPr txBox="1">
            <a:spLocks noChangeArrowheads="1"/>
          </p:cNvSpPr>
          <p:nvPr/>
        </p:nvSpPr>
        <p:spPr bwMode="auto">
          <a:xfrm>
            <a:off x="3109913" y="1074738"/>
            <a:ext cx="190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 tIns="9135" rIns="9135" bIns="9135">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endParaRPr lang="en-US" sz="1200" i="0">
              <a:solidFill>
                <a:srgbClr val="000000"/>
              </a:solidFill>
              <a:latin typeface="Arial" charset="0"/>
            </a:endParaRPr>
          </a:p>
        </p:txBody>
      </p:sp>
      <p:sp>
        <p:nvSpPr>
          <p:cNvPr id="41995" name="Text Box 22"/>
          <p:cNvSpPr txBox="1">
            <a:spLocks noChangeArrowheads="1"/>
          </p:cNvSpPr>
          <p:nvPr/>
        </p:nvSpPr>
        <p:spPr bwMode="auto">
          <a:xfrm>
            <a:off x="3124200" y="1685925"/>
            <a:ext cx="190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 tIns="9135" rIns="9135" bIns="9135">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endParaRPr lang="en-US" sz="1200" i="0">
              <a:solidFill>
                <a:srgbClr val="000000"/>
              </a:solidFill>
              <a:latin typeface="Arial" charset="0"/>
            </a:endParaRPr>
          </a:p>
        </p:txBody>
      </p:sp>
      <p:sp>
        <p:nvSpPr>
          <p:cNvPr id="41996" name="AutoShape 31"/>
          <p:cNvSpPr>
            <a:spLocks noChangeArrowheads="1"/>
          </p:cNvSpPr>
          <p:nvPr/>
        </p:nvSpPr>
        <p:spPr bwMode="auto">
          <a:xfrm flipV="1">
            <a:off x="698500" y="6604000"/>
            <a:ext cx="155575" cy="155575"/>
          </a:xfrm>
          <a:prstGeom prst="triangle">
            <a:avLst>
              <a:gd name="adj" fmla="val 50000"/>
            </a:avLst>
          </a:prstGeom>
          <a:solidFill>
            <a:srgbClr val="0FFF34"/>
          </a:solidFill>
          <a:ln w="12700">
            <a:solidFill>
              <a:schemeClr val="tx1"/>
            </a:solidFill>
            <a:miter lim="800000"/>
            <a:headEnd/>
            <a:tailEnd/>
          </a:ln>
        </p:spPr>
        <p:txBody>
          <a:bodyPr rot="10800000" wrap="none" lIns="91386" tIns="45693" rIns="91386" bIns="45693" anchor="ctr"/>
          <a:lstStyle/>
          <a:p>
            <a:endParaRPr lang="en-US" sz="2000" i="0">
              <a:solidFill>
                <a:srgbClr val="000000"/>
              </a:solidFill>
            </a:endParaRPr>
          </a:p>
        </p:txBody>
      </p:sp>
      <p:sp>
        <p:nvSpPr>
          <p:cNvPr id="41997" name="Text Box 32"/>
          <p:cNvSpPr txBox="1">
            <a:spLocks noChangeArrowheads="1"/>
          </p:cNvSpPr>
          <p:nvPr/>
        </p:nvSpPr>
        <p:spPr bwMode="auto">
          <a:xfrm>
            <a:off x="822325" y="6546850"/>
            <a:ext cx="946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000" b="1" i="0">
                <a:solidFill>
                  <a:srgbClr val="000000"/>
                </a:solidFill>
                <a:latin typeface="Arial" charset="0"/>
              </a:rPr>
              <a:t>Launch Date</a:t>
            </a:r>
          </a:p>
        </p:txBody>
      </p:sp>
      <p:sp>
        <p:nvSpPr>
          <p:cNvPr id="41998" name="Rectangle 34"/>
          <p:cNvSpPr>
            <a:spLocks noChangeArrowheads="1"/>
          </p:cNvSpPr>
          <p:nvPr/>
        </p:nvSpPr>
        <p:spPr bwMode="auto">
          <a:xfrm>
            <a:off x="131763" y="685800"/>
            <a:ext cx="1066800" cy="5791200"/>
          </a:xfrm>
          <a:prstGeom prst="rect">
            <a:avLst/>
          </a:prstGeom>
          <a:solidFill>
            <a:srgbClr val="FFFF99">
              <a:alpha val="32941"/>
            </a:srgbClr>
          </a:solidFill>
          <a:ln w="9525">
            <a:solidFill>
              <a:schemeClr val="tx1"/>
            </a:solidFill>
            <a:miter lim="800000"/>
            <a:headEnd/>
            <a:tailEnd/>
          </a:ln>
        </p:spPr>
        <p:txBody>
          <a:bodyPr wrap="none" lIns="91386" tIns="45693" rIns="91386" bIns="45693" anchor="ctr"/>
          <a:lstStyle/>
          <a:p>
            <a:pPr eaLnBrk="0" hangingPunct="0">
              <a:spcBef>
                <a:spcPct val="50000"/>
              </a:spcBef>
            </a:pPr>
            <a:endParaRPr lang="en-US" sz="1000" b="1" i="0">
              <a:solidFill>
                <a:srgbClr val="000000"/>
              </a:solidFill>
              <a:latin typeface="Arial" charset="0"/>
            </a:endParaRPr>
          </a:p>
          <a:p>
            <a:pPr eaLnBrk="0" hangingPunct="0">
              <a:spcBef>
                <a:spcPct val="50000"/>
              </a:spcBef>
            </a:pPr>
            <a:endParaRPr lang="en-US" sz="1000" b="1" i="0">
              <a:solidFill>
                <a:srgbClr val="000000"/>
              </a:solidFill>
              <a:latin typeface="Arial" charset="0"/>
            </a:endParaRPr>
          </a:p>
          <a:p>
            <a:pPr eaLnBrk="0" hangingPunct="0">
              <a:spcBef>
                <a:spcPct val="50000"/>
              </a:spcBef>
            </a:pPr>
            <a:endParaRPr lang="en-US" sz="1000" b="1" i="0">
              <a:solidFill>
                <a:srgbClr val="000000"/>
              </a:solidFill>
              <a:latin typeface="Arial" charset="0"/>
            </a:endParaRPr>
          </a:p>
        </p:txBody>
      </p:sp>
      <p:sp>
        <p:nvSpPr>
          <p:cNvPr id="41999" name="Text Box 35"/>
          <p:cNvSpPr txBox="1">
            <a:spLocks noChangeArrowheads="1"/>
          </p:cNvSpPr>
          <p:nvPr/>
        </p:nvSpPr>
        <p:spPr bwMode="auto">
          <a:xfrm>
            <a:off x="85725" y="650875"/>
            <a:ext cx="1033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spcBef>
                <a:spcPct val="50000"/>
              </a:spcBef>
            </a:pPr>
            <a:r>
              <a:rPr lang="en-US" sz="1200" b="1" i="0" u="sng">
                <a:solidFill>
                  <a:srgbClr val="000000"/>
                </a:solidFill>
                <a:latin typeface="Arial" charset="0"/>
              </a:rPr>
              <a:t>Developing</a:t>
            </a:r>
          </a:p>
        </p:txBody>
      </p:sp>
      <p:sp>
        <p:nvSpPr>
          <p:cNvPr id="42000" name="Text Box 42"/>
          <p:cNvSpPr txBox="1">
            <a:spLocks noChangeArrowheads="1"/>
          </p:cNvSpPr>
          <p:nvPr/>
        </p:nvSpPr>
        <p:spPr bwMode="auto">
          <a:xfrm>
            <a:off x="71438" y="3457575"/>
            <a:ext cx="13335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ts val="500"/>
              </a:spcBef>
            </a:pPr>
            <a:r>
              <a:rPr lang="en-US" sz="1000" b="1" i="0">
                <a:solidFill>
                  <a:srgbClr val="000000"/>
                </a:solidFill>
                <a:latin typeface="Arial" charset="0"/>
              </a:rPr>
              <a:t>Hubble</a:t>
            </a:r>
          </a:p>
          <a:p>
            <a:pPr>
              <a:spcBef>
                <a:spcPts val="500"/>
              </a:spcBef>
            </a:pPr>
            <a:r>
              <a:rPr lang="en-US" sz="1000" b="1" i="0">
                <a:solidFill>
                  <a:srgbClr val="000000"/>
                </a:solidFill>
                <a:latin typeface="Arial" charset="0"/>
              </a:rPr>
              <a:t>Chandra</a:t>
            </a:r>
          </a:p>
          <a:p>
            <a:pPr>
              <a:spcBef>
                <a:spcPts val="500"/>
              </a:spcBef>
            </a:pPr>
            <a:r>
              <a:rPr lang="en-US" sz="900" b="1" i="0">
                <a:solidFill>
                  <a:srgbClr val="000000"/>
                </a:solidFill>
                <a:latin typeface="Arial" charset="0"/>
              </a:rPr>
              <a:t>XMM-Newton</a:t>
            </a:r>
            <a:r>
              <a:rPr lang="en-US" sz="800" b="1" i="0">
                <a:solidFill>
                  <a:srgbClr val="000000"/>
                </a:solidFill>
                <a:latin typeface="Arial" charset="0"/>
              </a:rPr>
              <a:t> (ESA)</a:t>
            </a:r>
          </a:p>
          <a:p>
            <a:pPr>
              <a:spcBef>
                <a:spcPts val="500"/>
              </a:spcBef>
            </a:pPr>
            <a:r>
              <a:rPr lang="en-US" sz="1000" b="1" i="0">
                <a:solidFill>
                  <a:srgbClr val="000000"/>
                </a:solidFill>
                <a:latin typeface="Arial" charset="0"/>
              </a:rPr>
              <a:t>Spitzer</a:t>
            </a:r>
          </a:p>
          <a:p>
            <a:pPr>
              <a:spcBef>
                <a:spcPts val="500"/>
              </a:spcBef>
            </a:pPr>
            <a:r>
              <a:rPr lang="en-US" sz="1000" b="1" i="0">
                <a:solidFill>
                  <a:srgbClr val="000000"/>
                </a:solidFill>
                <a:latin typeface="Arial" charset="0"/>
              </a:rPr>
              <a:t>Swift</a:t>
            </a:r>
          </a:p>
          <a:p>
            <a:pPr>
              <a:spcBef>
                <a:spcPts val="500"/>
              </a:spcBef>
            </a:pPr>
            <a:r>
              <a:rPr lang="en-US" sz="1000" b="1" i="0">
                <a:solidFill>
                  <a:srgbClr val="000000"/>
                </a:solidFill>
                <a:latin typeface="Arial" charset="0"/>
              </a:rPr>
              <a:t>Suzaku</a:t>
            </a:r>
            <a:r>
              <a:rPr lang="en-US" sz="800" b="1" i="0">
                <a:solidFill>
                  <a:srgbClr val="000000"/>
                </a:solidFill>
                <a:latin typeface="Arial" charset="0"/>
              </a:rPr>
              <a:t> (JAXA)</a:t>
            </a:r>
          </a:p>
          <a:p>
            <a:pPr>
              <a:spcBef>
                <a:spcPts val="500"/>
              </a:spcBef>
            </a:pPr>
            <a:r>
              <a:rPr lang="en-US" sz="1000" b="1" i="0">
                <a:solidFill>
                  <a:srgbClr val="000000"/>
                </a:solidFill>
                <a:latin typeface="Arial" charset="0"/>
              </a:rPr>
              <a:t>Fermi</a:t>
            </a:r>
          </a:p>
          <a:p>
            <a:pPr>
              <a:spcBef>
                <a:spcPts val="500"/>
              </a:spcBef>
            </a:pPr>
            <a:r>
              <a:rPr lang="en-US" sz="1000" b="1" i="0">
                <a:solidFill>
                  <a:srgbClr val="000000"/>
                </a:solidFill>
                <a:latin typeface="Arial" charset="0"/>
              </a:rPr>
              <a:t>Kepler/K2</a:t>
            </a:r>
          </a:p>
          <a:p>
            <a:pPr>
              <a:spcBef>
                <a:spcPts val="500"/>
              </a:spcBef>
            </a:pPr>
            <a:r>
              <a:rPr lang="en-US" sz="1000" b="1" i="0">
                <a:solidFill>
                  <a:srgbClr val="000000"/>
                </a:solidFill>
                <a:latin typeface="Arial" charset="0"/>
              </a:rPr>
              <a:t>NuSTAR</a:t>
            </a:r>
          </a:p>
          <a:p>
            <a:pPr>
              <a:spcBef>
                <a:spcPts val="500"/>
              </a:spcBef>
            </a:pPr>
            <a:r>
              <a:rPr lang="en-US" sz="1000" b="1" i="0">
                <a:solidFill>
                  <a:srgbClr val="000000"/>
                </a:solidFill>
                <a:latin typeface="Arial" charset="0"/>
              </a:rPr>
              <a:t>SOFIA</a:t>
            </a:r>
          </a:p>
          <a:p>
            <a:pPr>
              <a:spcBef>
                <a:spcPts val="500"/>
              </a:spcBef>
            </a:pPr>
            <a:r>
              <a:rPr lang="en-US" sz="1000" b="1" i="0">
                <a:solidFill>
                  <a:srgbClr val="000000"/>
                </a:solidFill>
                <a:latin typeface="Arial" charset="0"/>
              </a:rPr>
              <a:t>Balloons</a:t>
            </a:r>
          </a:p>
          <a:p>
            <a:pPr>
              <a:spcBef>
                <a:spcPts val="500"/>
              </a:spcBef>
            </a:pPr>
            <a:r>
              <a:rPr lang="en-US" sz="1000" b="1" i="0">
                <a:solidFill>
                  <a:srgbClr val="000000"/>
                </a:solidFill>
                <a:latin typeface="Arial" charset="0"/>
              </a:rPr>
              <a:t>Rockets </a:t>
            </a:r>
          </a:p>
        </p:txBody>
      </p:sp>
      <p:sp>
        <p:nvSpPr>
          <p:cNvPr id="42001" name="Text Box 45"/>
          <p:cNvSpPr txBox="1">
            <a:spLocks noChangeArrowheads="1"/>
          </p:cNvSpPr>
          <p:nvPr/>
        </p:nvSpPr>
        <p:spPr bwMode="auto">
          <a:xfrm>
            <a:off x="88900" y="2460625"/>
            <a:ext cx="114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50000"/>
              </a:spcBef>
            </a:pPr>
            <a:r>
              <a:rPr lang="en-US" sz="1100" b="1" i="0" u="sng">
                <a:solidFill>
                  <a:srgbClr val="000000"/>
                </a:solidFill>
                <a:latin typeface="Arial" charset="0"/>
              </a:rPr>
              <a:t>Opportunities</a:t>
            </a:r>
          </a:p>
        </p:txBody>
      </p:sp>
      <p:sp>
        <p:nvSpPr>
          <p:cNvPr id="42002" name="Text Box 46"/>
          <p:cNvSpPr txBox="1">
            <a:spLocks noChangeArrowheads="1"/>
          </p:cNvSpPr>
          <p:nvPr/>
        </p:nvSpPr>
        <p:spPr bwMode="auto">
          <a:xfrm>
            <a:off x="127000" y="3217863"/>
            <a:ext cx="914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50000"/>
              </a:spcBef>
            </a:pPr>
            <a:r>
              <a:rPr lang="en-US" sz="1200" b="1" i="0" u="sng">
                <a:solidFill>
                  <a:srgbClr val="000000"/>
                </a:solidFill>
                <a:latin typeface="Arial" charset="0"/>
              </a:rPr>
              <a:t>Operating</a:t>
            </a:r>
          </a:p>
        </p:txBody>
      </p:sp>
      <p:sp>
        <p:nvSpPr>
          <p:cNvPr id="42003" name="AutoShape 60"/>
          <p:cNvSpPr>
            <a:spLocks noChangeArrowheads="1"/>
          </p:cNvSpPr>
          <p:nvPr/>
        </p:nvSpPr>
        <p:spPr bwMode="auto">
          <a:xfrm>
            <a:off x="6842125" y="6619875"/>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04" name="Text Box 61"/>
          <p:cNvSpPr txBox="1">
            <a:spLocks noChangeArrowheads="1"/>
          </p:cNvSpPr>
          <p:nvPr/>
        </p:nvSpPr>
        <p:spPr bwMode="auto">
          <a:xfrm>
            <a:off x="6950075" y="6546850"/>
            <a:ext cx="1981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000" b="1" i="0">
                <a:solidFill>
                  <a:srgbClr val="000000"/>
                </a:solidFill>
                <a:latin typeface="Arial" charset="0"/>
              </a:rPr>
              <a:t>Notional AO Release Date    </a:t>
            </a:r>
          </a:p>
        </p:txBody>
      </p:sp>
      <p:sp>
        <p:nvSpPr>
          <p:cNvPr id="42005" name="AutoShape 91"/>
          <p:cNvSpPr>
            <a:spLocks noChangeArrowheads="1"/>
          </p:cNvSpPr>
          <p:nvPr/>
        </p:nvSpPr>
        <p:spPr bwMode="auto">
          <a:xfrm>
            <a:off x="4254500" y="3937000"/>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06" name="Text Box 96"/>
          <p:cNvSpPr txBox="1">
            <a:spLocks noChangeArrowheads="1"/>
          </p:cNvSpPr>
          <p:nvPr/>
        </p:nvSpPr>
        <p:spPr bwMode="auto">
          <a:xfrm>
            <a:off x="2092325" y="6546850"/>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000" b="1" i="0">
                <a:solidFill>
                  <a:srgbClr val="000000"/>
                </a:solidFill>
                <a:latin typeface="Arial" charset="0"/>
              </a:rPr>
              <a:t>Event Date</a:t>
            </a:r>
          </a:p>
        </p:txBody>
      </p:sp>
      <p:sp>
        <p:nvSpPr>
          <p:cNvPr id="42007" name="AutoShape 97"/>
          <p:cNvSpPr>
            <a:spLocks noChangeArrowheads="1"/>
          </p:cNvSpPr>
          <p:nvPr/>
        </p:nvSpPr>
        <p:spPr bwMode="auto">
          <a:xfrm>
            <a:off x="3197225" y="6600825"/>
            <a:ext cx="152400" cy="152400"/>
          </a:xfrm>
          <a:prstGeom prst="diamond">
            <a:avLst/>
          </a:prstGeom>
          <a:solidFill>
            <a:schemeClr val="bg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08" name="Text Box 98"/>
          <p:cNvSpPr txBox="1">
            <a:spLocks noChangeArrowheads="1"/>
          </p:cNvSpPr>
          <p:nvPr/>
        </p:nvSpPr>
        <p:spPr bwMode="auto">
          <a:xfrm>
            <a:off x="3303588" y="6546850"/>
            <a:ext cx="1600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000" b="1" i="0">
                <a:solidFill>
                  <a:srgbClr val="000000"/>
                </a:solidFill>
                <a:latin typeface="Arial" charset="0"/>
              </a:rPr>
              <a:t>End of Prime Mission</a:t>
            </a:r>
          </a:p>
        </p:txBody>
      </p:sp>
      <p:sp>
        <p:nvSpPr>
          <p:cNvPr id="42009" name="Line 129"/>
          <p:cNvSpPr>
            <a:spLocks noChangeShapeType="1"/>
          </p:cNvSpPr>
          <p:nvPr/>
        </p:nvSpPr>
        <p:spPr bwMode="auto">
          <a:xfrm>
            <a:off x="152400" y="4038600"/>
            <a:ext cx="88392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0" name="Line 130"/>
          <p:cNvSpPr>
            <a:spLocks noChangeShapeType="1"/>
          </p:cNvSpPr>
          <p:nvPr/>
        </p:nvSpPr>
        <p:spPr bwMode="auto">
          <a:xfrm>
            <a:off x="47625" y="5122863"/>
            <a:ext cx="88392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1" name="Line 139"/>
          <p:cNvSpPr>
            <a:spLocks noChangeShapeType="1"/>
          </p:cNvSpPr>
          <p:nvPr/>
        </p:nvSpPr>
        <p:spPr bwMode="auto">
          <a:xfrm>
            <a:off x="76200" y="1600200"/>
            <a:ext cx="90678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2" name="Text Box 101"/>
          <p:cNvSpPr txBox="1">
            <a:spLocks noChangeArrowheads="1"/>
          </p:cNvSpPr>
          <p:nvPr/>
        </p:nvSpPr>
        <p:spPr bwMode="auto">
          <a:xfrm rot="10800000" flipV="1">
            <a:off x="3733800" y="5910263"/>
            <a:ext cx="3048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 tIns="9135" rIns="9135" bIns="9135">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endParaRPr lang="en-US" sz="1000" i="0">
              <a:solidFill>
                <a:srgbClr val="000000"/>
              </a:solidFill>
              <a:latin typeface="Arial" charset="0"/>
            </a:endParaRPr>
          </a:p>
        </p:txBody>
      </p:sp>
      <p:sp>
        <p:nvSpPr>
          <p:cNvPr id="42013" name="Text Box 104"/>
          <p:cNvSpPr txBox="1">
            <a:spLocks noChangeArrowheads="1"/>
          </p:cNvSpPr>
          <p:nvPr/>
        </p:nvSpPr>
        <p:spPr bwMode="auto">
          <a:xfrm rot="10800000" flipV="1">
            <a:off x="2667000" y="59182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 tIns="9135" rIns="9135" bIns="9135">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endParaRPr lang="en-US" sz="1200" i="0">
              <a:solidFill>
                <a:srgbClr val="000000"/>
              </a:solidFill>
              <a:latin typeface="Arial" charset="0"/>
            </a:endParaRPr>
          </a:p>
        </p:txBody>
      </p:sp>
      <p:sp>
        <p:nvSpPr>
          <p:cNvPr id="42014" name="Line 149"/>
          <p:cNvSpPr>
            <a:spLocks noChangeShapeType="1"/>
          </p:cNvSpPr>
          <p:nvPr/>
        </p:nvSpPr>
        <p:spPr bwMode="auto">
          <a:xfrm flipV="1">
            <a:off x="152400" y="2057400"/>
            <a:ext cx="89916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5" name="Line 160"/>
          <p:cNvSpPr>
            <a:spLocks noChangeShapeType="1"/>
          </p:cNvSpPr>
          <p:nvPr/>
        </p:nvSpPr>
        <p:spPr bwMode="auto">
          <a:xfrm>
            <a:off x="0" y="3098800"/>
            <a:ext cx="8977313"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6" name="Line 161"/>
          <p:cNvSpPr>
            <a:spLocks noChangeShapeType="1"/>
          </p:cNvSpPr>
          <p:nvPr/>
        </p:nvSpPr>
        <p:spPr bwMode="auto">
          <a:xfrm>
            <a:off x="1346200" y="5105400"/>
            <a:ext cx="8839200" cy="0"/>
          </a:xfrm>
          <a:prstGeom prst="line">
            <a:avLst/>
          </a:prstGeom>
          <a:noFill/>
          <a:ln w="9525" cap="rnd">
            <a:solidFill>
              <a:srgbClr val="C0C0C0"/>
            </a:solidFill>
            <a:prstDash val="sysDot"/>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17" name="Text Box 94"/>
          <p:cNvSpPr txBox="1">
            <a:spLocks noChangeArrowheads="1"/>
          </p:cNvSpPr>
          <p:nvPr/>
        </p:nvSpPr>
        <p:spPr bwMode="auto">
          <a:xfrm>
            <a:off x="4557713" y="4275138"/>
            <a:ext cx="8445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90000"/>
              </a:lnSpc>
            </a:pPr>
            <a:r>
              <a:rPr lang="en-US" sz="800" i="0">
                <a:solidFill>
                  <a:srgbClr val="000000"/>
                </a:solidFill>
                <a:latin typeface="Arial" charset="0"/>
              </a:rPr>
              <a:t>Continued operation depends on results of </a:t>
            </a:r>
          </a:p>
          <a:p>
            <a:pPr algn="ctr" eaLnBrk="1" hangingPunct="1">
              <a:lnSpc>
                <a:spcPct val="90000"/>
              </a:lnSpc>
            </a:pPr>
            <a:r>
              <a:rPr lang="en-US" sz="800" i="0">
                <a:solidFill>
                  <a:srgbClr val="000000"/>
                </a:solidFill>
                <a:latin typeface="Arial" charset="0"/>
              </a:rPr>
              <a:t>the 2016             Sr Review</a:t>
            </a:r>
          </a:p>
        </p:txBody>
      </p:sp>
      <p:sp>
        <p:nvSpPr>
          <p:cNvPr id="42018" name="Rectangle 150"/>
          <p:cNvSpPr>
            <a:spLocks noChangeArrowheads="1"/>
          </p:cNvSpPr>
          <p:nvPr/>
        </p:nvSpPr>
        <p:spPr bwMode="auto">
          <a:xfrm>
            <a:off x="3962400" y="4664075"/>
            <a:ext cx="1371600" cy="16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p>
            <a:pPr algn="ctr">
              <a:lnSpc>
                <a:spcPct val="40000"/>
              </a:lnSpc>
              <a:spcBef>
                <a:spcPct val="50000"/>
              </a:spcBef>
            </a:pPr>
            <a:r>
              <a:rPr lang="en-US" sz="1000" i="0">
                <a:solidFill>
                  <a:srgbClr val="000000"/>
                </a:solidFill>
                <a:latin typeface="Arial" charset="0"/>
              </a:rPr>
              <a:t>  </a:t>
            </a:r>
          </a:p>
        </p:txBody>
      </p:sp>
      <p:sp>
        <p:nvSpPr>
          <p:cNvPr id="42019" name="Text Box 94"/>
          <p:cNvSpPr txBox="1">
            <a:spLocks noChangeArrowheads="1"/>
          </p:cNvSpPr>
          <p:nvPr/>
        </p:nvSpPr>
        <p:spPr bwMode="auto">
          <a:xfrm>
            <a:off x="2517775" y="1147763"/>
            <a:ext cx="5556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July</a:t>
            </a:r>
          </a:p>
        </p:txBody>
      </p:sp>
      <p:sp>
        <p:nvSpPr>
          <p:cNvPr id="42020" name="Rectangle 155"/>
          <p:cNvSpPr>
            <a:spLocks noChangeArrowheads="1"/>
          </p:cNvSpPr>
          <p:nvPr/>
        </p:nvSpPr>
        <p:spPr bwMode="auto">
          <a:xfrm>
            <a:off x="2330450" y="914400"/>
            <a:ext cx="58261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p>
            <a:pPr>
              <a:lnSpc>
                <a:spcPct val="40000"/>
              </a:lnSpc>
              <a:spcBef>
                <a:spcPct val="50000"/>
              </a:spcBef>
            </a:pPr>
            <a:r>
              <a:rPr lang="en-US" sz="1000" i="0" dirty="0" smtClean="0">
                <a:solidFill>
                  <a:srgbClr val="000000"/>
                </a:solidFill>
              </a:rPr>
              <a:t>May</a:t>
            </a:r>
            <a:endParaRPr lang="en-US" sz="1000" i="0" dirty="0">
              <a:solidFill>
                <a:srgbClr val="000000"/>
              </a:solidFill>
              <a:latin typeface="Arial" charset="0"/>
            </a:endParaRPr>
          </a:p>
        </p:txBody>
      </p:sp>
      <p:sp>
        <p:nvSpPr>
          <p:cNvPr id="42021" name="AutoShape 91"/>
          <p:cNvSpPr>
            <a:spLocks noChangeArrowheads="1"/>
          </p:cNvSpPr>
          <p:nvPr/>
        </p:nvSpPr>
        <p:spPr bwMode="auto">
          <a:xfrm flipH="1">
            <a:off x="2557463"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22" name="Text Box 11"/>
          <p:cNvSpPr txBox="1">
            <a:spLocks noChangeArrowheads="1"/>
          </p:cNvSpPr>
          <p:nvPr/>
        </p:nvSpPr>
        <p:spPr bwMode="auto">
          <a:xfrm>
            <a:off x="0" y="0"/>
            <a:ext cx="91440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n-US" sz="1800" b="1" i="0" dirty="0">
                <a:solidFill>
                  <a:srgbClr val="000000"/>
                </a:solidFill>
                <a:latin typeface="Arial" charset="0"/>
              </a:rPr>
              <a:t>Astrophysics Science Mission Events</a:t>
            </a:r>
          </a:p>
        </p:txBody>
      </p:sp>
      <p:sp>
        <p:nvSpPr>
          <p:cNvPr id="42023" name="Text Box 17"/>
          <p:cNvSpPr txBox="1">
            <a:spLocks noChangeArrowheads="1"/>
          </p:cNvSpPr>
          <p:nvPr/>
        </p:nvSpPr>
        <p:spPr bwMode="auto">
          <a:xfrm>
            <a:off x="560388" y="37465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CY</a:t>
            </a:r>
          </a:p>
        </p:txBody>
      </p:sp>
      <p:grpSp>
        <p:nvGrpSpPr>
          <p:cNvPr id="42024" name="Group 128"/>
          <p:cNvGrpSpPr>
            <a:grpSpLocks/>
          </p:cNvGrpSpPr>
          <p:nvPr/>
        </p:nvGrpSpPr>
        <p:grpSpPr bwMode="auto">
          <a:xfrm>
            <a:off x="1512888" y="368300"/>
            <a:ext cx="7164387" cy="319088"/>
            <a:chOff x="1485900" y="971550"/>
            <a:chExt cx="7164432" cy="319425"/>
          </a:xfrm>
        </p:grpSpPr>
        <p:sp>
          <p:nvSpPr>
            <p:cNvPr id="42152" name="Text Box 14"/>
            <p:cNvSpPr txBox="1">
              <a:spLocks noChangeArrowheads="1"/>
            </p:cNvSpPr>
            <p:nvPr/>
          </p:nvSpPr>
          <p:spPr bwMode="auto">
            <a:xfrm>
              <a:off x="1485900"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2014</a:t>
              </a:r>
            </a:p>
          </p:txBody>
        </p:sp>
        <p:sp>
          <p:nvSpPr>
            <p:cNvPr id="42153" name="Text Box 15"/>
            <p:cNvSpPr txBox="1">
              <a:spLocks noChangeArrowheads="1"/>
            </p:cNvSpPr>
            <p:nvPr/>
          </p:nvSpPr>
          <p:spPr bwMode="auto">
            <a:xfrm>
              <a:off x="2565325"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2015</a:t>
              </a:r>
            </a:p>
          </p:txBody>
        </p:sp>
        <p:sp>
          <p:nvSpPr>
            <p:cNvPr id="42154" name="Text Box 16"/>
            <p:cNvSpPr txBox="1">
              <a:spLocks noChangeArrowheads="1"/>
            </p:cNvSpPr>
            <p:nvPr/>
          </p:nvSpPr>
          <p:spPr bwMode="auto">
            <a:xfrm>
              <a:off x="3632201"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2016</a:t>
              </a:r>
            </a:p>
          </p:txBody>
        </p:sp>
        <p:sp>
          <p:nvSpPr>
            <p:cNvPr id="42155" name="Text Box 23"/>
            <p:cNvSpPr txBox="1">
              <a:spLocks noChangeArrowheads="1"/>
            </p:cNvSpPr>
            <p:nvPr/>
          </p:nvSpPr>
          <p:spPr bwMode="auto">
            <a:xfrm>
              <a:off x="5854702"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2018</a:t>
              </a:r>
            </a:p>
          </p:txBody>
        </p:sp>
        <p:sp>
          <p:nvSpPr>
            <p:cNvPr id="42156" name="Text Box 24"/>
            <p:cNvSpPr txBox="1">
              <a:spLocks noChangeArrowheads="1"/>
            </p:cNvSpPr>
            <p:nvPr/>
          </p:nvSpPr>
          <p:spPr bwMode="auto">
            <a:xfrm>
              <a:off x="4737026"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2017</a:t>
              </a:r>
            </a:p>
          </p:txBody>
        </p:sp>
        <p:sp>
          <p:nvSpPr>
            <p:cNvPr id="42157" name="Text Box 33"/>
            <p:cNvSpPr txBox="1">
              <a:spLocks noChangeArrowheads="1"/>
            </p:cNvSpPr>
            <p:nvPr/>
          </p:nvSpPr>
          <p:spPr bwMode="auto">
            <a:xfrm>
              <a:off x="6964365" y="97790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2019</a:t>
              </a:r>
            </a:p>
          </p:txBody>
        </p:sp>
        <p:sp>
          <p:nvSpPr>
            <p:cNvPr id="42158" name="Text Box 33"/>
            <p:cNvSpPr txBox="1">
              <a:spLocks noChangeArrowheads="1"/>
            </p:cNvSpPr>
            <p:nvPr/>
          </p:nvSpPr>
          <p:spPr bwMode="auto">
            <a:xfrm>
              <a:off x="8064511" y="971550"/>
              <a:ext cx="585821" cy="3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b="1" i="0">
                  <a:solidFill>
                    <a:srgbClr val="000000"/>
                  </a:solidFill>
                  <a:latin typeface="Arial" charset="0"/>
                </a:rPr>
                <a:t>2020</a:t>
              </a:r>
            </a:p>
          </p:txBody>
        </p:sp>
      </p:grpSp>
      <p:sp>
        <p:nvSpPr>
          <p:cNvPr id="42025" name="AutoShape 62"/>
          <p:cNvSpPr>
            <a:spLocks noChangeArrowheads="1"/>
          </p:cNvSpPr>
          <p:nvPr/>
        </p:nvSpPr>
        <p:spPr bwMode="auto">
          <a:xfrm>
            <a:off x="7442200" y="2973388"/>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r>
              <a:rPr lang="en-US" sz="1000" i="0">
                <a:solidFill>
                  <a:srgbClr val="000000"/>
                </a:solidFill>
              </a:rPr>
              <a:t>     </a:t>
            </a:r>
          </a:p>
          <a:p>
            <a:r>
              <a:rPr lang="en-US" sz="1000" i="0">
                <a:solidFill>
                  <a:srgbClr val="000000"/>
                </a:solidFill>
              </a:rPr>
              <a:t>     </a:t>
            </a:r>
          </a:p>
          <a:p>
            <a:r>
              <a:rPr lang="en-US" sz="1000" i="0">
                <a:solidFill>
                  <a:srgbClr val="000000"/>
                </a:solidFill>
              </a:rPr>
              <a:t>    </a:t>
            </a:r>
            <a:endParaRPr lang="en-US" sz="2000" i="0">
              <a:solidFill>
                <a:srgbClr val="000000"/>
              </a:solidFill>
            </a:endParaRPr>
          </a:p>
        </p:txBody>
      </p:sp>
      <p:sp>
        <p:nvSpPr>
          <p:cNvPr id="42026" name="AutoShape 91"/>
          <p:cNvSpPr>
            <a:spLocks noChangeArrowheads="1"/>
          </p:cNvSpPr>
          <p:nvPr/>
        </p:nvSpPr>
        <p:spPr bwMode="auto">
          <a:xfrm>
            <a:off x="1997075" y="6608763"/>
            <a:ext cx="146050" cy="157162"/>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27" name="Line 121"/>
          <p:cNvSpPr>
            <a:spLocks noChangeShapeType="1"/>
          </p:cNvSpPr>
          <p:nvPr/>
        </p:nvSpPr>
        <p:spPr bwMode="auto">
          <a:xfrm flipV="1">
            <a:off x="1198563" y="4021138"/>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28" name="AutoShape 91"/>
          <p:cNvSpPr>
            <a:spLocks noChangeArrowheads="1"/>
          </p:cNvSpPr>
          <p:nvPr/>
        </p:nvSpPr>
        <p:spPr bwMode="auto">
          <a:xfrm>
            <a:off x="1633538"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29" name="Line 121"/>
          <p:cNvSpPr>
            <a:spLocks noChangeShapeType="1"/>
          </p:cNvSpPr>
          <p:nvPr/>
        </p:nvSpPr>
        <p:spPr bwMode="auto">
          <a:xfrm flipV="1">
            <a:off x="2778125" y="965200"/>
            <a:ext cx="3297238" cy="1588"/>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30" name="AutoShape 91"/>
          <p:cNvSpPr>
            <a:spLocks noChangeArrowheads="1"/>
          </p:cNvSpPr>
          <p:nvPr/>
        </p:nvSpPr>
        <p:spPr bwMode="auto">
          <a:xfrm>
            <a:off x="5994400" y="885825"/>
            <a:ext cx="152400" cy="152400"/>
          </a:xfrm>
          <a:prstGeom prst="diamond">
            <a:avLst/>
          </a:prstGeom>
          <a:solidFill>
            <a:schemeClr val="bg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31" name="Line 121"/>
          <p:cNvSpPr>
            <a:spLocks noChangeShapeType="1"/>
          </p:cNvSpPr>
          <p:nvPr/>
        </p:nvSpPr>
        <p:spPr bwMode="auto">
          <a:xfrm>
            <a:off x="8089900" y="2306638"/>
            <a:ext cx="8382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32" name="Text Box 56"/>
          <p:cNvSpPr txBox="1">
            <a:spLocks noChangeArrowheads="1"/>
          </p:cNvSpPr>
          <p:nvPr/>
        </p:nvSpPr>
        <p:spPr bwMode="auto">
          <a:xfrm>
            <a:off x="1239838" y="3403600"/>
            <a:ext cx="17875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40000"/>
              </a:lnSpc>
              <a:spcBef>
                <a:spcPct val="50000"/>
              </a:spcBef>
            </a:pPr>
            <a:r>
              <a:rPr lang="en-US" sz="800" i="0">
                <a:solidFill>
                  <a:srgbClr val="000000"/>
                </a:solidFill>
                <a:latin typeface="Arial" charset="0"/>
              </a:rPr>
              <a:t>Sept  9</a:t>
            </a:r>
          </a:p>
        </p:txBody>
      </p:sp>
      <p:sp>
        <p:nvSpPr>
          <p:cNvPr id="42033" name="AutoShape 70"/>
          <p:cNvSpPr>
            <a:spLocks noChangeArrowheads="1"/>
          </p:cNvSpPr>
          <p:nvPr/>
        </p:nvSpPr>
        <p:spPr bwMode="auto">
          <a:xfrm>
            <a:off x="4071938" y="2971800"/>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34" name="Text Box 94"/>
          <p:cNvSpPr txBox="1">
            <a:spLocks noChangeArrowheads="1"/>
          </p:cNvSpPr>
          <p:nvPr/>
        </p:nvSpPr>
        <p:spPr bwMode="auto">
          <a:xfrm>
            <a:off x="2846388" y="1419225"/>
            <a:ext cx="5572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Nov</a:t>
            </a:r>
          </a:p>
        </p:txBody>
      </p:sp>
      <p:sp>
        <p:nvSpPr>
          <p:cNvPr id="42035" name="Text Box 94"/>
          <p:cNvSpPr txBox="1">
            <a:spLocks noChangeArrowheads="1"/>
          </p:cNvSpPr>
          <p:nvPr/>
        </p:nvSpPr>
        <p:spPr bwMode="auto">
          <a:xfrm>
            <a:off x="4291013" y="1606550"/>
            <a:ext cx="10017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Feb</a:t>
            </a:r>
          </a:p>
        </p:txBody>
      </p:sp>
      <p:sp>
        <p:nvSpPr>
          <p:cNvPr id="42036" name="Text Box 94"/>
          <p:cNvSpPr txBox="1">
            <a:spLocks noChangeArrowheads="1"/>
          </p:cNvSpPr>
          <p:nvPr/>
        </p:nvSpPr>
        <p:spPr bwMode="auto">
          <a:xfrm>
            <a:off x="4941888" y="1822450"/>
            <a:ext cx="5445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TBD</a:t>
            </a:r>
          </a:p>
        </p:txBody>
      </p:sp>
      <p:sp>
        <p:nvSpPr>
          <p:cNvPr id="42037" name="Text Box 42"/>
          <p:cNvSpPr txBox="1">
            <a:spLocks noChangeArrowheads="1"/>
          </p:cNvSpPr>
          <p:nvPr/>
        </p:nvSpPr>
        <p:spPr bwMode="auto">
          <a:xfrm>
            <a:off x="71438" y="871538"/>
            <a:ext cx="13081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ts val="500"/>
              </a:spcBef>
            </a:pPr>
            <a:r>
              <a:rPr lang="en-US" sz="1000" b="1" i="0">
                <a:solidFill>
                  <a:srgbClr val="000000"/>
                </a:solidFill>
                <a:latin typeface="Arial" charset="0"/>
              </a:rPr>
              <a:t>ISS CREAM</a:t>
            </a:r>
          </a:p>
          <a:p>
            <a:pPr>
              <a:spcBef>
                <a:spcPts val="500"/>
              </a:spcBef>
            </a:pPr>
            <a:r>
              <a:rPr lang="en-US" sz="1000" b="1" i="0">
                <a:solidFill>
                  <a:srgbClr val="000000"/>
                </a:solidFill>
                <a:latin typeface="Arial" charset="0"/>
              </a:rPr>
              <a:t>LPF</a:t>
            </a:r>
            <a:r>
              <a:rPr lang="en-US" sz="800" b="1" i="0">
                <a:solidFill>
                  <a:srgbClr val="000000"/>
                </a:solidFill>
                <a:latin typeface="Arial" charset="0"/>
              </a:rPr>
              <a:t>(ESA</a:t>
            </a:r>
            <a:r>
              <a:rPr lang="en-US" sz="1000" b="1" i="0">
                <a:solidFill>
                  <a:srgbClr val="000000"/>
                </a:solidFill>
                <a:latin typeface="Arial" charset="0"/>
              </a:rPr>
              <a:t>)/ST-7</a:t>
            </a:r>
          </a:p>
          <a:p>
            <a:pPr>
              <a:spcBef>
                <a:spcPts val="500"/>
              </a:spcBef>
            </a:pPr>
            <a:r>
              <a:rPr lang="en-US" sz="1000" b="1" i="0">
                <a:solidFill>
                  <a:srgbClr val="000000"/>
                </a:solidFill>
                <a:latin typeface="Arial" charset="0"/>
              </a:rPr>
              <a:t>ASTRO-H </a:t>
            </a:r>
            <a:r>
              <a:rPr lang="en-US" sz="800" b="1" i="0">
                <a:solidFill>
                  <a:srgbClr val="000000"/>
                </a:solidFill>
                <a:latin typeface="Arial" charset="0"/>
              </a:rPr>
              <a:t>(JAXA)</a:t>
            </a:r>
          </a:p>
          <a:p>
            <a:pPr>
              <a:spcBef>
                <a:spcPts val="500"/>
              </a:spcBef>
            </a:pPr>
            <a:r>
              <a:rPr lang="en-US" sz="1000" b="1" i="0">
                <a:solidFill>
                  <a:srgbClr val="000000"/>
                </a:solidFill>
                <a:latin typeface="Arial" charset="0"/>
              </a:rPr>
              <a:t>NICER</a:t>
            </a:r>
          </a:p>
          <a:p>
            <a:pPr>
              <a:spcBef>
                <a:spcPts val="500"/>
              </a:spcBef>
            </a:pPr>
            <a:r>
              <a:rPr lang="en-US" sz="1000" b="1" i="0">
                <a:solidFill>
                  <a:srgbClr val="000000"/>
                </a:solidFill>
                <a:latin typeface="Arial" charset="0"/>
              </a:rPr>
              <a:t>TESS</a:t>
            </a:r>
          </a:p>
          <a:p>
            <a:pPr>
              <a:spcBef>
                <a:spcPts val="500"/>
              </a:spcBef>
            </a:pPr>
            <a:r>
              <a:rPr lang="en-US" sz="1000" b="1" i="0">
                <a:solidFill>
                  <a:srgbClr val="000000"/>
                </a:solidFill>
                <a:latin typeface="Arial" charset="0"/>
              </a:rPr>
              <a:t>JWST</a:t>
            </a:r>
          </a:p>
          <a:p>
            <a:pPr>
              <a:spcBef>
                <a:spcPts val="500"/>
              </a:spcBef>
            </a:pPr>
            <a:r>
              <a:rPr lang="en-US" sz="1000" b="1" i="0">
                <a:solidFill>
                  <a:srgbClr val="000000"/>
                </a:solidFill>
                <a:latin typeface="Arial" charset="0"/>
              </a:rPr>
              <a:t>Euclid </a:t>
            </a:r>
            <a:r>
              <a:rPr lang="en-US" sz="800" b="1" i="0">
                <a:solidFill>
                  <a:srgbClr val="000000"/>
                </a:solidFill>
                <a:latin typeface="Arial" charset="0"/>
              </a:rPr>
              <a:t>(ESA)</a:t>
            </a:r>
          </a:p>
        </p:txBody>
      </p:sp>
      <p:sp>
        <p:nvSpPr>
          <p:cNvPr id="42038" name="Text Box 42"/>
          <p:cNvSpPr txBox="1">
            <a:spLocks noChangeArrowheads="1"/>
          </p:cNvSpPr>
          <p:nvPr/>
        </p:nvSpPr>
        <p:spPr bwMode="auto">
          <a:xfrm>
            <a:off x="71438" y="2701925"/>
            <a:ext cx="1104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ts val="500"/>
              </a:spcBef>
            </a:pPr>
            <a:r>
              <a:rPr lang="en-US" sz="1000" b="1" i="0">
                <a:solidFill>
                  <a:srgbClr val="000000"/>
                </a:solidFill>
                <a:latin typeface="Arial" charset="0"/>
              </a:rPr>
              <a:t>Explorer</a:t>
            </a:r>
          </a:p>
          <a:p>
            <a:pPr>
              <a:spcBef>
                <a:spcPts val="500"/>
              </a:spcBef>
            </a:pPr>
            <a:r>
              <a:rPr lang="en-US" sz="1000" b="1" i="0">
                <a:solidFill>
                  <a:srgbClr val="000000"/>
                </a:solidFill>
                <a:latin typeface="Arial" charset="0"/>
              </a:rPr>
              <a:t>SALMON</a:t>
            </a:r>
          </a:p>
        </p:txBody>
      </p:sp>
      <p:sp>
        <p:nvSpPr>
          <p:cNvPr id="42039" name="Text Box 94"/>
          <p:cNvSpPr txBox="1">
            <a:spLocks noChangeArrowheads="1"/>
          </p:cNvSpPr>
          <p:nvPr/>
        </p:nvSpPr>
        <p:spPr bwMode="auto">
          <a:xfrm>
            <a:off x="7672388" y="2270125"/>
            <a:ext cx="4810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Mar</a:t>
            </a:r>
          </a:p>
        </p:txBody>
      </p:sp>
      <p:sp>
        <p:nvSpPr>
          <p:cNvPr id="42040" name="AutoShape 123"/>
          <p:cNvSpPr>
            <a:spLocks noChangeArrowheads="1"/>
          </p:cNvSpPr>
          <p:nvPr/>
        </p:nvSpPr>
        <p:spPr bwMode="auto">
          <a:xfrm flipV="1">
            <a:off x="7999413" y="2251075"/>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1" name="Line 121"/>
          <p:cNvSpPr>
            <a:spLocks noChangeShapeType="1"/>
          </p:cNvSpPr>
          <p:nvPr/>
        </p:nvSpPr>
        <p:spPr bwMode="auto">
          <a:xfrm flipV="1">
            <a:off x="5383213" y="1851024"/>
            <a:ext cx="2058987" cy="22225"/>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42" name="AutoShape 91"/>
          <p:cNvSpPr>
            <a:spLocks noChangeArrowheads="1"/>
          </p:cNvSpPr>
          <p:nvPr/>
        </p:nvSpPr>
        <p:spPr bwMode="auto">
          <a:xfrm>
            <a:off x="7396163" y="1752600"/>
            <a:ext cx="152400" cy="152400"/>
          </a:xfrm>
          <a:prstGeom prst="diamond">
            <a:avLst/>
          </a:prstGeom>
          <a:solidFill>
            <a:srgbClr val="FFFF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3" name="AutoShape 123"/>
          <p:cNvSpPr>
            <a:spLocks noChangeArrowheads="1"/>
          </p:cNvSpPr>
          <p:nvPr/>
        </p:nvSpPr>
        <p:spPr bwMode="auto">
          <a:xfrm flipV="1">
            <a:off x="5307013" y="1803400"/>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4" name="Line 121"/>
          <p:cNvSpPr>
            <a:spLocks noChangeShapeType="1"/>
          </p:cNvSpPr>
          <p:nvPr/>
        </p:nvSpPr>
        <p:spPr bwMode="auto">
          <a:xfrm flipV="1">
            <a:off x="4695825" y="1644650"/>
            <a:ext cx="164465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45" name="AutoShape 91"/>
          <p:cNvSpPr>
            <a:spLocks noChangeArrowheads="1"/>
          </p:cNvSpPr>
          <p:nvPr/>
        </p:nvSpPr>
        <p:spPr bwMode="auto">
          <a:xfrm>
            <a:off x="6273800" y="1566863"/>
            <a:ext cx="152400" cy="152400"/>
          </a:xfrm>
          <a:prstGeom prst="diamond">
            <a:avLst/>
          </a:prstGeom>
          <a:solidFill>
            <a:srgbClr val="FFFF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6" name="AutoShape 123"/>
          <p:cNvSpPr>
            <a:spLocks noChangeArrowheads="1"/>
          </p:cNvSpPr>
          <p:nvPr/>
        </p:nvSpPr>
        <p:spPr bwMode="auto">
          <a:xfrm flipV="1">
            <a:off x="4621213" y="1587500"/>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7" name="Line 121"/>
          <p:cNvSpPr>
            <a:spLocks noChangeShapeType="1"/>
          </p:cNvSpPr>
          <p:nvPr/>
        </p:nvSpPr>
        <p:spPr bwMode="auto">
          <a:xfrm flipV="1">
            <a:off x="3282950" y="1457325"/>
            <a:ext cx="337185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48" name="AutoShape 91"/>
          <p:cNvSpPr>
            <a:spLocks noChangeArrowheads="1"/>
          </p:cNvSpPr>
          <p:nvPr/>
        </p:nvSpPr>
        <p:spPr bwMode="auto">
          <a:xfrm>
            <a:off x="6569075" y="1365250"/>
            <a:ext cx="152400" cy="152400"/>
          </a:xfrm>
          <a:prstGeom prst="diamond">
            <a:avLst/>
          </a:prstGeom>
          <a:solidFill>
            <a:srgbClr val="FFFF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49" name="AutoShape 123"/>
          <p:cNvSpPr>
            <a:spLocks noChangeArrowheads="1"/>
          </p:cNvSpPr>
          <p:nvPr/>
        </p:nvSpPr>
        <p:spPr bwMode="auto">
          <a:xfrm flipV="1">
            <a:off x="3190875" y="1400175"/>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50" name="Line 121"/>
          <p:cNvSpPr>
            <a:spLocks noChangeShapeType="1"/>
          </p:cNvSpPr>
          <p:nvPr/>
        </p:nvSpPr>
        <p:spPr bwMode="auto">
          <a:xfrm>
            <a:off x="2935288" y="1192213"/>
            <a:ext cx="84455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51" name="AutoShape 91"/>
          <p:cNvSpPr>
            <a:spLocks noChangeArrowheads="1"/>
          </p:cNvSpPr>
          <p:nvPr/>
        </p:nvSpPr>
        <p:spPr bwMode="auto">
          <a:xfrm>
            <a:off x="3714750" y="1117600"/>
            <a:ext cx="152400" cy="152400"/>
          </a:xfrm>
          <a:prstGeom prst="diamond">
            <a:avLst/>
          </a:prstGeom>
          <a:solidFill>
            <a:schemeClr val="bg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52" name="AutoShape 123"/>
          <p:cNvSpPr>
            <a:spLocks noChangeArrowheads="1"/>
          </p:cNvSpPr>
          <p:nvPr/>
        </p:nvSpPr>
        <p:spPr bwMode="auto">
          <a:xfrm flipV="1">
            <a:off x="2847975" y="1138238"/>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53" name="AutoShape 123"/>
          <p:cNvSpPr>
            <a:spLocks noChangeArrowheads="1"/>
          </p:cNvSpPr>
          <p:nvPr/>
        </p:nvSpPr>
        <p:spPr bwMode="auto">
          <a:xfrm flipV="1">
            <a:off x="2668588" y="914400"/>
            <a:ext cx="152400" cy="149225"/>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cxnSp>
        <p:nvCxnSpPr>
          <p:cNvPr id="5" name="Straight Connector 4"/>
          <p:cNvCxnSpPr/>
          <p:nvPr/>
        </p:nvCxnSpPr>
        <p:spPr>
          <a:xfrm>
            <a:off x="131763" y="2433638"/>
            <a:ext cx="87884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142875" y="3197225"/>
            <a:ext cx="87884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056" name="Text Box 94"/>
          <p:cNvSpPr txBox="1">
            <a:spLocks noChangeArrowheads="1"/>
          </p:cNvSpPr>
          <p:nvPr/>
        </p:nvSpPr>
        <p:spPr bwMode="auto">
          <a:xfrm>
            <a:off x="1987550" y="2655888"/>
            <a:ext cx="1001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endParaRPr lang="en-US" sz="1000" i="0">
              <a:solidFill>
                <a:srgbClr val="000000"/>
              </a:solidFill>
              <a:latin typeface="Arial" charset="0"/>
            </a:endParaRPr>
          </a:p>
          <a:p>
            <a:pPr eaLnBrk="1" hangingPunct="1">
              <a:lnSpc>
                <a:spcPct val="40000"/>
              </a:lnSpc>
              <a:spcBef>
                <a:spcPct val="50000"/>
              </a:spcBef>
            </a:pPr>
            <a:r>
              <a:rPr lang="en-US" sz="1000" i="0">
                <a:solidFill>
                  <a:srgbClr val="000000"/>
                </a:solidFill>
                <a:latin typeface="Arial" charset="0"/>
              </a:rPr>
              <a:t>SMEX AO</a:t>
            </a:r>
          </a:p>
        </p:txBody>
      </p:sp>
      <p:sp>
        <p:nvSpPr>
          <p:cNvPr id="42057" name="Line 121"/>
          <p:cNvSpPr>
            <a:spLocks noChangeShapeType="1"/>
          </p:cNvSpPr>
          <p:nvPr/>
        </p:nvSpPr>
        <p:spPr bwMode="auto">
          <a:xfrm flipV="1">
            <a:off x="1198563" y="3605213"/>
            <a:ext cx="7721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58" name="AutoShape 97"/>
          <p:cNvSpPr>
            <a:spLocks noChangeArrowheads="1"/>
          </p:cNvSpPr>
          <p:nvPr/>
        </p:nvSpPr>
        <p:spPr bwMode="auto">
          <a:xfrm>
            <a:off x="2032000" y="3527425"/>
            <a:ext cx="152400" cy="152400"/>
          </a:xfrm>
          <a:prstGeom prst="diamond">
            <a:avLst/>
          </a:prstGeom>
          <a:solidFill>
            <a:schemeClr val="bg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59" name="Line 121"/>
          <p:cNvSpPr>
            <a:spLocks noChangeShapeType="1"/>
          </p:cNvSpPr>
          <p:nvPr/>
        </p:nvSpPr>
        <p:spPr bwMode="auto">
          <a:xfrm flipV="1">
            <a:off x="1198563" y="3816350"/>
            <a:ext cx="7721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60" name="AutoShape 91"/>
          <p:cNvSpPr>
            <a:spLocks noChangeArrowheads="1"/>
          </p:cNvSpPr>
          <p:nvPr/>
        </p:nvSpPr>
        <p:spPr bwMode="auto">
          <a:xfrm>
            <a:off x="4254500" y="413226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61" name="Line 121"/>
          <p:cNvSpPr>
            <a:spLocks noChangeShapeType="1"/>
          </p:cNvSpPr>
          <p:nvPr/>
        </p:nvSpPr>
        <p:spPr bwMode="auto">
          <a:xfrm flipV="1">
            <a:off x="1198563" y="421640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62" name="AutoShape 91"/>
          <p:cNvSpPr>
            <a:spLocks noChangeArrowheads="1"/>
          </p:cNvSpPr>
          <p:nvPr/>
        </p:nvSpPr>
        <p:spPr bwMode="auto">
          <a:xfrm>
            <a:off x="4254500" y="434816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63" name="Line 121"/>
          <p:cNvSpPr>
            <a:spLocks noChangeShapeType="1"/>
          </p:cNvSpPr>
          <p:nvPr/>
        </p:nvSpPr>
        <p:spPr bwMode="auto">
          <a:xfrm flipV="1">
            <a:off x="1198563" y="443230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64" name="AutoShape 91"/>
          <p:cNvSpPr>
            <a:spLocks noChangeArrowheads="1"/>
          </p:cNvSpPr>
          <p:nvPr/>
        </p:nvSpPr>
        <p:spPr bwMode="auto">
          <a:xfrm>
            <a:off x="4254500" y="457041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65" name="Line 121"/>
          <p:cNvSpPr>
            <a:spLocks noChangeShapeType="1"/>
          </p:cNvSpPr>
          <p:nvPr/>
        </p:nvSpPr>
        <p:spPr bwMode="auto">
          <a:xfrm flipV="1">
            <a:off x="1198563" y="465455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66" name="AutoShape 91"/>
          <p:cNvSpPr>
            <a:spLocks noChangeArrowheads="1"/>
          </p:cNvSpPr>
          <p:nvPr/>
        </p:nvSpPr>
        <p:spPr bwMode="auto">
          <a:xfrm>
            <a:off x="4254500" y="477361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67" name="Line 121"/>
          <p:cNvSpPr>
            <a:spLocks noChangeShapeType="1"/>
          </p:cNvSpPr>
          <p:nvPr/>
        </p:nvSpPr>
        <p:spPr bwMode="auto">
          <a:xfrm flipV="1">
            <a:off x="1198563" y="485775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68" name="AutoShape 91"/>
          <p:cNvSpPr>
            <a:spLocks noChangeArrowheads="1"/>
          </p:cNvSpPr>
          <p:nvPr/>
        </p:nvSpPr>
        <p:spPr bwMode="auto">
          <a:xfrm>
            <a:off x="4254500" y="498951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69" name="Line 121"/>
          <p:cNvSpPr>
            <a:spLocks noChangeShapeType="1"/>
          </p:cNvSpPr>
          <p:nvPr/>
        </p:nvSpPr>
        <p:spPr bwMode="auto">
          <a:xfrm flipV="1">
            <a:off x="1198563" y="507365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70" name="AutoShape 91"/>
          <p:cNvSpPr>
            <a:spLocks noChangeArrowheads="1"/>
          </p:cNvSpPr>
          <p:nvPr/>
        </p:nvSpPr>
        <p:spPr bwMode="auto">
          <a:xfrm>
            <a:off x="4254500" y="520541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1" name="Line 121"/>
          <p:cNvSpPr>
            <a:spLocks noChangeShapeType="1"/>
          </p:cNvSpPr>
          <p:nvPr/>
        </p:nvSpPr>
        <p:spPr bwMode="auto">
          <a:xfrm flipV="1">
            <a:off x="1198563" y="5289550"/>
            <a:ext cx="314960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72" name="AutoShape 91"/>
          <p:cNvSpPr>
            <a:spLocks noChangeArrowheads="1"/>
          </p:cNvSpPr>
          <p:nvPr/>
        </p:nvSpPr>
        <p:spPr bwMode="auto">
          <a:xfrm>
            <a:off x="2243138"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3" name="AutoShape 91"/>
          <p:cNvSpPr>
            <a:spLocks noChangeArrowheads="1"/>
          </p:cNvSpPr>
          <p:nvPr/>
        </p:nvSpPr>
        <p:spPr bwMode="auto">
          <a:xfrm>
            <a:off x="3340100"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4" name="AutoShape 91"/>
          <p:cNvSpPr>
            <a:spLocks noChangeArrowheads="1"/>
          </p:cNvSpPr>
          <p:nvPr/>
        </p:nvSpPr>
        <p:spPr bwMode="auto">
          <a:xfrm>
            <a:off x="4437063"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5" name="AutoShape 91"/>
          <p:cNvSpPr>
            <a:spLocks noChangeArrowheads="1"/>
          </p:cNvSpPr>
          <p:nvPr/>
        </p:nvSpPr>
        <p:spPr bwMode="auto">
          <a:xfrm>
            <a:off x="5534025"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6" name="AutoShape 91"/>
          <p:cNvSpPr>
            <a:spLocks noChangeArrowheads="1"/>
          </p:cNvSpPr>
          <p:nvPr/>
        </p:nvSpPr>
        <p:spPr bwMode="auto">
          <a:xfrm>
            <a:off x="6632575"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7" name="AutoShape 91"/>
          <p:cNvSpPr>
            <a:spLocks noChangeArrowheads="1"/>
          </p:cNvSpPr>
          <p:nvPr/>
        </p:nvSpPr>
        <p:spPr bwMode="auto">
          <a:xfrm>
            <a:off x="7729538"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8" name="AutoShape 91"/>
          <p:cNvSpPr>
            <a:spLocks noChangeArrowheads="1"/>
          </p:cNvSpPr>
          <p:nvPr/>
        </p:nvSpPr>
        <p:spPr bwMode="auto">
          <a:xfrm>
            <a:off x="8826500"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79" name="AutoShape 91"/>
          <p:cNvSpPr>
            <a:spLocks noChangeArrowheads="1"/>
          </p:cNvSpPr>
          <p:nvPr/>
        </p:nvSpPr>
        <p:spPr bwMode="auto">
          <a:xfrm flipH="1">
            <a:off x="2933700" y="5673725"/>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0" name="AutoShape 91"/>
          <p:cNvSpPr>
            <a:spLocks noChangeArrowheads="1"/>
          </p:cNvSpPr>
          <p:nvPr/>
        </p:nvSpPr>
        <p:spPr bwMode="auto">
          <a:xfrm flipH="1">
            <a:off x="3686175"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1" name="AutoShape 91"/>
          <p:cNvSpPr>
            <a:spLocks noChangeArrowheads="1"/>
          </p:cNvSpPr>
          <p:nvPr/>
        </p:nvSpPr>
        <p:spPr bwMode="auto">
          <a:xfrm flipH="1">
            <a:off x="4843463" y="5653088"/>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2" name="AutoShape 91"/>
          <p:cNvSpPr>
            <a:spLocks noChangeArrowheads="1"/>
          </p:cNvSpPr>
          <p:nvPr/>
        </p:nvSpPr>
        <p:spPr bwMode="auto">
          <a:xfrm flipH="1">
            <a:off x="5900738"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3" name="AutoShape 91"/>
          <p:cNvSpPr>
            <a:spLocks noChangeArrowheads="1"/>
          </p:cNvSpPr>
          <p:nvPr/>
        </p:nvSpPr>
        <p:spPr bwMode="auto">
          <a:xfrm flipH="1">
            <a:off x="7027863"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4" name="AutoShape 91"/>
          <p:cNvSpPr>
            <a:spLocks noChangeArrowheads="1"/>
          </p:cNvSpPr>
          <p:nvPr/>
        </p:nvSpPr>
        <p:spPr bwMode="auto">
          <a:xfrm flipH="1">
            <a:off x="8135938"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5" name="Line 121"/>
          <p:cNvSpPr>
            <a:spLocks noChangeShapeType="1"/>
          </p:cNvSpPr>
          <p:nvPr/>
        </p:nvSpPr>
        <p:spPr bwMode="auto">
          <a:xfrm flipV="1">
            <a:off x="2087563" y="5497513"/>
            <a:ext cx="6832600" cy="0"/>
          </a:xfrm>
          <a:prstGeom prst="line">
            <a:avLst/>
          </a:prstGeom>
          <a:noFill/>
          <a:ln w="57150">
            <a:solidFill>
              <a:srgbClr val="666666"/>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086" name="AutoShape 91"/>
          <p:cNvSpPr>
            <a:spLocks noChangeArrowheads="1"/>
          </p:cNvSpPr>
          <p:nvPr/>
        </p:nvSpPr>
        <p:spPr bwMode="auto">
          <a:xfrm>
            <a:off x="16033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7" name="AutoShape 91"/>
          <p:cNvSpPr>
            <a:spLocks noChangeArrowheads="1"/>
          </p:cNvSpPr>
          <p:nvPr/>
        </p:nvSpPr>
        <p:spPr bwMode="auto">
          <a:xfrm>
            <a:off x="21002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8" name="AutoShape 91"/>
          <p:cNvSpPr>
            <a:spLocks noChangeArrowheads="1"/>
          </p:cNvSpPr>
          <p:nvPr/>
        </p:nvSpPr>
        <p:spPr bwMode="auto">
          <a:xfrm>
            <a:off x="21812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89" name="AutoShape 91"/>
          <p:cNvSpPr>
            <a:spLocks noChangeArrowheads="1"/>
          </p:cNvSpPr>
          <p:nvPr/>
        </p:nvSpPr>
        <p:spPr bwMode="auto">
          <a:xfrm>
            <a:off x="24669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0" name="AutoShape 91"/>
          <p:cNvSpPr>
            <a:spLocks noChangeArrowheads="1"/>
          </p:cNvSpPr>
          <p:nvPr/>
        </p:nvSpPr>
        <p:spPr bwMode="auto">
          <a:xfrm>
            <a:off x="25574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1" name="AutoShape 91"/>
          <p:cNvSpPr>
            <a:spLocks noChangeArrowheads="1"/>
          </p:cNvSpPr>
          <p:nvPr/>
        </p:nvSpPr>
        <p:spPr bwMode="auto">
          <a:xfrm>
            <a:off x="29749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2" name="AutoShape 91"/>
          <p:cNvSpPr>
            <a:spLocks noChangeArrowheads="1"/>
          </p:cNvSpPr>
          <p:nvPr/>
        </p:nvSpPr>
        <p:spPr bwMode="auto">
          <a:xfrm>
            <a:off x="32480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3" name="AutoShape 91"/>
          <p:cNvSpPr>
            <a:spLocks noChangeArrowheads="1"/>
          </p:cNvSpPr>
          <p:nvPr/>
        </p:nvSpPr>
        <p:spPr bwMode="auto">
          <a:xfrm>
            <a:off x="35226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4" name="AutoShape 91"/>
          <p:cNvSpPr>
            <a:spLocks noChangeArrowheads="1"/>
          </p:cNvSpPr>
          <p:nvPr/>
        </p:nvSpPr>
        <p:spPr bwMode="auto">
          <a:xfrm>
            <a:off x="3797300"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5" name="AutoShape 91"/>
          <p:cNvSpPr>
            <a:spLocks noChangeArrowheads="1"/>
          </p:cNvSpPr>
          <p:nvPr/>
        </p:nvSpPr>
        <p:spPr bwMode="auto">
          <a:xfrm>
            <a:off x="4071938"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6" name="AutoShape 91"/>
          <p:cNvSpPr>
            <a:spLocks noChangeArrowheads="1"/>
          </p:cNvSpPr>
          <p:nvPr/>
        </p:nvSpPr>
        <p:spPr bwMode="auto">
          <a:xfrm>
            <a:off x="43465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7" name="AutoShape 91"/>
          <p:cNvSpPr>
            <a:spLocks noChangeArrowheads="1"/>
          </p:cNvSpPr>
          <p:nvPr/>
        </p:nvSpPr>
        <p:spPr bwMode="auto">
          <a:xfrm>
            <a:off x="46196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8" name="AutoShape 91"/>
          <p:cNvSpPr>
            <a:spLocks noChangeArrowheads="1"/>
          </p:cNvSpPr>
          <p:nvPr/>
        </p:nvSpPr>
        <p:spPr bwMode="auto">
          <a:xfrm>
            <a:off x="48942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099" name="AutoShape 91"/>
          <p:cNvSpPr>
            <a:spLocks noChangeArrowheads="1"/>
          </p:cNvSpPr>
          <p:nvPr/>
        </p:nvSpPr>
        <p:spPr bwMode="auto">
          <a:xfrm>
            <a:off x="5168900"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0" name="AutoShape 91"/>
          <p:cNvSpPr>
            <a:spLocks noChangeArrowheads="1"/>
          </p:cNvSpPr>
          <p:nvPr/>
        </p:nvSpPr>
        <p:spPr bwMode="auto">
          <a:xfrm>
            <a:off x="54530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1" name="AutoShape 91"/>
          <p:cNvSpPr>
            <a:spLocks noChangeArrowheads="1"/>
          </p:cNvSpPr>
          <p:nvPr/>
        </p:nvSpPr>
        <p:spPr bwMode="auto">
          <a:xfrm>
            <a:off x="57372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2" name="AutoShape 91"/>
          <p:cNvSpPr>
            <a:spLocks noChangeArrowheads="1"/>
          </p:cNvSpPr>
          <p:nvPr/>
        </p:nvSpPr>
        <p:spPr bwMode="auto">
          <a:xfrm>
            <a:off x="60229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3" name="AutoShape 91"/>
          <p:cNvSpPr>
            <a:spLocks noChangeArrowheads="1"/>
          </p:cNvSpPr>
          <p:nvPr/>
        </p:nvSpPr>
        <p:spPr bwMode="auto">
          <a:xfrm>
            <a:off x="6307138"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4" name="AutoShape 91"/>
          <p:cNvSpPr>
            <a:spLocks noChangeArrowheads="1"/>
          </p:cNvSpPr>
          <p:nvPr/>
        </p:nvSpPr>
        <p:spPr bwMode="auto">
          <a:xfrm>
            <a:off x="6591300"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5" name="AutoShape 91"/>
          <p:cNvSpPr>
            <a:spLocks noChangeArrowheads="1"/>
          </p:cNvSpPr>
          <p:nvPr/>
        </p:nvSpPr>
        <p:spPr bwMode="auto">
          <a:xfrm>
            <a:off x="68754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6" name="AutoShape 91"/>
          <p:cNvSpPr>
            <a:spLocks noChangeArrowheads="1"/>
          </p:cNvSpPr>
          <p:nvPr/>
        </p:nvSpPr>
        <p:spPr bwMode="auto">
          <a:xfrm>
            <a:off x="71596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7" name="AutoShape 91"/>
          <p:cNvSpPr>
            <a:spLocks noChangeArrowheads="1"/>
          </p:cNvSpPr>
          <p:nvPr/>
        </p:nvSpPr>
        <p:spPr bwMode="auto">
          <a:xfrm>
            <a:off x="74453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8" name="AutoShape 91"/>
          <p:cNvSpPr>
            <a:spLocks noChangeArrowheads="1"/>
          </p:cNvSpPr>
          <p:nvPr/>
        </p:nvSpPr>
        <p:spPr bwMode="auto">
          <a:xfrm>
            <a:off x="7729538"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09" name="AutoShape 91"/>
          <p:cNvSpPr>
            <a:spLocks noChangeArrowheads="1"/>
          </p:cNvSpPr>
          <p:nvPr/>
        </p:nvSpPr>
        <p:spPr bwMode="auto">
          <a:xfrm>
            <a:off x="8013700"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10" name="AutoShape 91"/>
          <p:cNvSpPr>
            <a:spLocks noChangeArrowheads="1"/>
          </p:cNvSpPr>
          <p:nvPr/>
        </p:nvSpPr>
        <p:spPr bwMode="auto">
          <a:xfrm>
            <a:off x="8297863"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11" name="AutoShape 91"/>
          <p:cNvSpPr>
            <a:spLocks noChangeArrowheads="1"/>
          </p:cNvSpPr>
          <p:nvPr/>
        </p:nvSpPr>
        <p:spPr bwMode="auto">
          <a:xfrm>
            <a:off x="858202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12" name="AutoShape 91"/>
          <p:cNvSpPr>
            <a:spLocks noChangeArrowheads="1"/>
          </p:cNvSpPr>
          <p:nvPr/>
        </p:nvSpPr>
        <p:spPr bwMode="auto">
          <a:xfrm>
            <a:off x="88677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9" name="Right Brace 8"/>
          <p:cNvSpPr/>
          <p:nvPr/>
        </p:nvSpPr>
        <p:spPr>
          <a:xfrm>
            <a:off x="4435475" y="4013200"/>
            <a:ext cx="254000" cy="1282700"/>
          </a:xfrm>
          <a:prstGeom prst="rightBrace">
            <a:avLst>
              <a:gd name="adj1" fmla="val 23333"/>
              <a:gd name="adj2" fmla="val 50000"/>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i="0"/>
          </a:p>
        </p:txBody>
      </p:sp>
      <p:sp>
        <p:nvSpPr>
          <p:cNvPr id="42114" name="Text Box 96"/>
          <p:cNvSpPr txBox="1">
            <a:spLocks noChangeArrowheads="1"/>
          </p:cNvSpPr>
          <p:nvPr/>
        </p:nvSpPr>
        <p:spPr bwMode="auto">
          <a:xfrm>
            <a:off x="5199063" y="6546850"/>
            <a:ext cx="1506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000" b="1" i="0">
                <a:solidFill>
                  <a:srgbClr val="000000"/>
                </a:solidFill>
                <a:latin typeface="Arial" charset="0"/>
              </a:rPr>
              <a:t>Balloon Campaigns</a:t>
            </a:r>
          </a:p>
        </p:txBody>
      </p:sp>
      <p:sp>
        <p:nvSpPr>
          <p:cNvPr id="42115" name="AutoShape 91"/>
          <p:cNvSpPr>
            <a:spLocks noChangeArrowheads="1"/>
          </p:cNvSpPr>
          <p:nvPr/>
        </p:nvSpPr>
        <p:spPr bwMode="auto">
          <a:xfrm>
            <a:off x="5094288" y="6597650"/>
            <a:ext cx="146050" cy="157163"/>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16" name="AutoShape 91"/>
          <p:cNvSpPr>
            <a:spLocks noChangeArrowheads="1"/>
          </p:cNvSpPr>
          <p:nvPr/>
        </p:nvSpPr>
        <p:spPr bwMode="auto">
          <a:xfrm>
            <a:off x="7234238" y="5413375"/>
            <a:ext cx="152400" cy="152400"/>
          </a:xfrm>
          <a:prstGeom prst="diamond">
            <a:avLst/>
          </a:prstGeom>
          <a:solidFill>
            <a:srgbClr val="666666"/>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17" name="Line 121"/>
          <p:cNvSpPr>
            <a:spLocks noChangeShapeType="1"/>
          </p:cNvSpPr>
          <p:nvPr/>
        </p:nvSpPr>
        <p:spPr bwMode="auto">
          <a:xfrm flipV="1">
            <a:off x="1206500" y="5497513"/>
            <a:ext cx="884238"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118" name="Text Box 94"/>
          <p:cNvSpPr txBox="1">
            <a:spLocks noChangeArrowheads="1"/>
          </p:cNvSpPr>
          <p:nvPr/>
        </p:nvSpPr>
        <p:spPr bwMode="auto">
          <a:xfrm>
            <a:off x="3585623" y="5291138"/>
            <a:ext cx="3362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800" i="0" dirty="0">
                <a:solidFill>
                  <a:srgbClr val="000000"/>
                </a:solidFill>
                <a:latin typeface="Arial" charset="0"/>
              </a:rPr>
              <a:t>Pending Congressional Direction</a:t>
            </a:r>
          </a:p>
        </p:txBody>
      </p:sp>
      <p:sp>
        <p:nvSpPr>
          <p:cNvPr id="42119" name="Text Box 94"/>
          <p:cNvSpPr txBox="1">
            <a:spLocks noChangeArrowheads="1"/>
          </p:cNvSpPr>
          <p:nvPr/>
        </p:nvSpPr>
        <p:spPr bwMode="auto">
          <a:xfrm>
            <a:off x="7554913" y="1955800"/>
            <a:ext cx="14954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800" i="0">
                <a:solidFill>
                  <a:srgbClr val="000000"/>
                </a:solidFill>
                <a:latin typeface="Arial" charset="0"/>
              </a:rPr>
              <a:t>Transfer to Astrophysics Div</a:t>
            </a:r>
          </a:p>
        </p:txBody>
      </p:sp>
      <p:sp>
        <p:nvSpPr>
          <p:cNvPr id="42120" name="Line 121"/>
          <p:cNvSpPr>
            <a:spLocks noChangeShapeType="1"/>
          </p:cNvSpPr>
          <p:nvPr/>
        </p:nvSpPr>
        <p:spPr bwMode="auto">
          <a:xfrm>
            <a:off x="6511925" y="2105025"/>
            <a:ext cx="455613" cy="0"/>
          </a:xfrm>
          <a:prstGeom prst="line">
            <a:avLst/>
          </a:prstGeom>
          <a:noFill/>
          <a:ln w="57150">
            <a:solidFill>
              <a:srgbClr val="666666"/>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121" name="AutoShape 62"/>
          <p:cNvSpPr>
            <a:spLocks noChangeArrowheads="1"/>
          </p:cNvSpPr>
          <p:nvPr/>
        </p:nvSpPr>
        <p:spPr bwMode="auto">
          <a:xfrm>
            <a:off x="4075113" y="2754313"/>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r>
              <a:rPr lang="en-US" sz="1000" i="0">
                <a:solidFill>
                  <a:srgbClr val="000000"/>
                </a:solidFill>
              </a:rPr>
              <a:t>     </a:t>
            </a:r>
          </a:p>
          <a:p>
            <a:r>
              <a:rPr lang="en-US" sz="1000" i="0">
                <a:solidFill>
                  <a:srgbClr val="000000"/>
                </a:solidFill>
              </a:rPr>
              <a:t>     </a:t>
            </a:r>
          </a:p>
          <a:p>
            <a:r>
              <a:rPr lang="en-US" sz="1000" i="0">
                <a:solidFill>
                  <a:srgbClr val="000000"/>
                </a:solidFill>
              </a:rPr>
              <a:t>    </a:t>
            </a:r>
            <a:endParaRPr lang="en-US" sz="2000" i="0">
              <a:solidFill>
                <a:srgbClr val="000000"/>
              </a:solidFill>
            </a:endParaRPr>
          </a:p>
        </p:txBody>
      </p:sp>
      <p:sp>
        <p:nvSpPr>
          <p:cNvPr id="42122" name="Rectangle 1"/>
          <p:cNvSpPr>
            <a:spLocks noChangeArrowheads="1"/>
          </p:cNvSpPr>
          <p:nvPr/>
        </p:nvSpPr>
        <p:spPr bwMode="auto">
          <a:xfrm>
            <a:off x="4173538" y="2767013"/>
            <a:ext cx="8402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40000"/>
              </a:lnSpc>
              <a:spcBef>
                <a:spcPct val="50000"/>
              </a:spcBef>
            </a:pPr>
            <a:r>
              <a:rPr lang="en-US" sz="1000" i="0" dirty="0" smtClean="0">
                <a:solidFill>
                  <a:srgbClr val="000000"/>
                </a:solidFill>
                <a:latin typeface="Arial" charset="0"/>
              </a:rPr>
              <a:t>MIDEX</a:t>
            </a:r>
            <a:r>
              <a:rPr lang="en-US" sz="1000" dirty="0">
                <a:solidFill>
                  <a:srgbClr val="000000"/>
                </a:solidFill>
                <a:latin typeface="Arial" charset="0"/>
              </a:rPr>
              <a:t> </a:t>
            </a:r>
            <a:r>
              <a:rPr lang="en-US" sz="1000" dirty="0" smtClean="0">
                <a:solidFill>
                  <a:srgbClr val="000000"/>
                </a:solidFill>
                <a:latin typeface="Arial" charset="0"/>
              </a:rPr>
              <a:t> </a:t>
            </a:r>
            <a:r>
              <a:rPr lang="en-US" sz="1000" i="0" dirty="0" smtClean="0">
                <a:solidFill>
                  <a:srgbClr val="000000"/>
                </a:solidFill>
                <a:latin typeface="Arial" charset="0"/>
              </a:rPr>
              <a:t>AO</a:t>
            </a:r>
            <a:endParaRPr lang="en-US" sz="1000" i="0" dirty="0">
              <a:solidFill>
                <a:srgbClr val="000000"/>
              </a:solidFill>
              <a:latin typeface="Arial" charset="0"/>
            </a:endParaRPr>
          </a:p>
        </p:txBody>
      </p:sp>
      <p:sp>
        <p:nvSpPr>
          <p:cNvPr id="42123" name="AutoShape 97"/>
          <p:cNvSpPr>
            <a:spLocks noChangeArrowheads="1"/>
          </p:cNvSpPr>
          <p:nvPr/>
        </p:nvSpPr>
        <p:spPr bwMode="auto">
          <a:xfrm>
            <a:off x="1939925" y="5208588"/>
            <a:ext cx="152400" cy="152400"/>
          </a:xfrm>
          <a:prstGeom prst="diamond">
            <a:avLst/>
          </a:prstGeom>
          <a:solidFill>
            <a:schemeClr val="bg1"/>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24" name="AutoShape 97"/>
          <p:cNvSpPr>
            <a:spLocks noChangeArrowheads="1"/>
          </p:cNvSpPr>
          <p:nvPr/>
        </p:nvSpPr>
        <p:spPr bwMode="auto">
          <a:xfrm>
            <a:off x="1841500" y="499586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25" name="Text Box 94"/>
          <p:cNvSpPr txBox="1">
            <a:spLocks noChangeArrowheads="1"/>
          </p:cNvSpPr>
          <p:nvPr/>
        </p:nvSpPr>
        <p:spPr bwMode="auto">
          <a:xfrm>
            <a:off x="1531938" y="4833938"/>
            <a:ext cx="8143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800" i="0" dirty="0">
                <a:solidFill>
                  <a:srgbClr val="000000"/>
                </a:solidFill>
                <a:latin typeface="Arial" charset="0"/>
              </a:rPr>
              <a:t>K2 Start</a:t>
            </a:r>
          </a:p>
        </p:txBody>
      </p:sp>
      <p:sp>
        <p:nvSpPr>
          <p:cNvPr id="42126" name="AutoShape 62"/>
          <p:cNvSpPr>
            <a:spLocks noChangeArrowheads="1"/>
          </p:cNvSpPr>
          <p:nvPr/>
        </p:nvSpPr>
        <p:spPr bwMode="auto">
          <a:xfrm>
            <a:off x="7448550" y="2763838"/>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r>
              <a:rPr lang="en-US" sz="1000" i="0">
                <a:solidFill>
                  <a:srgbClr val="000000"/>
                </a:solidFill>
              </a:rPr>
              <a:t>     </a:t>
            </a:r>
          </a:p>
          <a:p>
            <a:r>
              <a:rPr lang="en-US" sz="1000" i="0">
                <a:solidFill>
                  <a:srgbClr val="000000"/>
                </a:solidFill>
              </a:rPr>
              <a:t>     </a:t>
            </a:r>
          </a:p>
          <a:p>
            <a:r>
              <a:rPr lang="en-US" sz="1000" i="0">
                <a:solidFill>
                  <a:srgbClr val="000000"/>
                </a:solidFill>
              </a:rPr>
              <a:t>    </a:t>
            </a:r>
            <a:endParaRPr lang="en-US" sz="2000" i="0">
              <a:solidFill>
                <a:srgbClr val="000000"/>
              </a:solidFill>
            </a:endParaRPr>
          </a:p>
        </p:txBody>
      </p:sp>
      <p:sp>
        <p:nvSpPr>
          <p:cNvPr id="42127" name="Rectangle 163"/>
          <p:cNvSpPr>
            <a:spLocks noChangeArrowheads="1"/>
          </p:cNvSpPr>
          <p:nvPr/>
        </p:nvSpPr>
        <p:spPr bwMode="auto">
          <a:xfrm>
            <a:off x="7546975" y="2776538"/>
            <a:ext cx="76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40000"/>
              </a:lnSpc>
              <a:spcBef>
                <a:spcPct val="50000"/>
              </a:spcBef>
            </a:pPr>
            <a:r>
              <a:rPr lang="en-US" sz="1000" i="0">
                <a:solidFill>
                  <a:srgbClr val="000000"/>
                </a:solidFill>
                <a:latin typeface="Arial" charset="0"/>
              </a:rPr>
              <a:t>SMEX AO</a:t>
            </a:r>
          </a:p>
        </p:txBody>
      </p:sp>
      <p:sp>
        <p:nvSpPr>
          <p:cNvPr id="42128" name="Rectangle 164"/>
          <p:cNvSpPr>
            <a:spLocks noChangeArrowheads="1"/>
          </p:cNvSpPr>
          <p:nvPr/>
        </p:nvSpPr>
        <p:spPr bwMode="auto">
          <a:xfrm>
            <a:off x="2001838" y="2995613"/>
            <a:ext cx="6842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40000"/>
              </a:lnSpc>
              <a:spcBef>
                <a:spcPct val="50000"/>
              </a:spcBef>
            </a:pPr>
            <a:r>
              <a:rPr lang="en-US" sz="1000" i="0">
                <a:solidFill>
                  <a:srgbClr val="000000"/>
                </a:solidFill>
                <a:latin typeface="Arial" charset="0"/>
              </a:rPr>
              <a:t>MO PEA</a:t>
            </a:r>
          </a:p>
        </p:txBody>
      </p:sp>
      <p:sp>
        <p:nvSpPr>
          <p:cNvPr id="42129" name="Rectangle 165"/>
          <p:cNvSpPr>
            <a:spLocks noChangeArrowheads="1"/>
          </p:cNvSpPr>
          <p:nvPr/>
        </p:nvSpPr>
        <p:spPr bwMode="auto">
          <a:xfrm>
            <a:off x="4160838" y="2995613"/>
            <a:ext cx="6842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40000"/>
              </a:lnSpc>
              <a:spcBef>
                <a:spcPct val="50000"/>
              </a:spcBef>
            </a:pPr>
            <a:r>
              <a:rPr lang="en-US" sz="1000" i="0">
                <a:solidFill>
                  <a:srgbClr val="000000"/>
                </a:solidFill>
                <a:latin typeface="Arial" charset="0"/>
              </a:rPr>
              <a:t>MO PEA</a:t>
            </a:r>
          </a:p>
        </p:txBody>
      </p:sp>
      <p:sp>
        <p:nvSpPr>
          <p:cNvPr id="42130" name="Rectangle 166"/>
          <p:cNvSpPr>
            <a:spLocks noChangeArrowheads="1"/>
          </p:cNvSpPr>
          <p:nvPr/>
        </p:nvSpPr>
        <p:spPr bwMode="auto">
          <a:xfrm>
            <a:off x="7539038" y="2995613"/>
            <a:ext cx="6842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40000"/>
              </a:lnSpc>
              <a:spcBef>
                <a:spcPct val="50000"/>
              </a:spcBef>
            </a:pPr>
            <a:r>
              <a:rPr lang="en-US" sz="1000" i="0">
                <a:solidFill>
                  <a:srgbClr val="000000"/>
                </a:solidFill>
                <a:latin typeface="Arial" charset="0"/>
              </a:rPr>
              <a:t>MO PEA</a:t>
            </a:r>
          </a:p>
        </p:txBody>
      </p:sp>
      <p:sp>
        <p:nvSpPr>
          <p:cNvPr id="42131" name="AutoShape 91"/>
          <p:cNvSpPr>
            <a:spLocks noChangeArrowheads="1"/>
          </p:cNvSpPr>
          <p:nvPr/>
        </p:nvSpPr>
        <p:spPr bwMode="auto">
          <a:xfrm>
            <a:off x="1984375" y="58785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32" name="AutoShape 62"/>
          <p:cNvSpPr>
            <a:spLocks noChangeArrowheads="1"/>
          </p:cNvSpPr>
          <p:nvPr/>
        </p:nvSpPr>
        <p:spPr bwMode="auto">
          <a:xfrm>
            <a:off x="1903413" y="2754313"/>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r>
              <a:rPr lang="en-US" sz="1000" i="0">
                <a:solidFill>
                  <a:srgbClr val="000000"/>
                </a:solidFill>
              </a:rPr>
              <a:t>     </a:t>
            </a:r>
          </a:p>
          <a:p>
            <a:r>
              <a:rPr lang="en-US" sz="1000" i="0">
                <a:solidFill>
                  <a:srgbClr val="000000"/>
                </a:solidFill>
              </a:rPr>
              <a:t>     </a:t>
            </a:r>
          </a:p>
          <a:p>
            <a:r>
              <a:rPr lang="en-US" sz="1000" i="0">
                <a:solidFill>
                  <a:srgbClr val="000000"/>
                </a:solidFill>
              </a:rPr>
              <a:t>    </a:t>
            </a:r>
            <a:endParaRPr lang="en-US" sz="2000" i="0">
              <a:solidFill>
                <a:srgbClr val="000000"/>
              </a:solidFill>
            </a:endParaRPr>
          </a:p>
        </p:txBody>
      </p:sp>
      <p:sp>
        <p:nvSpPr>
          <p:cNvPr id="42133" name="AutoShape 62"/>
          <p:cNvSpPr>
            <a:spLocks noChangeArrowheads="1"/>
          </p:cNvSpPr>
          <p:nvPr/>
        </p:nvSpPr>
        <p:spPr bwMode="auto">
          <a:xfrm>
            <a:off x="1903413" y="2971800"/>
            <a:ext cx="152400" cy="152400"/>
          </a:xfrm>
          <a:prstGeom prst="sun">
            <a:avLst>
              <a:gd name="adj" fmla="val 25000"/>
            </a:avLst>
          </a:prstGeom>
          <a:solidFill>
            <a:schemeClr val="accent1"/>
          </a:solidFill>
          <a:ln w="9525">
            <a:solidFill>
              <a:schemeClr val="tx1"/>
            </a:solidFill>
            <a:miter lim="800000"/>
            <a:headEnd/>
            <a:tailEnd/>
          </a:ln>
        </p:spPr>
        <p:txBody>
          <a:bodyPr wrap="none" lIns="91386" tIns="45693" rIns="91386" bIns="45693" anchor="ctr"/>
          <a:lstStyle/>
          <a:p>
            <a:r>
              <a:rPr lang="en-US" sz="1000" i="0">
                <a:solidFill>
                  <a:srgbClr val="000000"/>
                </a:solidFill>
              </a:rPr>
              <a:t>     </a:t>
            </a:r>
          </a:p>
          <a:p>
            <a:r>
              <a:rPr lang="en-US" sz="1000" i="0">
                <a:solidFill>
                  <a:srgbClr val="000000"/>
                </a:solidFill>
              </a:rPr>
              <a:t>     </a:t>
            </a:r>
          </a:p>
          <a:p>
            <a:r>
              <a:rPr lang="en-US" sz="1000" i="0">
                <a:solidFill>
                  <a:srgbClr val="000000"/>
                </a:solidFill>
              </a:rPr>
              <a:t>    </a:t>
            </a:r>
            <a:endParaRPr lang="en-US" sz="2000" i="0">
              <a:solidFill>
                <a:srgbClr val="000000"/>
              </a:solidFill>
            </a:endParaRPr>
          </a:p>
        </p:txBody>
      </p:sp>
      <p:sp>
        <p:nvSpPr>
          <p:cNvPr id="42134" name="Text Box 94"/>
          <p:cNvSpPr txBox="1">
            <a:spLocks noChangeArrowheads="1"/>
          </p:cNvSpPr>
          <p:nvPr/>
        </p:nvSpPr>
        <p:spPr bwMode="auto">
          <a:xfrm>
            <a:off x="6937375" y="5138738"/>
            <a:ext cx="784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800" i="0">
                <a:solidFill>
                  <a:srgbClr val="000000"/>
                </a:solidFill>
                <a:latin typeface="Arial" charset="0"/>
              </a:rPr>
              <a:t>Notional      Sr Review</a:t>
            </a:r>
          </a:p>
        </p:txBody>
      </p:sp>
      <p:sp>
        <p:nvSpPr>
          <p:cNvPr id="42135" name="AutoShape 123"/>
          <p:cNvSpPr>
            <a:spLocks noChangeArrowheads="1"/>
          </p:cNvSpPr>
          <p:nvPr/>
        </p:nvSpPr>
        <p:spPr bwMode="auto">
          <a:xfrm flipV="1">
            <a:off x="6445250" y="2036763"/>
            <a:ext cx="152400" cy="152400"/>
          </a:xfrm>
          <a:prstGeom prst="triangle">
            <a:avLst>
              <a:gd name="adj" fmla="val 50000"/>
            </a:avLst>
          </a:prstGeom>
          <a:solidFill>
            <a:srgbClr val="0FFF34"/>
          </a:solidFill>
          <a:ln w="12700">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36" name="Text Box 94"/>
          <p:cNvSpPr txBox="1">
            <a:spLocks noChangeArrowheads="1"/>
          </p:cNvSpPr>
          <p:nvPr/>
        </p:nvSpPr>
        <p:spPr bwMode="auto">
          <a:xfrm>
            <a:off x="6162675" y="2054225"/>
            <a:ext cx="4587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40000"/>
              </a:lnSpc>
              <a:spcBef>
                <a:spcPct val="50000"/>
              </a:spcBef>
            </a:pPr>
            <a:r>
              <a:rPr lang="en-US" sz="1000" i="0">
                <a:solidFill>
                  <a:srgbClr val="000000"/>
                </a:solidFill>
                <a:latin typeface="Arial" charset="0"/>
              </a:rPr>
              <a:t>Oct</a:t>
            </a:r>
          </a:p>
        </p:txBody>
      </p:sp>
      <p:sp>
        <p:nvSpPr>
          <p:cNvPr id="42137" name="Text Box 94"/>
          <p:cNvSpPr txBox="1">
            <a:spLocks noChangeArrowheads="1"/>
          </p:cNvSpPr>
          <p:nvPr/>
        </p:nvSpPr>
        <p:spPr bwMode="auto">
          <a:xfrm>
            <a:off x="6059488" y="1873250"/>
            <a:ext cx="11795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95000"/>
              </a:lnSpc>
              <a:spcBef>
                <a:spcPct val="50000"/>
              </a:spcBef>
            </a:pPr>
            <a:r>
              <a:rPr lang="en-US" sz="800" i="0">
                <a:solidFill>
                  <a:srgbClr val="000000"/>
                </a:solidFill>
                <a:latin typeface="Arial" charset="0"/>
              </a:rPr>
              <a:t>Mgd by JWST PO</a:t>
            </a:r>
          </a:p>
        </p:txBody>
      </p:sp>
      <p:sp>
        <p:nvSpPr>
          <p:cNvPr id="42138" name="Text Box 94"/>
          <p:cNvSpPr txBox="1">
            <a:spLocks noChangeArrowheads="1"/>
          </p:cNvSpPr>
          <p:nvPr/>
        </p:nvSpPr>
        <p:spPr bwMode="auto">
          <a:xfrm>
            <a:off x="6815138" y="1219200"/>
            <a:ext cx="11017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90000"/>
              </a:lnSpc>
            </a:pPr>
            <a:r>
              <a:rPr lang="en-US" sz="800" i="0">
                <a:solidFill>
                  <a:srgbClr val="000000"/>
                </a:solidFill>
                <a:latin typeface="Arial" charset="0"/>
              </a:rPr>
              <a:t>Continued operation depends on results of the 2018 Sr Review</a:t>
            </a:r>
          </a:p>
        </p:txBody>
      </p:sp>
      <p:sp>
        <p:nvSpPr>
          <p:cNvPr id="170" name="Right Brace 169"/>
          <p:cNvSpPr/>
          <p:nvPr/>
        </p:nvSpPr>
        <p:spPr>
          <a:xfrm>
            <a:off x="6726238" y="1325563"/>
            <a:ext cx="254000" cy="358775"/>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i="0"/>
          </a:p>
        </p:txBody>
      </p:sp>
      <p:sp>
        <p:nvSpPr>
          <p:cNvPr id="42140" name="AutoShape 91"/>
          <p:cNvSpPr>
            <a:spLocks noChangeArrowheads="1"/>
          </p:cNvSpPr>
          <p:nvPr/>
        </p:nvSpPr>
        <p:spPr bwMode="auto">
          <a:xfrm>
            <a:off x="1917700"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1" name="AutoShape 91"/>
          <p:cNvSpPr>
            <a:spLocks noChangeArrowheads="1"/>
          </p:cNvSpPr>
          <p:nvPr/>
        </p:nvSpPr>
        <p:spPr bwMode="auto">
          <a:xfrm>
            <a:off x="2030413" y="5667375"/>
            <a:ext cx="130175" cy="142875"/>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2" name="AutoShape 91"/>
          <p:cNvSpPr>
            <a:spLocks noChangeArrowheads="1"/>
          </p:cNvSpPr>
          <p:nvPr/>
        </p:nvSpPr>
        <p:spPr bwMode="auto">
          <a:xfrm flipH="1">
            <a:off x="3990975"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3" name="AutoShape 91"/>
          <p:cNvSpPr>
            <a:spLocks noChangeArrowheads="1"/>
          </p:cNvSpPr>
          <p:nvPr/>
        </p:nvSpPr>
        <p:spPr bwMode="auto">
          <a:xfrm flipH="1">
            <a:off x="5180013" y="5653088"/>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4" name="AutoShape 91"/>
          <p:cNvSpPr>
            <a:spLocks noChangeArrowheads="1"/>
          </p:cNvSpPr>
          <p:nvPr/>
        </p:nvSpPr>
        <p:spPr bwMode="auto">
          <a:xfrm flipH="1">
            <a:off x="6235700"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5" name="AutoShape 91"/>
          <p:cNvSpPr>
            <a:spLocks noChangeArrowheads="1"/>
          </p:cNvSpPr>
          <p:nvPr/>
        </p:nvSpPr>
        <p:spPr bwMode="auto">
          <a:xfrm flipH="1">
            <a:off x="7353300"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6" name="AutoShape 91"/>
          <p:cNvSpPr>
            <a:spLocks noChangeArrowheads="1"/>
          </p:cNvSpPr>
          <p:nvPr/>
        </p:nvSpPr>
        <p:spPr bwMode="auto">
          <a:xfrm flipH="1">
            <a:off x="8420100" y="5662613"/>
            <a:ext cx="152400" cy="152400"/>
          </a:xfrm>
          <a:prstGeom prst="diamond">
            <a:avLst/>
          </a:prstGeom>
          <a:solidFill>
            <a:srgbClr val="66CC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42147" name="Line 121"/>
          <p:cNvSpPr>
            <a:spLocks noChangeShapeType="1"/>
          </p:cNvSpPr>
          <p:nvPr/>
        </p:nvSpPr>
        <p:spPr bwMode="auto">
          <a:xfrm>
            <a:off x="6961188" y="2105025"/>
            <a:ext cx="1962150" cy="0"/>
          </a:xfrm>
          <a:prstGeom prst="line">
            <a:avLst/>
          </a:prstGeom>
          <a:noFill/>
          <a:ln w="57150">
            <a:solidFill>
              <a:srgbClr val="0000D4"/>
            </a:solidFill>
            <a:round/>
            <a:headEnd/>
            <a:tailEnd/>
          </a:ln>
          <a:extLst>
            <a:ext uri="{909E8E84-426E-40dd-AFC4-6F175D3DCCD1}">
              <a14:hiddenFill xmlns:a14="http://schemas.microsoft.com/office/drawing/2010/main">
                <a:noFill/>
              </a14:hiddenFill>
            </a:ext>
          </a:extLst>
        </p:spPr>
        <p:txBody>
          <a:bodyPr lIns="91386" tIns="45693" rIns="91386" bIns="45693"/>
          <a:lstStyle/>
          <a:p>
            <a:endParaRPr lang="en-US" i="0"/>
          </a:p>
        </p:txBody>
      </p:sp>
      <p:sp>
        <p:nvSpPr>
          <p:cNvPr id="42148" name="Text Box 94"/>
          <p:cNvSpPr txBox="1">
            <a:spLocks noChangeArrowheads="1"/>
          </p:cNvSpPr>
          <p:nvPr/>
        </p:nvSpPr>
        <p:spPr bwMode="auto">
          <a:xfrm>
            <a:off x="6653213" y="2147888"/>
            <a:ext cx="654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95000"/>
              </a:lnSpc>
              <a:spcBef>
                <a:spcPct val="50000"/>
              </a:spcBef>
            </a:pPr>
            <a:r>
              <a:rPr lang="en-US" sz="1000" i="0">
                <a:solidFill>
                  <a:srgbClr val="000000"/>
                </a:solidFill>
                <a:latin typeface="Arial" charset="0"/>
              </a:rPr>
              <a:t>KDP-E</a:t>
            </a:r>
          </a:p>
        </p:txBody>
      </p:sp>
      <p:sp>
        <p:nvSpPr>
          <p:cNvPr id="42149" name="Text Box 56"/>
          <p:cNvSpPr txBox="1">
            <a:spLocks noChangeArrowheads="1"/>
          </p:cNvSpPr>
          <p:nvPr/>
        </p:nvSpPr>
        <p:spPr bwMode="auto">
          <a:xfrm>
            <a:off x="1171575" y="5118100"/>
            <a:ext cx="17875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40000"/>
              </a:lnSpc>
              <a:spcBef>
                <a:spcPct val="50000"/>
              </a:spcBef>
            </a:pPr>
            <a:r>
              <a:rPr lang="en-US" sz="800" i="0">
                <a:solidFill>
                  <a:srgbClr val="000000"/>
                </a:solidFill>
                <a:latin typeface="Arial" charset="0"/>
              </a:rPr>
              <a:t>Jul 31</a:t>
            </a:r>
          </a:p>
        </p:txBody>
      </p:sp>
      <p:sp>
        <p:nvSpPr>
          <p:cNvPr id="42151" name="AutoShape 91"/>
          <p:cNvSpPr>
            <a:spLocks noChangeArrowheads="1"/>
          </p:cNvSpPr>
          <p:nvPr/>
        </p:nvSpPr>
        <p:spPr bwMode="auto">
          <a:xfrm>
            <a:off x="6880225" y="2043113"/>
            <a:ext cx="130175" cy="142875"/>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175" name="Footer Placeholder 2"/>
          <p:cNvSpPr>
            <a:spLocks noGrp="1"/>
          </p:cNvSpPr>
          <p:nvPr>
            <p:ph type="ftr" sz="quarter" idx="4294967295"/>
          </p:nvPr>
        </p:nvSpPr>
        <p:spPr>
          <a:xfrm>
            <a:off x="8750299" y="6553200"/>
            <a:ext cx="444501" cy="228600"/>
          </a:xfrm>
          <a:prstGeom prst="rect">
            <a:avLst/>
          </a:prstGeom>
        </p:spPr>
        <p:txBody>
          <a:bodyPr/>
          <a:lstStyle/>
          <a:p>
            <a:pPr algn="ctr">
              <a:defRPr/>
            </a:pPr>
            <a:fld id="{34EDDDB0-8373-4B0D-A0F0-792C078F52CF}" type="slidenum">
              <a:rPr lang="en-US" sz="1200" i="0" smtClean="0"/>
              <a:pPr algn="ctr">
                <a:defRPr/>
              </a:pPr>
              <a:t>56</a:t>
            </a:fld>
            <a:endParaRPr lang="en-US" sz="1200" i="0" dirty="0"/>
          </a:p>
        </p:txBody>
      </p:sp>
      <p:sp>
        <p:nvSpPr>
          <p:cNvPr id="176" name="AutoShape 97"/>
          <p:cNvSpPr>
            <a:spLocks noChangeArrowheads="1"/>
          </p:cNvSpPr>
          <p:nvPr/>
        </p:nvSpPr>
        <p:spPr bwMode="auto">
          <a:xfrm>
            <a:off x="2095500" y="5427663"/>
            <a:ext cx="152400" cy="152400"/>
          </a:xfrm>
          <a:prstGeom prst="diamond">
            <a:avLst/>
          </a:prstGeom>
          <a:solidFill>
            <a:srgbClr val="0000FF"/>
          </a:solidFill>
          <a:ln w="9525">
            <a:solidFill>
              <a:schemeClr val="tx1"/>
            </a:solidFill>
            <a:miter lim="800000"/>
            <a:headEnd/>
            <a:tailEnd/>
          </a:ln>
        </p:spPr>
        <p:txBody>
          <a:bodyPr wrap="none" lIns="91386" tIns="45693" rIns="91386" bIns="45693" anchor="ctr"/>
          <a:lstStyle/>
          <a:p>
            <a:endParaRPr lang="en-US" sz="2000" i="0">
              <a:solidFill>
                <a:srgbClr val="000000"/>
              </a:solidFill>
            </a:endParaRPr>
          </a:p>
        </p:txBody>
      </p:sp>
      <p:sp>
        <p:nvSpPr>
          <p:cNvPr id="177" name="Text Box 94"/>
          <p:cNvSpPr txBox="1">
            <a:spLocks noChangeArrowheads="1"/>
          </p:cNvSpPr>
          <p:nvPr/>
        </p:nvSpPr>
        <p:spPr bwMode="auto">
          <a:xfrm>
            <a:off x="1769008" y="5274216"/>
            <a:ext cx="1160459" cy="21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693" rIns="91386" bIns="4569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800" i="0" dirty="0" smtClean="0">
                <a:solidFill>
                  <a:srgbClr val="000000"/>
                </a:solidFill>
                <a:latin typeface="Arial" charset="0"/>
              </a:rPr>
              <a:t>Return from HMV</a:t>
            </a:r>
            <a:endParaRPr lang="en-US" sz="800" i="0" dirty="0">
              <a:solidFill>
                <a:srgbClr val="000000"/>
              </a:solidFill>
              <a:latin typeface="Arial" charset="0"/>
            </a:endParaRPr>
          </a:p>
        </p:txBody>
      </p:sp>
    </p:spTree>
    <p:extLst>
      <p:ext uri="{BB962C8B-B14F-4D97-AF65-F5344CB8AC3E}">
        <p14:creationId xmlns:p14="http://schemas.microsoft.com/office/powerpoint/2010/main" val="375019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03" y="114449"/>
            <a:ext cx="8287972" cy="617686"/>
          </a:xfrm>
        </p:spPr>
        <p:txBody>
          <a:bodyPr/>
          <a:lstStyle/>
          <a:p>
            <a:r>
              <a:rPr lang="en-US" dirty="0" smtClean="0"/>
              <a:t>Looking toward the 2015 Mid-Decade Review</a:t>
            </a:r>
            <a:endParaRPr lang="en-US" dirty="0"/>
          </a:p>
        </p:txBody>
      </p:sp>
      <p:sp>
        <p:nvSpPr>
          <p:cNvPr id="3" name="Content Placeholder 2"/>
          <p:cNvSpPr>
            <a:spLocks noGrp="1"/>
          </p:cNvSpPr>
          <p:nvPr>
            <p:ph idx="1"/>
          </p:nvPr>
        </p:nvSpPr>
        <p:spPr/>
        <p:txBody>
          <a:bodyPr/>
          <a:lstStyle/>
          <a:p>
            <a:pPr marL="0" indent="0">
              <a:lnSpc>
                <a:spcPct val="100000"/>
              </a:lnSpc>
              <a:spcBef>
                <a:spcPts val="300"/>
              </a:spcBef>
              <a:buNone/>
            </a:pPr>
            <a:r>
              <a:rPr lang="en-US" dirty="0" smtClean="0"/>
              <a:t>The usual charge to a mid-decade review (paraphrased)</a:t>
            </a:r>
          </a:p>
          <a:p>
            <a:pPr>
              <a:lnSpc>
                <a:spcPct val="100000"/>
              </a:lnSpc>
              <a:spcBef>
                <a:spcPts val="300"/>
              </a:spcBef>
            </a:pPr>
            <a:r>
              <a:rPr lang="en-US" dirty="0" smtClean="0"/>
              <a:t>Assess how NASA is doing implementing the recommendations and priorities of the Decadal Survey, in the context of post-Survey changes and constraints</a:t>
            </a:r>
          </a:p>
          <a:p>
            <a:pPr marL="0" indent="0">
              <a:lnSpc>
                <a:spcPct val="100000"/>
              </a:lnSpc>
              <a:spcBef>
                <a:spcPts val="300"/>
              </a:spcBef>
              <a:buNone/>
            </a:pPr>
            <a:r>
              <a:rPr lang="en-US" dirty="0" smtClean="0"/>
              <a:t>Directions in </a:t>
            </a:r>
            <a:r>
              <a:rPr lang="en-US" i="1" dirty="0" smtClean="0"/>
              <a:t>New Worlds, New Horizons </a:t>
            </a:r>
            <a:r>
              <a:rPr lang="en-US" dirty="0" smtClean="0"/>
              <a:t>relevant to NASA (paraphrased)</a:t>
            </a:r>
          </a:p>
          <a:p>
            <a:pPr>
              <a:lnSpc>
                <a:spcPct val="100000"/>
              </a:lnSpc>
              <a:spcBef>
                <a:spcPts val="300"/>
              </a:spcBef>
            </a:pPr>
            <a:r>
              <a:rPr lang="en-US" dirty="0" smtClean="0"/>
              <a:t>LISA: If LISA is not L1, or LISA Pathfinder is not successful, or equal partnership is not possible, then conduct review to reconsider LISA’s prioritization. (p.9, p.213)</a:t>
            </a:r>
          </a:p>
          <a:p>
            <a:pPr>
              <a:lnSpc>
                <a:spcPct val="100000"/>
              </a:lnSpc>
              <a:spcBef>
                <a:spcPts val="300"/>
              </a:spcBef>
            </a:pPr>
            <a:r>
              <a:rPr lang="en-US" dirty="0" smtClean="0"/>
              <a:t>IXO: If IXO is L1, conduct review then (maybe) invest immediately in technology. By mid-decade, invest aggressively in technology. (p. 214, p. 215)</a:t>
            </a:r>
          </a:p>
          <a:p>
            <a:pPr>
              <a:lnSpc>
                <a:spcPct val="100000"/>
              </a:lnSpc>
              <a:spcBef>
                <a:spcPts val="300"/>
              </a:spcBef>
            </a:pPr>
            <a:r>
              <a:rPr lang="en-US" dirty="0" smtClean="0"/>
              <a:t>New Worlds: If precursor science is favorable, conduct review then (maybe)  downselect technology and invest to ready a mission for the 2020 decadal survey. (p.20, p.195, p.216)</a:t>
            </a:r>
          </a:p>
          <a:p>
            <a:pPr>
              <a:lnSpc>
                <a:spcPct val="100000"/>
              </a:lnSpc>
              <a:spcBef>
                <a:spcPts val="300"/>
              </a:spcBef>
            </a:pPr>
            <a:r>
              <a:rPr lang="en-US" dirty="0" smtClean="0"/>
              <a:t>Inflation Probe: If B-mode detected, conduct review then (maybe) invest in technology for an all-sky mission. (p.198, p.217)</a:t>
            </a:r>
          </a:p>
          <a:p>
            <a:pPr>
              <a:lnSpc>
                <a:spcPct val="100000"/>
              </a:lnSpc>
              <a:spcBef>
                <a:spcPts val="300"/>
              </a:spcBef>
            </a:pPr>
            <a:r>
              <a:rPr lang="en-US" dirty="0"/>
              <a:t>DSIAC: </a:t>
            </a:r>
            <a:r>
              <a:rPr lang="en-US" dirty="0" smtClean="0"/>
              <a:t>Conduct review to see whether </a:t>
            </a:r>
            <a:r>
              <a:rPr lang="en-US" dirty="0"/>
              <a:t>any </a:t>
            </a:r>
            <a:r>
              <a:rPr lang="en-US" dirty="0" smtClean="0"/>
              <a:t>contingencies have occurred and recommend action. </a:t>
            </a:r>
            <a:r>
              <a:rPr lang="en-US" dirty="0"/>
              <a:t>(p.102)</a:t>
            </a:r>
          </a:p>
        </p:txBody>
      </p:sp>
    </p:spTree>
    <p:extLst>
      <p:ext uri="{BB962C8B-B14F-4D97-AF65-F5344CB8AC3E}">
        <p14:creationId xmlns:p14="http://schemas.microsoft.com/office/powerpoint/2010/main" val="142207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987" y="428795"/>
            <a:ext cx="8637814" cy="6276805"/>
          </a:xfrm>
          <a:prstGeom prst="rect">
            <a:avLst/>
          </a:prstGeom>
        </p:spPr>
      </p:pic>
      <p:sp>
        <p:nvSpPr>
          <p:cNvPr id="9" name="TextBox 8"/>
          <p:cNvSpPr txBox="1"/>
          <p:nvPr/>
        </p:nvSpPr>
        <p:spPr>
          <a:xfrm>
            <a:off x="914399" y="5601667"/>
            <a:ext cx="3483430" cy="338554"/>
          </a:xfrm>
          <a:prstGeom prst="rect">
            <a:avLst/>
          </a:prstGeom>
          <a:noFill/>
        </p:spPr>
        <p:txBody>
          <a:bodyPr wrap="square" rtlCol="0">
            <a:spAutoFit/>
          </a:bodyPr>
          <a:lstStyle/>
          <a:p>
            <a:r>
              <a:rPr lang="en-US" sz="1600" dirty="0" smtClean="0"/>
              <a:t>Astrophysics Explorers</a:t>
            </a:r>
            <a:endParaRPr lang="en-US" sz="1600" dirty="0"/>
          </a:p>
        </p:txBody>
      </p:sp>
      <p:sp>
        <p:nvSpPr>
          <p:cNvPr id="10" name="TextBox 9"/>
          <p:cNvSpPr txBox="1"/>
          <p:nvPr/>
        </p:nvSpPr>
        <p:spPr>
          <a:xfrm>
            <a:off x="914399" y="6022582"/>
            <a:ext cx="3918858" cy="338554"/>
          </a:xfrm>
          <a:prstGeom prst="rect">
            <a:avLst/>
          </a:prstGeom>
          <a:noFill/>
        </p:spPr>
        <p:txBody>
          <a:bodyPr wrap="square" rtlCol="0">
            <a:spAutoFit/>
          </a:bodyPr>
          <a:lstStyle/>
          <a:p>
            <a:r>
              <a:rPr lang="en-US" sz="1600" dirty="0" smtClean="0"/>
              <a:t>Astrophysics Research</a:t>
            </a:r>
            <a:endParaRPr lang="en-US" sz="1600" dirty="0"/>
          </a:p>
        </p:txBody>
      </p:sp>
      <p:sp>
        <p:nvSpPr>
          <p:cNvPr id="11" name="TextBox 10"/>
          <p:cNvSpPr txBox="1"/>
          <p:nvPr/>
        </p:nvSpPr>
        <p:spPr>
          <a:xfrm>
            <a:off x="914399" y="5263113"/>
            <a:ext cx="3483430" cy="338554"/>
          </a:xfrm>
          <a:prstGeom prst="rect">
            <a:avLst/>
          </a:prstGeom>
          <a:noFill/>
        </p:spPr>
        <p:txBody>
          <a:bodyPr wrap="square" rtlCol="0">
            <a:spAutoFit/>
          </a:bodyPr>
          <a:lstStyle/>
          <a:p>
            <a:r>
              <a:rPr lang="en-US" sz="1600" dirty="0" smtClean="0"/>
              <a:t>Physics of the Cosmos</a:t>
            </a:r>
            <a:endParaRPr lang="en-US" sz="1600" dirty="0"/>
          </a:p>
        </p:txBody>
      </p:sp>
      <p:sp>
        <p:nvSpPr>
          <p:cNvPr id="12" name="TextBox 11"/>
          <p:cNvSpPr txBox="1"/>
          <p:nvPr/>
        </p:nvSpPr>
        <p:spPr>
          <a:xfrm>
            <a:off x="914399" y="4530141"/>
            <a:ext cx="3483430" cy="338554"/>
          </a:xfrm>
          <a:prstGeom prst="rect">
            <a:avLst/>
          </a:prstGeom>
          <a:noFill/>
        </p:spPr>
        <p:txBody>
          <a:bodyPr wrap="square" rtlCol="0">
            <a:spAutoFit/>
          </a:bodyPr>
          <a:lstStyle/>
          <a:p>
            <a:r>
              <a:rPr lang="en-US" sz="1600" dirty="0" smtClean="0"/>
              <a:t>Cosmic Origins</a:t>
            </a:r>
            <a:endParaRPr lang="en-US" sz="1600" dirty="0"/>
          </a:p>
        </p:txBody>
      </p:sp>
      <p:sp>
        <p:nvSpPr>
          <p:cNvPr id="13" name="TextBox 12"/>
          <p:cNvSpPr txBox="1"/>
          <p:nvPr/>
        </p:nvSpPr>
        <p:spPr>
          <a:xfrm>
            <a:off x="914399" y="4000370"/>
            <a:ext cx="3483430" cy="338554"/>
          </a:xfrm>
          <a:prstGeom prst="rect">
            <a:avLst/>
          </a:prstGeom>
          <a:noFill/>
        </p:spPr>
        <p:txBody>
          <a:bodyPr wrap="square" rtlCol="0">
            <a:spAutoFit/>
          </a:bodyPr>
          <a:lstStyle/>
          <a:p>
            <a:r>
              <a:rPr lang="en-US" sz="1600" dirty="0" smtClean="0"/>
              <a:t>Exoplanet Exploration</a:t>
            </a:r>
            <a:endParaRPr lang="en-US" sz="1600" dirty="0"/>
          </a:p>
        </p:txBody>
      </p:sp>
      <p:sp>
        <p:nvSpPr>
          <p:cNvPr id="14" name="TextBox 13"/>
          <p:cNvSpPr txBox="1"/>
          <p:nvPr/>
        </p:nvSpPr>
        <p:spPr>
          <a:xfrm>
            <a:off x="914399" y="3263718"/>
            <a:ext cx="3483430" cy="338554"/>
          </a:xfrm>
          <a:prstGeom prst="rect">
            <a:avLst/>
          </a:prstGeom>
          <a:noFill/>
        </p:spPr>
        <p:txBody>
          <a:bodyPr wrap="square" rtlCol="0">
            <a:spAutoFit/>
          </a:bodyPr>
          <a:lstStyle/>
          <a:p>
            <a:r>
              <a:rPr lang="en-US" sz="1600" dirty="0" smtClean="0"/>
              <a:t>James Webb Space Telescope</a:t>
            </a:r>
            <a:endParaRPr lang="en-US" sz="1600" dirty="0"/>
          </a:p>
        </p:txBody>
      </p:sp>
      <p:sp>
        <p:nvSpPr>
          <p:cNvPr id="15" name="TextBox 14"/>
          <p:cNvSpPr txBox="1"/>
          <p:nvPr/>
        </p:nvSpPr>
        <p:spPr>
          <a:xfrm>
            <a:off x="4564743" y="3841756"/>
            <a:ext cx="3483430" cy="338554"/>
          </a:xfrm>
          <a:prstGeom prst="rect">
            <a:avLst/>
          </a:prstGeom>
          <a:noFill/>
        </p:spPr>
        <p:txBody>
          <a:bodyPr wrap="square" rtlCol="0">
            <a:spAutoFit/>
          </a:bodyPr>
          <a:lstStyle/>
          <a:p>
            <a:r>
              <a:rPr lang="en-US" sz="1600" dirty="0" smtClean="0"/>
              <a:t>SMD Admin</a:t>
            </a:r>
            <a:endParaRPr lang="en-US" sz="1600" dirty="0"/>
          </a:p>
        </p:txBody>
      </p:sp>
      <p:sp>
        <p:nvSpPr>
          <p:cNvPr id="16" name="TextBox 15"/>
          <p:cNvSpPr txBox="1"/>
          <p:nvPr/>
        </p:nvSpPr>
        <p:spPr>
          <a:xfrm>
            <a:off x="4564743" y="5586948"/>
            <a:ext cx="3483430" cy="338554"/>
          </a:xfrm>
          <a:prstGeom prst="rect">
            <a:avLst/>
          </a:prstGeom>
          <a:noFill/>
        </p:spPr>
        <p:txBody>
          <a:bodyPr wrap="square" rtlCol="0">
            <a:spAutoFit/>
          </a:bodyPr>
          <a:lstStyle/>
          <a:p>
            <a:r>
              <a:rPr lang="en-US" sz="1600" dirty="0" smtClean="0"/>
              <a:t>Senior Review</a:t>
            </a:r>
            <a:endParaRPr lang="en-US" sz="1600" dirty="0"/>
          </a:p>
        </p:txBody>
      </p:sp>
      <p:sp>
        <p:nvSpPr>
          <p:cNvPr id="2" name="Title 1"/>
          <p:cNvSpPr>
            <a:spLocks noGrp="1"/>
          </p:cNvSpPr>
          <p:nvPr>
            <p:ph type="title"/>
          </p:nvPr>
        </p:nvSpPr>
        <p:spPr>
          <a:xfrm>
            <a:off x="727203" y="149"/>
            <a:ext cx="8287972" cy="617686"/>
          </a:xfrm>
        </p:spPr>
        <p:txBody>
          <a:bodyPr/>
          <a:lstStyle/>
          <a:p>
            <a:r>
              <a:rPr lang="en-US" dirty="0" smtClean="0"/>
              <a:t>President’s FY15 Budget Request</a:t>
            </a:r>
            <a:endParaRPr lang="en-US" dirty="0"/>
          </a:p>
        </p:txBody>
      </p:sp>
      <p:sp>
        <p:nvSpPr>
          <p:cNvPr id="4" name="TextBox 3"/>
          <p:cNvSpPr txBox="1"/>
          <p:nvPr/>
        </p:nvSpPr>
        <p:spPr>
          <a:xfrm>
            <a:off x="5225143" y="979232"/>
            <a:ext cx="3338286" cy="338554"/>
          </a:xfrm>
          <a:prstGeom prst="rect">
            <a:avLst/>
          </a:prstGeom>
          <a:noFill/>
        </p:spPr>
        <p:txBody>
          <a:bodyPr wrap="square" rtlCol="0">
            <a:spAutoFit/>
          </a:bodyPr>
          <a:lstStyle/>
          <a:p>
            <a:pPr algn="ctr"/>
            <a:r>
              <a:rPr lang="en-US" sz="1600" dirty="0" smtClean="0"/>
              <a:t>FY16-FY19 are notional</a:t>
            </a:r>
            <a:endParaRPr lang="en-US" sz="1600" dirty="0"/>
          </a:p>
        </p:txBody>
      </p:sp>
    </p:spTree>
    <p:extLst>
      <p:ext uri="{BB962C8B-B14F-4D97-AF65-F5344CB8AC3E}">
        <p14:creationId xmlns:p14="http://schemas.microsoft.com/office/powerpoint/2010/main" val="3916320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03" y="103239"/>
            <a:ext cx="8287972" cy="619432"/>
          </a:xfrm>
        </p:spPr>
        <p:txBody>
          <a:bodyPr/>
          <a:lstStyle/>
          <a:p>
            <a:r>
              <a:rPr lang="en-US" dirty="0" smtClean="0">
                <a:cs typeface="Arial"/>
              </a:rPr>
              <a:t>Astrophysics FY </a:t>
            </a:r>
            <a:r>
              <a:rPr lang="en-US" dirty="0">
                <a:cs typeface="Arial"/>
              </a:rPr>
              <a:t>2015 Budget Request</a:t>
            </a:r>
          </a:p>
        </p:txBody>
      </p:sp>
      <p:graphicFrame>
        <p:nvGraphicFramePr>
          <p:cNvPr id="7" name="Table 6"/>
          <p:cNvGraphicFramePr>
            <a:graphicFrameLocks noGrp="1"/>
          </p:cNvGraphicFramePr>
          <p:nvPr>
            <p:extLst>
              <p:ext uri="{D42A27DB-BD31-4B8C-83A1-F6EECF244321}">
                <p14:modId xmlns:p14="http://schemas.microsoft.com/office/powerpoint/2010/main" val="2298424829"/>
              </p:ext>
            </p:extLst>
          </p:nvPr>
        </p:nvGraphicFramePr>
        <p:xfrm>
          <a:off x="353963" y="1272223"/>
          <a:ext cx="8465572" cy="3665220"/>
        </p:xfrm>
        <a:graphic>
          <a:graphicData uri="http://schemas.openxmlformats.org/drawingml/2006/table">
            <a:tbl>
              <a:tblPr/>
              <a:tblGrid>
                <a:gridCol w="2920179"/>
                <a:gridCol w="792199"/>
                <a:gridCol w="792199"/>
                <a:gridCol w="792199"/>
                <a:gridCol w="792199"/>
                <a:gridCol w="792199"/>
                <a:gridCol w="792199"/>
                <a:gridCol w="792199"/>
              </a:tblGrid>
              <a:tr h="335280">
                <a:tc>
                  <a:txBody>
                    <a:bodyPr/>
                    <a:lstStyle/>
                    <a:p>
                      <a:pPr algn="ctr" fontAlgn="b"/>
                      <a:endParaRPr lang="en-US" sz="1600" b="0"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 </a:t>
                      </a:r>
                    </a:p>
                    <a:p>
                      <a:pPr algn="ctr" fontAlgn="b"/>
                      <a:r>
                        <a:rPr lang="en-US" sz="1600" b="1" i="0" u="none" strike="noStrike" dirty="0" smtClean="0">
                          <a:solidFill>
                            <a:srgbClr val="FFFFFF"/>
                          </a:solidFill>
                          <a:effectLst/>
                          <a:latin typeface="Arial"/>
                        </a:rPr>
                        <a:t>2013 </a:t>
                      </a:r>
                    </a:p>
                    <a:p>
                      <a:pPr algn="ctr" fontAlgn="b"/>
                      <a:r>
                        <a:rPr lang="en-US" sz="1600" b="1" i="0" u="none" strike="noStrike" dirty="0" smtClean="0">
                          <a:solidFill>
                            <a:srgbClr val="FFFFFF"/>
                          </a:solidFill>
                          <a:effectLst/>
                          <a:latin typeface="Arial"/>
                        </a:rPr>
                        <a:t>Op Plan </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FFFFFF"/>
                          </a:solidFill>
                          <a:effectLst/>
                          <a:latin typeface="Arial"/>
                        </a:rPr>
                        <a:t>FY </a:t>
                      </a:r>
                      <a:endParaRPr lang="en-US" sz="1600" b="1" i="0" u="none" strike="noStrike" dirty="0" smtClean="0">
                        <a:solidFill>
                          <a:srgbClr val="FFFFFF"/>
                        </a:solidFill>
                        <a:effectLst/>
                        <a:latin typeface="Arial"/>
                      </a:endParaRPr>
                    </a:p>
                    <a:p>
                      <a:pPr algn="ctr" fontAlgn="b"/>
                      <a:r>
                        <a:rPr lang="en-US" sz="1600" b="1" i="0" u="none" strike="noStrike" dirty="0" smtClean="0">
                          <a:solidFill>
                            <a:srgbClr val="FFFFFF"/>
                          </a:solidFill>
                          <a:effectLst/>
                          <a:latin typeface="Arial"/>
                        </a:rPr>
                        <a:t>2014 Op Plan</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a:t>
                      </a:r>
                    </a:p>
                    <a:p>
                      <a:pPr algn="ctr" fontAlgn="b"/>
                      <a:r>
                        <a:rPr lang="en-US" sz="1600" b="1" i="0" u="none" strike="noStrike" dirty="0" smtClean="0">
                          <a:solidFill>
                            <a:srgbClr val="FFFFFF"/>
                          </a:solidFill>
                          <a:effectLst/>
                          <a:latin typeface="Arial"/>
                        </a:rPr>
                        <a:t>2015</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a:t>
                      </a:r>
                    </a:p>
                    <a:p>
                      <a:pPr algn="ctr" fontAlgn="b"/>
                      <a:r>
                        <a:rPr lang="en-US" sz="1600" b="1" i="0" u="none" strike="noStrike" dirty="0" smtClean="0">
                          <a:solidFill>
                            <a:srgbClr val="FFFFFF"/>
                          </a:solidFill>
                          <a:effectLst/>
                          <a:latin typeface="Arial"/>
                        </a:rPr>
                        <a:t>2016</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a:t>
                      </a:r>
                    </a:p>
                    <a:p>
                      <a:pPr algn="ctr" fontAlgn="b"/>
                      <a:r>
                        <a:rPr lang="en-US" sz="1600" b="1" i="0" u="none" strike="noStrike" dirty="0" smtClean="0">
                          <a:solidFill>
                            <a:srgbClr val="FFFFFF"/>
                          </a:solidFill>
                          <a:effectLst/>
                          <a:latin typeface="Arial"/>
                        </a:rPr>
                        <a:t>2017</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a:t>
                      </a:r>
                    </a:p>
                    <a:p>
                      <a:pPr algn="ctr" fontAlgn="b"/>
                      <a:r>
                        <a:rPr lang="en-US" sz="1600" b="1" i="0" u="none" strike="noStrike" dirty="0" smtClean="0">
                          <a:solidFill>
                            <a:srgbClr val="FFFFFF"/>
                          </a:solidFill>
                          <a:effectLst/>
                          <a:latin typeface="Arial"/>
                        </a:rPr>
                        <a:t>2018</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algn="ctr" fontAlgn="b"/>
                      <a:r>
                        <a:rPr lang="en-US" sz="1600" b="1" i="0" u="none" strike="noStrike" dirty="0" smtClean="0">
                          <a:solidFill>
                            <a:srgbClr val="FFFFFF"/>
                          </a:solidFill>
                          <a:effectLst/>
                          <a:latin typeface="Arial"/>
                        </a:rPr>
                        <a:t>FY</a:t>
                      </a:r>
                    </a:p>
                    <a:p>
                      <a:pPr algn="ctr" fontAlgn="b"/>
                      <a:r>
                        <a:rPr lang="en-US" sz="1600" b="1" i="0" u="none" strike="noStrike" dirty="0" smtClean="0">
                          <a:solidFill>
                            <a:srgbClr val="FFFFFF"/>
                          </a:solidFill>
                          <a:effectLst/>
                          <a:latin typeface="Arial"/>
                        </a:rPr>
                        <a:t>2019</a:t>
                      </a:r>
                      <a:endParaRPr lang="en-US" sz="1600" b="1" i="0" u="none" strike="noStrike" dirty="0">
                        <a:solidFill>
                          <a:srgbClr val="FFFFFF"/>
                        </a:solidFill>
                        <a:effectLst/>
                        <a:latin typeface="Arial"/>
                      </a:endParaRPr>
                    </a:p>
                  </a:txBody>
                  <a:tcPr marL="7620" marR="7620" marT="7620" marB="0" anchor="b">
                    <a:lnL>
                      <a:noFill/>
                    </a:lnL>
                    <a:lnR>
                      <a:noFill/>
                    </a:lnR>
                    <a:lnT w="6350" cap="flat" cmpd="sng" algn="ctr">
                      <a:solidFill>
                        <a:srgbClr val="366092"/>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r>
              <a:tr h="365760">
                <a:tc>
                  <a:txBody>
                    <a:bodyPr/>
                    <a:lstStyle/>
                    <a:p>
                      <a:pPr algn="l" fontAlgn="b"/>
                      <a:r>
                        <a:rPr lang="en-US" sz="1600" b="0" i="0" u="none" strike="noStrike" dirty="0" smtClean="0">
                          <a:solidFill>
                            <a:schemeClr val="tx1"/>
                          </a:solidFill>
                          <a:effectLst/>
                          <a:latin typeface="Arial"/>
                        </a:rPr>
                        <a:t>Astrophysics</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617.0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668.0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607.3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633.7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651.2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696.8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993.0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r>
              <a:tr h="365760">
                <a:tc>
                  <a:txBody>
                    <a:bodyPr/>
                    <a:lstStyle/>
                    <a:p>
                      <a:pPr algn="l" fontAlgn="b"/>
                      <a:r>
                        <a:rPr lang="en-US" sz="1600" b="0" i="0" u="none" strike="noStrike" dirty="0" smtClean="0">
                          <a:solidFill>
                            <a:srgbClr val="000000"/>
                          </a:solidFill>
                          <a:effectLst/>
                          <a:latin typeface="Arial"/>
                        </a:rPr>
                        <a:t> Astrophysics Research</a:t>
                      </a:r>
                      <a:endParaRPr lang="en-US" sz="1600" b="0" i="0" u="none" strike="noStrike" dirty="0">
                        <a:solidFill>
                          <a:srgbClr val="000000"/>
                        </a:solidFill>
                        <a:effectLst/>
                        <a:latin typeface="Arial"/>
                      </a:endParaRPr>
                    </a:p>
                  </a:txBody>
                  <a:tcPr marL="11430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155.8</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134.9</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191.0</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216.2</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221.2</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234.6</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261.2</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r>
              <a:tr h="365760">
                <a:tc>
                  <a:txBody>
                    <a:bodyPr/>
                    <a:lstStyle/>
                    <a:p>
                      <a:pPr algn="l" fontAlgn="b"/>
                      <a:r>
                        <a:rPr lang="en-US" sz="1600" b="0" i="0" u="none" strike="noStrike" dirty="0" smtClean="0">
                          <a:solidFill>
                            <a:srgbClr val="000000"/>
                          </a:solidFill>
                          <a:effectLst/>
                          <a:latin typeface="Arial"/>
                        </a:rPr>
                        <a:t> Cosmic Origins</a:t>
                      </a:r>
                      <a:endParaRPr lang="en-US" sz="1600" b="0" i="0" u="none" strike="noStrike" dirty="0">
                        <a:solidFill>
                          <a:srgbClr val="000000"/>
                        </a:solidFill>
                        <a:effectLst/>
                        <a:latin typeface="Arial"/>
                      </a:endParaRPr>
                    </a:p>
                  </a:txBody>
                  <a:tcPr marL="11430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218.9</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224.2</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120.3</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106.4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108.2</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114.2</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105.8</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r>
              <a:tr h="365760">
                <a:tc>
                  <a:txBody>
                    <a:bodyPr/>
                    <a:lstStyle/>
                    <a:p>
                      <a:pPr algn="l" fontAlgn="b"/>
                      <a:r>
                        <a:rPr lang="en-US" sz="1600" b="0" i="0" u="none" strike="noStrike" dirty="0" smtClean="0">
                          <a:solidFill>
                            <a:srgbClr val="000000"/>
                          </a:solidFill>
                          <a:effectLst/>
                          <a:latin typeface="Arial"/>
                        </a:rPr>
                        <a:t> Physics of the Cosmos</a:t>
                      </a:r>
                      <a:endParaRPr lang="en-US" sz="1600" b="0" i="0" u="none" strike="noStrike" dirty="0">
                        <a:solidFill>
                          <a:srgbClr val="000000"/>
                        </a:solidFill>
                        <a:effectLst/>
                        <a:latin typeface="Arial"/>
                      </a:endParaRPr>
                    </a:p>
                  </a:txBody>
                  <a:tcPr marL="11430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124.5</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112.6</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108.8</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100.9</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86.6</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89.4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142.4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r>
              <a:tr h="365760">
                <a:tc>
                  <a:txBody>
                    <a:bodyPr/>
                    <a:lstStyle/>
                    <a:p>
                      <a:pPr algn="l" fontAlgn="b"/>
                      <a:r>
                        <a:rPr lang="en-US" sz="1600" b="0" i="0" u="none" strike="noStrike" dirty="0" smtClean="0">
                          <a:solidFill>
                            <a:srgbClr val="000000"/>
                          </a:solidFill>
                          <a:effectLst/>
                          <a:latin typeface="Arial"/>
                        </a:rPr>
                        <a:t> Exoplanet Exploration</a:t>
                      </a:r>
                      <a:endParaRPr lang="en-US" sz="1600" b="0" i="0" u="none" strike="noStrike" dirty="0">
                        <a:solidFill>
                          <a:srgbClr val="000000"/>
                        </a:solidFill>
                        <a:effectLst/>
                        <a:latin typeface="Arial"/>
                      </a:endParaRPr>
                    </a:p>
                  </a:txBody>
                  <a:tcPr marL="11430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52.8</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106.7</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47.5</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46.4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60.4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89.8</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237.3</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r>
              <a:tr h="365760">
                <a:tc>
                  <a:txBody>
                    <a:bodyPr/>
                    <a:lstStyle/>
                    <a:p>
                      <a:pPr algn="l" fontAlgn="b"/>
                      <a:r>
                        <a:rPr lang="en-US" sz="1600" b="0" i="0" u="none" strike="noStrike" dirty="0" smtClean="0">
                          <a:solidFill>
                            <a:srgbClr val="000000"/>
                          </a:solidFill>
                          <a:effectLst/>
                          <a:latin typeface="Arial"/>
                        </a:rPr>
                        <a:t> Astrophysics Explorers</a:t>
                      </a:r>
                      <a:endParaRPr lang="en-US" sz="1600" b="0" i="0" u="none" strike="noStrike" dirty="0">
                        <a:solidFill>
                          <a:srgbClr val="000000"/>
                        </a:solidFill>
                        <a:effectLst/>
                        <a:latin typeface="Arial"/>
                      </a:endParaRPr>
                    </a:p>
                  </a:txBody>
                  <a:tcPr marL="11430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65.1</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89.6</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effectLst/>
                          <a:latin typeface="Arial"/>
                        </a:rPr>
                        <a:t>139.7</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163.7</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174.9</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168.7</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c>
                  <a:txBody>
                    <a:bodyPr/>
                    <a:lstStyle/>
                    <a:p>
                      <a:pPr algn="r" fontAlgn="b"/>
                      <a:r>
                        <a:rPr lang="en-US" sz="1600" b="0" i="0" u="none" strike="noStrike" dirty="0" smtClean="0">
                          <a:solidFill>
                            <a:schemeClr val="tx1"/>
                          </a:solidFill>
                          <a:effectLst/>
                          <a:latin typeface="Arial"/>
                        </a:rPr>
                        <a:t>186.4</a:t>
                      </a:r>
                      <a:endParaRPr lang="en-US" sz="1600" b="0" i="0" u="none" strike="noStrike" dirty="0">
                        <a:solidFill>
                          <a:schemeClr val="tx1"/>
                        </a:solidFill>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tcPr>
                </a:tc>
              </a:tr>
              <a:tr h="365760">
                <a:tc>
                  <a:txBody>
                    <a:bodyPr/>
                    <a:lstStyle/>
                    <a:p>
                      <a:pPr marL="0" marR="0" indent="0" algn="l" defTabSz="456899"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mn-lt"/>
                        </a:rPr>
                        <a:t>James Webb Space Telescope</a:t>
                      </a: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627.6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658.2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effectLst/>
                          <a:latin typeface="+mn-lt"/>
                        </a:rPr>
                        <a:t>645.4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620.0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569.4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534.9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c>
                  <a:txBody>
                    <a:bodyPr/>
                    <a:lstStyle/>
                    <a:p>
                      <a:pPr algn="r" fontAlgn="b"/>
                      <a:r>
                        <a:rPr lang="en-US" sz="1600" b="0" i="0" u="none" strike="noStrike" dirty="0" smtClean="0">
                          <a:solidFill>
                            <a:schemeClr val="tx1"/>
                          </a:solidFill>
                          <a:effectLst/>
                          <a:latin typeface="+mn-lt"/>
                        </a:rPr>
                        <a:t>305.0 </a:t>
                      </a:r>
                      <a:endParaRPr lang="en-US" sz="1600" b="0" i="0" u="none" strike="noStrike" dirty="0">
                        <a:effectLst/>
                        <a:latin typeface="Arial"/>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95B3D7"/>
                    </a:solidFill>
                  </a:tcPr>
                </a:tc>
              </a:tr>
              <a:tr h="365760">
                <a:tc>
                  <a:txBody>
                    <a:bodyPr/>
                    <a:lstStyle/>
                    <a:p>
                      <a:pPr marL="0" marR="0" indent="0" algn="l" defTabSz="456899"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rgbClr val="FFFFFF"/>
                          </a:solidFill>
                          <a:effectLst/>
                          <a:latin typeface="Arial"/>
                          <a:ea typeface="+mn-ea"/>
                          <a:cs typeface="+mn-cs"/>
                        </a:rPr>
                        <a:t>Astrophysics + JWST</a:t>
                      </a: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1,244.6</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1,326.2</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1,252.7</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1,253.7</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1,220.6</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1,231.7</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c>
                  <a:txBody>
                    <a:bodyPr/>
                    <a:lstStyle/>
                    <a:p>
                      <a:pPr marL="0" algn="r" defTabSz="456899" rtl="0" eaLnBrk="1" fontAlgn="b" latinLnBrk="0" hangingPunct="1"/>
                      <a:r>
                        <a:rPr lang="en-US" sz="1600" b="0" i="0" u="none" strike="noStrike" kern="1200" dirty="0" smtClean="0">
                          <a:solidFill>
                            <a:srgbClr val="FFFFFF"/>
                          </a:solidFill>
                          <a:effectLst/>
                          <a:latin typeface="Arial"/>
                          <a:ea typeface="+mn-ea"/>
                          <a:cs typeface="+mn-cs"/>
                        </a:rPr>
                        <a:t>1,298.0</a:t>
                      </a:r>
                      <a:endParaRPr lang="en-US" sz="1600" b="0" i="0" u="none" strike="noStrike" kern="1200" dirty="0">
                        <a:solidFill>
                          <a:srgbClr val="FFFFFF"/>
                        </a:solidFill>
                        <a:effectLst/>
                        <a:latin typeface="Arial"/>
                        <a:ea typeface="+mn-ea"/>
                        <a:cs typeface="+mn-cs"/>
                      </a:endParaRPr>
                    </a:p>
                  </a:txBody>
                  <a:tcPr marL="7620" marR="7620" marT="7620" marB="0" anchor="ctr">
                    <a:lnL>
                      <a:noFill/>
                    </a:lnL>
                    <a:lnR>
                      <a:noFill/>
                    </a:lnR>
                    <a:lnT w="6350" cap="flat" cmpd="sng" algn="ctr">
                      <a:solidFill>
                        <a:srgbClr val="DCE6F1"/>
                      </a:solidFill>
                      <a:prstDash val="solid"/>
                      <a:round/>
                      <a:headEnd type="none" w="med" len="med"/>
                      <a:tailEnd type="none" w="med" len="med"/>
                    </a:lnT>
                    <a:lnB w="6350" cap="flat" cmpd="sng" algn="ctr">
                      <a:solidFill>
                        <a:srgbClr val="DCE6F1"/>
                      </a:solidFill>
                      <a:prstDash val="solid"/>
                      <a:round/>
                      <a:headEnd type="none" w="med" len="med"/>
                      <a:tailEnd type="none" w="med" len="med"/>
                    </a:lnB>
                    <a:solidFill>
                      <a:srgbClr val="366092"/>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24697342"/>
              </p:ext>
            </p:extLst>
          </p:nvPr>
        </p:nvGraphicFramePr>
        <p:xfrm>
          <a:off x="5896100" y="914400"/>
          <a:ext cx="2571006" cy="313608"/>
        </p:xfrm>
        <a:graphic>
          <a:graphicData uri="http://schemas.openxmlformats.org/drawingml/2006/table">
            <a:tbl>
              <a:tblPr/>
              <a:tblGrid>
                <a:gridCol w="2571006"/>
              </a:tblGrid>
              <a:tr h="313608">
                <a:tc>
                  <a:txBody>
                    <a:bodyPr/>
                    <a:lstStyle/>
                    <a:p>
                      <a:pPr algn="ctr" fontAlgn="t"/>
                      <a:r>
                        <a:rPr lang="en-US" sz="1050" b="1" i="0" u="none" strike="noStrike" dirty="0">
                          <a:solidFill>
                            <a:srgbClr val="000000"/>
                          </a:solidFill>
                          <a:effectLst/>
                          <a:latin typeface="Arial"/>
                        </a:rPr>
                        <a:t>Notional</a:t>
                      </a:r>
                      <a:endParaRPr lang="en-US" sz="800" b="1" i="0" u="none" strike="noStrike" dirty="0">
                        <a:solidFill>
                          <a:srgbClr val="000000"/>
                        </a:solidFill>
                        <a:effectLst/>
                        <a:latin typeface="Arial"/>
                      </a:endParaRPr>
                    </a:p>
                  </a:txBody>
                  <a:tcPr marL="7620" marR="7620" marT="762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872222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NASA Astrophysics HQ Announcements</a:t>
            </a:r>
            <a:endParaRPr lang="en-US" dirty="0"/>
          </a:p>
        </p:txBody>
      </p:sp>
      <p:sp>
        <p:nvSpPr>
          <p:cNvPr id="5" name="Content Placeholder 4"/>
          <p:cNvSpPr>
            <a:spLocks noGrp="1"/>
          </p:cNvSpPr>
          <p:nvPr>
            <p:ph idx="1"/>
          </p:nvPr>
        </p:nvSpPr>
        <p:spPr>
          <a:xfrm>
            <a:off x="353996" y="738852"/>
            <a:ext cx="8488787" cy="5476269"/>
          </a:xfrm>
        </p:spPr>
        <p:txBody>
          <a:bodyPr/>
          <a:lstStyle/>
          <a:p>
            <a:pPr>
              <a:lnSpc>
                <a:spcPct val="90000"/>
              </a:lnSpc>
            </a:pPr>
            <a:r>
              <a:rPr lang="en-US" sz="1400" dirty="0" smtClean="0"/>
              <a:t>NASA </a:t>
            </a:r>
            <a:r>
              <a:rPr lang="en-US" sz="1400" dirty="0"/>
              <a:t>Hubble to Begin Search Beyond Pluto for a New Horizons Mission Target </a:t>
            </a:r>
            <a:r>
              <a:rPr lang="en-US" sz="1400" dirty="0" smtClean="0"/>
              <a:t> (June 16)</a:t>
            </a:r>
          </a:p>
          <a:p>
            <a:pPr>
              <a:lnSpc>
                <a:spcPct val="90000"/>
              </a:lnSpc>
            </a:pPr>
            <a:r>
              <a:rPr lang="en-US" sz="1400" dirty="0" smtClean="0"/>
              <a:t>Swiftly </a:t>
            </a:r>
            <a:r>
              <a:rPr lang="en-US" sz="1400" dirty="0"/>
              <a:t>Moving Gas Streamer Eclipses Supermassive Black </a:t>
            </a:r>
            <a:r>
              <a:rPr lang="en-US" sz="1400" dirty="0" smtClean="0"/>
              <a:t>Hole (June 19)</a:t>
            </a:r>
          </a:p>
          <a:p>
            <a:pPr>
              <a:lnSpc>
                <a:spcPct val="90000"/>
              </a:lnSpc>
            </a:pPr>
            <a:r>
              <a:rPr lang="en-US" sz="1400" dirty="0" smtClean="0"/>
              <a:t>Hubble </a:t>
            </a:r>
            <a:r>
              <a:rPr lang="en-US" sz="1400" dirty="0"/>
              <a:t>Finds Dwarf Galaxies Formed More Than Their Fair Share of Universe's </a:t>
            </a:r>
            <a:r>
              <a:rPr lang="en-US" sz="1400" dirty="0" smtClean="0"/>
              <a:t>Stars (June 19)</a:t>
            </a:r>
          </a:p>
          <a:p>
            <a:pPr>
              <a:lnSpc>
                <a:spcPct val="90000"/>
              </a:lnSpc>
            </a:pPr>
            <a:r>
              <a:rPr lang="en-US" sz="1400" dirty="0" smtClean="0"/>
              <a:t>Testing </a:t>
            </a:r>
            <a:r>
              <a:rPr lang="en-US" sz="1400" dirty="0"/>
              <a:t>Completed on NASA's James Webb Space Telescope </a:t>
            </a:r>
            <a:r>
              <a:rPr lang="en-US" sz="1400" dirty="0" smtClean="0"/>
              <a:t>Backplane (July 8)</a:t>
            </a:r>
          </a:p>
          <a:p>
            <a:pPr>
              <a:lnSpc>
                <a:spcPct val="90000"/>
              </a:lnSpc>
            </a:pPr>
            <a:r>
              <a:rPr lang="en-US" sz="1400" dirty="0" smtClean="0"/>
              <a:t>Hubble </a:t>
            </a:r>
            <a:r>
              <a:rPr lang="en-US" sz="1400" dirty="0"/>
              <a:t>Spots Spiral Bridge of Young Stars Linking Two Ancient </a:t>
            </a:r>
            <a:r>
              <a:rPr lang="en-US" sz="1400" dirty="0" smtClean="0"/>
              <a:t>Galaxies (July 10)</a:t>
            </a:r>
          </a:p>
          <a:p>
            <a:pPr>
              <a:lnSpc>
                <a:spcPct val="90000"/>
              </a:lnSpc>
            </a:pPr>
            <a:r>
              <a:rPr lang="en-US" sz="1400" dirty="0" smtClean="0"/>
              <a:t>Leading </a:t>
            </a:r>
            <a:r>
              <a:rPr lang="en-US" sz="1400" dirty="0"/>
              <a:t>Space Experts to Discuss the Search for Life Beyond Earth </a:t>
            </a:r>
            <a:r>
              <a:rPr lang="en-US" sz="1400" dirty="0" smtClean="0"/>
              <a:t> (July 10)</a:t>
            </a:r>
          </a:p>
          <a:p>
            <a:pPr>
              <a:lnSpc>
                <a:spcPct val="90000"/>
              </a:lnSpc>
            </a:pPr>
            <a:r>
              <a:rPr lang="en-US" sz="1400" dirty="0" smtClean="0"/>
              <a:t>NASA's </a:t>
            </a:r>
            <a:r>
              <a:rPr lang="en-US" sz="1400" dirty="0"/>
              <a:t>Chandra X-ray Observatory Celebrates 15th </a:t>
            </a:r>
            <a:r>
              <a:rPr lang="en-US" sz="1400" dirty="0" smtClean="0"/>
              <a:t>Anniversary (July 22)</a:t>
            </a:r>
          </a:p>
          <a:p>
            <a:pPr>
              <a:lnSpc>
                <a:spcPct val="90000"/>
              </a:lnSpc>
            </a:pPr>
            <a:r>
              <a:rPr lang="en-US" sz="1400" dirty="0" smtClean="0"/>
              <a:t>Hubble </a:t>
            </a:r>
            <a:r>
              <a:rPr lang="en-US" sz="1400" dirty="0"/>
              <a:t>Finds Three Surprisingly Dry </a:t>
            </a:r>
            <a:r>
              <a:rPr lang="en-US" sz="1400" dirty="0" smtClean="0"/>
              <a:t>Exoplanets (July 24)</a:t>
            </a:r>
          </a:p>
          <a:p>
            <a:pPr>
              <a:lnSpc>
                <a:spcPct val="90000"/>
              </a:lnSpc>
            </a:pPr>
            <a:r>
              <a:rPr lang="en-US" sz="1400" dirty="0" smtClean="0"/>
              <a:t>NASA's </a:t>
            </a:r>
            <a:r>
              <a:rPr lang="en-US" sz="1400" dirty="0"/>
              <a:t>Fermi Space Telescope Reveals New Source of Gamma </a:t>
            </a:r>
            <a:r>
              <a:rPr lang="en-US" sz="1400" dirty="0" smtClean="0"/>
              <a:t>Rays (July 31)</a:t>
            </a:r>
          </a:p>
          <a:p>
            <a:pPr>
              <a:lnSpc>
                <a:spcPct val="90000"/>
              </a:lnSpc>
            </a:pPr>
            <a:r>
              <a:rPr lang="en-US" sz="1400" dirty="0"/>
              <a:t>Hubble Shows Farthest Lensing Galaxy Yields Clues to Early Universe (July 31)</a:t>
            </a:r>
          </a:p>
          <a:p>
            <a:pPr>
              <a:lnSpc>
                <a:spcPct val="90000"/>
              </a:lnSpc>
            </a:pPr>
            <a:r>
              <a:rPr lang="en-US" sz="1400" dirty="0" smtClean="0"/>
              <a:t>NASA’s Hubble Finds Supernova Star System Linked to Potential “Zombie Star” (August 6)</a:t>
            </a:r>
          </a:p>
          <a:p>
            <a:pPr>
              <a:lnSpc>
                <a:spcPct val="90000"/>
              </a:lnSpc>
            </a:pPr>
            <a:r>
              <a:rPr lang="en-US" sz="1400" dirty="0" smtClean="0"/>
              <a:t>NASA's NuSTAR Sees Rare Blurring of Black Hole Light (August 12)</a:t>
            </a:r>
          </a:p>
          <a:p>
            <a:pPr>
              <a:lnSpc>
                <a:spcPct val="90000"/>
              </a:lnSpc>
            </a:pPr>
            <a:r>
              <a:rPr lang="en-US" sz="1400" dirty="0" smtClean="0"/>
              <a:t>NASA's Chandra Observatory Searches for Trigger of Nearby Supernova (August 14)</a:t>
            </a:r>
            <a:endParaRPr lang="en-US" sz="1400" dirty="0"/>
          </a:p>
          <a:p>
            <a:pPr>
              <a:lnSpc>
                <a:spcPct val="90000"/>
              </a:lnSpc>
            </a:pPr>
            <a:r>
              <a:rPr lang="en-US" sz="1400" dirty="0" smtClean="0"/>
              <a:t>NASA's RXTE Satellite Decodes the Rhythm of an Unusual Black Hole (August 18)</a:t>
            </a:r>
            <a:endParaRPr lang="en-US" sz="1400" dirty="0"/>
          </a:p>
          <a:p>
            <a:pPr>
              <a:lnSpc>
                <a:spcPct val="90000"/>
              </a:lnSpc>
            </a:pPr>
            <a:r>
              <a:rPr lang="en-US" sz="1400" dirty="0" smtClean="0"/>
              <a:t>NASA Telescopes Uncover Early Construction of Giant Galaxy (August 27)</a:t>
            </a:r>
          </a:p>
          <a:p>
            <a:pPr>
              <a:lnSpc>
                <a:spcPct val="90000"/>
              </a:lnSpc>
            </a:pPr>
            <a:r>
              <a:rPr lang="en-US" sz="1400" dirty="0" smtClean="0"/>
              <a:t>NASA's Spitzer Telescope Witnesses Asteroid Smashup (August 28)</a:t>
            </a:r>
          </a:p>
          <a:p>
            <a:pPr>
              <a:lnSpc>
                <a:spcPct val="90000"/>
              </a:lnSpc>
            </a:pPr>
            <a:r>
              <a:rPr lang="en-US" sz="1400" dirty="0" smtClean="0"/>
              <a:t>Hubble Finds Supernova Companion Star After Two Decades of Searching (September 9)</a:t>
            </a:r>
            <a:endParaRPr lang="en-US" sz="1400" dirty="0"/>
          </a:p>
          <a:p>
            <a:pPr>
              <a:lnSpc>
                <a:spcPct val="90000"/>
              </a:lnSpc>
            </a:pPr>
            <a:r>
              <a:rPr lang="en-US" sz="1400" dirty="0" smtClean="0"/>
              <a:t>NASA's Chandra Finds Planet that Makes Star Act Deceptively Old (September 16)</a:t>
            </a:r>
          </a:p>
          <a:p>
            <a:pPr>
              <a:lnSpc>
                <a:spcPct val="90000"/>
              </a:lnSpc>
            </a:pPr>
            <a:r>
              <a:rPr lang="en-US" sz="1400" dirty="0" smtClean="0"/>
              <a:t>Hubble Helps Find Smallest Known Galaxy Containing a Supermassive Black Hole (September 17)</a:t>
            </a:r>
          </a:p>
          <a:p>
            <a:pPr>
              <a:lnSpc>
                <a:spcPct val="90000"/>
              </a:lnSpc>
            </a:pPr>
            <a:r>
              <a:rPr lang="en-US" sz="1400" dirty="0" smtClean="0"/>
              <a:t>NASA Telescopes Find Clear Skies and Water Vapor on Exoplanet (September 24)</a:t>
            </a:r>
          </a:p>
          <a:p>
            <a:pPr>
              <a:lnSpc>
                <a:spcPct val="90000"/>
              </a:lnSpc>
            </a:pPr>
            <a:r>
              <a:rPr lang="en-US" sz="1400" dirty="0" smtClean="0"/>
              <a:t>NuSTAR Telescope Discovers Shockingly Bright Dead Star (October 8)</a:t>
            </a:r>
          </a:p>
          <a:p>
            <a:pPr>
              <a:lnSpc>
                <a:spcPct val="90000"/>
              </a:lnSpc>
            </a:pPr>
            <a:r>
              <a:rPr lang="en-US" sz="1400" dirty="0" smtClean="0"/>
              <a:t>Hubble Maps Temperature and Water Vapor on Extreme Exoplanet (October 9)</a:t>
            </a:r>
          </a:p>
          <a:p>
            <a:pPr>
              <a:lnSpc>
                <a:spcPct val="90000"/>
              </a:lnSpc>
            </a:pPr>
            <a:r>
              <a:rPr lang="en-US" sz="1400" dirty="0" smtClean="0"/>
              <a:t>Hubble Finds Potential Jupiter Belt Targets for New Horizons (October 15)</a:t>
            </a:r>
          </a:p>
          <a:p>
            <a:pPr>
              <a:lnSpc>
                <a:spcPct val="90000"/>
              </a:lnSpc>
            </a:pPr>
            <a:r>
              <a:rPr lang="en-US" sz="1400" dirty="0" smtClean="0"/>
              <a:t>Hubble Finds Extremely Distant Galaxy Through Cosmic Magnifying Glass (October 16)</a:t>
            </a:r>
          </a:p>
          <a:p>
            <a:pPr>
              <a:lnSpc>
                <a:spcPct val="90000"/>
              </a:lnSpc>
            </a:pPr>
            <a:r>
              <a:rPr lang="en-US" sz="1400" dirty="0"/>
              <a:t>Close Encounters: Comet Siding Spring Seen Next to </a:t>
            </a:r>
            <a:r>
              <a:rPr lang="en-US" sz="1400" dirty="0" smtClean="0"/>
              <a:t>Mars (October 23)</a:t>
            </a:r>
          </a:p>
          <a:p>
            <a:pPr>
              <a:lnSpc>
                <a:spcPct val="90000"/>
              </a:lnSpc>
            </a:pPr>
            <a:r>
              <a:rPr lang="en-US" sz="1400" dirty="0"/>
              <a:t>NASA’S Chandra Observatory Identifies Impact of Cosmic Chaos on Star </a:t>
            </a:r>
            <a:r>
              <a:rPr lang="en-US" sz="1400" dirty="0" smtClean="0"/>
              <a:t>Birth (October 27)</a:t>
            </a:r>
          </a:p>
          <a:p>
            <a:endParaRPr lang="en-US" sz="1400" dirty="0" smtClean="0"/>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3507753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73038"/>
            <a:ext cx="8229600" cy="468312"/>
          </a:xfrm>
        </p:spPr>
        <p:txBody>
          <a:bodyPr>
            <a:noAutofit/>
          </a:bodyPr>
          <a:lstStyle/>
          <a:p>
            <a:r>
              <a:rPr lang="en-US" dirty="0" smtClean="0">
                <a:latin typeface="Arial" panose="020B0604020202020204" pitchFamily="34" charset="0"/>
                <a:cs typeface="Arial" panose="020B0604020202020204" pitchFamily="34" charset="0"/>
              </a:rPr>
              <a:t>SMD Organization</a:t>
            </a:r>
            <a:endParaRPr lang="en-US" dirty="0">
              <a:latin typeface="Arial" panose="020B0604020202020204" pitchFamily="34" charset="0"/>
              <a:cs typeface="Arial" panose="020B0604020202020204" pitchFamily="34" charset="0"/>
            </a:endParaRPr>
          </a:p>
        </p:txBody>
      </p:sp>
      <p:pic>
        <p:nvPicPr>
          <p:cNvPr id="3" name="Picture 2" descr="SMD Org Chart 10.27.14 w Names and Embeds.ppt.pdf"/>
          <p:cNvPicPr>
            <a:picLocks noChangeAspect="1"/>
          </p:cNvPicPr>
          <p:nvPr/>
        </p:nvPicPr>
        <p:blipFill rotWithShape="1">
          <a:blip r:embed="rId2" cstate="screen">
            <a:extLst>
              <a:ext uri="{28A0092B-C50C-407E-A947-70E740481C1C}">
                <a14:useLocalDpi xmlns:a14="http://schemas.microsoft.com/office/drawing/2010/main"/>
              </a:ext>
            </a:extLst>
          </a:blip>
          <a:srcRect l="4436" t="19630" r="3266" b="4445"/>
          <a:stretch/>
        </p:blipFill>
        <p:spPr>
          <a:xfrm>
            <a:off x="-20598" y="850900"/>
            <a:ext cx="9164598" cy="5825558"/>
          </a:xfrm>
          <a:prstGeom prst="rect">
            <a:avLst/>
          </a:prstGeom>
        </p:spPr>
      </p:pic>
      <p:sp>
        <p:nvSpPr>
          <p:cNvPr id="4" name="Oval 3"/>
          <p:cNvSpPr/>
          <p:nvPr/>
        </p:nvSpPr>
        <p:spPr bwMode="auto">
          <a:xfrm>
            <a:off x="3135797" y="1099930"/>
            <a:ext cx="2531165"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5" name="Oval 4"/>
          <p:cNvSpPr/>
          <p:nvPr/>
        </p:nvSpPr>
        <p:spPr bwMode="auto">
          <a:xfrm>
            <a:off x="7085772" y="993913"/>
            <a:ext cx="1737586"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 name="Oval 5"/>
          <p:cNvSpPr/>
          <p:nvPr/>
        </p:nvSpPr>
        <p:spPr bwMode="auto">
          <a:xfrm>
            <a:off x="3532586" y="4313583"/>
            <a:ext cx="1737586"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7" name="Oval 6"/>
          <p:cNvSpPr/>
          <p:nvPr/>
        </p:nvSpPr>
        <p:spPr bwMode="auto">
          <a:xfrm>
            <a:off x="5358847" y="5161721"/>
            <a:ext cx="1737586"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8" name="Oval 7"/>
          <p:cNvSpPr/>
          <p:nvPr/>
        </p:nvSpPr>
        <p:spPr bwMode="auto">
          <a:xfrm>
            <a:off x="7335184" y="1876840"/>
            <a:ext cx="1737586"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9" name="Oval 8"/>
          <p:cNvSpPr/>
          <p:nvPr/>
        </p:nvSpPr>
        <p:spPr bwMode="auto">
          <a:xfrm>
            <a:off x="5336432" y="2194892"/>
            <a:ext cx="1737586" cy="66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30699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Astrophysics Staffing Changes</a:t>
            </a:r>
            <a:endParaRPr lang="en-US" dirty="0"/>
          </a:p>
        </p:txBody>
      </p:sp>
      <p:sp>
        <p:nvSpPr>
          <p:cNvPr id="3" name="Content Placeholder 2"/>
          <p:cNvSpPr>
            <a:spLocks noGrp="1"/>
          </p:cNvSpPr>
          <p:nvPr>
            <p:ph idx="1"/>
          </p:nvPr>
        </p:nvSpPr>
        <p:spPr>
          <a:xfrm>
            <a:off x="290443" y="1038639"/>
            <a:ext cx="8544339" cy="5029200"/>
          </a:xfrm>
        </p:spPr>
        <p:txBody>
          <a:bodyPr/>
          <a:lstStyle/>
          <a:p>
            <a:pPr marL="447675" lvl="1" indent="-238125">
              <a:spcBef>
                <a:spcPts val="1200"/>
              </a:spcBef>
            </a:pPr>
            <a:r>
              <a:rPr lang="en-US" sz="2000" dirty="0" smtClean="0">
                <a:cs typeface="Arial"/>
              </a:rPr>
              <a:t>Martin Still (BAERI) started a 2-year IPA assignment in October 2014.</a:t>
            </a:r>
          </a:p>
          <a:p>
            <a:pPr marL="447675" lvl="1" indent="-238125">
              <a:spcBef>
                <a:spcPts val="1200"/>
              </a:spcBef>
            </a:pPr>
            <a:r>
              <a:rPr lang="en-US" sz="2000" dirty="0" smtClean="0">
                <a:cs typeface="Arial"/>
              </a:rPr>
              <a:t>Keith Chamberlin (GSFC) started a 1-year detail assignment in October 2014.</a:t>
            </a:r>
          </a:p>
          <a:p>
            <a:pPr marL="447675" lvl="1" indent="-238125">
              <a:spcBef>
                <a:spcPts val="1200"/>
              </a:spcBef>
            </a:pPr>
            <a:r>
              <a:rPr lang="en-US" sz="2000" dirty="0" smtClean="0">
                <a:cs typeface="Arial"/>
              </a:rPr>
              <a:t>Linda Sparke starting a 1-year detail assignment to MSFC in December 2014. </a:t>
            </a:r>
          </a:p>
          <a:p>
            <a:pPr marL="447675" lvl="1" indent="-238125">
              <a:spcBef>
                <a:spcPts val="1200"/>
              </a:spcBef>
            </a:pPr>
            <a:r>
              <a:rPr lang="en-US" sz="2000" dirty="0" smtClean="0">
                <a:cs typeface="Arial"/>
              </a:rPr>
              <a:t>Advertised for a HQ civil servant program scientist new hire.</a:t>
            </a:r>
          </a:p>
          <a:p>
            <a:pPr marL="396612" lvl="1" indent="0">
              <a:spcBef>
                <a:spcPts val="1200"/>
              </a:spcBef>
              <a:buNone/>
            </a:pPr>
            <a:endParaRPr lang="en-US" sz="2000" dirty="0">
              <a:cs typeface="Arial"/>
            </a:endParaRPr>
          </a:p>
        </p:txBody>
      </p:sp>
    </p:spTree>
    <p:extLst>
      <p:ext uri="{BB962C8B-B14F-4D97-AF65-F5344CB8AC3E}">
        <p14:creationId xmlns:p14="http://schemas.microsoft.com/office/powerpoint/2010/main" val="2630872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420645" y="109345"/>
            <a:ext cx="8287972" cy="617686"/>
          </a:xfrm>
        </p:spPr>
        <p:txBody>
          <a:bodyPr>
            <a:normAutofit/>
          </a:bodyPr>
          <a:lstStyle/>
          <a:p>
            <a:pPr>
              <a:spcBef>
                <a:spcPts val="0"/>
              </a:spcBef>
            </a:pPr>
            <a:r>
              <a:rPr lang="en-US" dirty="0">
                <a:solidFill>
                  <a:prstClr val="black"/>
                </a:solidFill>
                <a:latin typeface="Arial"/>
                <a:ea typeface="ＭＳ Ｐゴシック" pitchFamily="34" charset="-128"/>
                <a:cs typeface="Arial"/>
              </a:rPr>
              <a:t>The Big Picture</a:t>
            </a:r>
          </a:p>
        </p:txBody>
      </p:sp>
      <p:sp>
        <p:nvSpPr>
          <p:cNvPr id="2016259" name="Rectangle 3"/>
          <p:cNvSpPr>
            <a:spLocks noGrp="1" noChangeArrowheads="1"/>
          </p:cNvSpPr>
          <p:nvPr>
            <p:ph idx="1"/>
          </p:nvPr>
        </p:nvSpPr>
        <p:spPr bwMode="auto">
          <a:xfrm>
            <a:off x="341849" y="704866"/>
            <a:ext cx="8448190" cy="5476269"/>
          </a:xfrm>
          <a:noFill/>
          <a:ln>
            <a:miter lim="800000"/>
            <a:headEnd/>
            <a:tailEnd/>
          </a:ln>
        </p:spPr>
        <p:txBody>
          <a:bodyPr vert="horz" wrap="square" lIns="91440" tIns="45720" rIns="91440" bIns="45720" numCol="1" anchor="t" anchorCtr="0" compatLnSpc="1">
            <a:prstTxWarp prst="textNoShape">
              <a:avLst/>
            </a:prstTxWarp>
            <a:noAutofit/>
          </a:bodyPr>
          <a:lstStyle/>
          <a:p>
            <a:pPr marL="279400" lvl="1" indent="-279400">
              <a:lnSpc>
                <a:spcPct val="85000"/>
              </a:lnSpc>
              <a:spcBef>
                <a:spcPts val="300"/>
              </a:spcBef>
              <a:buFont typeface="Arial" pitchFamily="34" charset="0"/>
              <a:buChar char="•"/>
            </a:pPr>
            <a:r>
              <a:rPr lang="en-US" sz="2000" dirty="0" smtClean="0">
                <a:latin typeface="Arial" panose="020B0604020202020204" pitchFamily="34" charset="0"/>
                <a:cs typeface="Arial" panose="020B0604020202020204" pitchFamily="34" charset="0"/>
              </a:rPr>
              <a:t>We are addressing decadal priorities within budget constraints.</a:t>
            </a:r>
            <a:endParaRPr lang="en-US" sz="2000" dirty="0">
              <a:latin typeface="Arial" panose="020B0604020202020204" pitchFamily="34" charset="0"/>
              <a:cs typeface="Arial" panose="020B0604020202020204" pitchFamily="34" charset="0"/>
            </a:endParaRPr>
          </a:p>
          <a:p>
            <a:pPr marL="577850" lvl="1" indent="-238125">
              <a:lnSpc>
                <a:spcPct val="85000"/>
              </a:lnSpc>
              <a:spcBef>
                <a:spcPts val="300"/>
              </a:spcBef>
            </a:pPr>
            <a:r>
              <a:rPr lang="en-US" dirty="0">
                <a:latin typeface="Arial" panose="020B0604020202020204" pitchFamily="34" charset="0"/>
                <a:cs typeface="Arial" panose="020B0604020202020204" pitchFamily="34" charset="0"/>
              </a:rPr>
              <a:t>The budget for NASA astrophysics, which includes JWST, continues at        $1.33B in FY14; the President has requested $1.25B in </a:t>
            </a:r>
            <a:r>
              <a:rPr lang="en-US" dirty="0" smtClean="0">
                <a:latin typeface="Arial" panose="020B0604020202020204" pitchFamily="34" charset="0"/>
                <a:cs typeface="Arial" panose="020B0604020202020204" pitchFamily="34" charset="0"/>
              </a:rPr>
              <a:t>FY15 (the difference is mostly due to deletion of SOFIA from FY15 budget request).</a:t>
            </a:r>
            <a:endParaRPr lang="en-US" dirty="0">
              <a:latin typeface="Arial" panose="020B0604020202020204" pitchFamily="34" charset="0"/>
              <a:cs typeface="Arial" panose="020B0604020202020204" pitchFamily="34" charset="0"/>
            </a:endParaRPr>
          </a:p>
          <a:p>
            <a:pPr marL="577850" lvl="1" indent="-238125">
              <a:lnSpc>
                <a:spcPct val="85000"/>
              </a:lnSpc>
              <a:spcBef>
                <a:spcPts val="300"/>
              </a:spcBef>
            </a:pPr>
            <a:r>
              <a:rPr lang="en-US" dirty="0" smtClean="0">
                <a:latin typeface="Arial" panose="020B0604020202020204" pitchFamily="34" charset="0"/>
                <a:cs typeface="Arial" panose="020B0604020202020204" pitchFamily="34" charset="0"/>
              </a:rPr>
              <a:t>JWST, </a:t>
            </a:r>
            <a:r>
              <a:rPr lang="en-US" dirty="0">
                <a:latin typeface="Arial" panose="020B0604020202020204" pitchFamily="34" charset="0"/>
                <a:cs typeface="Arial" panose="020B0604020202020204" pitchFamily="34" charset="0"/>
              </a:rPr>
              <a:t>the highest priority of the community, is </a:t>
            </a:r>
            <a:r>
              <a:rPr lang="en-US" dirty="0" smtClean="0">
                <a:latin typeface="Arial" panose="020B0604020202020204" pitchFamily="34" charset="0"/>
                <a:cs typeface="Arial" panose="020B0604020202020204" pitchFamily="34" charset="0"/>
              </a:rPr>
              <a:t>making progress, remains on schedule,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is fully </a:t>
            </a:r>
            <a:r>
              <a:rPr lang="en-US" dirty="0">
                <a:latin typeface="Arial" panose="020B0604020202020204" pitchFamily="34" charset="0"/>
                <a:cs typeface="Arial" panose="020B0604020202020204" pitchFamily="34" charset="0"/>
              </a:rPr>
              <a:t>funded for an October 2018 launch.</a:t>
            </a:r>
          </a:p>
          <a:p>
            <a:pPr marL="577850" lvl="1" indent="-238125">
              <a:lnSpc>
                <a:spcPct val="85000"/>
              </a:lnSpc>
              <a:spcBef>
                <a:spcPts val="300"/>
              </a:spcBef>
            </a:pPr>
            <a:r>
              <a:rPr lang="en-US" dirty="0">
                <a:latin typeface="Arial" panose="020B0604020202020204" pitchFamily="34" charset="0"/>
                <a:cs typeface="Arial" panose="020B0604020202020204" pitchFamily="34" charset="0"/>
              </a:rPr>
              <a:t>NASA is preparing for a </a:t>
            </a:r>
            <a:r>
              <a:rPr lang="en-US" dirty="0" smtClean="0">
                <a:latin typeface="Arial" panose="020B0604020202020204" pitchFamily="34" charset="0"/>
                <a:cs typeface="Arial" panose="020B0604020202020204" pitchFamily="34" charset="0"/>
              </a:rPr>
              <a:t>strategic </a:t>
            </a:r>
            <a:r>
              <a:rPr lang="en-US" dirty="0">
                <a:latin typeface="Arial" panose="020B0604020202020204" pitchFamily="34" charset="0"/>
                <a:cs typeface="Arial" panose="020B0604020202020204" pitchFamily="34" charset="0"/>
              </a:rPr>
              <a:t>Astrophysics mission to follow JWST as soon as funding becomes </a:t>
            </a:r>
            <a:r>
              <a:rPr lang="en-US" dirty="0" smtClean="0">
                <a:latin typeface="Arial" panose="020B0604020202020204" pitchFamily="34" charset="0"/>
                <a:cs typeface="Arial" panose="020B0604020202020204" pitchFamily="34" charset="0"/>
              </a:rPr>
              <a:t>available. Preformulation of WFIRST/AFTA was funded in FY14 appropriation and is included in FY15 budget request.</a:t>
            </a:r>
            <a:endParaRPr lang="en-US" dirty="0">
              <a:latin typeface="Arial" panose="020B0604020202020204" pitchFamily="34" charset="0"/>
              <a:cs typeface="Arial" panose="020B0604020202020204" pitchFamily="34" charset="0"/>
            </a:endParaRPr>
          </a:p>
          <a:p>
            <a:pPr marL="577850" lvl="1" indent="-238125">
              <a:lnSpc>
                <a:spcPct val="85000"/>
              </a:lnSpc>
              <a:spcBef>
                <a:spcPts val="300"/>
              </a:spcBef>
            </a:pPr>
            <a:r>
              <a:rPr lang="en-US" sz="1800" dirty="0" smtClean="0">
                <a:latin typeface="Arial" panose="020B0604020202020204" pitchFamily="34" charset="0"/>
                <a:cs typeface="Arial" panose="020B0604020202020204" pitchFamily="34" charset="0"/>
              </a:rPr>
              <a:t>SOFIA has completed development and has entered its operations phase.</a:t>
            </a:r>
          </a:p>
          <a:p>
            <a:pPr marL="577850" lvl="1" indent="-238125">
              <a:lnSpc>
                <a:spcPct val="85000"/>
              </a:lnSpc>
              <a:spcBef>
                <a:spcPts val="300"/>
              </a:spcBef>
            </a:pPr>
            <a:r>
              <a:rPr lang="en-US" dirty="0" smtClean="0">
                <a:latin typeface="Arial" panose="020B0604020202020204" pitchFamily="34" charset="0"/>
                <a:cs typeface="Arial" panose="020B0604020202020204" pitchFamily="34" charset="0"/>
              </a:rPr>
              <a:t>NASA is developing new Explorer missions (NICER, TESS) and contributions to our international partners (LPF, ASTRO-H, Euclid).</a:t>
            </a:r>
          </a:p>
          <a:p>
            <a:pPr marL="577850" lvl="1" indent="-238125">
              <a:lnSpc>
                <a:spcPct val="85000"/>
              </a:lnSpc>
              <a:spcBef>
                <a:spcPts val="300"/>
              </a:spcBef>
            </a:pPr>
            <a:r>
              <a:rPr lang="en-US" sz="1800" dirty="0" smtClean="0">
                <a:latin typeface="Arial" panose="020B0604020202020204" pitchFamily="34" charset="0"/>
                <a:cs typeface="Arial" panose="020B0604020202020204" pitchFamily="34" charset="0"/>
              </a:rPr>
              <a:t>NASA is discussing contributions to ESA’s Athena and L3 GW observatory.</a:t>
            </a:r>
            <a:endParaRPr lang="en-US" sz="1800" dirty="0">
              <a:latin typeface="Arial" panose="020B0604020202020204" pitchFamily="34" charset="0"/>
              <a:cs typeface="Arial" panose="020B0604020202020204" pitchFamily="34" charset="0"/>
            </a:endParaRPr>
          </a:p>
          <a:p>
            <a:pPr marL="577850" lvl="1" indent="-238125">
              <a:lnSpc>
                <a:spcPct val="85000"/>
              </a:lnSpc>
              <a:spcBef>
                <a:spcPts val="300"/>
              </a:spcBef>
            </a:pPr>
            <a:r>
              <a:rPr lang="en-US" sz="1800" dirty="0" smtClean="0">
                <a:latin typeface="Arial" panose="020B0604020202020204" pitchFamily="34" charset="0"/>
                <a:cs typeface="Arial" panose="020B0604020202020204" pitchFamily="34" charset="0"/>
              </a:rPr>
              <a:t>NASA is planning a robust Astrophysics Explorers Program with a SMEX AO in late CY2014 and an EX AO in ~FY2017.</a:t>
            </a:r>
          </a:p>
          <a:p>
            <a:pPr marL="577850" lvl="1" indent="-238125">
              <a:lnSpc>
                <a:spcPct val="85000"/>
              </a:lnSpc>
              <a:spcBef>
                <a:spcPts val="300"/>
              </a:spcBef>
            </a:pPr>
            <a:r>
              <a:rPr lang="en-US" dirty="0" smtClean="0">
                <a:latin typeface="Arial" panose="020B0604020202020204" pitchFamily="34" charset="0"/>
                <a:cs typeface="Arial" panose="020B0604020202020204" pitchFamily="34" charset="0"/>
              </a:rPr>
              <a:t>Following the 2014 Senior Review, NASA plans to continue operating all currently operating missions, including Spitzer.</a:t>
            </a:r>
            <a:endParaRPr lang="en-US" sz="1800" dirty="0">
              <a:latin typeface="Arial" panose="020B0604020202020204" pitchFamily="34" charset="0"/>
              <a:cs typeface="Arial" panose="020B0604020202020204" pitchFamily="34" charset="0"/>
            </a:endParaRPr>
          </a:p>
          <a:p>
            <a:pPr marL="577850" lvl="1" indent="-238125">
              <a:lnSpc>
                <a:spcPct val="85000"/>
              </a:lnSpc>
              <a:spcBef>
                <a:spcPts val="300"/>
              </a:spcBef>
            </a:pPr>
            <a:r>
              <a:rPr lang="en-US" sz="1800" dirty="0" smtClean="0">
                <a:latin typeface="Arial" panose="020B0604020202020204" pitchFamily="34" charset="0"/>
                <a:cs typeface="Arial" panose="020B0604020202020204" pitchFamily="34" charset="0"/>
              </a:rPr>
              <a:t>NASA </a:t>
            </a:r>
            <a:r>
              <a:rPr lang="en-US" sz="1800" dirty="0">
                <a:latin typeface="Arial" panose="020B0604020202020204" pitchFamily="34" charset="0"/>
                <a:cs typeface="Arial" panose="020B0604020202020204" pitchFamily="34" charset="0"/>
              </a:rPr>
              <a:t>continues to support individual investigators for data analysis, theory, and technology investigations through open, competitive, peer </a:t>
            </a:r>
            <a:r>
              <a:rPr lang="en-US" sz="1800" dirty="0" smtClean="0">
                <a:latin typeface="Arial" panose="020B0604020202020204" pitchFamily="34" charset="0"/>
                <a:cs typeface="Arial" panose="020B0604020202020204" pitchFamily="34" charset="0"/>
              </a:rPr>
              <a:t>reviews.</a:t>
            </a:r>
            <a:endParaRPr lang="en-US" sz="1800" dirty="0">
              <a:latin typeface="Arial" panose="020B0604020202020204" pitchFamily="34" charset="0"/>
              <a:cs typeface="Arial" panose="020B0604020202020204" pitchFamily="34" charset="0"/>
            </a:endParaRPr>
          </a:p>
          <a:p>
            <a:pPr marL="279400" lvl="1" indent="-279400">
              <a:lnSpc>
                <a:spcPct val="85000"/>
              </a:lnSpc>
              <a:spcBef>
                <a:spcPts val="300"/>
              </a:spcBef>
              <a:buFont typeface="Arial" pitchFamily="34" charset="0"/>
              <a:buChar char="•"/>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budgetary future remains uncertain.</a:t>
            </a:r>
          </a:p>
          <a:p>
            <a:pPr marL="577850" lvl="1" indent="-238125">
              <a:lnSpc>
                <a:spcPct val="85000"/>
              </a:lnSpc>
              <a:spcBef>
                <a:spcPts val="300"/>
              </a:spcBef>
            </a:pPr>
            <a:r>
              <a:rPr lang="en-US" dirty="0">
                <a:latin typeface="Arial" panose="020B0604020202020204" pitchFamily="34" charset="0"/>
                <a:cs typeface="Arial" panose="020B0604020202020204" pitchFamily="34" charset="0"/>
              </a:rPr>
              <a:t>Priorities must be used to guide difficult budget choices</a:t>
            </a:r>
            <a:r>
              <a:rPr lang="en-US" dirty="0" smtClean="0">
                <a:latin typeface="Arial" panose="020B0604020202020204" pitchFamily="34" charset="0"/>
                <a:cs typeface="Arial" panose="020B0604020202020204" pitchFamily="34" charset="0"/>
              </a:rPr>
              <a:t>.</a:t>
            </a:r>
          </a:p>
          <a:p>
            <a:pPr marL="577850" lvl="1" indent="-238125">
              <a:lnSpc>
                <a:spcPct val="85000"/>
              </a:lnSpc>
              <a:spcBef>
                <a:spcPts val="300"/>
              </a:spcBef>
            </a:pPr>
            <a:r>
              <a:rPr lang="en-US" dirty="0" smtClean="0">
                <a:solidFill>
                  <a:schemeClr val="tx1"/>
                </a:solidFill>
                <a:latin typeface="Arial" panose="020B0604020202020204" pitchFamily="34" charset="0"/>
                <a:cs typeface="Arial" panose="020B0604020202020204" pitchFamily="34" charset="0"/>
              </a:rPr>
              <a:t>The FY2015 budget request represents </a:t>
            </a:r>
            <a:r>
              <a:rPr lang="en-US" dirty="0">
                <a:solidFill>
                  <a:schemeClr val="tx1"/>
                </a:solidFill>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10% decrease for the Astrophysics Division in FY15; the cost of operating SOFIA can not be accommodated within this reduced budget</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64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10399</Words>
  <Application>Microsoft Macintosh PowerPoint</Application>
  <PresentationFormat>On-screen Show (4:3)</PresentationFormat>
  <Paragraphs>1301</Paragraphs>
  <Slides>59</Slides>
  <Notes>39</Notes>
  <HiddenSlides>0</HiddenSlides>
  <MMClips>0</MMClips>
  <ScaleCrop>false</ScaleCrop>
  <HeadingPairs>
    <vt:vector size="4" baseType="variant">
      <vt:variant>
        <vt:lpstr>Theme</vt:lpstr>
      </vt:variant>
      <vt:variant>
        <vt:i4>6</vt:i4>
      </vt:variant>
      <vt:variant>
        <vt:lpstr>Slide Titles</vt:lpstr>
      </vt:variant>
      <vt:variant>
        <vt:i4>59</vt:i4>
      </vt:variant>
    </vt:vector>
  </HeadingPairs>
  <TitlesOfParts>
    <vt:vector size="65" baseType="lpstr">
      <vt:lpstr>MyThemeA</vt:lpstr>
      <vt:lpstr>1_MyThemeA</vt:lpstr>
      <vt:lpstr>5_MyThemeA</vt:lpstr>
      <vt:lpstr>2_MyThemeA</vt:lpstr>
      <vt:lpstr>3_MyThemeA</vt:lpstr>
      <vt:lpstr>4_MyThemeA</vt:lpstr>
      <vt:lpstr>PowerPoint Presentation</vt:lpstr>
      <vt:lpstr>PowerPoint Presentation</vt:lpstr>
      <vt:lpstr>PowerPoint Presentation</vt:lpstr>
      <vt:lpstr>PowerPoint Presentation</vt:lpstr>
      <vt:lpstr>PowerPoint Presentation</vt:lpstr>
      <vt:lpstr>Recent NASA Astrophysics HQ Announcements</vt:lpstr>
      <vt:lpstr>SMD Organization</vt:lpstr>
      <vt:lpstr>Astrophysics Staffing Changes</vt:lpstr>
      <vt:lpstr>The Big Picture</vt:lpstr>
      <vt:lpstr>FY15 President’s Budget Request</vt:lpstr>
      <vt:lpstr>PowerPoint Presentation</vt:lpstr>
      <vt:lpstr>FY15 Budget Appropriation Status</vt:lpstr>
      <vt:lpstr>JWST Progress</vt:lpstr>
      <vt:lpstr>PowerPoint Presentation</vt:lpstr>
      <vt:lpstr>PowerPoint Presentation</vt:lpstr>
      <vt:lpstr>Plan for WFIRST/AFTA Preformulation Widefield Infrared Survey Telescope using Astrophysics Focused Telescope Assets</vt:lpstr>
      <vt:lpstr>WFIRST / AFTA Widefield Infrared Survey Telescope with Astrophysics Focused Telescope Assets</vt:lpstr>
      <vt:lpstr>PowerPoint Presentation</vt:lpstr>
      <vt:lpstr>PowerPoint Presentation</vt:lpstr>
      <vt:lpstr>PowerPoint Presentation</vt:lpstr>
      <vt:lpstr>PowerPoint Presentation</vt:lpstr>
      <vt:lpstr>SOFIA Stratospheric Observatory for Infrared Astronomy</vt:lpstr>
      <vt:lpstr>Program Update – ASTRO-H</vt:lpstr>
      <vt:lpstr>Athena Advanced Telescope for High Energy Astrophysics</vt:lpstr>
      <vt:lpstr>NASA/NSF Partnership for Exoplanet Research</vt:lpstr>
      <vt:lpstr>NASA/NSF Partnership for Exoplanet Research</vt:lpstr>
      <vt:lpstr>Astrophysics ROSES selection rates</vt:lpstr>
      <vt:lpstr>Proposal Selections Since May 2013</vt:lpstr>
      <vt:lpstr>R&amp;A Theory Program</vt:lpstr>
      <vt:lpstr>SMD Education </vt:lpstr>
      <vt:lpstr>SMD Science Education</vt:lpstr>
      <vt:lpstr>SMD Education </vt:lpstr>
      <vt:lpstr>Astrophysics Education Transition Plan for FY15</vt:lpstr>
      <vt:lpstr>Preparing for the 2020 Decadal Survey</vt:lpstr>
      <vt:lpstr>Preparing for the 2020 Decadal Survey</vt:lpstr>
      <vt:lpstr>Preparing for the 2020 Decadal Survey</vt:lpstr>
      <vt:lpstr>Notional Timelines to Identify Studies</vt:lpstr>
      <vt:lpstr>Notional Timelines to Identify Studies</vt:lpstr>
      <vt:lpstr>Preparing for the 2020 Decadal Survey</vt:lpstr>
      <vt:lpstr>Preparing for the 2020 Decadal Survey</vt:lpstr>
      <vt:lpstr>PowerPoint Presentation</vt:lpstr>
      <vt:lpstr>PowerPoint Presentation</vt:lpstr>
      <vt:lpstr>Astrophysics Timeline</vt:lpstr>
      <vt:lpstr>Kepler Kepler Space Telescope</vt:lpstr>
      <vt:lpstr>ASTRO-H Soft X-ray Spectrometer and Soft X-ray Telescope Mirrors</vt:lpstr>
      <vt:lpstr>ST-7/LISA Pathfinder ST-7/Disturbance Reduction System (DRS)</vt:lpstr>
      <vt:lpstr>NICER Neutron Star Interior Composition Explorer</vt:lpstr>
      <vt:lpstr>TESS Transiting Exoplanet Survey Satellite</vt:lpstr>
      <vt:lpstr>Euclid A visible and near-infrared telescope to explore cosmic evolution</vt:lpstr>
      <vt:lpstr>2014 Astrophysics Explorer AO</vt:lpstr>
      <vt:lpstr>FY15 Planned Accomplishments</vt:lpstr>
      <vt:lpstr>PowerPoint Presentation</vt:lpstr>
      <vt:lpstr>PowerPoint Presentation</vt:lpstr>
      <vt:lpstr>Progress Toward Decadal Survey Priorities</vt:lpstr>
      <vt:lpstr>Progress Toward Decadal Survey Priorities</vt:lpstr>
      <vt:lpstr>PowerPoint Presentation</vt:lpstr>
      <vt:lpstr>Looking toward the 2015 Mid-Decade Review</vt:lpstr>
      <vt:lpstr>President’s FY15 Budget Request</vt:lpstr>
      <vt:lpstr>Astrophysics FY 2015 Budget Request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2012-12-20T15:38:29Z</cp:lastPrinted>
  <dcterms:created xsi:type="dcterms:W3CDTF">2013-01-31T15:42:38Z</dcterms:created>
  <dcterms:modified xsi:type="dcterms:W3CDTF">2014-11-12T12:55:29Z</dcterms:modified>
</cp:coreProperties>
</file>