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embeddings/oleObject3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59" r:id="rId4"/>
    <p:sldId id="257" r:id="rId5"/>
    <p:sldId id="261" r:id="rId6"/>
    <p:sldId id="258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2540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20E45-5C41-0B49-8A9D-FBB84D1F9C6D}" type="datetimeFigureOut">
              <a:rPr lang="en-US" smtClean="0"/>
              <a:t>7/12/11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8D2EB-8164-E846-A8F5-BEE627EDBA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2974E-5531-0E4F-8CA5-CE50BD728874}" type="datetimeFigureOut">
              <a:rPr lang="en-US" smtClean="0"/>
              <a:t>7/11/11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26A01-D29E-754C-A79D-3955BA8B96F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6840A9C2-61E8-F549-A214-BCB3B94A8BA8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92188" y="571500"/>
            <a:ext cx="4875212" cy="3657600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0" tIns="45716" rIns="91430" bIns="45716"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1F3E023-871B-F84A-9811-BCFD890089B9}" type="datetime1">
              <a:rPr lang="en-US" smtClean="0"/>
              <a:pPr/>
              <a:t>7/11/11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jpe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jpeg"/><Relationship Id="rId1" Type="http://schemas.openxmlformats.org/officeDocument/2006/relationships/vmlDrawing" Target="../drawings/vmlDrawing3.vml"/><Relationship Id="rId2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0"/>
          <a:ext cx="1579563" cy="1433513"/>
        </p:xfrm>
        <a:graphic>
          <a:graphicData uri="http://schemas.openxmlformats.org/presentationml/2006/ole">
            <p:oleObj spid="_x0000_s22530" name="Photo Editor Photo" r:id="rId3" imgW="1523810" imgH="1380952" progId="">
              <p:embed/>
            </p:oleObj>
          </a:graphicData>
        </a:graphic>
      </p:graphicFrame>
      <p:pic>
        <p:nvPicPr>
          <p:cNvPr id="7" name="Picture 6" descr="uw_mad_logo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46913" y="0"/>
            <a:ext cx="1697087" cy="16724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0"/>
          <a:ext cx="1579563" cy="1433513"/>
        </p:xfrm>
        <a:graphic>
          <a:graphicData uri="http://schemas.openxmlformats.org/presentationml/2006/ole">
            <p:oleObj spid="_x0000_s8194" name="Photo Editor Photo" r:id="rId3" imgW="1523810" imgH="1380952" progId="">
              <p:embed/>
            </p:oleObj>
          </a:graphicData>
        </a:graphic>
      </p:graphicFrame>
      <p:pic>
        <p:nvPicPr>
          <p:cNvPr id="7" name="Picture 6" descr="uw_mad_logo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46913" y="0"/>
            <a:ext cx="1697087" cy="16724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vmlDrawing" Target="../drawings/vmlDrawing1.vm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4256-0A7A-4C42-B002-CDB66E58B80B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1301829" cy="1181459"/>
        </p:xfrm>
        <a:graphic>
          <a:graphicData uri="http://schemas.openxmlformats.org/presentationml/2006/ole">
            <p:oleObj spid="_x0000_s1026" name="Photo Editor Photo" r:id="rId15" imgW="1523810" imgH="1380952" progId="">
              <p:embed/>
            </p:oleObj>
          </a:graphicData>
        </a:graphic>
      </p:graphicFrame>
      <p:pic>
        <p:nvPicPr>
          <p:cNvPr id="8" name="Picture 7" descr="uw_mad_logo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826112" y="0"/>
            <a:ext cx="1317888" cy="12987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  <p:sldLayoutId id="2147483659" r:id="rId12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8.xml"/><Relationship Id="rId3" Type="http://schemas.openxmlformats.org/officeDocument/2006/relationships/oleObject" Target="Macintosh%20HD:Users:jsg:Admin:NASA:NASARev11:nasa_revsum_2jun11-final.doc!OLE_LINK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2927"/>
            <a:ext cx="7772400" cy="168752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2011 Review of Astrophysics</a:t>
            </a:r>
            <a:r>
              <a:rPr lang="en-US" sz="3600" b="1" dirty="0" smtClean="0"/>
              <a:t> Programs in </a:t>
            </a:r>
            <a:r>
              <a:rPr lang="en-US" sz="3600" b="1" dirty="0" smtClean="0"/>
              <a:t>Research, Analysis and Enabling Technology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5408A"/>
                </a:solidFill>
              </a:rPr>
              <a:t>J. S. Gallagher</a:t>
            </a:r>
          </a:p>
          <a:p>
            <a:r>
              <a:rPr lang="en-US" dirty="0" smtClean="0">
                <a:solidFill>
                  <a:srgbClr val="25408A"/>
                </a:solidFill>
              </a:rPr>
              <a:t>Comments from the Perspective of the Panel Chair</a:t>
            </a:r>
            <a:endParaRPr lang="en-US" dirty="0">
              <a:solidFill>
                <a:srgbClr val="25408A"/>
              </a:solidFill>
            </a:endParaRPr>
          </a:p>
        </p:txBody>
      </p:sp>
      <p:pic>
        <p:nvPicPr>
          <p:cNvPr id="4" name="Picture 3" descr="uw_mad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913" y="0"/>
            <a:ext cx="1697087" cy="1672492"/>
          </a:xfrm>
          <a:prstGeom prst="rect">
            <a:avLst/>
          </a:prstGeom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-1"/>
          <a:ext cx="1579730" cy="1432951"/>
        </p:xfrm>
        <a:graphic>
          <a:graphicData uri="http://schemas.openxmlformats.org/presentationml/2006/ole">
            <p:oleObj spid="_x0000_s3074" name="Photo Editor Photo" r:id="rId4" imgW="1523810" imgH="1380952" progId="">
              <p:embed/>
            </p:oleObj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151"/>
            <a:ext cx="8229600" cy="1143000"/>
          </a:xfrm>
        </p:spPr>
        <p:txBody>
          <a:bodyPr/>
          <a:lstStyle/>
          <a:p>
            <a:r>
              <a:rPr lang="en-US" sz="3600" dirty="0" smtClean="0"/>
              <a:t>Astrophysics Theory (ATP)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44875"/>
            <a:ext cx="83022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 Theory opens new ways to study cosmos; influences  long range component of NASA planning.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 Consider fencing off part of funding for larger scale projects  in parallel to approach used by GO programs to allow large projects.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 Metrics needed to assess funding levels for ATP.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50500" y="3452395"/>
            <a:ext cx="6544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Astrophysics Data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Analysis (ADAP)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1" y="4324177"/>
            <a:ext cx="8229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Complements GO programs;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not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duplication.  Further value from cross wavelength science vs. observatory-based approach.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Key role as “scientific shock absorber” to ensure vitality if gaps exist between GO missions—potentially critical in coming years.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Broadens access to NASA data: products of missions.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Origins of Solar Systems (OSS)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68178" y="1417638"/>
            <a:ext cx="7818622" cy="5293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 Exoplanets are a key emerging research area; NASA involvement is critical.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OSS gains value as an interdisciplinary, interagency effort. This also extends to more clearly noting exoplanet components of other Astrophysics programs, such as APT.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Ground-based observations are and likely will remain key to confirming exoplanet candidates found by </a:t>
            </a:r>
            <a:r>
              <a:rPr lang="en-US" sz="2400" i="1" dirty="0" smtClean="0"/>
              <a:t>Kepler.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i="1" dirty="0" smtClean="0"/>
              <a:t>  </a:t>
            </a:r>
            <a:r>
              <a:rPr lang="en-US" sz="2400" dirty="0" smtClean="0"/>
              <a:t>Area that could benefit from more outcome-based metrics; e.g. progress towards science goals, publication rates, resource usage.  </a:t>
            </a:r>
          </a:p>
          <a:p>
            <a:pPr>
              <a:spcAft>
                <a:spcPts val="1200"/>
              </a:spcAft>
            </a:pP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Metrics</a:t>
            </a:r>
            <a:endParaRPr lang="en-US" sz="36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061106" y="2780976"/>
          <a:ext cx="7122272" cy="3693029"/>
        </p:xfrm>
        <a:graphic>
          <a:graphicData uri="http://schemas.openxmlformats.org/presentationml/2006/ole">
            <p:oleObj spid="_x0000_s27650" name="Document" r:id="rId3" imgW="4114800" imgH="2133600" progId="Word.Document.12">
              <p:link updateAutomatic="1"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7621" y="1318150"/>
            <a:ext cx="849387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panel considered development of metrics to be important and laid out a straw man process for defining case-specific metrics to build criteria for judging progress against program goals.  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Metrics-2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17217" y="1077025"/>
            <a:ext cx="8686800" cy="5647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 Recognize implementing formal metrics requires resources; suggest organic approach to developing metrics and criteria with assessments of effectiveness along the way.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 Balance between gathering data and proposer time &amp; effort a concern that needs attention.  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 Not all metrics are quantitative; many likely exist as best practices by program managers and components of long range plans that would benefit from being collected and formalized.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“One size” metrics will not fit all; panel proposes metric suites for programs.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Build on experience of Great Observatories which have implemented useful criteria based on information that they gather.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 Use metrics  &amp; criteria to better explain program choices to NASA, its communities, and its stakeholders.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THANKS!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6808" y="1921828"/>
            <a:ext cx="75292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dirty="0" smtClean="0">
                <a:solidFill>
                  <a:srgbClr val="FF0000"/>
                </a:solidFill>
                <a:latin typeface="Marker Felt"/>
                <a:cs typeface="Marker Felt"/>
              </a:rPr>
              <a:t>The Panel thanks the people from NASA, and the CHANDRA, FERMI, Hubble, &amp; Spitzer programs, as well as many others who supported our review.  We all learned a great deal from the process. </a:t>
            </a:r>
            <a:endParaRPr lang="en-US" sz="3600" dirty="0">
              <a:solidFill>
                <a:srgbClr val="FF0000"/>
              </a:solidFill>
              <a:latin typeface="Marker Felt"/>
              <a:cs typeface="Marker Fe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001000" cy="850900"/>
          </a:xfrm>
          <a:noFill/>
          <a:ln>
            <a:miter lim="800000"/>
            <a:headEnd/>
            <a:tailEnd/>
          </a:ln>
        </p:spPr>
        <p:txBody>
          <a:bodyPr wrap="square" lIns="85976" tIns="42988" rIns="85976" bIns="42988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Review of Astrophysics</a:t>
            </a: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 Programs </a:t>
            </a:r>
            <a:b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in</a:t>
            </a: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Research, Analysis and</a:t>
            </a: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 </a:t>
            </a:r>
            <a:b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Enabling </a:t>
            </a:r>
            <a:r>
              <a:rPr lang="en-US" sz="2800" b="1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Technology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B766-FF57-AF42-9BD3-507A258DA0B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570424"/>
            <a:ext cx="85344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 response to the Fisk Report and the 2010 Decadal Survey, the Astrophysics Division</a:t>
            </a:r>
            <a:r>
              <a:rPr lang="en-US" sz="2000" dirty="0" smtClean="0">
                <a:solidFill>
                  <a:srgbClr val="0000FF"/>
                </a:solidFill>
              </a:rPr>
              <a:t> convened </a:t>
            </a:r>
            <a:r>
              <a:rPr lang="en-US" sz="2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review: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A panel with 14 members represents a wide community: </a:t>
            </a:r>
          </a:p>
          <a:p>
            <a:r>
              <a:rPr lang="en-US" sz="2000" dirty="0" smtClean="0"/>
              <a:t>investigators at universities, NASA centers, and elsewhere; </a:t>
            </a:r>
          </a:p>
          <a:p>
            <a:r>
              <a:rPr lang="en-US" sz="2000" dirty="0" smtClean="0"/>
              <a:t>small institutions as well as large ones; geographic diversity;</a:t>
            </a:r>
          </a:p>
          <a:p>
            <a:r>
              <a:rPr lang="en-US" sz="2000" dirty="0" smtClean="0"/>
              <a:t>early-career and established investigators; demographic diversity;</a:t>
            </a:r>
          </a:p>
          <a:p>
            <a:r>
              <a:rPr lang="en-US" sz="2000" dirty="0" smtClean="0"/>
              <a:t>investigators on ‘soft money’ and those with base funding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(</a:t>
            </a:r>
            <a:r>
              <a:rPr lang="en-US" sz="2000" dirty="0" smtClean="0"/>
              <a:t>e.g. academic-year salary</a:t>
            </a:r>
            <a:r>
              <a:rPr lang="en-US" sz="2000" dirty="0" smtClean="0"/>
              <a:t>). </a:t>
            </a:r>
            <a:endParaRPr lang="en-US" sz="2000" dirty="0" smtClean="0"/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pPr>
              <a:spcAft>
                <a:spcPts val="1000"/>
              </a:spcAft>
            </a:pPr>
            <a:r>
              <a:rPr lang="en-US" sz="2000" dirty="0" smtClean="0"/>
              <a:t>Public comment session 12 January 2011 at Seattle AAS meeting</a:t>
            </a:r>
          </a:p>
          <a:p>
            <a:pPr>
              <a:spcAft>
                <a:spcPts val="1000"/>
              </a:spcAft>
            </a:pPr>
            <a:r>
              <a:rPr lang="en-US" sz="2000" dirty="0" smtClean="0"/>
              <a:t>Interim report to Astrophysics Subcommittee 16-17 February 2011</a:t>
            </a:r>
          </a:p>
          <a:p>
            <a:pPr>
              <a:spcAft>
                <a:spcPts val="1000"/>
              </a:spcAft>
            </a:pPr>
            <a:r>
              <a:rPr lang="en-US" sz="2000" dirty="0" smtClean="0"/>
              <a:t>Face-to-face meetings:  DC area 24-25 March and 28-29 April</a:t>
            </a:r>
            <a:endParaRPr lang="en-US" sz="2000" dirty="0" smtClean="0"/>
          </a:p>
          <a:p>
            <a:pPr>
              <a:spcAft>
                <a:spcPts val="1000"/>
              </a:spcAft>
            </a:pPr>
            <a:r>
              <a:rPr lang="en-US" sz="2000" dirty="0" smtClean="0"/>
              <a:t>Panel written </a:t>
            </a:r>
            <a:r>
              <a:rPr lang="en-US" sz="2000" dirty="0" smtClean="0"/>
              <a:t>report </a:t>
            </a:r>
            <a:r>
              <a:rPr lang="en-US" sz="2000" dirty="0" smtClean="0"/>
              <a:t>presented</a:t>
            </a:r>
            <a:r>
              <a:rPr lang="en-US" sz="2000" dirty="0" smtClean="0"/>
              <a:t> </a:t>
            </a:r>
            <a:r>
              <a:rPr lang="en-US" sz="2000" dirty="0" smtClean="0"/>
              <a:t>to </a:t>
            </a:r>
            <a:r>
              <a:rPr lang="en-US" sz="2000" dirty="0" smtClean="0"/>
              <a:t>NASA June 2, 2011.</a:t>
            </a:r>
            <a:endParaRPr lang="en-US" sz="20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975" y="139700"/>
            <a:ext cx="6943725" cy="9271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Astrophysics Research </a:t>
            </a:r>
            <a:r>
              <a:rPr lang="en-US" sz="3200" dirty="0" smtClean="0">
                <a:solidFill>
                  <a:srgbClr val="0000FF"/>
                </a:solidFill>
              </a:rPr>
              <a:t>Program Review Panel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E886-EFC7-3B4E-8881-FABD2440E94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90500" y="1537672"/>
            <a:ext cx="8763000" cy="4818678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180" y="1394060"/>
            <a:ext cx="8143255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Verdana"/>
                <a:cs typeface="Verdana"/>
              </a:rPr>
              <a:t>Perspective:</a:t>
            </a:r>
            <a:endParaRPr lang="en-US" sz="2400" b="1" dirty="0" smtClean="0">
              <a:solidFill>
                <a:srgbClr val="FF0000"/>
              </a:solidFill>
              <a:latin typeface="Verdana"/>
              <a:cs typeface="Verdana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Verdana"/>
                <a:cs typeface="Verdana"/>
              </a:rPr>
              <a:t>Astrophysics Research, Analysis &amp; Enabling Technology programs play a critical role in the NASA—scientific community relationship: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Verdana"/>
                <a:cs typeface="Verdana"/>
              </a:rPr>
              <a:t> </a:t>
            </a:r>
            <a:r>
              <a:rPr lang="en-US" sz="2000" dirty="0" smtClean="0">
                <a:latin typeface="Verdana"/>
                <a:cs typeface="Verdana"/>
              </a:rPr>
              <a:t>develop scientific concepts and technologies for new missions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maximize scientific return from NASA missions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pioneer new approaches through sub-orbital payloads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train the workforce to insure competitive future capabilities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 and more…</a:t>
            </a:r>
            <a:endParaRPr lang="en-US" sz="2800" b="1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algn="ctr">
              <a:spcAft>
                <a:spcPts val="1200"/>
              </a:spcAft>
            </a:pPr>
            <a:r>
              <a:rPr lang="en-US" sz="2000" b="1" dirty="0" smtClean="0">
                <a:solidFill>
                  <a:srgbClr val="0000FF"/>
                </a:solidFill>
                <a:latin typeface="Verdana"/>
                <a:cs typeface="Verdana"/>
              </a:rPr>
              <a:t>Primary panel objective: provide comments aimed at further strengthening the Astrophysics Research programs. </a:t>
            </a:r>
            <a:endParaRPr lang="en-US" sz="2000" b="1" dirty="0" smtClean="0">
              <a:latin typeface="Verdana"/>
              <a:cs typeface="Verdana"/>
            </a:endParaRPr>
          </a:p>
          <a:p>
            <a:pPr>
              <a:spcAft>
                <a:spcPts val="1200"/>
              </a:spcAft>
            </a:pPr>
            <a:endParaRPr lang="en-US" sz="2000" dirty="0" smtClean="0">
              <a:latin typeface="Verdana"/>
              <a:cs typeface="Verdan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8099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Approach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579" y="1578735"/>
            <a:ext cx="826322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Respond to questions provided by NASA.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B</a:t>
            </a: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ackground from presentations by GO programs &amp; NASA program personnel and public materials.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Community input via web system, AAS meeting &amp; informal contacts.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Broad issues discussed by panel as whole.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Specific areas studied by sub-groups, reported as “white paper appendices” in final document. White papers discussed by entire panel but not edited in detail—individual views.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Chair’s summary written by JSG and commented by panel; </a:t>
            </a:r>
            <a:r>
              <a:rPr lang="en-US" sz="2000" u="sng" dirty="0" smtClean="0">
                <a:solidFill>
                  <a:srgbClr val="0000FF"/>
                </a:solidFill>
                <a:latin typeface="Verdana"/>
                <a:cs typeface="Verdana"/>
              </a:rPr>
              <a:t>not</a:t>
            </a: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based on a formal consensus.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Verdana"/>
                <a:cs typeface="Verdana"/>
              </a:rPr>
              <a:t>  Non-FACA; panel offers suggestions/comments, no recommendations.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endParaRPr lang="en-US" sz="2000" dirty="0">
              <a:solidFill>
                <a:srgbClr val="0000FF"/>
              </a:solidFill>
              <a:latin typeface="Verdana"/>
              <a:cs typeface="Verdana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669" y="1366376"/>
            <a:ext cx="77485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Verdana"/>
                <a:cs typeface="Verdana"/>
              </a:rPr>
              <a:t>What we did </a:t>
            </a:r>
            <a:r>
              <a:rPr lang="en-US" sz="2800" u="sng" dirty="0" smtClean="0">
                <a:latin typeface="Verdana"/>
                <a:cs typeface="Verdana"/>
              </a:rPr>
              <a:t>not</a:t>
            </a:r>
            <a:r>
              <a:rPr lang="en-US" sz="2800" dirty="0" smtClean="0">
                <a:latin typeface="Verdana"/>
                <a:cs typeface="Verdana"/>
              </a:rPr>
              <a:t> consider for comment: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Verdana"/>
                <a:cs typeface="Verdana"/>
              </a:rPr>
              <a:t> </a:t>
            </a:r>
            <a:r>
              <a:rPr lang="en-US" sz="2000" dirty="0" smtClean="0">
                <a:latin typeface="Verdana"/>
                <a:cs typeface="Verdana"/>
              </a:rPr>
              <a:t>Operation of GO grant programs; informational presentations from GO programs were used to explore experience &amp; best practices (Chandra, Hubble, SST, FERMI), </a:t>
            </a:r>
            <a:r>
              <a:rPr lang="en-US" sz="2000" b="1" u="sng" dirty="0" smtClean="0">
                <a:latin typeface="Verdana"/>
                <a:cs typeface="Verdana"/>
              </a:rPr>
              <a:t>not</a:t>
            </a:r>
            <a:r>
              <a:rPr lang="en-US" sz="2000" dirty="0" smtClean="0">
                <a:latin typeface="Verdana"/>
                <a:cs typeface="Verdana"/>
              </a:rPr>
              <a:t> to review the GO programs.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Details of Astrophysics program proposal review processes; non-FACA, no access to confidential materials, no discussion of specific cases, etc.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latin typeface="Verdana"/>
                <a:cs typeface="Verdana"/>
              </a:rPr>
              <a:t> How</a:t>
            </a:r>
            <a:r>
              <a:rPr lang="en-US" sz="2000" dirty="0" smtClean="0">
                <a:latin typeface="Verdana"/>
                <a:cs typeface="Verdana"/>
              </a:rPr>
              <a:t> Astrophysics programs should complement </a:t>
            </a:r>
            <a:r>
              <a:rPr lang="en-US" sz="2000" dirty="0" smtClean="0">
                <a:latin typeface="Verdana"/>
                <a:cs typeface="Verdana"/>
              </a:rPr>
              <a:t>activities in the Office of the Chief </a:t>
            </a:r>
            <a:r>
              <a:rPr lang="en-US" sz="2000" dirty="0" smtClean="0">
                <a:latin typeface="Verdana"/>
                <a:cs typeface="Verdana"/>
              </a:rPr>
              <a:t>Technologist—timing did not work out.</a:t>
            </a:r>
            <a:endParaRPr lang="en-US" sz="2000" dirty="0">
              <a:latin typeface="Verdana"/>
              <a:cs typeface="Verdan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dirty="0" smtClean="0"/>
              <a:t>Major Comments:</a:t>
            </a:r>
            <a:br>
              <a:rPr lang="en-US" sz="3600" dirty="0" smtClean="0"/>
            </a:br>
            <a:r>
              <a:rPr lang="en-US" sz="3600" dirty="0" smtClean="0"/>
              <a:t>NASA Research Awards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42572" y="1143000"/>
            <a:ext cx="83442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Panel explored the value of more extensive use of a formal process involving metrics to support programmatic decisions (later slides).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Fisk report commented on issue of high risk, high return projects.  Panel suggests caution about excessive risk avoidance; some failures are inevitable.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Need to train and sustain a skilled and highly motivated work force cuts across all programs.  Charting an encouraging student involvement in technology areas is an important to this area.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 Public awareness of astronomy currently is high, but much of this comes from efforts based around the Great Observatories. The panel encouraged efforts to present a broader view of NASA, including its role in pioneering new technologies.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NASA Astrophysics Research </a:t>
            </a:r>
            <a:br>
              <a:rPr lang="en-US" sz="3600" dirty="0" smtClean="0"/>
            </a:br>
            <a:r>
              <a:rPr lang="en-US" sz="3600" dirty="0" smtClean="0"/>
              <a:t>&amp; Its Community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1160" y="1655726"/>
            <a:ext cx="864962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NASA-community relationship is mutually beneficial, and now is likely to evolve in response to changing circumstances. Stronger communication is especially important in these times. 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Panel sees value in NASA Astrophysics Research Programs having access to equivalents of “Users Committees” 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External reviews are essential but Panel was split as to whether these should be done by standing group or convened every few years.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 Panel felt that continuity across reviews would be important no matter what approach is adopted. Staggered committee memberships would help to prevent loss of history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Astrophysics Research and</a:t>
            </a:r>
            <a:br>
              <a:rPr lang="en-US" sz="3600" dirty="0" smtClean="0"/>
            </a:br>
            <a:r>
              <a:rPr lang="en-US" sz="3600" dirty="0" smtClean="0"/>
              <a:t>Enabling Technology (APRET)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50636" y="1579632"/>
            <a:ext cx="8436164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Current balance between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flight opportunities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and technology appropriate; further guidance from metrics useful for future planning.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 Investments in technology critical for NASA and community, including workforce training/student engagement.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 Astrophysics Technology Fellows—great idea—we made suggestions.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 Award size issue complicated by perceived gap in ability to cross TRL 4-6 gap.  Variety of issues involved.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 Value of laboratory astrophysics recognized; information needed to determine more about support levels and key areas as connected to missions. 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JSG APC 7/13/11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01E-3437-1F4A-8048-62BFF0C0DF5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1332</Words>
  <Application>Microsoft Macintosh PowerPoint</Application>
  <PresentationFormat>On-screen Show (4:3)</PresentationFormat>
  <Paragraphs>110</Paragraphs>
  <Slides>14</Slides>
  <Notes>1</Notes>
  <HiddenSlides>0</HiddenSlides>
  <MMClips>0</MMClips>
  <ScaleCrop>false</ScaleCrop>
  <HeadingPairs>
    <vt:vector size="8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Macintosh HD:Users:jsg:Admin:NASA:NASARev11:nasa_revsum_2jun11-final.doc!OLE_LINK1</vt:lpstr>
      <vt:lpstr>Photo Editor Photo</vt:lpstr>
      <vt:lpstr>2011 Review of Astrophysics Programs in Research, Analysis and Enabling Technology </vt:lpstr>
      <vt:lpstr>Review of Astrophysics Programs  in Research, Analysis and  Enabling Technology</vt:lpstr>
      <vt:lpstr>Astrophysics Research Program Review Panel</vt:lpstr>
      <vt:lpstr>Slide 4</vt:lpstr>
      <vt:lpstr>Approach</vt:lpstr>
      <vt:lpstr>Slide 6</vt:lpstr>
      <vt:lpstr>Major Comments: NASA Research Awards  </vt:lpstr>
      <vt:lpstr>NASA Astrophysics Research  &amp; Its Community</vt:lpstr>
      <vt:lpstr>Astrophysics Research and Enabling Technology (APRET)</vt:lpstr>
      <vt:lpstr>Astrophysics Theory (ATP)</vt:lpstr>
      <vt:lpstr>Origins of Solar Systems (OSS)</vt:lpstr>
      <vt:lpstr>Metrics</vt:lpstr>
      <vt:lpstr>Metrics-2</vt:lpstr>
      <vt:lpstr>THANKS!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Review of Astrophysics programs for Research, Analysis and Enabling Technology </dc:title>
  <dc:creator>John Gallagher</dc:creator>
  <cp:lastModifiedBy>John Gallagher</cp:lastModifiedBy>
  <cp:revision>13</cp:revision>
  <cp:lastPrinted>2011-07-12T14:18:39Z</cp:lastPrinted>
  <dcterms:created xsi:type="dcterms:W3CDTF">2011-07-10T22:53:32Z</dcterms:created>
  <dcterms:modified xsi:type="dcterms:W3CDTF">2011-07-12T14:31:39Z</dcterms:modified>
</cp:coreProperties>
</file>