
<file path=[Content_Types].xml><?xml version="1.0" encoding="utf-8"?>
<Types xmlns="http://schemas.openxmlformats.org/package/2006/content-types">
  <Default Extension="pict" ContentType="image/pict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4" r:id="rId1"/>
    <p:sldMasterId id="2147483904" r:id="rId2"/>
    <p:sldMasterId id="2147483935" r:id="rId3"/>
  </p:sldMasterIdLst>
  <p:notesMasterIdLst>
    <p:notesMasterId r:id="rId21"/>
  </p:notesMasterIdLst>
  <p:handoutMasterIdLst>
    <p:handoutMasterId r:id="rId22"/>
  </p:handoutMasterIdLst>
  <p:sldIdLst>
    <p:sldId id="567" r:id="rId4"/>
    <p:sldId id="588" r:id="rId5"/>
    <p:sldId id="571" r:id="rId6"/>
    <p:sldId id="529" r:id="rId7"/>
    <p:sldId id="580" r:id="rId8"/>
    <p:sldId id="582" r:id="rId9"/>
    <p:sldId id="581" r:id="rId10"/>
    <p:sldId id="556" r:id="rId11"/>
    <p:sldId id="505" r:id="rId12"/>
    <p:sldId id="574" r:id="rId13"/>
    <p:sldId id="576" r:id="rId14"/>
    <p:sldId id="575" r:id="rId15"/>
    <p:sldId id="577" r:id="rId16"/>
    <p:sldId id="584" r:id="rId17"/>
    <p:sldId id="578" r:id="rId18"/>
    <p:sldId id="586" r:id="rId19"/>
    <p:sldId id="587" r:id="rId20"/>
  </p:sldIdLst>
  <p:sldSz cx="9906000" cy="6858000" type="A4"/>
  <p:notesSz cx="7099300" cy="10234613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0098DB"/>
    <a:srgbClr val="00549F"/>
    <a:srgbClr val="FDC82F"/>
    <a:srgbClr val="00338D"/>
    <a:srgbClr val="D0103A"/>
    <a:srgbClr val="008542"/>
    <a:srgbClr val="E37222"/>
    <a:srgbClr val="A8D4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128" y="-6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9" tIns="47444" rIns="94889" bIns="47444" numCol="1" anchor="t" anchorCtr="0" compatLnSpc="1">
            <a:prstTxWarp prst="textNoShape">
              <a:avLst/>
            </a:prstTxWarp>
          </a:bodyPr>
          <a:lstStyle>
            <a:lvl1pPr defTabSz="949243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9" tIns="47444" rIns="94889" bIns="47444" numCol="1" anchor="t" anchorCtr="0" compatLnSpc="1">
            <a:prstTxWarp prst="textNoShape">
              <a:avLst/>
            </a:prstTxWarp>
          </a:bodyPr>
          <a:lstStyle>
            <a:lvl1pPr algn="r" defTabSz="949243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9" tIns="47444" rIns="94889" bIns="47444" numCol="1" anchor="b" anchorCtr="0" compatLnSpc="1">
            <a:prstTxWarp prst="textNoShape">
              <a:avLst/>
            </a:prstTxWarp>
          </a:bodyPr>
          <a:lstStyle>
            <a:lvl1pPr defTabSz="949243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89" tIns="47444" rIns="94889" bIns="47444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0CD02BAA-8423-8648-A888-5F1FC2D1FD6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823CCA51-101E-134D-B606-CC532F17B5CB}" type="datetime1">
              <a:rPr lang="en-GB"/>
              <a:pPr>
                <a:defRPr/>
              </a:pPr>
              <a:t>7/12/11</a:t>
            </a:fld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0263" y="762000"/>
            <a:ext cx="5502275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7EC7B7EA-C946-764B-BF42-CC4E88C3C2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5F196-312F-0242-87E2-32299FD5BF61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DA06D-0A04-EF41-B72D-EBFC65AD6372}" type="datetime1">
              <a:rPr lang="en-GB"/>
              <a:pPr>
                <a:defRPr/>
              </a:pPr>
              <a:t>7/12/11</a:t>
            </a:fld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032AB-8192-0C4C-A6D5-DF5976689A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3643D-0A03-4C42-810E-A73449DDDEF8}" type="datetime1">
              <a:rPr lang="en-GB"/>
              <a:pPr>
                <a:defRPr/>
              </a:pPr>
              <a:t>7/12/11</a:t>
            </a:fld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44EE0-1091-3D40-A1D6-EDEB465502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73675" y="4354515"/>
            <a:ext cx="1539875" cy="1684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4051" y="4354515"/>
            <a:ext cx="4467225" cy="1684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1881B-3162-764F-B56B-8D0AA7A7F85E}" type="datetime1">
              <a:rPr lang="en-GB"/>
              <a:pPr>
                <a:defRPr/>
              </a:pPr>
              <a:t>7/12/11</a:t>
            </a:fld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B1BDB-0E62-6F4A-8620-FEAB53FBF3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/>
          <a:srcRect l="4103" t="15305" r="6154" b="11359"/>
          <a:stretch>
            <a:fillRect/>
          </a:stretch>
        </p:blipFill>
        <p:spPr bwMode="auto">
          <a:xfrm>
            <a:off x="0" y="-36513"/>
            <a:ext cx="9906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signa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6327775"/>
            <a:ext cx="99012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0" y="0"/>
            <a:ext cx="8293100" cy="67945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defRPr/>
            </a:pPr>
            <a:endParaRPr lang="en-US">
              <a:solidFill>
                <a:srgbClr val="E37222"/>
              </a:solidFill>
            </a:endParaRPr>
          </a:p>
        </p:txBody>
      </p:sp>
      <p:pic>
        <p:nvPicPr>
          <p:cNvPr id="7" name="Picture 25" descr="ESA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9925" y="0"/>
            <a:ext cx="1616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9" descr="B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29338"/>
            <a:ext cx="9715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0" descr="tycho_rgb"/>
          <p:cNvPicPr>
            <a:picLocks noChangeAspect="1" noChangeArrowheads="1"/>
          </p:cNvPicPr>
          <p:nvPr/>
        </p:nvPicPr>
        <p:blipFill>
          <a:blip r:embed="rId6"/>
          <a:srcRect l="11929" t="11301" r="6279" b="8789"/>
          <a:stretch>
            <a:fillRect/>
          </a:stretch>
        </p:blipFill>
        <p:spPr bwMode="auto">
          <a:xfrm>
            <a:off x="9156700" y="6138863"/>
            <a:ext cx="7493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965200" y="6132513"/>
            <a:ext cx="8242300" cy="719137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66">
                  <a:gamma/>
                  <a:shade val="36078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2000" b="1">
                <a:solidFill>
                  <a:srgbClr val="FDC82F"/>
                </a:solidFill>
              </a:rPr>
              <a:t>Athena</a:t>
            </a:r>
            <a:r>
              <a:rPr lang="en-GB" b="1">
                <a:solidFill>
                  <a:srgbClr val="FDC82F"/>
                </a:solidFill>
              </a:rPr>
              <a:t> – </a:t>
            </a:r>
            <a:r>
              <a:rPr lang="en-GB" sz="1200" b="1">
                <a:solidFill>
                  <a:srgbClr val="FDC82F"/>
                </a:solidFill>
              </a:rPr>
              <a:t>Advanced Telescope for High Energy Astrophysics</a:t>
            </a:r>
          </a:p>
        </p:txBody>
      </p:sp>
      <p:pic>
        <p:nvPicPr>
          <p:cNvPr id="11" name="Picture 32" descr="Athena_LOGO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9531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123951" y="4035425"/>
            <a:ext cx="5689600" cy="2266950"/>
          </a:xfrm>
        </p:spPr>
        <p:txBody>
          <a:bodyPr lIns="90000" tIns="36000" rIns="90000" bIns="36000"/>
          <a:lstStyle>
            <a:lvl1pPr>
              <a:lnSpc>
                <a:spcPct val="100000"/>
              </a:lnSpc>
              <a:spcBef>
                <a:spcPct val="2500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Click to edit Master subtitle style</a:t>
            </a:r>
          </a:p>
          <a:p>
            <a:r>
              <a:rPr lang="it-IT" dirty="0"/>
              <a:t>And date</a:t>
            </a:r>
          </a:p>
        </p:txBody>
      </p:sp>
      <p:sp>
        <p:nvSpPr>
          <p:cNvPr id="3276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123951" y="2749552"/>
            <a:ext cx="7248525" cy="1279525"/>
          </a:xfrm>
        </p:spPr>
        <p:txBody>
          <a:bodyPr tIns="0" bIns="0" anchor="t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it-IT"/>
              <a:t>CLICK TO EDIT </a:t>
            </a:r>
            <a:br>
              <a:rPr lang="it-IT"/>
            </a:br>
            <a:r>
              <a:rPr lang="it-IT"/>
              <a:t>MASTER</a:t>
            </a:r>
          </a:p>
        </p:txBody>
      </p:sp>
      <p:sp>
        <p:nvSpPr>
          <p:cNvPr id="12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7482-0376-6B45-BFAA-9EC5F9E2E6C7}" type="datetime1">
              <a:rPr lang="en-GB"/>
              <a:pPr>
                <a:defRPr/>
              </a:pPr>
              <a:t>7/12/11</a:t>
            </a:fld>
            <a:endParaRPr lang="en-GB"/>
          </a:p>
        </p:txBody>
      </p:sp>
      <p:sp>
        <p:nvSpPr>
          <p:cNvPr id="13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B2454-593D-8D45-9D64-E6685152C3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63F-4E28-BA4C-83FE-6D33A4EFE8E7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5061-FE78-9248-8C0C-F735407BB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63F-4E28-BA4C-83FE-6D33A4EFE8E7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5061-FE78-9248-8C0C-F735407BB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63F-4E28-BA4C-83FE-6D33A4EFE8E7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5061-FE78-9248-8C0C-F735407BB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63F-4E28-BA4C-83FE-6D33A4EFE8E7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5061-FE78-9248-8C0C-F735407BB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63F-4E28-BA4C-83FE-6D33A4EFE8E7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5061-FE78-9248-8C0C-F735407BB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63F-4E28-BA4C-83FE-6D33A4EFE8E7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5061-FE78-9248-8C0C-F735407BB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63F-4E28-BA4C-83FE-6D33A4EFE8E7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5061-FE78-9248-8C0C-F735407BB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B126A-C3C1-5642-AC93-CFCD47D30E4E}" type="datetime1">
              <a:rPr lang="en-GB"/>
              <a:pPr>
                <a:defRPr/>
              </a:pPr>
              <a:t>7/12/11</a:t>
            </a:fld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BE4D4-39B4-2140-AEBB-6BC54D917A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63F-4E28-BA4C-83FE-6D33A4EFE8E7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5061-FE78-9248-8C0C-F735407BB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63F-4E28-BA4C-83FE-6D33A4EFE8E7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5061-FE78-9248-8C0C-F735407BB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63F-4E28-BA4C-83FE-6D33A4EFE8E7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5061-FE78-9248-8C0C-F735407BB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63F-4E28-BA4C-83FE-6D33A4EFE8E7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5061-FE78-9248-8C0C-F735407BB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CCD47-1506-014A-82C5-B02DDC39E991}" type="datetime1">
              <a:rPr lang="en-GB"/>
              <a:pPr>
                <a:defRPr/>
              </a:pPr>
              <a:t>7/12/11</a:t>
            </a:fld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667E6-4009-8249-A50B-1A509CECE8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4924427"/>
            <a:ext cx="3003550" cy="111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4924427"/>
            <a:ext cx="3003550" cy="111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CD93C-19C4-9A40-8AC1-0CCD904C2CC6}" type="datetime1">
              <a:rPr lang="en-GB"/>
              <a:pPr>
                <a:defRPr/>
              </a:pPr>
              <a:t>7/12/11</a:t>
            </a:fld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74268-DBC8-3642-AD71-8DF53C34B7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7AAF7-55C0-9C43-B104-E1FCAFA024C9}" type="datetime1">
              <a:rPr lang="en-GB"/>
              <a:pPr>
                <a:defRPr/>
              </a:pPr>
              <a:t>7/12/11</a:t>
            </a:fld>
            <a:endParaRPr lang="en-GB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4B1D0-FEF3-6745-80FB-F9F752AA8F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05FA4-CD05-F440-8B86-C26AD73103D7}" type="datetime1">
              <a:rPr lang="en-GB"/>
              <a:pPr>
                <a:defRPr/>
              </a:pPr>
              <a:t>7/12/11</a:t>
            </a:fld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DDF59-46AA-374D-A790-5DA1C4E682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B667A-ED7A-5446-924D-47F069D47B89}" type="datetime1">
              <a:rPr lang="en-GB"/>
              <a:pPr>
                <a:defRPr/>
              </a:pPr>
              <a:t>7/12/11</a:t>
            </a:fld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9AE5D-98CA-9A4A-B55F-11623EF65F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71CFC-D62C-D443-9AF7-752EF49FC73B}" type="datetime1">
              <a:rPr lang="en-GB"/>
              <a:pPr>
                <a:defRPr/>
              </a:pPr>
              <a:t>7/12/11</a:t>
            </a:fld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6C004-7383-244E-B952-7BF1AE001A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CFB0-040B-4749-A343-C8FC31F3B291}" type="datetime1">
              <a:rPr lang="en-GB"/>
              <a:pPr>
                <a:defRPr/>
              </a:pPr>
              <a:t>7/12/11</a:t>
            </a:fld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EA43A-6D3D-0947-9A77-5ADAFAD32B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signatur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3" y="6327775"/>
            <a:ext cx="99012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08025" y="4354513"/>
            <a:ext cx="45942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" rIns="36000" bIns="3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5" y="4924425"/>
            <a:ext cx="66738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" rIns="36000" bIns="36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473825"/>
            <a:ext cx="2311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E579913A-2640-104E-B886-E2DFA8BE52A1}" type="datetime1">
              <a:rPr lang="en-GB"/>
              <a:pPr>
                <a:defRPr/>
              </a:pPr>
              <a:t>7/12/11</a:t>
            </a:fld>
            <a:endParaRPr lang="en-GB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473825"/>
            <a:ext cx="3136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4100" y="6572250"/>
            <a:ext cx="1231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53C71BEC-4F13-F749-8698-AD6F40A04A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0"/>
            <a:ext cx="8293100" cy="69215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3" name="Picture 20" descr="ESA_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89925" y="0"/>
            <a:ext cx="16160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965200" y="6132513"/>
            <a:ext cx="8242300" cy="719137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000066">
                  <a:gamma/>
                  <a:shade val="36078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2000" b="1">
                <a:solidFill>
                  <a:srgbClr val="FDC82F"/>
                </a:solidFill>
              </a:rPr>
              <a:t>Athena</a:t>
            </a:r>
            <a:r>
              <a:rPr lang="en-GB" b="1">
                <a:solidFill>
                  <a:srgbClr val="FDC82F"/>
                </a:solidFill>
              </a:rPr>
              <a:t> – </a:t>
            </a:r>
            <a:r>
              <a:rPr lang="en-GB" sz="1200" b="1">
                <a:solidFill>
                  <a:srgbClr val="FDC82F"/>
                </a:solidFill>
              </a:rPr>
              <a:t>Advanced Telescope for High Energy Astrophysics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495300" y="6423025"/>
            <a:ext cx="23114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defRPr/>
            </a:pPr>
            <a:fld id="{265ED4DE-7078-824D-8AEA-7BBE25447304}" type="datetime1">
              <a:rPr lang="en-GB" sz="1400"/>
              <a:pPr eaLnBrk="0" hangingPunct="0">
                <a:spcBef>
                  <a:spcPct val="0"/>
                </a:spcBef>
                <a:defRPr/>
              </a:pPr>
              <a:t>7/12/11</a:t>
            </a:fld>
            <a:endParaRPr lang="en-GB" sz="1400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3384550" y="6423025"/>
            <a:ext cx="31369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defRPr/>
            </a:pPr>
            <a:endParaRPr lang="en-GB" sz="1400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8636000" y="6486525"/>
            <a:ext cx="7747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  <a:defRPr/>
            </a:pPr>
            <a:fld id="{1361C147-7F02-AC45-99D4-31BD27396C2E}" type="slidenum">
              <a:rPr lang="en-GB" sz="1400"/>
              <a:pPr algn="r" eaLnBrk="0" hangingPunct="0">
                <a:spcBef>
                  <a:spcPct val="0"/>
                </a:spcBef>
                <a:defRPr/>
              </a:pPr>
              <a:t>‹#›</a:t>
            </a:fld>
            <a:endParaRPr lang="en-GB" sz="1400"/>
          </a:p>
        </p:txBody>
      </p:sp>
      <p:pic>
        <p:nvPicPr>
          <p:cNvPr id="1038" name="Picture 27" descr="tycho_rgb"/>
          <p:cNvPicPr>
            <a:picLocks noChangeAspect="1" noChangeArrowheads="1"/>
          </p:cNvPicPr>
          <p:nvPr/>
        </p:nvPicPr>
        <p:blipFill>
          <a:blip r:embed="rId15"/>
          <a:srcRect l="11929" t="11301" r="6279" b="8789"/>
          <a:stretch>
            <a:fillRect/>
          </a:stretch>
        </p:blipFill>
        <p:spPr bwMode="auto">
          <a:xfrm>
            <a:off x="9156700" y="6151563"/>
            <a:ext cx="7493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8" descr="Athena_LOGO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65881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29" descr="BH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6129338"/>
            <a:ext cx="97155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000" b="1">
          <a:solidFill>
            <a:schemeClr val="accent1"/>
          </a:solidFill>
          <a:latin typeface="+mn-lt"/>
          <a:ea typeface="ＭＳ Ｐゴシック" charset="-128"/>
          <a:cs typeface="ＭＳ Ｐゴシック" charset="-128"/>
        </a:defRPr>
      </a:lvl1pPr>
      <a:lvl2pPr marL="1227138" indent="-4191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bg2"/>
          </a:solidFill>
          <a:latin typeface="NotesSoft-Bold" pitchFamily="2" charset="0"/>
          <a:ea typeface="ＭＳ Ｐゴシック" charset="-128"/>
        </a:defRPr>
      </a:lvl2pPr>
      <a:lvl3pPr marL="1825625" indent="-4191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i="1">
          <a:solidFill>
            <a:schemeClr val="accent1"/>
          </a:solidFill>
          <a:latin typeface="NotesSoft-Bold" pitchFamily="2" charset="0"/>
          <a:ea typeface="ヒラギノ角ゴ Pro W3" charset="-128"/>
        </a:defRPr>
      </a:lvl3pPr>
      <a:lvl4pPr marL="2424113" indent="-4191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bg2"/>
          </a:solidFill>
          <a:latin typeface="NotesSoft-Bold" pitchFamily="2" charset="0"/>
          <a:ea typeface="ヒラギノ角ゴ Pro W3" charset="-128"/>
        </a:defRPr>
      </a:lvl4pPr>
      <a:lvl5pPr marL="3022600" indent="-4191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bg2"/>
          </a:solidFill>
          <a:latin typeface="NotesSoft-Bold" pitchFamily="2" charset="0"/>
          <a:ea typeface="ヒラギノ角ゴ Pro W3" charset="-128"/>
        </a:defRPr>
      </a:lvl5pPr>
      <a:lvl6pPr marL="34798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6pPr>
      <a:lvl7pPr marL="39370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7pPr>
      <a:lvl8pPr marL="43942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8pPr>
      <a:lvl9pPr marL="48514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6175" y="1393825"/>
            <a:ext cx="84074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74688" y="0"/>
            <a:ext cx="671671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423025"/>
            <a:ext cx="23114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321D91B7-4FC2-9544-AB22-EA0B9A47BBB9}" type="datetime1">
              <a:rPr lang="en-GB"/>
              <a:pPr>
                <a:defRPr/>
              </a:pPr>
              <a:t>7/12/11</a:t>
            </a:fld>
            <a:endParaRPr lang="en-GB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423025"/>
            <a:ext cx="31369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6000" y="6486525"/>
            <a:ext cx="7747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4CF7A362-FFC8-0D43-944C-DD41255962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accent1"/>
          </a:solidFill>
          <a:latin typeface="Arial" charset="0"/>
          <a:ea typeface="ＭＳ Ｐゴシック" charset="-128"/>
          <a:cs typeface="ＭＳ Ｐゴシック" charset="-128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>
          <a:solidFill>
            <a:schemeClr val="tx2"/>
          </a:solidFill>
          <a:latin typeface="Arial" charset="0"/>
          <a:ea typeface="ＭＳ Ｐゴシック" charset="-128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1600" i="1">
          <a:solidFill>
            <a:schemeClr val="accent1"/>
          </a:solidFill>
          <a:latin typeface="Arial" charset="0"/>
          <a:ea typeface="ヒラギノ角ゴ Pro W3" charset="-128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1600">
          <a:solidFill>
            <a:schemeClr val="accent1"/>
          </a:solidFill>
          <a:latin typeface="Arial" charset="0"/>
          <a:ea typeface="ヒラギノ角ゴ Pro W3" charset="-128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1600">
          <a:solidFill>
            <a:schemeClr val="accent1"/>
          </a:solidFill>
          <a:latin typeface="Arial" charset="0"/>
          <a:ea typeface="ヒラギノ角ゴ Pro W3" charset="-128"/>
        </a:defRPr>
      </a:lvl5pPr>
      <a:lvl6pPr marL="34798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1600">
          <a:solidFill>
            <a:srgbClr val="9D9FA1"/>
          </a:solidFill>
          <a:latin typeface="+mn-lt"/>
        </a:defRPr>
      </a:lvl6pPr>
      <a:lvl7pPr marL="39370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1600">
          <a:solidFill>
            <a:srgbClr val="9D9FA1"/>
          </a:solidFill>
          <a:latin typeface="+mn-lt"/>
        </a:defRPr>
      </a:lvl7pPr>
      <a:lvl8pPr marL="43942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1600">
          <a:solidFill>
            <a:srgbClr val="9D9FA1"/>
          </a:solidFill>
          <a:latin typeface="+mn-lt"/>
        </a:defRPr>
      </a:lvl8pPr>
      <a:lvl9pPr marL="48514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1600">
          <a:solidFill>
            <a:srgbClr val="9D9FA1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5F63F-4E28-BA4C-83FE-6D33A4EFE8E7}" type="datetimeFigureOut">
              <a:rPr lang="en-US" smtClean="0"/>
              <a:pPr/>
              <a:t>7/12/11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A5061-FE78-9248-8C0C-F735407BB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oleObject" Target="Macintosh%20HD:Users:knandra:Documents:Projects:ATHENA:Presentations:YB_sg_draft.doc!OLE_LINK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3"/>
          <a:srcRect l="4103" t="15305" r="6154" b="11359"/>
          <a:stretch>
            <a:fillRect/>
          </a:stretch>
        </p:blipFill>
        <p:spPr bwMode="auto">
          <a:xfrm>
            <a:off x="0" y="-36513"/>
            <a:ext cx="9906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8013" y="236538"/>
            <a:ext cx="8420100" cy="2530475"/>
          </a:xfrm>
          <a:noFill/>
        </p:spPr>
        <p:txBody>
          <a:bodyPr/>
          <a:lstStyle/>
          <a:p>
            <a:pPr algn="ctr"/>
            <a:r>
              <a:rPr lang="en-GB" sz="3200" smtClean="0">
                <a:solidFill>
                  <a:srgbClr val="FFFF00"/>
                </a:solidFill>
                <a:latin typeface="Verdana" charset="0"/>
              </a:rPr>
              <a:t>ATHENA: The Advanced Telescope for High Energy Astrophysics</a:t>
            </a:r>
            <a:endParaRPr lang="en-GB" sz="3200" i="1" smtClean="0">
              <a:solidFill>
                <a:srgbClr val="FFFF00"/>
              </a:solidFill>
              <a:latin typeface="Verdana" charset="0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00100" y="4457700"/>
            <a:ext cx="6934200" cy="17526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25000"/>
              </a:spcBef>
              <a:buFont typeface="Arial" charset="0"/>
              <a:buNone/>
              <a:defRPr/>
            </a:pPr>
            <a:r>
              <a:rPr lang="en-GB" sz="2400" b="1" dirty="0" smtClean="0">
                <a:solidFill>
                  <a:schemeClr val="accent5"/>
                </a:solidFill>
                <a:latin typeface="Verdana" charset="0"/>
                <a:ea typeface="+mn-ea"/>
                <a:cs typeface="+mn-cs"/>
              </a:rPr>
              <a:t>Nicholas E. White, NASA/GSFC</a:t>
            </a:r>
          </a:p>
          <a:p>
            <a:pPr marL="0" indent="0" eaLnBrk="1" hangingPunct="1">
              <a:lnSpc>
                <a:spcPct val="100000"/>
              </a:lnSpc>
              <a:spcBef>
                <a:spcPct val="25000"/>
              </a:spcBef>
              <a:buFont typeface="Arial" charset="0"/>
              <a:buNone/>
              <a:defRPr/>
            </a:pPr>
            <a:r>
              <a:rPr lang="en-GB" sz="2400" b="1" dirty="0" smtClean="0">
                <a:solidFill>
                  <a:schemeClr val="accent5"/>
                </a:solidFill>
                <a:latin typeface="Verdana" charset="0"/>
                <a:ea typeface="+mn-ea"/>
                <a:cs typeface="+mn-cs"/>
              </a:rPr>
              <a:t>On behalf of the Athena Study Team</a:t>
            </a:r>
            <a:endParaRPr lang="it-IT" sz="2400" b="1" dirty="0" smtClean="0">
              <a:solidFill>
                <a:schemeClr val="accent5"/>
              </a:solidFill>
              <a:latin typeface="Verdana" charset="0"/>
              <a:ea typeface="+mn-ea"/>
              <a:cs typeface="+mn-cs"/>
            </a:endParaRPr>
          </a:p>
        </p:txBody>
      </p:sp>
      <p:pic>
        <p:nvPicPr>
          <p:cNvPr id="18437" name="Bild 5" descr="Athen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664518">
            <a:off x="5649913" y="2327275"/>
            <a:ext cx="41687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2" descr="Athena_LOGO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6938" y="2438400"/>
            <a:ext cx="140652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1300" y="5577947"/>
            <a:ext cx="8089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solidFill>
                  <a:srgbClr val="FFFF00"/>
                </a:solidFill>
              </a:rPr>
              <a:t>Revealing the Extreme Universe from Black Holes to Large Scale Structure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74688" y="0"/>
            <a:ext cx="75215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3000" b="1" kern="0" dirty="0">
                <a:solidFill>
                  <a:srgbClr val="FDC82F"/>
                </a:solidFill>
                <a:ea typeface="+mj-ea"/>
                <a:cs typeface="+mj-cs"/>
              </a:rPr>
              <a:t>Black Holes and Accretion Physics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90525" y="1100138"/>
          <a:ext cx="9040813" cy="3844925"/>
        </p:xfrm>
        <a:graphic>
          <a:graphicData uri="http://schemas.openxmlformats.org/presentationml/2006/ole">
            <p:oleObj spid="_x0000_s29698" name="Document" r:id="rId3" imgW="5257800" imgH="2235200" progId="Word.Document.12">
              <p:link updateAutomatic="1"/>
            </p:oleObj>
          </a:graphicData>
        </a:graphic>
      </p:graphicFrame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2692400" y="5537200"/>
            <a:ext cx="552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AGN, BHB, NS binaries, Sgr A*, ULX, CVs etc. </a:t>
            </a: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627063" y="1117600"/>
            <a:ext cx="452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M. Cappi, C. Reynolds, L. Brenneman</a:t>
            </a:r>
          </a:p>
        </p:txBody>
      </p:sp>
    </p:spTree>
  </p:cSld>
  <p:clrMapOvr>
    <a:masterClrMapping/>
  </p:clrMapOvr>
  <p:transition spd="slow" advTm="817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aird_simulation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9988"/>
            <a:ext cx="990600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74688" y="0"/>
            <a:ext cx="671671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3200" b="1" kern="0" dirty="0">
                <a:solidFill>
                  <a:srgbClr val="FDC82F"/>
                </a:solidFill>
                <a:ea typeface="+mj-ea"/>
                <a:cs typeface="+mj-cs"/>
              </a:rPr>
              <a:t>Cosmic Evolution of SMBH</a:t>
            </a:r>
          </a:p>
        </p:txBody>
      </p:sp>
      <p:pic>
        <p:nvPicPr>
          <p:cNvPr id="3" name="Picture 2" descr="2.5.bhspin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6938" y="744538"/>
            <a:ext cx="4667250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thena_z2_ct_sim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663" y="742950"/>
            <a:ext cx="4181475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2438400" y="1557338"/>
            <a:ext cx="1852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Compton thick </a:t>
            </a:r>
          </a:p>
          <a:p>
            <a:r>
              <a:rPr lang="en-US" sz="1600" b="1"/>
              <a:t>AGN@z~2</a:t>
            </a:r>
          </a:p>
        </p:txBody>
      </p:sp>
      <p:sp>
        <p:nvSpPr>
          <p:cNvPr id="31751" name="TextBox 5"/>
          <p:cNvSpPr txBox="1">
            <a:spLocks noChangeArrowheads="1"/>
          </p:cNvSpPr>
          <p:nvPr/>
        </p:nvSpPr>
        <p:spPr bwMode="auto">
          <a:xfrm>
            <a:off x="1117600" y="1693863"/>
            <a:ext cx="890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Fe K</a:t>
            </a:r>
            <a:r>
              <a:rPr lang="en-US" b="1">
                <a:latin typeface="Symbol" charset="2"/>
              </a:rPr>
              <a:t>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57338" y="728663"/>
            <a:ext cx="168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A. Comastri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5900" y="4487863"/>
            <a:ext cx="9690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AGN census at z&gt;6? goal PSF (5”) and WFI FOV (&gt;30’)</a:t>
            </a:r>
          </a:p>
        </p:txBody>
      </p:sp>
    </p:spTree>
  </p:cSld>
  <p:clrMapOvr>
    <a:masterClrMapping/>
  </p:clrMapOvr>
  <p:transition spd="slow" advTm="81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perseus_sim_fabian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541" y="855663"/>
            <a:ext cx="7417858" cy="270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74688" y="0"/>
            <a:ext cx="671671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3200" b="1" kern="0" dirty="0">
                <a:solidFill>
                  <a:srgbClr val="FDC82F"/>
                </a:solidFill>
                <a:ea typeface="+mj-ea"/>
                <a:cs typeface="+mj-cs"/>
              </a:rPr>
              <a:t>The Physics of Feedback</a:t>
            </a:r>
          </a:p>
        </p:txBody>
      </p:sp>
      <p:pic>
        <p:nvPicPr>
          <p:cNvPr id="8" name="Picture 7" descr="perseus_spectrum_fabian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1" y="3470032"/>
            <a:ext cx="3996796" cy="298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ds456_xms2_100k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9435" y="3386666"/>
            <a:ext cx="362750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16529" y="3421063"/>
            <a:ext cx="3663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AGN feedback via outflows</a:t>
            </a:r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1219200" y="1066800"/>
            <a:ext cx="263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A. Fabian, J. Sanders</a:t>
            </a:r>
          </a:p>
        </p:txBody>
      </p:sp>
    </p:spTree>
  </p:cSld>
  <p:clrMapOvr>
    <a:masterClrMapping/>
  </p:clrMapOvr>
  <p:transition spd="slow" advTm="81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74688" y="0"/>
            <a:ext cx="671671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3200" b="1" kern="0" dirty="0">
                <a:solidFill>
                  <a:srgbClr val="FDC82F"/>
                </a:solidFill>
                <a:ea typeface="+mj-ea"/>
                <a:cs typeface="+mj-cs"/>
              </a:rPr>
              <a:t>Large-Scale Structure</a:t>
            </a:r>
          </a:p>
        </p:txBody>
      </p:sp>
      <p:pic>
        <p:nvPicPr>
          <p:cNvPr id="32771" name="Picture 3" descr="a1795_spec_jdeplaa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1455738"/>
            <a:ext cx="4459288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508000" y="5164138"/>
            <a:ext cx="61801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accent2"/>
                </a:solidFill>
              </a:rPr>
              <a:t>WFI: group, clusters census to </a:t>
            </a:r>
            <a:r>
              <a:rPr lang="en-US" sz="2400" i="1">
                <a:solidFill>
                  <a:schemeClr val="accent2"/>
                </a:solidFill>
              </a:rPr>
              <a:t>z</a:t>
            </a:r>
            <a:r>
              <a:rPr lang="en-US" sz="2400">
                <a:solidFill>
                  <a:schemeClr val="accent2"/>
                </a:solidFill>
              </a:rPr>
              <a:t>&gt;2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D5D6D2"/>
                </a:solidFill>
              </a:rPr>
              <a:t>XMS: baryon physics, mass proxies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1535113" y="890588"/>
            <a:ext cx="1595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D5D6D2"/>
                </a:solidFill>
              </a:rPr>
              <a:t>Clusters</a:t>
            </a:r>
            <a:endParaRPr lang="en-US" sz="2400" b="1"/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6146800" y="5316538"/>
            <a:ext cx="3036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en-US" sz="2800">
                <a:solidFill>
                  <a:schemeClr val="accent1"/>
                </a:solidFill>
              </a:rPr>
              <a:t> COSMOLOGY</a:t>
            </a:r>
          </a:p>
        </p:txBody>
      </p:sp>
      <p:pic>
        <p:nvPicPr>
          <p:cNvPr id="32775" name="Picture 8" descr="whim_spectra_piro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1713" y="1468438"/>
            <a:ext cx="5094287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5345113" y="890588"/>
            <a:ext cx="427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D5D6D2"/>
                </a:solidFill>
              </a:rPr>
              <a:t>Missing Baryons/WHIM</a:t>
            </a:r>
            <a:endParaRPr lang="en-US" sz="2400" b="1"/>
          </a:p>
        </p:txBody>
      </p:sp>
      <p:sp>
        <p:nvSpPr>
          <p:cNvPr id="32777" name="TextBox 10"/>
          <p:cNvSpPr txBox="1">
            <a:spLocks noChangeArrowheads="1"/>
          </p:cNvSpPr>
          <p:nvPr/>
        </p:nvSpPr>
        <p:spPr bwMode="auto">
          <a:xfrm>
            <a:off x="236538" y="1439863"/>
            <a:ext cx="1328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J. De Plaa </a:t>
            </a:r>
          </a:p>
        </p:txBody>
      </p:sp>
      <p:sp>
        <p:nvSpPr>
          <p:cNvPr id="32778" name="TextBox 11"/>
          <p:cNvSpPr txBox="1">
            <a:spLocks noChangeArrowheads="1"/>
          </p:cNvSpPr>
          <p:nvPr/>
        </p:nvSpPr>
        <p:spPr bwMode="auto">
          <a:xfrm>
            <a:off x="4859338" y="4673600"/>
            <a:ext cx="920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L. Piro</a:t>
            </a:r>
          </a:p>
        </p:txBody>
      </p:sp>
    </p:spTree>
  </p:cSld>
  <p:clrMapOvr>
    <a:masterClrMapping/>
  </p:clrMapOvr>
  <p:transition spd="slow" advTm="817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4688" y="0"/>
            <a:ext cx="7486650" cy="568325"/>
          </a:xfrm>
        </p:spPr>
        <p:txBody>
          <a:bodyPr/>
          <a:lstStyle/>
          <a:p>
            <a:r>
              <a:rPr lang="en-GB" sz="2800">
                <a:solidFill>
                  <a:srgbClr val="FDC82F"/>
                </a:solidFill>
                <a:latin typeface="Verdana" charset="0"/>
              </a:rPr>
              <a:t>Astrophysics of hot cosmic plasmas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4975" y="1127125"/>
            <a:ext cx="6273800" cy="4813300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35000"/>
              </a:spcBef>
              <a:buFontTx/>
              <a:buNone/>
            </a:pPr>
            <a:r>
              <a:rPr lang="en-GB" sz="1800" b="1">
                <a:solidFill>
                  <a:schemeClr val="accent2"/>
                </a:solidFill>
                <a:latin typeface="Verdana" charset="0"/>
              </a:rPr>
              <a:t>Charge exchange in Solar System bodies: planetary atmospheres, comets, etc.</a:t>
            </a:r>
          </a:p>
          <a:p>
            <a:pPr>
              <a:lnSpc>
                <a:spcPct val="105000"/>
              </a:lnSpc>
              <a:spcBef>
                <a:spcPct val="35000"/>
              </a:spcBef>
              <a:buFontTx/>
              <a:buNone/>
            </a:pPr>
            <a:r>
              <a:rPr lang="en-GB" sz="1800" b="1">
                <a:solidFill>
                  <a:schemeClr val="accent2"/>
                </a:solidFill>
                <a:latin typeface="Verdana" charset="0"/>
              </a:rPr>
              <a:t>Stellar evolution:</a:t>
            </a:r>
          </a:p>
          <a:p>
            <a:pPr>
              <a:lnSpc>
                <a:spcPct val="105000"/>
              </a:lnSpc>
              <a:spcBef>
                <a:spcPct val="35000"/>
              </a:spcBef>
              <a:buFontTx/>
              <a:buNone/>
            </a:pPr>
            <a:r>
              <a:rPr lang="en-GB" sz="1800" b="1">
                <a:solidFill>
                  <a:schemeClr val="accent2"/>
                </a:solidFill>
                <a:latin typeface="Verdana" charset="0"/>
              </a:rPr>
              <a:t>Young Stellar Objects</a:t>
            </a:r>
          </a:p>
          <a:p>
            <a:pPr>
              <a:lnSpc>
                <a:spcPct val="105000"/>
              </a:lnSpc>
              <a:spcBef>
                <a:spcPct val="35000"/>
              </a:spcBef>
              <a:buFontTx/>
              <a:buNone/>
            </a:pPr>
            <a:r>
              <a:rPr lang="en-GB" sz="1800" b="1">
                <a:solidFill>
                  <a:schemeClr val="accent2"/>
                </a:solidFill>
                <a:latin typeface="Verdana" charset="0"/>
              </a:rPr>
              <a:t>Cool stars</a:t>
            </a:r>
          </a:p>
          <a:p>
            <a:pPr>
              <a:lnSpc>
                <a:spcPct val="105000"/>
              </a:lnSpc>
              <a:spcBef>
                <a:spcPct val="35000"/>
              </a:spcBef>
              <a:buFontTx/>
              <a:buNone/>
            </a:pPr>
            <a:r>
              <a:rPr lang="en-GB" sz="1800" b="1">
                <a:solidFill>
                  <a:schemeClr val="accent2"/>
                </a:solidFill>
                <a:latin typeface="Verdana" charset="0"/>
              </a:rPr>
              <a:t>Massive stars, mass loss, magnetic fields, etc.</a:t>
            </a:r>
          </a:p>
          <a:p>
            <a:pPr>
              <a:lnSpc>
                <a:spcPct val="105000"/>
              </a:lnSpc>
              <a:spcBef>
                <a:spcPct val="35000"/>
              </a:spcBef>
              <a:buFontTx/>
              <a:buNone/>
            </a:pPr>
            <a:r>
              <a:rPr lang="en-GB" sz="1800" b="1">
                <a:solidFill>
                  <a:schemeClr val="accent2"/>
                </a:solidFill>
                <a:latin typeface="Verdana" charset="0"/>
              </a:rPr>
              <a:t>Supernovae and Supernova remnants</a:t>
            </a:r>
          </a:p>
          <a:p>
            <a:pPr>
              <a:lnSpc>
                <a:spcPct val="105000"/>
              </a:lnSpc>
              <a:spcBef>
                <a:spcPct val="35000"/>
              </a:spcBef>
              <a:buFontTx/>
              <a:buNone/>
            </a:pPr>
            <a:r>
              <a:rPr lang="en-GB" sz="1800" b="1">
                <a:solidFill>
                  <a:schemeClr val="accent2"/>
                </a:solidFill>
                <a:latin typeface="Verdana" charset="0"/>
              </a:rPr>
              <a:t>Winds and absorption studies in X-ray binaries</a:t>
            </a:r>
          </a:p>
          <a:p>
            <a:pPr>
              <a:lnSpc>
                <a:spcPct val="105000"/>
              </a:lnSpc>
              <a:spcBef>
                <a:spcPct val="35000"/>
              </a:spcBef>
              <a:buFontTx/>
              <a:buNone/>
            </a:pPr>
            <a:r>
              <a:rPr lang="en-GB" sz="1800" b="1">
                <a:solidFill>
                  <a:schemeClr val="accent2"/>
                </a:solidFill>
                <a:latin typeface="Verdana" charset="0"/>
              </a:rPr>
              <a:t>Cataclysmic variables</a:t>
            </a:r>
          </a:p>
          <a:p>
            <a:pPr>
              <a:lnSpc>
                <a:spcPct val="105000"/>
              </a:lnSpc>
              <a:spcBef>
                <a:spcPct val="35000"/>
              </a:spcBef>
              <a:buFontTx/>
              <a:buNone/>
            </a:pPr>
            <a:r>
              <a:rPr lang="en-GB" sz="1800" b="1">
                <a:solidFill>
                  <a:schemeClr val="accent2"/>
                </a:solidFill>
                <a:latin typeface="Verdana" charset="0"/>
              </a:rPr>
              <a:t>X-ray binary populations in external galaxies</a:t>
            </a:r>
          </a:p>
          <a:p>
            <a:pPr>
              <a:lnSpc>
                <a:spcPct val="105000"/>
              </a:lnSpc>
              <a:spcBef>
                <a:spcPct val="35000"/>
              </a:spcBef>
              <a:buFontTx/>
              <a:buNone/>
            </a:pPr>
            <a:r>
              <a:rPr lang="en-GB" sz="1800" b="1">
                <a:solidFill>
                  <a:schemeClr val="accent2"/>
                </a:solidFill>
                <a:latin typeface="Verdana" charset="0"/>
              </a:rPr>
              <a:t>The ISM of our galaxy</a:t>
            </a:r>
          </a:p>
          <a:p>
            <a:pPr>
              <a:lnSpc>
                <a:spcPct val="105000"/>
              </a:lnSpc>
              <a:spcBef>
                <a:spcPct val="35000"/>
              </a:spcBef>
              <a:buFontTx/>
              <a:buNone/>
            </a:pPr>
            <a:r>
              <a:rPr lang="en-GB" sz="1800" b="1">
                <a:solidFill>
                  <a:schemeClr val="accent2"/>
                </a:solidFill>
                <a:latin typeface="Verdana" charset="0"/>
              </a:rPr>
              <a:t>And many many more….</a:t>
            </a:r>
          </a:p>
        </p:txBody>
      </p:sp>
      <p:pic>
        <p:nvPicPr>
          <p:cNvPr id="33796" name="Picture 4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0525" y="846138"/>
            <a:ext cx="300037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tycho_rgb"/>
          <p:cNvPicPr>
            <a:picLocks noChangeAspect="1" noChangeArrowheads="1"/>
          </p:cNvPicPr>
          <p:nvPr/>
        </p:nvPicPr>
        <p:blipFill>
          <a:blip r:embed="rId3"/>
          <a:srcRect l="7848" t="7848" r="7848" b="7848"/>
          <a:stretch>
            <a:fillRect/>
          </a:stretch>
        </p:blipFill>
        <p:spPr bwMode="auto">
          <a:xfrm>
            <a:off x="7072313" y="3746500"/>
            <a:ext cx="219868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8663"/>
            <a:ext cx="9906000" cy="54514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smtClean="0">
                <a:solidFill>
                  <a:srgbClr val="FDC82F"/>
                </a:solidFill>
                <a:latin typeface="Verdana" charset="0"/>
              </a:rPr>
              <a:t>ATHENA: The Next Steps</a:t>
            </a:r>
          </a:p>
        </p:txBody>
      </p:sp>
      <p:graphicFrame>
        <p:nvGraphicFramePr>
          <p:cNvPr id="298336" name="Group 352"/>
          <p:cNvGraphicFramePr>
            <a:graphicFrameLocks noGrp="1"/>
          </p:cNvGraphicFramePr>
          <p:nvPr>
            <p:ph type="tbl" idx="4294967295"/>
          </p:nvPr>
        </p:nvGraphicFramePr>
        <p:xfrm>
          <a:off x="225425" y="914400"/>
          <a:ext cx="9371013" cy="3511575"/>
        </p:xfrm>
        <a:graphic>
          <a:graphicData uri="http://schemas.openxmlformats.org/drawingml/2006/table">
            <a:tbl>
              <a:tblPr/>
              <a:tblGrid>
                <a:gridCol w="1758950"/>
                <a:gridCol w="1073150"/>
                <a:gridCol w="933450"/>
                <a:gridCol w="935038"/>
                <a:gridCol w="933450"/>
                <a:gridCol w="935037"/>
                <a:gridCol w="933450"/>
                <a:gridCol w="935038"/>
                <a:gridCol w="933450"/>
              </a:tblGrid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Jul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Aug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Sep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Oct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Nov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Dec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Jan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Feb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charset="0"/>
                        </a:rPr>
                        <a:t>Industry 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D0103A"/>
                          </a:solidFill>
                          <a:effectLst/>
                          <a:latin typeface="Verdana" charset="0"/>
                        </a:rPr>
                        <a:t>ESTEC Review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10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10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542"/>
                          </a:solidFill>
                          <a:effectLst/>
                          <a:latin typeface="Verdana" charset="0"/>
                        </a:rPr>
                        <a:t>AWG Review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008542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5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5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latin typeface="Verdana" charset="0"/>
                        </a:rPr>
                        <a:t>JAXA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latin typeface="Verdana" charset="0"/>
                        </a:rPr>
                        <a:t>MDR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90" name="Text Box 211"/>
          <p:cNvSpPr txBox="1">
            <a:spLocks noChangeArrowheads="1"/>
          </p:cNvSpPr>
          <p:nvPr/>
        </p:nvSpPr>
        <p:spPr bwMode="auto">
          <a:xfrm>
            <a:off x="220663" y="4598988"/>
            <a:ext cx="36401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b="1"/>
              <a:t>Document Pack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b="1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b="1"/>
              <a:t>Yellow Book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GB" b="1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b="1"/>
              <a:t>SPC Decision</a:t>
            </a:r>
          </a:p>
        </p:txBody>
      </p:sp>
      <p:sp>
        <p:nvSpPr>
          <p:cNvPr id="39991" name="AutoShape 236"/>
          <p:cNvSpPr>
            <a:spLocks noChangeArrowheads="1"/>
          </p:cNvSpPr>
          <p:nvPr/>
        </p:nvSpPr>
        <p:spPr bwMode="auto">
          <a:xfrm>
            <a:off x="4756150" y="4600575"/>
            <a:ext cx="352425" cy="28098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92" name="AutoShape 237"/>
          <p:cNvSpPr>
            <a:spLocks noChangeArrowheads="1"/>
          </p:cNvSpPr>
          <p:nvPr/>
        </p:nvSpPr>
        <p:spPr bwMode="auto">
          <a:xfrm>
            <a:off x="6210300" y="5199063"/>
            <a:ext cx="352425" cy="2809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93" name="AutoShape 238"/>
          <p:cNvSpPr>
            <a:spLocks noChangeArrowheads="1"/>
          </p:cNvSpPr>
          <p:nvPr/>
        </p:nvSpPr>
        <p:spPr bwMode="auto">
          <a:xfrm>
            <a:off x="9013825" y="5640388"/>
            <a:ext cx="352425" cy="2809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Possible</a:t>
            </a:r>
            <a:r>
              <a:rPr lang="en-US" dirty="0" smtClean="0"/>
              <a:t> NASA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following are being discussed:</a:t>
            </a:r>
          </a:p>
          <a:p>
            <a:r>
              <a:rPr lang="en-US" dirty="0" smtClean="0"/>
              <a:t>Instrument contributions </a:t>
            </a:r>
            <a:endParaRPr lang="en-US" dirty="0"/>
          </a:p>
          <a:p>
            <a:pPr lvl="1"/>
            <a:r>
              <a:rPr lang="en-US" b="1" dirty="0" smtClean="0"/>
              <a:t>XMS: A TES array and readout electronics, as well as a 3 stage </a:t>
            </a:r>
            <a:r>
              <a:rPr lang="en-US" b="1" dirty="0" smtClean="0"/>
              <a:t>ADR</a:t>
            </a:r>
          </a:p>
          <a:p>
            <a:pPr lvl="1"/>
            <a:r>
              <a:rPr lang="en-US" dirty="0" smtClean="0"/>
              <a:t>WFI: Electronics and software</a:t>
            </a:r>
          </a:p>
          <a:p>
            <a:r>
              <a:rPr lang="en-US" dirty="0" smtClean="0"/>
              <a:t>Infrastructure contributions</a:t>
            </a:r>
          </a:p>
          <a:p>
            <a:pPr lvl="1"/>
            <a:r>
              <a:rPr lang="en-US" dirty="0" smtClean="0"/>
              <a:t>Use of the X-ray Calibration Facility at MSFC</a:t>
            </a:r>
          </a:p>
          <a:p>
            <a:r>
              <a:rPr lang="en-US" dirty="0" smtClean="0"/>
              <a:t>Support for US Guest Observers similar to that for Herschel and XMM-Newton</a:t>
            </a:r>
          </a:p>
          <a:p>
            <a:pPr lvl="1"/>
            <a:r>
              <a:rPr lang="en-US" dirty="0" smtClean="0"/>
              <a:t>Contributions to data analysis software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for Selecting NASA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Current thinking is to fund NASA participation through the Explorer program via a Mission of Opportunity call on a TBD timeframe that will ultimately align with the ESA instrument AO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149225"/>
            <a:ext cx="6348412" cy="373063"/>
          </a:xfrm>
        </p:spPr>
        <p:txBody>
          <a:bodyPr/>
          <a:lstStyle/>
          <a:p>
            <a:r>
              <a:rPr lang="en-GB">
                <a:solidFill>
                  <a:srgbClr val="FDC82F"/>
                </a:solidFill>
                <a:latin typeface="Verdana" charset="0"/>
              </a:rPr>
              <a:t>New L-class boundary conditions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762000"/>
            <a:ext cx="9639300" cy="52451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GB" b="1" dirty="0">
                <a:solidFill>
                  <a:schemeClr val="bg1"/>
                </a:solidFill>
                <a:latin typeface="Verdana" charset="0"/>
              </a:rPr>
              <a:t>Programmatic assumptions: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1800" dirty="0">
                <a:solidFill>
                  <a:schemeClr val="bg1"/>
                </a:solidFill>
                <a:latin typeface="Verdana" charset="0"/>
              </a:rPr>
              <a:t>ESA-led mission with ESA Cost at Completion &lt; 850 M</a:t>
            </a:r>
            <a:r>
              <a:rPr lang="ru-RU" sz="1800" dirty="0">
                <a:solidFill>
                  <a:schemeClr val="bg1"/>
                </a:solidFill>
                <a:latin typeface="Verdana" charset="0"/>
              </a:rPr>
              <a:t>Є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1800" dirty="0">
                <a:solidFill>
                  <a:schemeClr val="bg1"/>
                </a:solidFill>
                <a:latin typeface="Verdana" charset="0"/>
              </a:rPr>
              <a:t>International cooperation: low-level contributions from JAXA and NASA.</a:t>
            </a:r>
            <a:endParaRPr lang="en-GB" sz="1800" dirty="0" smtClean="0">
              <a:solidFill>
                <a:schemeClr val="bg1"/>
              </a:solidFill>
              <a:latin typeface="Verdana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1800" dirty="0" smtClean="0">
                <a:solidFill>
                  <a:schemeClr val="bg1"/>
                </a:solidFill>
                <a:latin typeface="Verdana" charset="0"/>
              </a:rPr>
              <a:t>Instruments </a:t>
            </a:r>
            <a:r>
              <a:rPr lang="en-GB" sz="1800" dirty="0">
                <a:solidFill>
                  <a:schemeClr val="bg1"/>
                </a:solidFill>
                <a:latin typeface="Verdana" charset="0"/>
              </a:rPr>
              <a:t>procured by</a:t>
            </a:r>
            <a:r>
              <a:rPr lang="en-GB" sz="1800" dirty="0" smtClean="0">
                <a:solidFill>
                  <a:schemeClr val="bg1"/>
                </a:solidFill>
                <a:latin typeface="Verdana" charset="0"/>
              </a:rPr>
              <a:t> ESA members states (</a:t>
            </a:r>
            <a:r>
              <a:rPr lang="en-GB" sz="1800" dirty="0">
                <a:solidFill>
                  <a:schemeClr val="bg1"/>
                </a:solidFill>
                <a:latin typeface="Verdana" charset="0"/>
              </a:rPr>
              <a:t>&lt; 200 M </a:t>
            </a:r>
            <a:r>
              <a:rPr lang="ru-RU" sz="1800" dirty="0">
                <a:solidFill>
                  <a:schemeClr val="bg1"/>
                </a:solidFill>
                <a:latin typeface="Verdana" charset="0"/>
              </a:rPr>
              <a:t>Є</a:t>
            </a:r>
            <a:r>
              <a:rPr lang="en-GB" sz="1800" dirty="0">
                <a:solidFill>
                  <a:schemeClr val="bg1"/>
                </a:solidFill>
                <a:latin typeface="Verdana" charset="0"/>
              </a:rPr>
              <a:t>) and/or partner agencies (e.g. JAXA and NASA).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1800" dirty="0">
                <a:solidFill>
                  <a:schemeClr val="bg1"/>
                </a:solidFill>
                <a:latin typeface="Verdana" charset="0"/>
              </a:rPr>
              <a:t>TRL ≥ 5 by early 2014 (by end of Phase A). 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1800" dirty="0">
                <a:solidFill>
                  <a:schemeClr val="bg1"/>
                </a:solidFill>
                <a:latin typeface="Verdana" charset="0"/>
              </a:rPr>
              <a:t>Targeting launch opportunity by end of 2022.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1800" dirty="0">
                <a:solidFill>
                  <a:schemeClr val="bg1"/>
                </a:solidFill>
                <a:latin typeface="Verdana" charset="0"/>
              </a:rPr>
              <a:t>Implementation phase &lt; 7 yr (including contingency).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GB" sz="1800" b="1" dirty="0">
              <a:solidFill>
                <a:schemeClr val="bg1"/>
              </a:solidFill>
              <a:latin typeface="Verdana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GB" b="1" dirty="0">
                <a:solidFill>
                  <a:schemeClr val="bg1"/>
                </a:solidFill>
                <a:latin typeface="Verdana" charset="0"/>
              </a:rPr>
              <a:t>Mission schedule milestones: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1800" dirty="0">
                <a:solidFill>
                  <a:schemeClr val="bg1"/>
                </a:solidFill>
                <a:latin typeface="Verdana" charset="0"/>
              </a:rPr>
              <a:t>Following SPC decision (Feb 2012), mission entering directly the Definition Phase (A/B1), with system level studies starting in Q3/2012 (TBC).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1800" dirty="0">
                <a:solidFill>
                  <a:schemeClr val="bg1"/>
                </a:solidFill>
                <a:latin typeface="Verdana" charset="0"/>
              </a:rPr>
              <a:t>Instruments AO released in Q1/2013.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1800" dirty="0">
                <a:solidFill>
                  <a:schemeClr val="bg1"/>
                </a:solidFill>
                <a:latin typeface="Verdana" charset="0"/>
              </a:rPr>
              <a:t>Final missions selection in Q2/2014 (at the end of phase A).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1800" dirty="0">
                <a:solidFill>
                  <a:schemeClr val="bg1"/>
                </a:solidFill>
                <a:latin typeface="Verdana" charset="0"/>
              </a:rPr>
              <a:t>Completion of Phase B1 by end 2014.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1800" dirty="0">
                <a:solidFill>
                  <a:schemeClr val="bg1"/>
                </a:solidFill>
                <a:latin typeface="Verdana" charset="0"/>
              </a:rPr>
              <a:t>Implementation phase (B2/C/D) KO in Q1/2015.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4688" y="88900"/>
            <a:ext cx="6716712" cy="458788"/>
          </a:xfrm>
        </p:spPr>
        <p:txBody>
          <a:bodyPr/>
          <a:lstStyle/>
          <a:p>
            <a:r>
              <a:rPr lang="en-GB" sz="3200" smtClean="0">
                <a:solidFill>
                  <a:srgbClr val="FDC82F"/>
                </a:solidFill>
                <a:latin typeface="Verdana" charset="0"/>
              </a:rPr>
              <a:t>The Reformulation Process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538" y="627594"/>
            <a:ext cx="9382125" cy="5281613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GB" sz="2400" b="1" u="sng" dirty="0" smtClean="0">
                <a:solidFill>
                  <a:schemeClr val="accent2"/>
                </a:solidFill>
                <a:latin typeface="Verdana" charset="0"/>
              </a:rPr>
              <a:t>The Problem:</a:t>
            </a:r>
            <a:r>
              <a:rPr lang="en-GB" sz="2400" b="1" dirty="0" smtClean="0">
                <a:solidFill>
                  <a:schemeClr val="accent2"/>
                </a:solidFill>
                <a:latin typeface="Verdana" charset="0"/>
              </a:rPr>
              <a:t> </a:t>
            </a:r>
          </a:p>
          <a:p>
            <a:pPr lvl="1">
              <a:lnSpc>
                <a:spcPct val="95000"/>
              </a:lnSpc>
              <a:defRPr/>
            </a:pPr>
            <a:r>
              <a:rPr lang="en-GB" sz="2000" dirty="0" smtClean="0">
                <a:solidFill>
                  <a:schemeClr val="accent5"/>
                </a:solidFill>
                <a:latin typeface="Verdana" charset="0"/>
              </a:rPr>
              <a:t>Fit within ESA cost of &lt;850M€ while retaining key science</a:t>
            </a:r>
          </a:p>
          <a:p>
            <a:pPr>
              <a:lnSpc>
                <a:spcPct val="95000"/>
              </a:lnSpc>
              <a:defRPr/>
            </a:pPr>
            <a:r>
              <a:rPr lang="en-GB" sz="2400" b="1" u="sng" dirty="0" smtClean="0">
                <a:solidFill>
                  <a:srgbClr val="D5D6D2"/>
                </a:solidFill>
                <a:latin typeface="Verdana" charset="0"/>
              </a:rPr>
              <a:t>Solution:</a:t>
            </a:r>
            <a:endParaRPr lang="en-GB" sz="2400" b="1" dirty="0" smtClean="0">
              <a:solidFill>
                <a:srgbClr val="D5D6D2"/>
              </a:solidFill>
              <a:latin typeface="Verdana" charset="0"/>
            </a:endParaRPr>
          </a:p>
          <a:p>
            <a:pPr lvl="1">
              <a:lnSpc>
                <a:spcPct val="95000"/>
              </a:lnSpc>
              <a:defRPr/>
            </a:pPr>
            <a:r>
              <a:rPr lang="en-GB" sz="2000" dirty="0" smtClean="0">
                <a:solidFill>
                  <a:schemeClr val="accent5"/>
                </a:solidFill>
                <a:latin typeface="Verdana" charset="0"/>
              </a:rPr>
              <a:t>Lower Mass (Lower Mirror Effective Area)</a:t>
            </a:r>
          </a:p>
          <a:p>
            <a:pPr lvl="1">
              <a:lnSpc>
                <a:spcPct val="95000"/>
              </a:lnSpc>
              <a:defRPr/>
            </a:pPr>
            <a:r>
              <a:rPr lang="en-GB" sz="2000" dirty="0" smtClean="0">
                <a:solidFill>
                  <a:schemeClr val="accent5"/>
                </a:solidFill>
                <a:latin typeface="Verdana" charset="0"/>
              </a:rPr>
              <a:t>Reduced Complexity (e.g. EOB, Mechanisms)</a:t>
            </a:r>
          </a:p>
          <a:p>
            <a:pPr lvl="1">
              <a:lnSpc>
                <a:spcPct val="95000"/>
              </a:lnSpc>
              <a:defRPr/>
            </a:pPr>
            <a:r>
              <a:rPr lang="en-GB" sz="2000" dirty="0" smtClean="0">
                <a:solidFill>
                  <a:schemeClr val="accent5"/>
                </a:solidFill>
                <a:latin typeface="Verdana" charset="0"/>
              </a:rPr>
              <a:t>Fewer Instruments (6 to</a:t>
            </a:r>
            <a:r>
              <a:rPr lang="en-US" sz="2000" dirty="0" smtClean="0">
                <a:solidFill>
                  <a:schemeClr val="accent5"/>
                </a:solidFill>
                <a:latin typeface="Verdana" charset="0"/>
                <a:sym typeface="Wingdings"/>
              </a:rPr>
              <a:t> 2)</a:t>
            </a:r>
            <a:endParaRPr lang="en-GB" sz="2000" dirty="0" smtClean="0">
              <a:solidFill>
                <a:schemeClr val="accent5"/>
              </a:solidFill>
              <a:latin typeface="Verdana" charset="0"/>
            </a:endParaRPr>
          </a:p>
          <a:p>
            <a:pPr>
              <a:lnSpc>
                <a:spcPct val="95000"/>
              </a:lnSpc>
              <a:defRPr/>
            </a:pPr>
            <a:r>
              <a:rPr lang="en-GB" sz="2400" b="1" u="sng" dirty="0" err="1" smtClean="0">
                <a:solidFill>
                  <a:srgbClr val="D5D6D2"/>
                </a:solidFill>
                <a:latin typeface="Verdana" charset="0"/>
              </a:rPr>
              <a:t>Tradeoff</a:t>
            </a:r>
            <a:r>
              <a:rPr lang="en-GB" sz="2400" b="1" u="sng" dirty="0" smtClean="0">
                <a:solidFill>
                  <a:srgbClr val="D5D6D2"/>
                </a:solidFill>
                <a:latin typeface="Verdana" charset="0"/>
              </a:rPr>
              <a:t>:</a:t>
            </a:r>
          </a:p>
          <a:p>
            <a:pPr lvl="1">
              <a:lnSpc>
                <a:spcPct val="95000"/>
              </a:lnSpc>
              <a:defRPr/>
            </a:pPr>
            <a:r>
              <a:rPr lang="en-GB" sz="2000" dirty="0" smtClean="0">
                <a:solidFill>
                  <a:schemeClr val="accent5"/>
                </a:solidFill>
                <a:latin typeface="Verdana" charset="0"/>
              </a:rPr>
              <a:t>Which Instruments? (XMS, WFI)</a:t>
            </a:r>
          </a:p>
          <a:p>
            <a:pPr lvl="1">
              <a:lnSpc>
                <a:spcPct val="95000"/>
              </a:lnSpc>
              <a:defRPr/>
            </a:pPr>
            <a:r>
              <a:rPr lang="en-GB" sz="2000" dirty="0" smtClean="0">
                <a:solidFill>
                  <a:schemeClr val="accent5"/>
                </a:solidFill>
                <a:latin typeface="Verdana" charset="0"/>
              </a:rPr>
              <a:t>1, 2 or 3 telescopes (1 keV </a:t>
            </a:r>
            <a:r>
              <a:rPr lang="en-GB" sz="2000" dirty="0" err="1" smtClean="0">
                <a:solidFill>
                  <a:schemeClr val="accent5"/>
                </a:solidFill>
                <a:latin typeface="Verdana" charset="0"/>
              </a:rPr>
              <a:t>vs</a:t>
            </a:r>
            <a:r>
              <a:rPr lang="en-GB" sz="2000" dirty="0" smtClean="0">
                <a:solidFill>
                  <a:schemeClr val="accent5"/>
                </a:solidFill>
                <a:latin typeface="Verdana" charset="0"/>
              </a:rPr>
              <a:t> 6 keV science)</a:t>
            </a:r>
          </a:p>
          <a:p>
            <a:pPr>
              <a:lnSpc>
                <a:spcPct val="95000"/>
              </a:lnSpc>
              <a:defRPr/>
            </a:pPr>
            <a:r>
              <a:rPr lang="en-GB" sz="2400" b="1" u="sng" dirty="0" smtClean="0">
                <a:solidFill>
                  <a:srgbClr val="D5D6D2"/>
                </a:solidFill>
                <a:latin typeface="Verdana" charset="0"/>
              </a:rPr>
              <a:t>Process:</a:t>
            </a:r>
          </a:p>
          <a:p>
            <a:pPr lvl="1">
              <a:lnSpc>
                <a:spcPct val="95000"/>
              </a:lnSpc>
              <a:defRPr/>
            </a:pPr>
            <a:r>
              <a:rPr lang="en-GB" sz="2000" dirty="0" smtClean="0">
                <a:solidFill>
                  <a:schemeClr val="accent5"/>
                </a:solidFill>
                <a:latin typeface="Verdana" charset="0"/>
              </a:rPr>
              <a:t>11 Scientific “Task Teams” set up to investigate science potential and impact of tradeoffs</a:t>
            </a:r>
          </a:p>
          <a:p>
            <a:pPr lvl="1">
              <a:lnSpc>
                <a:spcPct val="95000"/>
              </a:lnSpc>
              <a:defRPr/>
            </a:pPr>
            <a:r>
              <a:rPr lang="en-GB" sz="2000" dirty="0" smtClean="0">
                <a:solidFill>
                  <a:schemeClr val="accent5"/>
                </a:solidFill>
                <a:latin typeface="Verdana" charset="0"/>
              </a:rPr>
              <a:t>Broad involvement (100+ scientists), very short timescale</a:t>
            </a:r>
          </a:p>
          <a:p>
            <a:pPr lvl="1">
              <a:lnSpc>
                <a:spcPct val="95000"/>
              </a:lnSpc>
              <a:defRPr/>
            </a:pPr>
            <a:r>
              <a:rPr lang="en-GB" sz="2000" dirty="0" smtClean="0">
                <a:solidFill>
                  <a:schemeClr val="accent5"/>
                </a:solidFill>
                <a:latin typeface="Verdana" charset="0"/>
              </a:rPr>
              <a:t>Presentations and discussion at ESTEC 28</a:t>
            </a:r>
            <a:r>
              <a:rPr lang="en-GB" sz="2000" baseline="30000" dirty="0" smtClean="0">
                <a:solidFill>
                  <a:schemeClr val="accent5"/>
                </a:solidFill>
                <a:latin typeface="Verdana" charset="0"/>
              </a:rPr>
              <a:t>th</a:t>
            </a:r>
            <a:r>
              <a:rPr lang="en-GB" sz="2000" dirty="0" smtClean="0">
                <a:solidFill>
                  <a:schemeClr val="accent5"/>
                </a:solidFill>
                <a:latin typeface="Verdana" charset="0"/>
              </a:rPr>
              <a:t> April</a:t>
            </a:r>
          </a:p>
          <a:p>
            <a:pPr lvl="1">
              <a:lnSpc>
                <a:spcPct val="95000"/>
              </a:lnSpc>
              <a:defRPr/>
            </a:pPr>
            <a:r>
              <a:rPr lang="en-GB" sz="2000" dirty="0" smtClean="0">
                <a:solidFill>
                  <a:schemeClr val="accent5"/>
                </a:solidFill>
                <a:latin typeface="Verdana" charset="0"/>
              </a:rPr>
              <a:t>Science Team Meeting at MPE June 14-15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4688" y="139700"/>
            <a:ext cx="6716712" cy="417513"/>
          </a:xfrm>
        </p:spPr>
        <p:txBody>
          <a:bodyPr/>
          <a:lstStyle/>
          <a:p>
            <a:r>
              <a:rPr lang="en-GB" sz="3200" smtClean="0">
                <a:solidFill>
                  <a:srgbClr val="FDC82F"/>
                </a:solidFill>
                <a:latin typeface="Verdana" charset="0"/>
              </a:rPr>
              <a:t>Athena Implementation</a:t>
            </a:r>
          </a:p>
        </p:txBody>
      </p:sp>
      <p:pic>
        <p:nvPicPr>
          <p:cNvPr id="26627" name="Picture 4" descr="0_ATHENA_DeployedConfiguration2"/>
          <p:cNvPicPr>
            <a:picLocks noChangeAspect="1" noChangeArrowheads="1"/>
          </p:cNvPicPr>
          <p:nvPr/>
        </p:nvPicPr>
        <p:blipFill>
          <a:blip r:embed="rId2"/>
          <a:srcRect l="12947" r="17633" b="15785"/>
          <a:stretch>
            <a:fillRect/>
          </a:stretch>
        </p:blipFill>
        <p:spPr bwMode="auto">
          <a:xfrm>
            <a:off x="3852863" y="1265238"/>
            <a:ext cx="6011862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4154488" y="1423988"/>
            <a:ext cx="1484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GB"/>
              <a:t>Focal plane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2089150" y="3500438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GB"/>
              <a:t>MA</a:t>
            </a:r>
          </a:p>
        </p:txBody>
      </p:sp>
      <p:sp>
        <p:nvSpPr>
          <p:cNvPr id="26630" name="Line 10"/>
          <p:cNvSpPr>
            <a:spLocks noChangeShapeType="1"/>
          </p:cNvSpPr>
          <p:nvPr/>
        </p:nvSpPr>
        <p:spPr bwMode="auto">
          <a:xfrm flipH="1">
            <a:off x="1843088" y="3835400"/>
            <a:ext cx="358775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631" name="Group 5"/>
          <p:cNvGrpSpPr>
            <a:grpSpLocks/>
          </p:cNvGrpSpPr>
          <p:nvPr/>
        </p:nvGrpSpPr>
        <p:grpSpPr bwMode="auto">
          <a:xfrm>
            <a:off x="287338" y="1303338"/>
            <a:ext cx="3302000" cy="2117725"/>
            <a:chOff x="1810" y="1206"/>
            <a:chExt cx="3877" cy="2424"/>
          </a:xfrm>
        </p:grpSpPr>
        <p:pic>
          <p:nvPicPr>
            <p:cNvPr id="26641" name="Picture 6" descr="isometri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10" y="1206"/>
              <a:ext cx="3877" cy="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2" name="Oval 7"/>
            <p:cNvSpPr>
              <a:spLocks noChangeArrowheads="1"/>
            </p:cNvSpPr>
            <p:nvPr/>
          </p:nvSpPr>
          <p:spPr bwMode="auto">
            <a:xfrm>
              <a:off x="3094" y="1964"/>
              <a:ext cx="72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3" name="Oval 8"/>
            <p:cNvSpPr>
              <a:spLocks noChangeArrowheads="1"/>
            </p:cNvSpPr>
            <p:nvPr/>
          </p:nvSpPr>
          <p:spPr bwMode="auto">
            <a:xfrm>
              <a:off x="4159" y="2601"/>
              <a:ext cx="72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4" name="Oval 9"/>
            <p:cNvSpPr>
              <a:spLocks noChangeArrowheads="1"/>
            </p:cNvSpPr>
            <p:nvPr/>
          </p:nvSpPr>
          <p:spPr bwMode="auto">
            <a:xfrm>
              <a:off x="3824" y="1409"/>
              <a:ext cx="72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5" name="Oval 10"/>
            <p:cNvSpPr>
              <a:spLocks noChangeArrowheads="1"/>
            </p:cNvSpPr>
            <p:nvPr/>
          </p:nvSpPr>
          <p:spPr bwMode="auto">
            <a:xfrm>
              <a:off x="5173" y="2165"/>
              <a:ext cx="72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rot="5400000" flipH="1" flipV="1">
            <a:off x="5833270" y="2751931"/>
            <a:ext cx="2811462" cy="219075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3" name="TextBox 20"/>
          <p:cNvSpPr txBox="1">
            <a:spLocks noChangeArrowheads="1"/>
          </p:cNvSpPr>
          <p:nvPr/>
        </p:nvSpPr>
        <p:spPr bwMode="auto">
          <a:xfrm>
            <a:off x="6977063" y="5519738"/>
            <a:ext cx="2062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Mirror Assembly</a:t>
            </a:r>
          </a:p>
        </p:txBody>
      </p:sp>
      <p:sp>
        <p:nvSpPr>
          <p:cNvPr id="26634" name="TextBox 21"/>
          <p:cNvSpPr txBox="1">
            <a:spLocks noChangeArrowheads="1"/>
          </p:cNvSpPr>
          <p:nvPr/>
        </p:nvSpPr>
        <p:spPr bwMode="auto">
          <a:xfrm>
            <a:off x="3962400" y="3132138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Service Module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5063331" y="3742532"/>
            <a:ext cx="795337" cy="558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927600" y="1778000"/>
            <a:ext cx="1354138" cy="841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633" idx="1"/>
          </p:cNvCxnSpPr>
          <p:nvPr/>
        </p:nvCxnSpPr>
        <p:spPr>
          <a:xfrm rot="10800000">
            <a:off x="6553200" y="5435600"/>
            <a:ext cx="423863" cy="269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8" name="TextBox 30"/>
          <p:cNvSpPr txBox="1">
            <a:spLocks noChangeArrowheads="1"/>
          </p:cNvSpPr>
          <p:nvPr/>
        </p:nvSpPr>
        <p:spPr bwMode="auto">
          <a:xfrm>
            <a:off x="7289800" y="2590800"/>
            <a:ext cx="2413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Fixed OB</a:t>
            </a:r>
          </a:p>
          <a:p>
            <a:r>
              <a:rPr lang="en-US"/>
              <a:t>11.5m Focal length</a:t>
            </a:r>
          </a:p>
        </p:txBody>
      </p:sp>
      <p:sp>
        <p:nvSpPr>
          <p:cNvPr id="26639" name="TextBox 32"/>
          <p:cNvSpPr txBox="1">
            <a:spLocks noChangeArrowheads="1"/>
          </p:cNvSpPr>
          <p:nvPr/>
        </p:nvSpPr>
        <p:spPr bwMode="auto">
          <a:xfrm>
            <a:off x="355071" y="5063060"/>
            <a:ext cx="35259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ESA Silicon Pore Optics</a:t>
            </a:r>
          </a:p>
          <a:p>
            <a:pPr>
              <a:spcBef>
                <a:spcPct val="0"/>
              </a:spcBef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</a:pPr>
            <a:r>
              <a:rPr lang="en-US" sz="2000" b="1" dirty="0" err="1" smtClean="0">
                <a:solidFill>
                  <a:schemeClr val="bg1"/>
                </a:solidFill>
              </a:rPr>
              <a:t>Ariane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V launch to L2</a:t>
            </a:r>
          </a:p>
          <a:p>
            <a:pPr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5yr nominal mission</a:t>
            </a:r>
          </a:p>
        </p:txBody>
      </p:sp>
      <p:sp>
        <p:nvSpPr>
          <p:cNvPr id="26640" name="TextBox 33"/>
          <p:cNvSpPr txBox="1">
            <a:spLocks noChangeArrowheads="1"/>
          </p:cNvSpPr>
          <p:nvPr/>
        </p:nvSpPr>
        <p:spPr bwMode="auto">
          <a:xfrm>
            <a:off x="373061" y="3470797"/>
            <a:ext cx="350467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Two </a:t>
            </a:r>
            <a:r>
              <a:rPr lang="en-US" sz="2000" b="1" dirty="0" smtClean="0">
                <a:solidFill>
                  <a:srgbClr val="FFFFFF"/>
                </a:solidFill>
              </a:rPr>
              <a:t>telescope</a:t>
            </a:r>
            <a:r>
              <a:rPr lang="en-US" sz="2000" b="1" dirty="0" smtClean="0">
                <a:solidFill>
                  <a:srgbClr val="FFFFFF"/>
                </a:solidFill>
              </a:rPr>
              <a:t> with </a:t>
            </a:r>
            <a:r>
              <a:rPr lang="en-US" sz="2000" b="1" dirty="0" smtClean="0">
                <a:solidFill>
                  <a:srgbClr val="FFFFFF"/>
                </a:solidFill>
              </a:rPr>
              <a:t>1</a:t>
            </a:r>
            <a:r>
              <a:rPr lang="en-US" sz="2000" b="1" dirty="0" smtClean="0">
                <a:solidFill>
                  <a:srgbClr val="FFFFFF"/>
                </a:solidFill>
              </a:rPr>
              <a:t>0” resolution (5” goal) </a:t>
            </a:r>
            <a:r>
              <a:rPr lang="en-US" sz="2000" b="1" dirty="0" smtClean="0">
                <a:solidFill>
                  <a:srgbClr val="FFFFFF"/>
                </a:solidFill>
              </a:rPr>
              <a:t>with</a:t>
            </a:r>
            <a:r>
              <a:rPr lang="en-US" sz="2000" b="1" dirty="0" smtClean="0">
                <a:solidFill>
                  <a:srgbClr val="FFFFFF"/>
                </a:solidFill>
              </a:rPr>
              <a:t> single fixed instrument at each focal plane</a:t>
            </a:r>
          </a:p>
          <a:p>
            <a:pPr>
              <a:spcBef>
                <a:spcPct val="0"/>
              </a:spcBef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</a:pP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4688" y="139700"/>
            <a:ext cx="6716712" cy="417513"/>
          </a:xfrm>
        </p:spPr>
        <p:txBody>
          <a:bodyPr/>
          <a:lstStyle/>
          <a:p>
            <a:r>
              <a:rPr lang="en-GB" sz="3200" dirty="0" smtClean="0">
                <a:solidFill>
                  <a:srgbClr val="FDC82F"/>
                </a:solidFill>
                <a:latin typeface="Verdana" charset="0"/>
              </a:rPr>
              <a:t>Two Athena Instruments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7151688" y="1390650"/>
            <a:ext cx="66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GB"/>
              <a:t>FPA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5391150" y="2713038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GB"/>
              <a:t>FMS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2089150" y="3500438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GB"/>
              <a:t>MA</a:t>
            </a: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5145088" y="4264025"/>
            <a:ext cx="744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GB"/>
              <a:t>SVM</a:t>
            </a:r>
          </a:p>
        </p:txBody>
      </p:sp>
      <p:sp>
        <p:nvSpPr>
          <p:cNvPr id="27655" name="Line 10"/>
          <p:cNvSpPr>
            <a:spLocks noChangeShapeType="1"/>
          </p:cNvSpPr>
          <p:nvPr/>
        </p:nvSpPr>
        <p:spPr bwMode="auto">
          <a:xfrm flipH="1">
            <a:off x="1843088" y="3835400"/>
            <a:ext cx="358775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6" name="Grafik 2" descr="WFI_wafer-scale-prototype_lar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1131888"/>
            <a:ext cx="4311650" cy="3016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7" name="TextBox 18"/>
          <p:cNvSpPr txBox="1">
            <a:spLocks noChangeArrowheads="1"/>
          </p:cNvSpPr>
          <p:nvPr/>
        </p:nvSpPr>
        <p:spPr bwMode="auto">
          <a:xfrm>
            <a:off x="881063" y="4521200"/>
            <a:ext cx="40045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Wide Field Imager (WFI</a:t>
            </a:r>
            <a:r>
              <a:rPr lang="en-US" sz="2400" dirty="0" smtClean="0">
                <a:solidFill>
                  <a:srgbClr val="FFFFFF"/>
                </a:solidFill>
              </a:rPr>
              <a:t>)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25 </a:t>
            </a:r>
            <a:r>
              <a:rPr lang="en-US" sz="2400" dirty="0" err="1" smtClean="0">
                <a:solidFill>
                  <a:srgbClr val="FFFFFF"/>
                </a:solidFill>
              </a:rPr>
              <a:t>x</a:t>
            </a:r>
            <a:r>
              <a:rPr lang="en-US" sz="2400" dirty="0" smtClean="0">
                <a:solidFill>
                  <a:srgbClr val="FFFFFF"/>
                </a:solidFill>
              </a:rPr>
              <a:t> 25 arc min FOV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150 </a:t>
            </a:r>
            <a:r>
              <a:rPr lang="en-US" sz="2400" dirty="0" err="1" smtClean="0">
                <a:solidFill>
                  <a:srgbClr val="FFFFFF"/>
                </a:solidFill>
              </a:rPr>
              <a:t>eV</a:t>
            </a:r>
            <a:r>
              <a:rPr lang="en-US" sz="2400" dirty="0" smtClean="0">
                <a:solidFill>
                  <a:srgbClr val="FFFFFF"/>
                </a:solidFill>
              </a:rPr>
              <a:t> @ 6 </a:t>
            </a:r>
            <a:r>
              <a:rPr lang="en-US" sz="2400" dirty="0" err="1" smtClean="0">
                <a:solidFill>
                  <a:srgbClr val="FFFFFF"/>
                </a:solidFill>
              </a:rPr>
              <a:t>keV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7658" name="TextBox 20"/>
          <p:cNvSpPr txBox="1">
            <a:spLocks noChangeArrowheads="1"/>
          </p:cNvSpPr>
          <p:nvPr/>
        </p:nvSpPr>
        <p:spPr bwMode="auto">
          <a:xfrm>
            <a:off x="5605463" y="4521200"/>
            <a:ext cx="38262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solidFill>
                  <a:srgbClr val="FFFFFF"/>
                </a:solidFill>
              </a:rPr>
              <a:t>Microcalorimeter</a:t>
            </a:r>
            <a:r>
              <a:rPr lang="en-US" sz="2400" dirty="0">
                <a:solidFill>
                  <a:srgbClr val="FFFFFF"/>
                </a:solidFill>
              </a:rPr>
              <a:t> (</a:t>
            </a:r>
            <a:r>
              <a:rPr lang="en-US" sz="2400" dirty="0" smtClean="0">
                <a:solidFill>
                  <a:srgbClr val="FFFFFF"/>
                </a:solidFill>
              </a:rPr>
              <a:t>XMS)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2.4 </a:t>
            </a:r>
            <a:r>
              <a:rPr lang="en-US" sz="2400" dirty="0" err="1" smtClean="0">
                <a:solidFill>
                  <a:srgbClr val="FFFFFF"/>
                </a:solidFill>
              </a:rPr>
              <a:t>x</a:t>
            </a:r>
            <a:r>
              <a:rPr lang="en-US" sz="2400" dirty="0" smtClean="0">
                <a:solidFill>
                  <a:srgbClr val="FFFFFF"/>
                </a:solidFill>
              </a:rPr>
              <a:t> 2.4 arc min FOV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3 </a:t>
            </a:r>
            <a:r>
              <a:rPr lang="en-US" sz="2400" dirty="0" err="1" smtClean="0">
                <a:solidFill>
                  <a:srgbClr val="FFFFFF"/>
                </a:solidFill>
              </a:rPr>
              <a:t>eV</a:t>
            </a:r>
            <a:r>
              <a:rPr lang="en-US" sz="2400" dirty="0" smtClean="0">
                <a:solidFill>
                  <a:srgbClr val="FFFFFF"/>
                </a:solidFill>
              </a:rPr>
              <a:t> @ 6 </a:t>
            </a:r>
            <a:r>
              <a:rPr lang="en-US" sz="2400" dirty="0" err="1" smtClean="0">
                <a:solidFill>
                  <a:srgbClr val="FFFFFF"/>
                </a:solidFill>
              </a:rPr>
              <a:t>KeV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7659" name="Picture 2" descr="ixo_xms_instrumen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5513" y="1028700"/>
            <a:ext cx="2511425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TextBox 22"/>
          <p:cNvSpPr txBox="1">
            <a:spLocks noChangeArrowheads="1"/>
          </p:cNvSpPr>
          <p:nvPr/>
        </p:nvSpPr>
        <p:spPr bwMode="auto">
          <a:xfrm>
            <a:off x="5773738" y="6028267"/>
            <a:ext cx="3491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JAXA, NASA </a:t>
            </a:r>
            <a:r>
              <a:rPr lang="en-US" sz="2000" dirty="0" smtClean="0">
                <a:solidFill>
                  <a:schemeClr val="accent1"/>
                </a:solidFill>
              </a:rPr>
              <a:t>contributions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spect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828675"/>
            <a:ext cx="7856537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13" name="Picture 5" descr="SpectF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13" y="809625"/>
            <a:ext cx="7921625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93750" y="0"/>
            <a:ext cx="696118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600" b="1" kern="0" dirty="0">
                <a:solidFill>
                  <a:srgbClr val="FDC82F"/>
                </a:solidFill>
                <a:ea typeface="ＭＳ Ｐゴシック" charset="-128"/>
                <a:cs typeface="ＭＳ Ｐゴシック" charset="-128"/>
              </a:rPr>
              <a:t>Figure of Merit: Spectroscopy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4688" y="50800"/>
            <a:ext cx="7283450" cy="525463"/>
          </a:xfrm>
        </p:spPr>
        <p:txBody>
          <a:bodyPr/>
          <a:lstStyle/>
          <a:p>
            <a:r>
              <a:rPr lang="en-GB" sz="2600">
                <a:solidFill>
                  <a:srgbClr val="FDC82F"/>
                </a:solidFill>
                <a:latin typeface="Verdana" charset="0"/>
              </a:rPr>
              <a:t>Figure of Merit: Imaging Sensitivity</a:t>
            </a:r>
          </a:p>
        </p:txBody>
      </p:sp>
      <p:pic>
        <p:nvPicPr>
          <p:cNvPr id="38915" name="Picture 4" descr="sensitivity"/>
          <p:cNvPicPr>
            <a:picLocks noChangeAspect="1" noChangeArrowheads="1"/>
          </p:cNvPicPr>
          <p:nvPr/>
        </p:nvPicPr>
        <p:blipFill>
          <a:blip r:embed="rId2"/>
          <a:srcRect l="998" t="2309" r="998" b="1540"/>
          <a:stretch>
            <a:fillRect/>
          </a:stretch>
        </p:blipFill>
        <p:spPr bwMode="auto">
          <a:xfrm>
            <a:off x="1030288" y="704850"/>
            <a:ext cx="761682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7124700" y="2463800"/>
            <a:ext cx="1562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400" i="1">
                <a:solidFill>
                  <a:srgbClr val="20F039"/>
                </a:solidFill>
              </a:rPr>
              <a:t>confusion</a:t>
            </a:r>
          </a:p>
        </p:txBody>
      </p:sp>
      <p:sp>
        <p:nvSpPr>
          <p:cNvPr id="302086" name="Text Box 6"/>
          <p:cNvSpPr txBox="1">
            <a:spLocks noChangeArrowheads="1"/>
          </p:cNvSpPr>
          <p:nvPr/>
        </p:nvSpPr>
        <p:spPr bwMode="auto">
          <a:xfrm>
            <a:off x="1016000" y="54483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>
                <a:solidFill>
                  <a:schemeClr val="accent1"/>
                </a:solidFill>
              </a:rPr>
              <a:t>At 1Ms with 10” resolution, the sensitivity of ~4 10</a:t>
            </a:r>
            <a:r>
              <a:rPr lang="en-GB" sz="2000" baseline="30000">
                <a:solidFill>
                  <a:schemeClr val="accent1"/>
                </a:solidFill>
              </a:rPr>
              <a:t>-17</a:t>
            </a:r>
            <a:r>
              <a:rPr lang="en-GB" sz="2000">
                <a:solidFill>
                  <a:schemeClr val="accent1"/>
                </a:solidFill>
              </a:rPr>
              <a:t> is comparable with confusion limit</a:t>
            </a:r>
          </a:p>
        </p:txBody>
      </p:sp>
      <p:sp>
        <p:nvSpPr>
          <p:cNvPr id="302087" name="Text Box 7"/>
          <p:cNvSpPr txBox="1">
            <a:spLocks noChangeArrowheads="1"/>
          </p:cNvSpPr>
          <p:nvPr/>
        </p:nvSpPr>
        <p:spPr bwMode="auto">
          <a:xfrm>
            <a:off x="3314700" y="1016000"/>
            <a:ext cx="458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400" i="1">
                <a:solidFill>
                  <a:schemeClr val="accent1"/>
                </a:solidFill>
              </a:rPr>
              <a:t>Power law AGN at high latitude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52700" y="3289300"/>
            <a:ext cx="5638800" cy="414338"/>
            <a:chOff x="1608" y="2072"/>
            <a:chExt cx="3552" cy="261"/>
          </a:xfrm>
        </p:grpSpPr>
        <p:sp>
          <p:nvSpPr>
            <p:cNvPr id="38920" name="Line 9"/>
            <p:cNvSpPr>
              <a:spLocks noChangeShapeType="1"/>
            </p:cNvSpPr>
            <p:nvPr/>
          </p:nvSpPr>
          <p:spPr bwMode="auto">
            <a:xfrm>
              <a:off x="1632" y="2088"/>
              <a:ext cx="2848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8921" name="Line 10"/>
            <p:cNvSpPr>
              <a:spLocks noChangeShapeType="1"/>
            </p:cNvSpPr>
            <p:nvPr/>
          </p:nvSpPr>
          <p:spPr bwMode="auto">
            <a:xfrm flipV="1">
              <a:off x="4880" y="2072"/>
              <a:ext cx="280" cy="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8922" name="Text Box 11"/>
            <p:cNvSpPr txBox="1">
              <a:spLocks noChangeArrowheads="1"/>
            </p:cNvSpPr>
            <p:nvPr/>
          </p:nvSpPr>
          <p:spPr bwMode="auto">
            <a:xfrm>
              <a:off x="1608" y="2160"/>
              <a:ext cx="968" cy="17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200" b="1">
                  <a:solidFill>
                    <a:schemeClr val="bg1"/>
                  </a:solidFill>
                </a:rPr>
                <a:t>L* AGN @ Z~6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5" grpId="0"/>
      <p:bldP spid="302086" grpId="0"/>
      <p:bldP spid="3020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smtClean="0">
                <a:solidFill>
                  <a:srgbClr val="FDC82F"/>
                </a:solidFill>
                <a:latin typeface="Verdana" charset="0"/>
              </a:rPr>
              <a:t>Athena Science Objectives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>
              <a:latin typeface="Verdana" charset="0"/>
            </a:endParaRPr>
          </a:p>
        </p:txBody>
      </p:sp>
      <p:pic>
        <p:nvPicPr>
          <p:cNvPr id="28676" name="Picture 4" descr="ScienceC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733425"/>
            <a:ext cx="9894887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spect="1" noChangeArrowheads="1"/>
          </p:cNvSpPr>
          <p:nvPr/>
        </p:nvSpPr>
        <p:spPr bwMode="auto">
          <a:xfrm>
            <a:off x="863600" y="5430838"/>
            <a:ext cx="7740650" cy="508000"/>
          </a:xfrm>
          <a:prstGeom prst="rect">
            <a:avLst/>
          </a:prstGeom>
          <a:solidFill>
            <a:srgbClr val="A8D4E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GB" sz="1400" b="1"/>
              <a:t>Diagnose hot cosmic plasmas on all astrophysical environments via spatially resolved high resolution X-ray spectroscopy</a:t>
            </a:r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4388" y="0"/>
            <a:ext cx="7280275" cy="696913"/>
          </a:xfrm>
        </p:spPr>
        <p:txBody>
          <a:bodyPr/>
          <a:lstStyle/>
          <a:p>
            <a:r>
              <a:rPr lang="en-GB" sz="3200" dirty="0" smtClean="0">
                <a:solidFill>
                  <a:srgbClr val="FDC82F"/>
                </a:solidFill>
                <a:latin typeface="Verdana" charset="0"/>
              </a:rPr>
              <a:t>Athena Science Requirements</a:t>
            </a:r>
          </a:p>
        </p:txBody>
      </p:sp>
      <p:graphicFrame>
        <p:nvGraphicFramePr>
          <p:cNvPr id="246818" name="Group 34"/>
          <p:cNvGraphicFramePr>
            <a:graphicFrameLocks noGrp="1"/>
          </p:cNvGraphicFramePr>
          <p:nvPr>
            <p:ph idx="4294967295"/>
          </p:nvPr>
        </p:nvGraphicFramePr>
        <p:xfrm>
          <a:off x="998538" y="677863"/>
          <a:ext cx="8018462" cy="5335207"/>
        </p:xfrm>
        <a:graphic>
          <a:graphicData uri="http://schemas.openxmlformats.org/drawingml/2006/table">
            <a:tbl>
              <a:tblPr/>
              <a:tblGrid>
                <a:gridCol w="1460500"/>
                <a:gridCol w="4083050"/>
                <a:gridCol w="2474912"/>
              </a:tblGrid>
              <a:tr h="1123950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 charset="0"/>
                      </a:endParaRP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Effective Area</a:t>
                      </a:r>
                    </a:p>
                  </a:txBody>
                  <a:tcPr marL="128016" marR="128016" marT="64008" marB="6400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A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1 m</a:t>
                      </a:r>
                      <a:r>
                        <a:rPr kumimoji="0" lang="en-GB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 @1.25 keV (goal 1.2 m</a:t>
                      </a:r>
                      <a:r>
                        <a:rPr kumimoji="0" lang="en-GB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)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 charset="0"/>
                      </a:endParaRP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0. 5 m</a:t>
                      </a:r>
                      <a:r>
                        <a:rPr kumimoji="0" lang="en-GB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 @ 6 keV (goal 0.7 m</a:t>
                      </a:r>
                      <a:r>
                        <a:rPr kumimoji="0" lang="en-GB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2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)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 charset="0"/>
                      </a:endParaRPr>
                    </a:p>
                  </a:txBody>
                  <a:tcPr marL="128016" marR="128016" marT="64008" marB="6400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Black hole evolution, large scale structure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Strong gravity, cosmic feedback</a:t>
                      </a:r>
                    </a:p>
                  </a:txBody>
                  <a:tcPr marL="128016" marR="128016" marT="64008" marB="6400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E0A5"/>
                    </a:solidFill>
                  </a:tcPr>
                </a:tc>
              </a:tr>
              <a:tr h="1204913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Spectral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Resolution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(FWHM)</a:t>
                      </a:r>
                    </a:p>
                  </a:txBody>
                  <a:tcPr marL="128016" marR="128016" marT="64008" marB="6400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A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ΔE = 3 eV (@6keV) within 2 x 2 arc min    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(goal 2.5 eV and 4x3 arc min)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ΔE =150 eV at 6 keV within 25 arc min diam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(goal of 125 eV and &gt;30 arc min)  </a:t>
                      </a:r>
                    </a:p>
                  </a:txBody>
                  <a:tcPr marL="128016" marR="128016" marT="64008" marB="6400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Large scale structure,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Cosmic Feedback 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Black Hole evolution,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Large scale structure</a:t>
                      </a:r>
                    </a:p>
                  </a:txBody>
                  <a:tcPr marL="128016" marR="128016" marT="64008" marB="6400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E0A5"/>
                    </a:solidFill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Angular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Resolution</a:t>
                      </a:r>
                    </a:p>
                  </a:txBody>
                  <a:tcPr marL="128016" marR="128016" marT="64008" marB="6400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A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10 arc sec HPD (0.1 – 7 keV)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(goal of 5 arc sec)</a:t>
                      </a:r>
                    </a:p>
                  </a:txBody>
                  <a:tcPr marL="128016" marR="128016" marT="64008" marB="6400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Black hole evolution, Cosmic feedback, Large Scale Structure</a:t>
                      </a:r>
                    </a:p>
                  </a:txBody>
                  <a:tcPr marL="128016" marR="128016" marT="64008" marB="6400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E0A5"/>
                    </a:solidFill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 charset="0"/>
                      </a:endParaRP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Count Rate</a:t>
                      </a:r>
                    </a:p>
                  </a:txBody>
                  <a:tcPr marL="128016" marR="128016" marT="64008" marB="6400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A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1 Crab with &gt;90% throughput. </a:t>
                      </a:r>
                    </a:p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ΔE &lt; 200 eV @ 6keV (0.3 – 15 keV)</a:t>
                      </a:r>
                    </a:p>
                  </a:txBody>
                  <a:tcPr marL="128016" marR="128016" marT="64008" marB="6400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Strong gravity</a:t>
                      </a:r>
                    </a:p>
                  </a:txBody>
                  <a:tcPr marL="128016" marR="128016" marT="64008" marB="6400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E0A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Astrometry</a:t>
                      </a:r>
                    </a:p>
                  </a:txBody>
                  <a:tcPr marL="128016" marR="128016" marT="64008" marB="6400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A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1.5 arcsec at 3σ confidence</a:t>
                      </a:r>
                    </a:p>
                  </a:txBody>
                  <a:tcPr marL="128016" marR="128016" marT="64008" marB="6400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Black hole evolution</a:t>
                      </a:r>
                    </a:p>
                  </a:txBody>
                  <a:tcPr marL="128016" marR="128016" marT="64008" marB="6400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E0A5"/>
                    </a:solidFill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Absolute Timing</a:t>
                      </a:r>
                    </a:p>
                  </a:txBody>
                  <a:tcPr marL="128016" marR="128016" marT="64008" marB="6400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EA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100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μsec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 charset="0"/>
                      </a:endParaRPr>
                    </a:p>
                  </a:txBody>
                  <a:tcPr marL="128016" marR="128016" marT="64008" marB="6400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19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charset="0"/>
                        </a:rPr>
                        <a:t>Compact Objects</a:t>
                      </a:r>
                    </a:p>
                  </a:txBody>
                  <a:tcPr marL="128016" marR="128016" marT="64008" marB="64008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E0A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XO">
  <a:themeElements>
    <a:clrScheme name="1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2_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1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4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9119</TotalTime>
  <Words>964</Words>
  <Application>Microsoft Macintosh PowerPoint</Application>
  <PresentationFormat>A4 Paper (210x297 mm)</PresentationFormat>
  <Paragraphs>165</Paragraphs>
  <Slides>17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IXO</vt:lpstr>
      <vt:lpstr>4_Default Design</vt:lpstr>
      <vt:lpstr>Office Theme</vt:lpstr>
      <vt:lpstr>Macintosh HD:Users:knandra:Documents:Projects:ATHENA:Presentations:YB_sg_draft.doc!OLE_LINK1</vt:lpstr>
      <vt:lpstr>ATHENA: The Advanced Telescope for High Energy Astrophysics</vt:lpstr>
      <vt:lpstr>New L-class boundary conditions</vt:lpstr>
      <vt:lpstr>The Reformulation Process</vt:lpstr>
      <vt:lpstr>Athena Implementation</vt:lpstr>
      <vt:lpstr>Two Athena Instruments</vt:lpstr>
      <vt:lpstr>Slide 6</vt:lpstr>
      <vt:lpstr>Figure of Merit: Imaging Sensitivity</vt:lpstr>
      <vt:lpstr>Athena Science Objectives</vt:lpstr>
      <vt:lpstr>Athena Science Requirements</vt:lpstr>
      <vt:lpstr>Slide 10</vt:lpstr>
      <vt:lpstr>Slide 11</vt:lpstr>
      <vt:lpstr>Slide 12</vt:lpstr>
      <vt:lpstr>Slide 13</vt:lpstr>
      <vt:lpstr>Astrophysics of hot cosmic plasmas</vt:lpstr>
      <vt:lpstr>ATHENA: The Next Steps</vt:lpstr>
      <vt:lpstr>Possible NASA Contributions</vt:lpstr>
      <vt:lpstr>Process for Selecting NASA Participation</vt:lpstr>
    </vt:vector>
  </TitlesOfParts>
  <Company>ESA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Internal Review and Definition Phase Preparation</dc:title>
  <dc:creator>David Lumb</dc:creator>
  <cp:lastModifiedBy>ODIN</cp:lastModifiedBy>
  <cp:revision>83</cp:revision>
  <cp:lastPrinted>2011-07-12T16:19:10Z</cp:lastPrinted>
  <dcterms:created xsi:type="dcterms:W3CDTF">2011-07-12T16:09:32Z</dcterms:created>
  <dcterms:modified xsi:type="dcterms:W3CDTF">2011-07-12T17:48:03Z</dcterms:modified>
</cp:coreProperties>
</file>