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73" r:id="rId2"/>
    <p:sldId id="289" r:id="rId3"/>
    <p:sldId id="257" r:id="rId4"/>
    <p:sldId id="280" r:id="rId5"/>
    <p:sldId id="285" r:id="rId6"/>
    <p:sldId id="278" r:id="rId7"/>
    <p:sldId id="287" r:id="rId8"/>
    <p:sldId id="290" r:id="rId9"/>
    <p:sldId id="279" r:id="rId10"/>
    <p:sldId id="293" r:id="rId11"/>
    <p:sldId id="263" r:id="rId12"/>
    <p:sldId id="288" r:id="rId13"/>
    <p:sldId id="271" r:id="rId14"/>
    <p:sldId id="269" r:id="rId15"/>
    <p:sldId id="267" r:id="rId16"/>
    <p:sldId id="292" r:id="rId17"/>
    <p:sldId id="281" r:id="rId18"/>
    <p:sldId id="282" r:id="rId19"/>
    <p:sldId id="291"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50" d="100"/>
          <a:sy n="150" d="100"/>
        </p:scale>
        <p:origin x="-600" y="-3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415244-5237-0042-A96F-2BB143863A12}" type="datetimeFigureOut">
              <a:rPr lang="en-US" smtClean="0"/>
              <a:t>4/17/17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B88C35-8B76-D340-BA2A-1FAEDC2DF6B1}" type="slidenum">
              <a:rPr lang="en-US" smtClean="0"/>
              <a:t>‹#›</a:t>
            </a:fld>
            <a:endParaRPr lang="en-US"/>
          </a:p>
        </p:txBody>
      </p:sp>
    </p:spTree>
    <p:extLst>
      <p:ext uri="{BB962C8B-B14F-4D97-AF65-F5344CB8AC3E}">
        <p14:creationId xmlns:p14="http://schemas.microsoft.com/office/powerpoint/2010/main" val="380172710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B88C35-8B76-D340-BA2A-1FAEDC2DF6B1}" type="slidenum">
              <a:rPr lang="en-US" smtClean="0"/>
              <a:t>2</a:t>
            </a:fld>
            <a:endParaRPr lang="en-US"/>
          </a:p>
        </p:txBody>
      </p:sp>
    </p:spTree>
    <p:extLst>
      <p:ext uri="{BB962C8B-B14F-4D97-AF65-F5344CB8AC3E}">
        <p14:creationId xmlns:p14="http://schemas.microsoft.com/office/powerpoint/2010/main" val="530344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B88C35-8B76-D340-BA2A-1FAEDC2DF6B1}" type="slidenum">
              <a:rPr lang="en-US" smtClean="0"/>
              <a:t>3</a:t>
            </a:fld>
            <a:endParaRPr lang="en-US"/>
          </a:p>
        </p:txBody>
      </p:sp>
    </p:spTree>
    <p:extLst>
      <p:ext uri="{BB962C8B-B14F-4D97-AF65-F5344CB8AC3E}">
        <p14:creationId xmlns:p14="http://schemas.microsoft.com/office/powerpoint/2010/main" val="530344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B88C35-8B76-D340-BA2A-1FAEDC2DF6B1}" type="slidenum">
              <a:rPr lang="en-US" smtClean="0"/>
              <a:t>4</a:t>
            </a:fld>
            <a:endParaRPr lang="en-US"/>
          </a:p>
        </p:txBody>
      </p:sp>
    </p:spTree>
    <p:extLst>
      <p:ext uri="{BB962C8B-B14F-4D97-AF65-F5344CB8AC3E}">
        <p14:creationId xmlns:p14="http://schemas.microsoft.com/office/powerpoint/2010/main" val="3348518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549F62-332D-4BA9-92E5-C045E2815061}" type="slidenum">
              <a:rPr lang="en-US" smtClean="0"/>
              <a:t>7</a:t>
            </a:fld>
            <a:endParaRPr lang="en-US"/>
          </a:p>
        </p:txBody>
      </p:sp>
    </p:spTree>
    <p:extLst>
      <p:ext uri="{BB962C8B-B14F-4D97-AF65-F5344CB8AC3E}">
        <p14:creationId xmlns:p14="http://schemas.microsoft.com/office/powerpoint/2010/main" val="1887455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549F62-332D-4BA9-92E5-C045E2815061}" type="slidenum">
              <a:rPr lang="en-US" smtClean="0"/>
              <a:t>8</a:t>
            </a:fld>
            <a:endParaRPr lang="en-US"/>
          </a:p>
        </p:txBody>
      </p:sp>
    </p:spTree>
    <p:extLst>
      <p:ext uri="{BB962C8B-B14F-4D97-AF65-F5344CB8AC3E}">
        <p14:creationId xmlns:p14="http://schemas.microsoft.com/office/powerpoint/2010/main" val="188745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9E989F-5387-BA41-AABF-80A79D1EC381}" type="datetimeFigureOut">
              <a:rPr lang="en-US" smtClean="0"/>
              <a:t>4/17/17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F105E-0396-0042-A05D-C814210B573F}" type="slidenum">
              <a:rPr lang="en-US" smtClean="0"/>
              <a:t>‹#›</a:t>
            </a:fld>
            <a:endParaRPr lang="en-US"/>
          </a:p>
        </p:txBody>
      </p:sp>
    </p:spTree>
    <p:extLst>
      <p:ext uri="{BB962C8B-B14F-4D97-AF65-F5344CB8AC3E}">
        <p14:creationId xmlns:p14="http://schemas.microsoft.com/office/powerpoint/2010/main" val="435834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9E989F-5387-BA41-AABF-80A79D1EC381}" type="datetimeFigureOut">
              <a:rPr lang="en-US" smtClean="0"/>
              <a:t>4/17/17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F105E-0396-0042-A05D-C814210B573F}" type="slidenum">
              <a:rPr lang="en-US" smtClean="0"/>
              <a:t>‹#›</a:t>
            </a:fld>
            <a:endParaRPr lang="en-US"/>
          </a:p>
        </p:txBody>
      </p:sp>
    </p:spTree>
    <p:extLst>
      <p:ext uri="{BB962C8B-B14F-4D97-AF65-F5344CB8AC3E}">
        <p14:creationId xmlns:p14="http://schemas.microsoft.com/office/powerpoint/2010/main" val="2944084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9E989F-5387-BA41-AABF-80A79D1EC381}" type="datetimeFigureOut">
              <a:rPr lang="en-US" smtClean="0"/>
              <a:t>4/17/17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F105E-0396-0042-A05D-C814210B573F}" type="slidenum">
              <a:rPr lang="en-US" smtClean="0"/>
              <a:t>‹#›</a:t>
            </a:fld>
            <a:endParaRPr lang="en-US"/>
          </a:p>
        </p:txBody>
      </p:sp>
    </p:spTree>
    <p:extLst>
      <p:ext uri="{BB962C8B-B14F-4D97-AF65-F5344CB8AC3E}">
        <p14:creationId xmlns:p14="http://schemas.microsoft.com/office/powerpoint/2010/main" val="1283918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9E989F-5387-BA41-AABF-80A79D1EC381}" type="datetimeFigureOut">
              <a:rPr lang="en-US" smtClean="0"/>
              <a:t>4/17/17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F105E-0396-0042-A05D-C814210B573F}" type="slidenum">
              <a:rPr lang="en-US" smtClean="0"/>
              <a:t>‹#›</a:t>
            </a:fld>
            <a:endParaRPr lang="en-US"/>
          </a:p>
        </p:txBody>
      </p:sp>
    </p:spTree>
    <p:extLst>
      <p:ext uri="{BB962C8B-B14F-4D97-AF65-F5344CB8AC3E}">
        <p14:creationId xmlns:p14="http://schemas.microsoft.com/office/powerpoint/2010/main" val="2725078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9E989F-5387-BA41-AABF-80A79D1EC381}" type="datetimeFigureOut">
              <a:rPr lang="en-US" smtClean="0"/>
              <a:t>4/17/17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F105E-0396-0042-A05D-C814210B573F}" type="slidenum">
              <a:rPr lang="en-US" smtClean="0"/>
              <a:t>‹#›</a:t>
            </a:fld>
            <a:endParaRPr lang="en-US"/>
          </a:p>
        </p:txBody>
      </p:sp>
    </p:spTree>
    <p:extLst>
      <p:ext uri="{BB962C8B-B14F-4D97-AF65-F5344CB8AC3E}">
        <p14:creationId xmlns:p14="http://schemas.microsoft.com/office/powerpoint/2010/main" val="3522440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9E989F-5387-BA41-AABF-80A79D1EC381}" type="datetimeFigureOut">
              <a:rPr lang="en-US" smtClean="0"/>
              <a:t>4/17/17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DF105E-0396-0042-A05D-C814210B573F}" type="slidenum">
              <a:rPr lang="en-US" smtClean="0"/>
              <a:t>‹#›</a:t>
            </a:fld>
            <a:endParaRPr lang="en-US"/>
          </a:p>
        </p:txBody>
      </p:sp>
    </p:spTree>
    <p:extLst>
      <p:ext uri="{BB962C8B-B14F-4D97-AF65-F5344CB8AC3E}">
        <p14:creationId xmlns:p14="http://schemas.microsoft.com/office/powerpoint/2010/main" val="1839601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9E989F-5387-BA41-AABF-80A79D1EC381}" type="datetimeFigureOut">
              <a:rPr lang="en-US" smtClean="0"/>
              <a:t>4/17/17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DF105E-0396-0042-A05D-C814210B573F}" type="slidenum">
              <a:rPr lang="en-US" smtClean="0"/>
              <a:t>‹#›</a:t>
            </a:fld>
            <a:endParaRPr lang="en-US"/>
          </a:p>
        </p:txBody>
      </p:sp>
    </p:spTree>
    <p:extLst>
      <p:ext uri="{BB962C8B-B14F-4D97-AF65-F5344CB8AC3E}">
        <p14:creationId xmlns:p14="http://schemas.microsoft.com/office/powerpoint/2010/main" val="2742465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9E989F-5387-BA41-AABF-80A79D1EC381}" type="datetimeFigureOut">
              <a:rPr lang="en-US" smtClean="0"/>
              <a:t>4/17/17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DF105E-0396-0042-A05D-C814210B573F}" type="slidenum">
              <a:rPr lang="en-US" smtClean="0"/>
              <a:t>‹#›</a:t>
            </a:fld>
            <a:endParaRPr lang="en-US"/>
          </a:p>
        </p:txBody>
      </p:sp>
    </p:spTree>
    <p:extLst>
      <p:ext uri="{BB962C8B-B14F-4D97-AF65-F5344CB8AC3E}">
        <p14:creationId xmlns:p14="http://schemas.microsoft.com/office/powerpoint/2010/main" val="332907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9E989F-5387-BA41-AABF-80A79D1EC381}" type="datetimeFigureOut">
              <a:rPr lang="en-US" smtClean="0"/>
              <a:t>4/17/17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DF105E-0396-0042-A05D-C814210B573F}" type="slidenum">
              <a:rPr lang="en-US" smtClean="0"/>
              <a:t>‹#›</a:t>
            </a:fld>
            <a:endParaRPr lang="en-US"/>
          </a:p>
        </p:txBody>
      </p:sp>
    </p:spTree>
    <p:extLst>
      <p:ext uri="{BB962C8B-B14F-4D97-AF65-F5344CB8AC3E}">
        <p14:creationId xmlns:p14="http://schemas.microsoft.com/office/powerpoint/2010/main" val="287659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9E989F-5387-BA41-AABF-80A79D1EC381}" type="datetimeFigureOut">
              <a:rPr lang="en-US" smtClean="0"/>
              <a:t>4/17/17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DF105E-0396-0042-A05D-C814210B573F}" type="slidenum">
              <a:rPr lang="en-US" smtClean="0"/>
              <a:t>‹#›</a:t>
            </a:fld>
            <a:endParaRPr lang="en-US"/>
          </a:p>
        </p:txBody>
      </p:sp>
    </p:spTree>
    <p:extLst>
      <p:ext uri="{BB962C8B-B14F-4D97-AF65-F5344CB8AC3E}">
        <p14:creationId xmlns:p14="http://schemas.microsoft.com/office/powerpoint/2010/main" val="4099015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9E989F-5387-BA41-AABF-80A79D1EC381}" type="datetimeFigureOut">
              <a:rPr lang="en-US" smtClean="0"/>
              <a:t>4/17/17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DF105E-0396-0042-A05D-C814210B573F}" type="slidenum">
              <a:rPr lang="en-US" smtClean="0"/>
              <a:t>‹#›</a:t>
            </a:fld>
            <a:endParaRPr lang="en-US"/>
          </a:p>
        </p:txBody>
      </p:sp>
    </p:spTree>
    <p:extLst>
      <p:ext uri="{BB962C8B-B14F-4D97-AF65-F5344CB8AC3E}">
        <p14:creationId xmlns:p14="http://schemas.microsoft.com/office/powerpoint/2010/main" val="126259216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9E989F-5387-BA41-AABF-80A79D1EC381}" type="datetimeFigureOut">
              <a:rPr lang="en-US" smtClean="0"/>
              <a:t>4/17/17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DF105E-0396-0042-A05D-C814210B573F}" type="slidenum">
              <a:rPr lang="en-US" smtClean="0"/>
              <a:t>‹#›</a:t>
            </a:fld>
            <a:endParaRPr lang="en-US"/>
          </a:p>
        </p:txBody>
      </p:sp>
    </p:spTree>
    <p:extLst>
      <p:ext uri="{BB962C8B-B14F-4D97-AF65-F5344CB8AC3E}">
        <p14:creationId xmlns:p14="http://schemas.microsoft.com/office/powerpoint/2010/main" val="2837808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os-nexus.org/SAG15/"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3317" y="561483"/>
            <a:ext cx="8107350" cy="6034050"/>
          </a:xfrm>
        </p:spPr>
        <p:txBody>
          <a:bodyPr>
            <a:normAutofit fontScale="90000"/>
          </a:bodyPr>
          <a:lstStyle/>
          <a:p>
            <a:r>
              <a:rPr lang="en-US" dirty="0" smtClean="0"/>
              <a:t/>
            </a:r>
            <a:br>
              <a:rPr lang="en-US" dirty="0" smtClean="0"/>
            </a:br>
            <a:r>
              <a:rPr lang="en-US" dirty="0" err="1" smtClean="0"/>
              <a:t>Exoplanet</a:t>
            </a:r>
            <a:r>
              <a:rPr lang="en-US" dirty="0" smtClean="0"/>
              <a:t> </a:t>
            </a:r>
            <a:r>
              <a:rPr lang="en-US" dirty="0"/>
              <a:t>Program Analysis Group </a:t>
            </a:r>
            <a:r>
              <a:rPr lang="en-US" dirty="0" smtClean="0"/>
              <a:t>(</a:t>
            </a:r>
            <a:r>
              <a:rPr lang="en-US" dirty="0" err="1" smtClean="0"/>
              <a:t>ExoPAG</a:t>
            </a:r>
            <a:r>
              <a:rPr lang="en-US" dirty="0" smtClean="0"/>
              <a:t>) Report  </a:t>
            </a:r>
            <a:r>
              <a:rPr lang="en-US" dirty="0" smtClean="0">
                <a:effectLst/>
              </a:rPr>
              <a:t/>
            </a:r>
            <a:br>
              <a:rPr lang="en-US" dirty="0" smtClean="0">
                <a:effectLst/>
              </a:rPr>
            </a:br>
            <a:r>
              <a:rPr lang="en-US" dirty="0"/>
              <a:t>Astrophysics </a:t>
            </a:r>
            <a:r>
              <a:rPr lang="en-US" dirty="0" smtClean="0"/>
              <a:t>Advisory Committee (APAC) Meeting </a:t>
            </a:r>
            <a:br>
              <a:rPr lang="en-US" dirty="0" smtClean="0"/>
            </a:br>
            <a:r>
              <a:rPr lang="en-US" dirty="0" smtClean="0"/>
              <a:t>April 24, 2017 </a:t>
            </a:r>
            <a:br>
              <a:rPr lang="en-US" dirty="0" smtClean="0"/>
            </a:br>
            <a:r>
              <a:rPr lang="en-US" dirty="0" smtClean="0">
                <a:effectLst/>
              </a:rPr>
              <a:t/>
            </a:r>
            <a:br>
              <a:rPr lang="en-US" dirty="0" smtClean="0">
                <a:effectLst/>
              </a:rPr>
            </a:br>
            <a:r>
              <a:rPr lang="en-US" dirty="0" smtClean="0"/>
              <a:t>Alan Boss </a:t>
            </a:r>
            <a:br>
              <a:rPr lang="en-US" dirty="0" smtClean="0"/>
            </a:br>
            <a:r>
              <a:rPr lang="en-US" dirty="0" smtClean="0"/>
              <a:t>(</a:t>
            </a:r>
            <a:r>
              <a:rPr lang="en-US" dirty="0" err="1" smtClean="0"/>
              <a:t>ExoPAG</a:t>
            </a:r>
            <a:r>
              <a:rPr lang="en-US" dirty="0" smtClean="0"/>
              <a:t> Chair</a:t>
            </a:r>
            <a:r>
              <a:rPr lang="en-US" dirty="0"/>
              <a:t>) </a:t>
            </a:r>
            <a:r>
              <a:rPr lang="en-US" dirty="0" smtClean="0">
                <a:effectLst/>
              </a:rPr>
              <a:t/>
            </a:r>
            <a:br>
              <a:rPr lang="en-US" dirty="0" smtClean="0">
                <a:effectLst/>
              </a:rPr>
            </a:br>
            <a:endParaRPr lang="en-US" dirty="0"/>
          </a:p>
        </p:txBody>
      </p:sp>
    </p:spTree>
    <p:extLst>
      <p:ext uri="{BB962C8B-B14F-4D97-AF65-F5344CB8AC3E}">
        <p14:creationId xmlns:p14="http://schemas.microsoft.com/office/powerpoint/2010/main" val="235928962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APAC </a:t>
            </a:r>
            <a:r>
              <a:rPr lang="en-US" dirty="0" smtClean="0"/>
              <a:t>Action Requested by </a:t>
            </a:r>
            <a:r>
              <a:rPr lang="en-US" dirty="0" err="1" smtClean="0"/>
              <a:t>ExoPAG</a:t>
            </a:r>
            <a:r>
              <a:rPr lang="en-US" dirty="0" smtClean="0"/>
              <a:t> EC</a:t>
            </a:r>
            <a:endParaRPr lang="en-US" dirty="0"/>
          </a:p>
        </p:txBody>
      </p:sp>
      <p:sp>
        <p:nvSpPr>
          <p:cNvPr id="3" name="Content Placeholder 2"/>
          <p:cNvSpPr>
            <a:spLocks noGrp="1"/>
          </p:cNvSpPr>
          <p:nvPr>
            <p:ph idx="1"/>
          </p:nvPr>
        </p:nvSpPr>
        <p:spPr/>
        <p:txBody>
          <a:bodyPr>
            <a:normAutofit/>
          </a:bodyPr>
          <a:lstStyle/>
          <a:p>
            <a:r>
              <a:rPr lang="en-US" dirty="0" smtClean="0"/>
              <a:t>Accept close-out of </a:t>
            </a:r>
            <a:r>
              <a:rPr lang="en-US" dirty="0"/>
              <a:t>SAG </a:t>
            </a:r>
            <a:r>
              <a:rPr lang="en-US" dirty="0" smtClean="0"/>
              <a:t>12 - </a:t>
            </a:r>
            <a:r>
              <a:rPr lang="en-US" dirty="0"/>
              <a:t>Scientific Potential and Feasibility of High-Precision Astrometry for </a:t>
            </a:r>
            <a:r>
              <a:rPr lang="en-US" dirty="0" err="1"/>
              <a:t>Exoplanet</a:t>
            </a:r>
            <a:r>
              <a:rPr lang="en-US" dirty="0"/>
              <a:t> Detection and Characterization (Eduardo </a:t>
            </a:r>
            <a:r>
              <a:rPr lang="en-US" dirty="0" err="1"/>
              <a:t>Bendek</a:t>
            </a:r>
            <a:r>
              <a:rPr lang="en-US" dirty="0"/>
              <a:t>, Chair</a:t>
            </a:r>
            <a:r>
              <a:rPr lang="en-US" dirty="0" smtClean="0"/>
              <a:t>)?</a:t>
            </a:r>
            <a:endParaRPr lang="en-US" dirty="0"/>
          </a:p>
          <a:p>
            <a:r>
              <a:rPr lang="en-US" dirty="0" smtClean="0"/>
              <a:t>Final close-out presentation (at </a:t>
            </a:r>
            <a:r>
              <a:rPr lang="en-US" dirty="0" err="1" smtClean="0"/>
              <a:t>ExoPAG</a:t>
            </a:r>
            <a:r>
              <a:rPr lang="en-US" dirty="0" smtClean="0"/>
              <a:t> #15, January 2017) was circulated to </a:t>
            </a:r>
            <a:r>
              <a:rPr lang="en-US" smtClean="0"/>
              <a:t>the </a:t>
            </a:r>
            <a:r>
              <a:rPr lang="en-US" smtClean="0"/>
              <a:t>APAC </a:t>
            </a:r>
            <a:r>
              <a:rPr lang="en-US" dirty="0" smtClean="0"/>
              <a:t>prior to this meeting</a:t>
            </a:r>
            <a:endParaRPr lang="en-US" dirty="0"/>
          </a:p>
        </p:txBody>
      </p:sp>
    </p:spTree>
    <p:extLst>
      <p:ext uri="{BB962C8B-B14F-4D97-AF65-F5344CB8AC3E}">
        <p14:creationId xmlns:p14="http://schemas.microsoft.com/office/powerpoint/2010/main" val="88868866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121" y="368098"/>
            <a:ext cx="8656320" cy="1475734"/>
          </a:xfrm>
        </p:spPr>
        <p:txBody>
          <a:bodyPr>
            <a:noAutofit/>
          </a:bodyPr>
          <a:lstStyle/>
          <a:p>
            <a:r>
              <a:rPr lang="en-US" sz="3200" dirty="0" smtClean="0"/>
              <a:t>SAG 12: Scientific Potential and Feasibility of High-Precision Astrometry for </a:t>
            </a:r>
            <a:r>
              <a:rPr lang="en-US" sz="3200" dirty="0" err="1" smtClean="0"/>
              <a:t>Exoplanet</a:t>
            </a:r>
            <a:r>
              <a:rPr lang="en-US" sz="3200" dirty="0" smtClean="0"/>
              <a:t> Detection and Characterization (Eduardo </a:t>
            </a:r>
            <a:r>
              <a:rPr lang="en-US" sz="3200" dirty="0" err="1" smtClean="0"/>
              <a:t>Bendek</a:t>
            </a:r>
            <a:r>
              <a:rPr lang="en-US" sz="3200" dirty="0" smtClean="0"/>
              <a:t>, Chair)</a:t>
            </a:r>
            <a:endParaRPr lang="en-US" sz="3200" dirty="0"/>
          </a:p>
        </p:txBody>
      </p:sp>
      <p:sp>
        <p:nvSpPr>
          <p:cNvPr id="3" name="Content Placeholder 2"/>
          <p:cNvSpPr>
            <a:spLocks noGrp="1"/>
          </p:cNvSpPr>
          <p:nvPr>
            <p:ph idx="1"/>
          </p:nvPr>
        </p:nvSpPr>
        <p:spPr>
          <a:xfrm>
            <a:off x="457200" y="2031999"/>
            <a:ext cx="8308898" cy="4257893"/>
          </a:xfrm>
        </p:spPr>
        <p:txBody>
          <a:bodyPr>
            <a:noAutofit/>
          </a:bodyPr>
          <a:lstStyle/>
          <a:p>
            <a:r>
              <a:rPr lang="en-US" sz="2000" b="1" dirty="0">
                <a:latin typeface="Arial"/>
                <a:cs typeface="Arial"/>
              </a:rPr>
              <a:t>Key questions and goals that this group will address are</a:t>
            </a:r>
            <a:r>
              <a:rPr lang="en-US" sz="2000" b="1" dirty="0" smtClean="0">
                <a:latin typeface="Arial"/>
                <a:cs typeface="Arial"/>
              </a:rPr>
              <a:t>:</a:t>
            </a:r>
          </a:p>
          <a:p>
            <a:r>
              <a:rPr lang="en-US" sz="2000" b="1" dirty="0" smtClean="0">
                <a:latin typeface="Arial"/>
                <a:cs typeface="Arial"/>
              </a:rPr>
              <a:t>1</a:t>
            </a:r>
            <a:r>
              <a:rPr lang="en-US" sz="2000" b="1" dirty="0">
                <a:latin typeface="Arial"/>
                <a:cs typeface="Arial"/>
              </a:rPr>
              <a:t>) What is the scientific potential of astrometry for different precision levels? </a:t>
            </a:r>
            <a:r>
              <a:rPr lang="en-US" sz="2000" dirty="0">
                <a:latin typeface="Arial"/>
                <a:cs typeface="Arial"/>
              </a:rPr>
              <a:t>Which planet types, confirm planet candidates.</a:t>
            </a:r>
          </a:p>
          <a:p>
            <a:r>
              <a:rPr lang="en-US" sz="2000" b="1" dirty="0" smtClean="0">
                <a:latin typeface="Arial"/>
                <a:cs typeface="Arial"/>
              </a:rPr>
              <a:t>2</a:t>
            </a:r>
            <a:r>
              <a:rPr lang="en-US" sz="2000" b="1" dirty="0">
                <a:latin typeface="Arial"/>
                <a:cs typeface="Arial"/>
              </a:rPr>
              <a:t>) What are the technical limitations to achieving astrometry of a given precision? </a:t>
            </a:r>
            <a:r>
              <a:rPr lang="en-US" sz="2000" dirty="0">
                <a:latin typeface="Arial"/>
                <a:cs typeface="Arial"/>
              </a:rPr>
              <a:t>Technical challenges, observational strategies or post processing to improve the astrometry. </a:t>
            </a:r>
          </a:p>
          <a:p>
            <a:r>
              <a:rPr lang="en-US" sz="2000" b="1" dirty="0" smtClean="0">
                <a:latin typeface="Arial"/>
                <a:cs typeface="Arial"/>
              </a:rPr>
              <a:t>3</a:t>
            </a:r>
            <a:r>
              <a:rPr lang="en-US" sz="2000" b="1" dirty="0">
                <a:latin typeface="Arial"/>
                <a:cs typeface="Arial"/>
              </a:rPr>
              <a:t>) Identify mission concepts that are well suited for astrometry. </a:t>
            </a:r>
            <a:r>
              <a:rPr lang="en-US" sz="2000" dirty="0">
                <a:latin typeface="Arial"/>
                <a:cs typeface="Arial"/>
              </a:rPr>
              <a:t>Next mission after GAIA that will make </a:t>
            </a:r>
            <a:r>
              <a:rPr lang="en-US" sz="2000" dirty="0" err="1">
                <a:latin typeface="Arial"/>
                <a:cs typeface="Arial"/>
              </a:rPr>
              <a:t>exoplanet</a:t>
            </a:r>
            <a:r>
              <a:rPr lang="en-US" sz="2000" dirty="0">
                <a:latin typeface="Arial"/>
                <a:cs typeface="Arial"/>
              </a:rPr>
              <a:t> science possible? What are the requirements for such a mission?</a:t>
            </a:r>
          </a:p>
          <a:p>
            <a:r>
              <a:rPr lang="en-US" sz="2000" b="1" dirty="0" smtClean="0">
                <a:latin typeface="Arial"/>
                <a:cs typeface="Arial"/>
              </a:rPr>
              <a:t>4</a:t>
            </a:r>
            <a:r>
              <a:rPr lang="en-US" sz="2000" b="1" dirty="0">
                <a:latin typeface="Arial"/>
                <a:cs typeface="Arial"/>
              </a:rPr>
              <a:t>) Study potential synergies with current and future European astrometry missions</a:t>
            </a:r>
            <a:r>
              <a:rPr lang="en-US" sz="2000" dirty="0">
                <a:latin typeface="Arial"/>
                <a:cs typeface="Arial"/>
              </a:rPr>
              <a:t>. What are the available </a:t>
            </a:r>
            <a:r>
              <a:rPr lang="en-US" sz="2000" dirty="0" err="1">
                <a:latin typeface="Arial"/>
                <a:cs typeface="Arial"/>
              </a:rPr>
              <a:t>astrometric</a:t>
            </a:r>
            <a:r>
              <a:rPr lang="en-US" sz="2000" dirty="0">
                <a:latin typeface="Arial"/>
                <a:cs typeface="Arial"/>
              </a:rPr>
              <a:t> facilities to follow-up on GAIA (</a:t>
            </a:r>
            <a:r>
              <a:rPr lang="en-US" sz="2000" dirty="0" err="1">
                <a:latin typeface="Arial"/>
                <a:cs typeface="Arial"/>
              </a:rPr>
              <a:t>exoplanet</a:t>
            </a:r>
            <a:r>
              <a:rPr lang="en-US" sz="2000" dirty="0">
                <a:latin typeface="Arial"/>
                <a:cs typeface="Arial"/>
              </a:rPr>
              <a:t>-related) discoveries? Are they sufficient? </a:t>
            </a:r>
            <a:endParaRPr lang="x-none" sz="2000" dirty="0">
              <a:latin typeface="Arial"/>
              <a:cs typeface="Arial"/>
            </a:endParaRPr>
          </a:p>
          <a:p>
            <a:endParaRPr lang="en-US" sz="2000" dirty="0"/>
          </a:p>
        </p:txBody>
      </p:sp>
    </p:spTree>
    <p:extLst>
      <p:ext uri="{BB962C8B-B14F-4D97-AF65-F5344CB8AC3E}">
        <p14:creationId xmlns:p14="http://schemas.microsoft.com/office/powerpoint/2010/main" val="114130065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1372"/>
            <a:ext cx="8229600" cy="1143000"/>
          </a:xfrm>
        </p:spPr>
        <p:txBody>
          <a:bodyPr>
            <a:normAutofit fontScale="90000"/>
          </a:bodyPr>
          <a:lstStyle/>
          <a:p>
            <a:r>
              <a:rPr lang="en-US" dirty="0" smtClean="0"/>
              <a:t>Backup Slides</a:t>
            </a:r>
            <a:br>
              <a:rPr lang="en-US" dirty="0" smtClean="0"/>
            </a:br>
            <a:endParaRPr lang="en-US" dirty="0"/>
          </a:p>
        </p:txBody>
      </p:sp>
    </p:spTree>
    <p:extLst>
      <p:ext uri="{BB962C8B-B14F-4D97-AF65-F5344CB8AC3E}">
        <p14:creationId xmlns:p14="http://schemas.microsoft.com/office/powerpoint/2010/main" val="9996539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SAG 13: </a:t>
            </a:r>
            <a:r>
              <a:rPr lang="en-US" sz="3200" dirty="0" err="1" smtClean="0"/>
              <a:t>Exoplanet</a:t>
            </a:r>
            <a:r>
              <a:rPr lang="en-US" sz="3200" dirty="0" smtClean="0"/>
              <a:t> Occurrence Rates and Distributions (</a:t>
            </a:r>
            <a:r>
              <a:rPr lang="en-US" sz="3200" dirty="0" err="1" smtClean="0"/>
              <a:t>Rus</a:t>
            </a:r>
            <a:r>
              <a:rPr lang="en-US" sz="3200" dirty="0" smtClean="0"/>
              <a:t> </a:t>
            </a:r>
            <a:r>
              <a:rPr lang="en-US" sz="3200" dirty="0" err="1" smtClean="0"/>
              <a:t>Belikov</a:t>
            </a:r>
            <a:r>
              <a:rPr lang="en-US" sz="3200" dirty="0" smtClean="0"/>
              <a:t>, Chair)</a:t>
            </a:r>
            <a:endParaRPr lang="en-US" sz="3200" dirty="0"/>
          </a:p>
        </p:txBody>
      </p:sp>
      <p:sp>
        <p:nvSpPr>
          <p:cNvPr id="3" name="Content Placeholder 2"/>
          <p:cNvSpPr>
            <a:spLocks noGrp="1"/>
          </p:cNvSpPr>
          <p:nvPr>
            <p:ph idx="1"/>
          </p:nvPr>
        </p:nvSpPr>
        <p:spPr>
          <a:xfrm>
            <a:off x="457200" y="1600200"/>
            <a:ext cx="8308898" cy="5016190"/>
          </a:xfrm>
        </p:spPr>
        <p:txBody>
          <a:bodyPr>
            <a:normAutofit/>
          </a:bodyPr>
          <a:lstStyle/>
          <a:p>
            <a:endParaRPr lang="en-US" sz="2800" dirty="0"/>
          </a:p>
          <a:p>
            <a:endParaRPr lang="en-US" sz="2800" dirty="0" smtClean="0"/>
          </a:p>
          <a:p>
            <a:endParaRPr lang="en-US" dirty="0" smtClean="0"/>
          </a:p>
          <a:p>
            <a:endParaRPr lang="en-US" dirty="0" smtClean="0"/>
          </a:p>
          <a:p>
            <a:endParaRPr lang="en-US" dirty="0"/>
          </a:p>
        </p:txBody>
      </p:sp>
      <p:sp>
        <p:nvSpPr>
          <p:cNvPr id="4" name="TextBox 3"/>
          <p:cNvSpPr txBox="1"/>
          <p:nvPr/>
        </p:nvSpPr>
        <p:spPr>
          <a:xfrm>
            <a:off x="770467" y="1485375"/>
            <a:ext cx="7831665" cy="2677655"/>
          </a:xfrm>
          <a:prstGeom prst="rect">
            <a:avLst/>
          </a:prstGeom>
          <a:noFill/>
        </p:spPr>
        <p:txBody>
          <a:bodyPr wrap="square" rtlCol="0">
            <a:spAutoFit/>
          </a:bodyPr>
          <a:lstStyle/>
          <a:p>
            <a:r>
              <a:rPr lang="en-US" sz="2800" b="1" baseline="30000" dirty="0"/>
              <a:t>Key </a:t>
            </a:r>
            <a:r>
              <a:rPr lang="en-US" sz="2800" b="1" baseline="30000" dirty="0" smtClean="0"/>
              <a:t>objectives </a:t>
            </a:r>
            <a:r>
              <a:rPr lang="en-US" sz="2800" b="1" baseline="30000" dirty="0"/>
              <a:t>and </a:t>
            </a:r>
            <a:r>
              <a:rPr lang="en-US" sz="2800" b="1" baseline="30000" dirty="0" smtClean="0"/>
              <a:t>questions</a:t>
            </a:r>
            <a:r>
              <a:rPr lang="en-US" sz="2800" b="1" baseline="30000" dirty="0"/>
              <a:t>:</a:t>
            </a:r>
          </a:p>
          <a:p>
            <a:r>
              <a:rPr lang="en-US" sz="2800" baseline="30000" dirty="0"/>
              <a:t>1.  Propose standard nominal </a:t>
            </a:r>
            <a:r>
              <a:rPr lang="en-US" sz="2800" baseline="30000" dirty="0" smtClean="0"/>
              <a:t>conventions</a:t>
            </a:r>
            <a:r>
              <a:rPr lang="en-US" sz="2800" baseline="30000" dirty="0"/>
              <a:t>, </a:t>
            </a:r>
            <a:r>
              <a:rPr lang="en-US" sz="2800" baseline="30000" dirty="0" smtClean="0"/>
              <a:t>definitions</a:t>
            </a:r>
            <a:r>
              <a:rPr lang="en-US" sz="2800" baseline="30000" dirty="0"/>
              <a:t>, and units for occurrence rates/ </a:t>
            </a:r>
            <a:r>
              <a:rPr lang="en-US" sz="2800" baseline="30000" dirty="0" smtClean="0"/>
              <a:t>distributions </a:t>
            </a:r>
            <a:r>
              <a:rPr lang="en-US" sz="2800" baseline="30000" dirty="0"/>
              <a:t>to facilitate comparisons between different studies.</a:t>
            </a:r>
          </a:p>
          <a:p>
            <a:r>
              <a:rPr lang="en-US" sz="2800" baseline="30000" dirty="0"/>
              <a:t>2.  Do occurrence </a:t>
            </a:r>
            <a:r>
              <a:rPr lang="en-US" sz="2800" baseline="30000" dirty="0" smtClean="0"/>
              <a:t>estimates </a:t>
            </a:r>
            <a:r>
              <a:rPr lang="en-US" sz="2800" baseline="30000" dirty="0"/>
              <a:t>from different teams/methods agree with each other to within </a:t>
            </a:r>
            <a:r>
              <a:rPr lang="en-US" sz="2800" baseline="30000" dirty="0" smtClean="0"/>
              <a:t>statistical </a:t>
            </a:r>
            <a:r>
              <a:rPr lang="en-US" sz="2800" baseline="30000" dirty="0"/>
              <a:t>uncertainty? If not, why?</a:t>
            </a:r>
          </a:p>
          <a:p>
            <a:r>
              <a:rPr lang="en-US" sz="2800" baseline="30000" dirty="0"/>
              <a:t>3.  For occurrence rates where </a:t>
            </a:r>
            <a:r>
              <a:rPr lang="en-US" sz="2800" baseline="30000" dirty="0" smtClean="0"/>
              <a:t>extrapolation </a:t>
            </a:r>
            <a:r>
              <a:rPr lang="en-US" sz="2800" baseline="30000" dirty="0"/>
              <a:t>is </a:t>
            </a:r>
            <a:r>
              <a:rPr lang="en-US" sz="2800" baseline="30000" dirty="0" smtClean="0"/>
              <a:t>still </a:t>
            </a:r>
            <a:r>
              <a:rPr lang="en-US" sz="2800" baseline="30000" dirty="0"/>
              <a:t>necessary, what values should the community adopt as standard </a:t>
            </a:r>
            <a:r>
              <a:rPr lang="en-US" sz="2800" baseline="30000" dirty="0" smtClean="0"/>
              <a:t>conventions </a:t>
            </a:r>
            <a:r>
              <a:rPr lang="en-US" sz="2800" baseline="30000" dirty="0"/>
              <a:t>for mission yield </a:t>
            </a:r>
            <a:r>
              <a:rPr lang="en-US" sz="2800" baseline="30000" dirty="0" smtClean="0"/>
              <a:t>estimates</a:t>
            </a:r>
            <a:r>
              <a:rPr lang="en-US" sz="2800" baseline="30000" dirty="0"/>
              <a:t>?</a:t>
            </a:r>
            <a:endParaRPr lang="en-US" sz="2800" dirty="0"/>
          </a:p>
        </p:txBody>
      </p:sp>
      <p:sp>
        <p:nvSpPr>
          <p:cNvPr id="5" name="TextBox 4"/>
          <p:cNvSpPr txBox="1"/>
          <p:nvPr/>
        </p:nvSpPr>
        <p:spPr>
          <a:xfrm>
            <a:off x="855134" y="4222299"/>
            <a:ext cx="7374466" cy="2575064"/>
          </a:xfrm>
          <a:prstGeom prst="rect">
            <a:avLst/>
          </a:prstGeom>
          <a:noFill/>
        </p:spPr>
        <p:txBody>
          <a:bodyPr wrap="square" rtlCol="0">
            <a:spAutoFit/>
          </a:bodyPr>
          <a:lstStyle/>
          <a:p>
            <a:r>
              <a:rPr lang="en-US" sz="3200" b="1" baseline="30000" dirty="0" smtClean="0"/>
              <a:t>Recent Progress:</a:t>
            </a:r>
            <a:endParaRPr lang="en-US" sz="2000" baseline="30000" dirty="0" smtClean="0"/>
          </a:p>
          <a:p>
            <a:pPr marL="457200" indent="-457200">
              <a:buFontTx/>
              <a:buChar char="•"/>
            </a:pPr>
            <a:r>
              <a:rPr lang="en-US" sz="2000" dirty="0" smtClean="0"/>
              <a:t>Computation/crowdsourcing of </a:t>
            </a:r>
            <a:r>
              <a:rPr lang="en-US" sz="2000" dirty="0"/>
              <a:t>eta tables </a:t>
            </a:r>
            <a:endParaRPr lang="en-US" sz="2000" dirty="0" smtClean="0"/>
          </a:p>
          <a:p>
            <a:pPr marL="457200" indent="-457200">
              <a:buFontTx/>
              <a:buChar char="•"/>
            </a:pPr>
            <a:r>
              <a:rPr lang="en-US" sz="2000" dirty="0" smtClean="0"/>
              <a:t>11 participants submitted tables so far</a:t>
            </a:r>
          </a:p>
          <a:p>
            <a:pPr marL="457200" indent="-457200">
              <a:buFontTx/>
              <a:buChar char="•"/>
            </a:pPr>
            <a:r>
              <a:rPr lang="en-US" sz="2000" dirty="0">
                <a:latin typeface="Calibri" panose="020F0502020204030204" pitchFamily="34" charset="0"/>
                <a:ea typeface="Calibri" panose="020F0502020204030204" pitchFamily="34" charset="0"/>
                <a:cs typeface="Times New Roman" panose="02020603050405020304" pitchFamily="18" charset="0"/>
              </a:rPr>
              <a:t>Latest estimates of occurrences of potentially habitable planets seem to be converging (at least to a factor of ~2-3), and explanations for discrepancies are starting to </a:t>
            </a:r>
            <a:r>
              <a:rPr lang="en-US" sz="2000" dirty="0" smtClean="0">
                <a:latin typeface="Calibri" panose="020F0502020204030204" pitchFamily="34" charset="0"/>
                <a:ea typeface="Calibri" panose="020F0502020204030204" pitchFamily="34" charset="0"/>
                <a:cs typeface="Times New Roman" panose="02020603050405020304" pitchFamily="18" charset="0"/>
              </a:rPr>
              <a:t>clarify</a:t>
            </a:r>
          </a:p>
          <a:p>
            <a:pPr marL="457200" indent="-457200">
              <a:buFontTx/>
              <a:buChar char="•"/>
            </a:pPr>
            <a:r>
              <a:rPr lang="en-US" sz="2000" dirty="0" smtClean="0">
                <a:latin typeface="Calibri" panose="020F0502020204030204" pitchFamily="34" charset="0"/>
                <a:ea typeface="Calibri" panose="020F0502020204030204" pitchFamily="34" charset="0"/>
                <a:cs typeface="Times New Roman" panose="02020603050405020304" pitchFamily="18" charset="0"/>
              </a:rPr>
              <a:t>Expected product in mid 2017: </a:t>
            </a:r>
            <a:r>
              <a:rPr lang="en-US" sz="2000" dirty="0" smtClean="0"/>
              <a:t>estimates </a:t>
            </a:r>
            <a:r>
              <a:rPr lang="en-US" sz="2000" dirty="0"/>
              <a:t>of occurrence rates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457200" indent="-457200">
              <a:buFontTx/>
              <a:buChar char="•"/>
            </a:pPr>
            <a:endParaRPr lang="en-US" sz="2000" dirty="0"/>
          </a:p>
        </p:txBody>
      </p:sp>
      <p:sp>
        <p:nvSpPr>
          <p:cNvPr id="6" name="TextBox 5"/>
          <p:cNvSpPr txBox="1"/>
          <p:nvPr/>
        </p:nvSpPr>
        <p:spPr>
          <a:xfrm>
            <a:off x="9601200" y="58674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7418934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1817"/>
            <a:ext cx="8229600" cy="1422741"/>
          </a:xfrm>
        </p:spPr>
        <p:txBody>
          <a:bodyPr>
            <a:noAutofit/>
          </a:bodyPr>
          <a:lstStyle/>
          <a:p>
            <a:r>
              <a:rPr lang="en-US" sz="2800" dirty="0" smtClean="0"/>
              <a:t>SAG 14: </a:t>
            </a:r>
            <a:r>
              <a:rPr lang="en-US" sz="2800" dirty="0"/>
              <a:t>Characterization of Stars Targeted for NASA </a:t>
            </a:r>
            <a:r>
              <a:rPr lang="en-US" sz="2800" dirty="0" err="1"/>
              <a:t>Exoplanet</a:t>
            </a:r>
            <a:r>
              <a:rPr lang="en-US" sz="2800" dirty="0"/>
              <a:t> Missions </a:t>
            </a:r>
            <a:r>
              <a:rPr lang="en-US" sz="2800" dirty="0" smtClean="0"/>
              <a:t>(</a:t>
            </a:r>
            <a:r>
              <a:rPr lang="en-US" sz="2800" dirty="0" err="1" smtClean="0"/>
              <a:t>Keivan</a:t>
            </a:r>
            <a:r>
              <a:rPr lang="en-US" sz="2800" dirty="0" smtClean="0"/>
              <a:t> </a:t>
            </a:r>
            <a:r>
              <a:rPr lang="en-US" sz="2800" dirty="0" err="1" smtClean="0"/>
              <a:t>Stassun</a:t>
            </a:r>
            <a:r>
              <a:rPr lang="en-US" sz="2800" dirty="0" smtClean="0"/>
              <a:t>, Chair, </a:t>
            </a:r>
            <a:br>
              <a:rPr lang="en-US" sz="2800" dirty="0" smtClean="0"/>
            </a:br>
            <a:r>
              <a:rPr lang="en-US" sz="2800" dirty="0" smtClean="0"/>
              <a:t>and </a:t>
            </a:r>
            <a:r>
              <a:rPr lang="en-US" sz="2800" dirty="0"/>
              <a:t>TESS </a:t>
            </a:r>
            <a:r>
              <a:rPr lang="en-US" sz="2800" dirty="0" err="1"/>
              <a:t>co­I</a:t>
            </a:r>
            <a:r>
              <a:rPr lang="en-US" sz="2800" dirty="0"/>
              <a:t> for Target Selection </a:t>
            </a:r>
            <a:r>
              <a:rPr lang="en-US" sz="2800" dirty="0" smtClean="0"/>
              <a:t>)</a:t>
            </a:r>
            <a:endParaRPr lang="en-US" sz="2800" dirty="0"/>
          </a:p>
        </p:txBody>
      </p:sp>
      <p:sp>
        <p:nvSpPr>
          <p:cNvPr id="3" name="Content Placeholder 2"/>
          <p:cNvSpPr>
            <a:spLocks noGrp="1"/>
          </p:cNvSpPr>
          <p:nvPr>
            <p:ph idx="1"/>
          </p:nvPr>
        </p:nvSpPr>
        <p:spPr>
          <a:xfrm>
            <a:off x="406400" y="1339818"/>
            <a:ext cx="8524240" cy="5016190"/>
          </a:xfrm>
        </p:spPr>
        <p:txBody>
          <a:bodyPr>
            <a:noAutofit/>
          </a:bodyPr>
          <a:lstStyle/>
          <a:p>
            <a:endParaRPr lang="en-US" sz="2400" dirty="0"/>
          </a:p>
          <a:p>
            <a:endParaRPr lang="en-US" sz="2400" dirty="0" smtClean="0">
              <a:effectLst/>
            </a:endParaRPr>
          </a:p>
          <a:p>
            <a:endParaRPr lang="en-US" sz="2400" dirty="0"/>
          </a:p>
          <a:p>
            <a:endParaRPr lang="en-US" sz="2400" dirty="0" smtClean="0">
              <a:effectLst/>
            </a:endParaRPr>
          </a:p>
          <a:p>
            <a:endParaRPr lang="en-US" sz="2400" dirty="0">
              <a:effectLst/>
            </a:endParaRPr>
          </a:p>
        </p:txBody>
      </p:sp>
      <p:sp>
        <p:nvSpPr>
          <p:cNvPr id="4" name="Rectangle 3"/>
          <p:cNvSpPr/>
          <p:nvPr/>
        </p:nvSpPr>
        <p:spPr>
          <a:xfrm>
            <a:off x="592666" y="1534559"/>
            <a:ext cx="8204201" cy="5663088"/>
          </a:xfrm>
          <a:prstGeom prst="rect">
            <a:avLst/>
          </a:prstGeom>
        </p:spPr>
        <p:txBody>
          <a:bodyPr wrap="square">
            <a:spAutoFit/>
          </a:bodyPr>
          <a:lstStyle/>
          <a:p>
            <a:r>
              <a:rPr lang="en-US" sz="2800" dirty="0" smtClean="0"/>
              <a:t>            </a:t>
            </a:r>
            <a:r>
              <a:rPr lang="en-US" sz="2400" dirty="0" smtClean="0"/>
              <a:t> [TESS = Transiting </a:t>
            </a:r>
            <a:r>
              <a:rPr lang="en-US" sz="2400" dirty="0" err="1" smtClean="0"/>
              <a:t>Exoplanet</a:t>
            </a:r>
            <a:r>
              <a:rPr lang="en-US" sz="2400" dirty="0" smtClean="0"/>
              <a:t> Survey Satellite]</a:t>
            </a:r>
          </a:p>
          <a:p>
            <a:r>
              <a:rPr lang="en-US" sz="2400" b="1" dirty="0" smtClean="0"/>
              <a:t>SAG 14 has prepared a preliminary </a:t>
            </a:r>
            <a:r>
              <a:rPr lang="en-US" sz="2400" b="1" dirty="0"/>
              <a:t>analysis of potential benefits of a pre-launch spectroscopic survey of TESS </a:t>
            </a:r>
            <a:r>
              <a:rPr lang="en-US" sz="2400" b="1" dirty="0" smtClean="0"/>
              <a:t>targets: </a:t>
            </a:r>
            <a:endParaRPr lang="en-US" sz="2400" dirty="0"/>
          </a:p>
          <a:p>
            <a:r>
              <a:rPr lang="en-US" sz="2400" dirty="0"/>
              <a:t>● Primary </a:t>
            </a:r>
            <a:r>
              <a:rPr lang="en-US" sz="2400" dirty="0" smtClean="0"/>
              <a:t>TESS goal</a:t>
            </a:r>
            <a:r>
              <a:rPr lang="en-US" sz="2400" dirty="0"/>
              <a:t>: discover </a:t>
            </a:r>
            <a:r>
              <a:rPr lang="en-US" sz="2400" b="1" i="1" dirty="0"/>
              <a:t>50 Earth-sized transiting planets </a:t>
            </a:r>
            <a:endParaRPr lang="en-US" sz="2400" dirty="0"/>
          </a:p>
          <a:p>
            <a:r>
              <a:rPr lang="en-US" sz="2400" dirty="0"/>
              <a:t>(R &lt; 4 </a:t>
            </a:r>
            <a:r>
              <a:rPr lang="en-US" sz="2400" dirty="0" err="1" smtClean="0"/>
              <a:t>R</a:t>
            </a:r>
            <a:r>
              <a:rPr lang="en-US" sz="2400" baseline="-25000" dirty="0" err="1" smtClean="0"/>
              <a:t>Earth</a:t>
            </a:r>
            <a:r>
              <a:rPr lang="en-US" sz="2400" dirty="0"/>
              <a:t>) </a:t>
            </a:r>
            <a:r>
              <a:rPr lang="en-US" sz="2400" b="1" i="1" dirty="0"/>
              <a:t>whose masses can be measured </a:t>
            </a:r>
            <a:r>
              <a:rPr lang="en-US" sz="2400" dirty="0"/>
              <a:t>by </a:t>
            </a:r>
          </a:p>
          <a:p>
            <a:r>
              <a:rPr lang="en-US" sz="2400" dirty="0"/>
              <a:t>follow-up radial-velocity measurements. </a:t>
            </a:r>
          </a:p>
          <a:p>
            <a:r>
              <a:rPr lang="en-US" sz="2400" dirty="0"/>
              <a:t>○  Analysis of activity-driven RV jitter in TESS targets shows that, even in most stringent worst-case scenario, TESS is certain to deliver the above mission science requirement. </a:t>
            </a:r>
          </a:p>
          <a:p>
            <a:r>
              <a:rPr lang="en-US" sz="2400" dirty="0"/>
              <a:t>○  A pre-launch spectroscopic survey of TESS targets could help ensure an even larger yield on the above goal by identifying an even larger sample of low-activity, Doppler stable target stars. </a:t>
            </a:r>
          </a:p>
          <a:p>
            <a:r>
              <a:rPr lang="en-US" sz="2400" dirty="0"/>
              <a:t>● </a:t>
            </a:r>
            <a:r>
              <a:rPr lang="en-US" sz="2400" dirty="0" smtClean="0"/>
              <a:t>SAG 14 report is on hold. </a:t>
            </a:r>
            <a:endParaRPr lang="en-US" sz="2400" dirty="0"/>
          </a:p>
          <a:p>
            <a:endParaRPr lang="en-US" sz="2800" dirty="0" smtClean="0"/>
          </a:p>
          <a:p>
            <a:endParaRPr lang="en-US" b="1" dirty="0" smtClean="0"/>
          </a:p>
        </p:txBody>
      </p:sp>
    </p:spTree>
    <p:extLst>
      <p:ext uri="{BB962C8B-B14F-4D97-AF65-F5344CB8AC3E}">
        <p14:creationId xmlns:p14="http://schemas.microsoft.com/office/powerpoint/2010/main" val="135778734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sz="3200" dirty="0" smtClean="0"/>
              <a:t>SAG 15: </a:t>
            </a:r>
            <a:r>
              <a:rPr lang="en-US" sz="3200" dirty="0"/>
              <a:t>Exploring Other Worlds: Observational Constraints and Science Questions for Direct Imaging </a:t>
            </a:r>
            <a:r>
              <a:rPr lang="en-US" sz="3200" dirty="0" err="1"/>
              <a:t>Exoplanet</a:t>
            </a:r>
            <a:r>
              <a:rPr lang="en-US" sz="3200" dirty="0"/>
              <a:t> Missions </a:t>
            </a:r>
            <a:r>
              <a:rPr lang="en-US" sz="3200" dirty="0" smtClean="0"/>
              <a:t>(Daniel </a:t>
            </a:r>
            <a:r>
              <a:rPr lang="en-US" sz="3200" dirty="0" err="1" smtClean="0"/>
              <a:t>Apai</a:t>
            </a:r>
            <a:r>
              <a:rPr lang="en-US" sz="3200" dirty="0" smtClean="0"/>
              <a:t>, Chair)</a:t>
            </a:r>
            <a:endParaRPr lang="en-US" sz="3200" dirty="0"/>
          </a:p>
        </p:txBody>
      </p:sp>
      <p:sp>
        <p:nvSpPr>
          <p:cNvPr id="3" name="Content Placeholder 2"/>
          <p:cNvSpPr>
            <a:spLocks noGrp="1"/>
          </p:cNvSpPr>
          <p:nvPr>
            <p:ph idx="1"/>
          </p:nvPr>
        </p:nvSpPr>
        <p:spPr>
          <a:xfrm>
            <a:off x="287867" y="1701800"/>
            <a:ext cx="8478231" cy="5290510"/>
          </a:xfrm>
        </p:spPr>
        <p:txBody>
          <a:bodyPr>
            <a:normAutofit/>
          </a:bodyPr>
          <a:lstStyle/>
          <a:p>
            <a:pPr marL="0" indent="0">
              <a:buNone/>
            </a:pPr>
            <a:r>
              <a:rPr lang="en-US" sz="3700" dirty="0" smtClean="0"/>
              <a:t> </a:t>
            </a:r>
            <a:endParaRPr lang="en-US" sz="3700" dirty="0"/>
          </a:p>
          <a:p>
            <a:endParaRPr lang="en-US" sz="3600" dirty="0" smtClean="0"/>
          </a:p>
          <a:p>
            <a:pPr marL="0" indent="0">
              <a:buNone/>
            </a:pPr>
            <a:endParaRPr lang="en-US" dirty="0" smtClean="0"/>
          </a:p>
          <a:p>
            <a:endParaRPr lang="en-US" dirty="0"/>
          </a:p>
        </p:txBody>
      </p:sp>
      <p:sp>
        <p:nvSpPr>
          <p:cNvPr id="4" name="Rectangle 3"/>
          <p:cNvSpPr/>
          <p:nvPr/>
        </p:nvSpPr>
        <p:spPr>
          <a:xfrm>
            <a:off x="457200" y="-4742465"/>
            <a:ext cx="6400800" cy="3970318"/>
          </a:xfrm>
          <a:prstGeom prst="rect">
            <a:avLst/>
          </a:prstGeom>
        </p:spPr>
        <p:txBody>
          <a:bodyPr wrap="square">
            <a:spAutoFit/>
          </a:bodyPr>
          <a:lstStyle/>
          <a:p>
            <a:pPr defTabSz="584200">
              <a:defRPr sz="4800">
                <a:solidFill>
                  <a:srgbClr val="1D1A92"/>
                </a:solidFill>
                <a:latin typeface="Eurostile"/>
                <a:ea typeface="Eurostile"/>
                <a:cs typeface="Eurostile"/>
                <a:sym typeface="Eurostile"/>
              </a:defRPr>
            </a:pPr>
            <a:r>
              <a:rPr lang="en-US" sz="2800" dirty="0">
                <a:latin typeface="Helvetica"/>
              </a:rPr>
              <a:t>1) What are the most important science questions in </a:t>
            </a:r>
            <a:r>
              <a:rPr lang="en-US" sz="2800" dirty="0" err="1">
                <a:latin typeface="Helvetica"/>
              </a:rPr>
              <a:t>exoplanet</a:t>
            </a:r>
            <a:r>
              <a:rPr lang="en-US" sz="2800" dirty="0">
                <a:latin typeface="Helvetica"/>
              </a:rPr>
              <a:t> characterization apart from </a:t>
            </a:r>
            <a:r>
              <a:rPr lang="en-US" sz="2800" dirty="0" err="1">
                <a:latin typeface="Helvetica"/>
              </a:rPr>
              <a:t>biosignature</a:t>
            </a:r>
            <a:r>
              <a:rPr lang="en-US" sz="2800" dirty="0">
                <a:latin typeface="Helvetica"/>
              </a:rPr>
              <a:t> searches?</a:t>
            </a:r>
          </a:p>
          <a:p>
            <a:pPr defTabSz="584200">
              <a:defRPr sz="4800">
                <a:solidFill>
                  <a:srgbClr val="1D1A92"/>
                </a:solidFill>
                <a:latin typeface="Eurostile"/>
                <a:ea typeface="Eurostile"/>
                <a:cs typeface="Eurostile"/>
                <a:sym typeface="Eurostile"/>
              </a:defRPr>
            </a:pPr>
            <a:endParaRPr lang="en-US" sz="2800" dirty="0">
              <a:latin typeface="Helvetica"/>
            </a:endParaRPr>
          </a:p>
          <a:p>
            <a:pPr defTabSz="584200">
              <a:defRPr sz="4800">
                <a:solidFill>
                  <a:srgbClr val="1D1A92"/>
                </a:solidFill>
                <a:latin typeface="Eurostile"/>
                <a:ea typeface="Eurostile"/>
                <a:cs typeface="Eurostile"/>
                <a:sym typeface="Eurostile"/>
              </a:defRPr>
            </a:pPr>
            <a:r>
              <a:rPr lang="en-US" sz="2800" dirty="0">
                <a:latin typeface="Helvetica"/>
              </a:rPr>
              <a:t>2) What type of data (spectra, polarization, photometry) with what quality (resolution, signal-to-noise, cadence) is required to answer these science questions?</a:t>
            </a:r>
          </a:p>
        </p:txBody>
      </p:sp>
      <p:sp>
        <p:nvSpPr>
          <p:cNvPr id="5" name="TextBox 4"/>
          <p:cNvSpPr txBox="1"/>
          <p:nvPr/>
        </p:nvSpPr>
        <p:spPr>
          <a:xfrm>
            <a:off x="287867" y="1701800"/>
            <a:ext cx="9093200" cy="6124753"/>
          </a:xfrm>
          <a:prstGeom prst="rect">
            <a:avLst/>
          </a:prstGeom>
          <a:noFill/>
        </p:spPr>
        <p:txBody>
          <a:bodyPr wrap="square" rtlCol="0">
            <a:spAutoFit/>
          </a:bodyPr>
          <a:lstStyle/>
          <a:p>
            <a:pPr defTabSz="584200">
              <a:defRPr sz="4800">
                <a:solidFill>
                  <a:srgbClr val="1D1A92"/>
                </a:solidFill>
                <a:latin typeface="Eurostile"/>
                <a:ea typeface="Eurostile"/>
                <a:cs typeface="Eurostile"/>
                <a:sym typeface="Eurostile"/>
              </a:defRPr>
            </a:pPr>
            <a:r>
              <a:rPr lang="en-US" sz="2000" dirty="0" smtClean="0">
                <a:solidFill>
                  <a:schemeClr val="tx1">
                    <a:lumMod val="95000"/>
                    <a:lumOff val="5000"/>
                  </a:schemeClr>
                </a:solidFill>
                <a:latin typeface="Helvetica"/>
              </a:rPr>
              <a:t>Charge:</a:t>
            </a:r>
            <a:endParaRPr lang="en-US" sz="2000" dirty="0">
              <a:solidFill>
                <a:schemeClr val="tx1">
                  <a:lumMod val="95000"/>
                  <a:lumOff val="5000"/>
                </a:schemeClr>
              </a:solidFill>
              <a:latin typeface="Helvetica"/>
            </a:endParaRPr>
          </a:p>
          <a:p>
            <a:pPr marL="457200" indent="-457200" defTabSz="584200">
              <a:buAutoNum type="arabicParenR"/>
              <a:defRPr sz="4800">
                <a:solidFill>
                  <a:srgbClr val="1D1A92"/>
                </a:solidFill>
                <a:latin typeface="Eurostile"/>
                <a:ea typeface="Eurostile"/>
                <a:cs typeface="Eurostile"/>
                <a:sym typeface="Eurostile"/>
              </a:defRPr>
            </a:pPr>
            <a:r>
              <a:rPr lang="en-US" sz="2000" dirty="0" smtClean="0">
                <a:solidFill>
                  <a:schemeClr val="tx1">
                    <a:lumMod val="95000"/>
                    <a:lumOff val="5000"/>
                  </a:schemeClr>
                </a:solidFill>
                <a:latin typeface="Helvetica"/>
              </a:rPr>
              <a:t>What </a:t>
            </a:r>
            <a:r>
              <a:rPr lang="en-US" sz="2000" dirty="0">
                <a:solidFill>
                  <a:schemeClr val="tx1">
                    <a:lumMod val="95000"/>
                    <a:lumOff val="5000"/>
                  </a:schemeClr>
                </a:solidFill>
                <a:latin typeface="Helvetica"/>
              </a:rPr>
              <a:t>are the most important science questions in </a:t>
            </a:r>
            <a:r>
              <a:rPr lang="en-US" sz="2000" dirty="0" err="1">
                <a:solidFill>
                  <a:schemeClr val="tx1">
                    <a:lumMod val="95000"/>
                    <a:lumOff val="5000"/>
                  </a:schemeClr>
                </a:solidFill>
                <a:latin typeface="Helvetica"/>
              </a:rPr>
              <a:t>exoplanet</a:t>
            </a:r>
            <a:r>
              <a:rPr lang="en-US" sz="2000" dirty="0">
                <a:solidFill>
                  <a:schemeClr val="tx1">
                    <a:lumMod val="95000"/>
                    <a:lumOff val="5000"/>
                  </a:schemeClr>
                </a:solidFill>
                <a:latin typeface="Helvetica"/>
              </a:rPr>
              <a:t> </a:t>
            </a:r>
            <a:r>
              <a:rPr lang="en-US" sz="2000" dirty="0" smtClean="0">
                <a:solidFill>
                  <a:schemeClr val="tx1">
                    <a:lumMod val="95000"/>
                    <a:lumOff val="5000"/>
                  </a:schemeClr>
                </a:solidFill>
                <a:latin typeface="Helvetica"/>
              </a:rPr>
              <a:t>characterization, </a:t>
            </a:r>
            <a:r>
              <a:rPr lang="en-US" sz="2000" dirty="0">
                <a:solidFill>
                  <a:schemeClr val="tx1">
                    <a:lumMod val="95000"/>
                    <a:lumOff val="5000"/>
                  </a:schemeClr>
                </a:solidFill>
                <a:latin typeface="Helvetica"/>
              </a:rPr>
              <a:t>apart from </a:t>
            </a:r>
            <a:r>
              <a:rPr lang="en-US" sz="2000" dirty="0" err="1">
                <a:solidFill>
                  <a:schemeClr val="tx1">
                    <a:lumMod val="95000"/>
                    <a:lumOff val="5000"/>
                  </a:schemeClr>
                </a:solidFill>
                <a:latin typeface="Helvetica"/>
              </a:rPr>
              <a:t>biosignature</a:t>
            </a:r>
            <a:r>
              <a:rPr lang="en-US" sz="2000" dirty="0">
                <a:solidFill>
                  <a:schemeClr val="tx1">
                    <a:lumMod val="95000"/>
                    <a:lumOff val="5000"/>
                  </a:schemeClr>
                </a:solidFill>
                <a:latin typeface="Helvetica"/>
              </a:rPr>
              <a:t> searches?</a:t>
            </a:r>
          </a:p>
          <a:p>
            <a:pPr marL="457200" indent="-457200" defTabSz="584200">
              <a:buAutoNum type="arabicParenR"/>
              <a:defRPr sz="4800">
                <a:solidFill>
                  <a:srgbClr val="1D1A92"/>
                </a:solidFill>
                <a:latin typeface="Eurostile"/>
                <a:ea typeface="Eurostile"/>
                <a:cs typeface="Eurostile"/>
                <a:sym typeface="Eurostile"/>
              </a:defRPr>
            </a:pPr>
            <a:r>
              <a:rPr lang="en-US" sz="2000" dirty="0" smtClean="0">
                <a:solidFill>
                  <a:schemeClr val="tx1">
                    <a:lumMod val="95000"/>
                    <a:lumOff val="5000"/>
                  </a:schemeClr>
                </a:solidFill>
                <a:latin typeface="Helvetica"/>
              </a:rPr>
              <a:t>What </a:t>
            </a:r>
            <a:r>
              <a:rPr lang="en-US" sz="2000" dirty="0">
                <a:solidFill>
                  <a:schemeClr val="tx1">
                    <a:lumMod val="95000"/>
                    <a:lumOff val="5000"/>
                  </a:schemeClr>
                </a:solidFill>
                <a:latin typeface="Helvetica"/>
              </a:rPr>
              <a:t>type of data (spectra, polarization, photometry</a:t>
            </a:r>
            <a:r>
              <a:rPr lang="en-US" sz="2000" dirty="0" smtClean="0">
                <a:solidFill>
                  <a:schemeClr val="tx1">
                    <a:lumMod val="95000"/>
                    <a:lumOff val="5000"/>
                  </a:schemeClr>
                </a:solidFill>
                <a:latin typeface="Helvetica"/>
              </a:rPr>
              <a:t>), </a:t>
            </a:r>
            <a:r>
              <a:rPr lang="en-US" sz="2000" dirty="0">
                <a:solidFill>
                  <a:schemeClr val="tx1">
                    <a:lumMod val="95000"/>
                    <a:lumOff val="5000"/>
                  </a:schemeClr>
                </a:solidFill>
                <a:latin typeface="Helvetica"/>
              </a:rPr>
              <a:t>with </a:t>
            </a:r>
            <a:endParaRPr lang="en-US" sz="2000" dirty="0" smtClean="0">
              <a:solidFill>
                <a:schemeClr val="tx1">
                  <a:lumMod val="95000"/>
                  <a:lumOff val="5000"/>
                </a:schemeClr>
              </a:solidFill>
              <a:latin typeface="Helvetica"/>
            </a:endParaRPr>
          </a:p>
          <a:p>
            <a:pPr defTabSz="584200">
              <a:defRPr sz="4800">
                <a:solidFill>
                  <a:srgbClr val="1D1A92"/>
                </a:solidFill>
                <a:latin typeface="Eurostile"/>
                <a:ea typeface="Eurostile"/>
                <a:cs typeface="Eurostile"/>
                <a:sym typeface="Eurostile"/>
              </a:defRPr>
            </a:pPr>
            <a:r>
              <a:rPr lang="en-US" sz="2000" dirty="0" smtClean="0">
                <a:solidFill>
                  <a:schemeClr val="tx1">
                    <a:lumMod val="95000"/>
                    <a:lumOff val="5000"/>
                  </a:schemeClr>
                </a:solidFill>
                <a:latin typeface="Helvetica"/>
              </a:rPr>
              <a:t>       what </a:t>
            </a:r>
            <a:r>
              <a:rPr lang="en-US" sz="2000" dirty="0">
                <a:solidFill>
                  <a:schemeClr val="tx1">
                    <a:lumMod val="95000"/>
                    <a:lumOff val="5000"/>
                  </a:schemeClr>
                </a:solidFill>
                <a:latin typeface="Helvetica"/>
              </a:rPr>
              <a:t>quality (resolution, signal-to-noise, cadence</a:t>
            </a:r>
            <a:r>
              <a:rPr lang="en-US" sz="2000" dirty="0" smtClean="0">
                <a:solidFill>
                  <a:schemeClr val="tx1">
                    <a:lumMod val="95000"/>
                    <a:lumOff val="5000"/>
                  </a:schemeClr>
                </a:solidFill>
                <a:latin typeface="Helvetica"/>
              </a:rPr>
              <a:t>), </a:t>
            </a:r>
            <a:r>
              <a:rPr lang="en-US" sz="2000" dirty="0">
                <a:solidFill>
                  <a:schemeClr val="tx1">
                    <a:lumMod val="95000"/>
                    <a:lumOff val="5000"/>
                  </a:schemeClr>
                </a:solidFill>
                <a:latin typeface="Helvetica"/>
              </a:rPr>
              <a:t>is required </a:t>
            </a:r>
            <a:endParaRPr lang="en-US" sz="2000" dirty="0" smtClean="0">
              <a:solidFill>
                <a:schemeClr val="tx1">
                  <a:lumMod val="95000"/>
                  <a:lumOff val="5000"/>
                </a:schemeClr>
              </a:solidFill>
              <a:latin typeface="Helvetica"/>
            </a:endParaRPr>
          </a:p>
          <a:p>
            <a:pPr defTabSz="584200">
              <a:defRPr sz="4800">
                <a:solidFill>
                  <a:srgbClr val="1D1A92"/>
                </a:solidFill>
                <a:latin typeface="Eurostile"/>
                <a:ea typeface="Eurostile"/>
                <a:cs typeface="Eurostile"/>
                <a:sym typeface="Eurostile"/>
              </a:defRPr>
            </a:pPr>
            <a:r>
              <a:rPr lang="en-US" sz="2000" dirty="0" smtClean="0">
                <a:solidFill>
                  <a:schemeClr val="tx1">
                    <a:lumMod val="95000"/>
                    <a:lumOff val="5000"/>
                  </a:schemeClr>
                </a:solidFill>
                <a:latin typeface="Helvetica"/>
              </a:rPr>
              <a:t>       to </a:t>
            </a:r>
            <a:r>
              <a:rPr lang="en-US" sz="2000" dirty="0">
                <a:solidFill>
                  <a:schemeClr val="tx1">
                    <a:lumMod val="95000"/>
                    <a:lumOff val="5000"/>
                  </a:schemeClr>
                </a:solidFill>
                <a:latin typeface="Helvetica"/>
              </a:rPr>
              <a:t>answer these science questions</a:t>
            </a:r>
            <a:r>
              <a:rPr lang="en-US" sz="2000" dirty="0" smtClean="0">
                <a:solidFill>
                  <a:schemeClr val="tx1">
                    <a:lumMod val="95000"/>
                    <a:lumOff val="5000"/>
                  </a:schemeClr>
                </a:solidFill>
                <a:latin typeface="Helvetica"/>
              </a:rPr>
              <a:t>?</a:t>
            </a:r>
          </a:p>
          <a:p>
            <a:pPr defTabSz="584200">
              <a:defRPr sz="4800">
                <a:solidFill>
                  <a:srgbClr val="1D1A92"/>
                </a:solidFill>
                <a:latin typeface="Eurostile"/>
                <a:ea typeface="Eurostile"/>
                <a:cs typeface="Eurostile"/>
                <a:sym typeface="Eurostile"/>
              </a:defRPr>
            </a:pPr>
            <a:endParaRPr lang="en-US" sz="2000" dirty="0" smtClean="0">
              <a:solidFill>
                <a:schemeClr val="tx1">
                  <a:lumMod val="95000"/>
                  <a:lumOff val="5000"/>
                </a:schemeClr>
              </a:solidFill>
              <a:latin typeface="Helvetica"/>
            </a:endParaRPr>
          </a:p>
          <a:p>
            <a:pPr defTabSz="584200">
              <a:defRPr sz="4800">
                <a:solidFill>
                  <a:srgbClr val="1D1A92"/>
                </a:solidFill>
                <a:latin typeface="Eurostile"/>
                <a:ea typeface="Eurostile"/>
                <a:cs typeface="Eurostile"/>
                <a:sym typeface="Eurostile"/>
              </a:defRPr>
            </a:pPr>
            <a:r>
              <a:rPr lang="en-US" sz="2000" dirty="0" smtClean="0">
                <a:solidFill>
                  <a:schemeClr val="tx1">
                    <a:lumMod val="95000"/>
                    <a:lumOff val="5000"/>
                  </a:schemeClr>
                </a:solidFill>
                <a:latin typeface="Helvetica"/>
              </a:rPr>
              <a:t>Progress:</a:t>
            </a:r>
          </a:p>
          <a:p>
            <a:pPr marL="228600" indent="-228600" defTabSz="584200">
              <a:buSzPct val="100000"/>
              <a:buChar char="•"/>
              <a:defRPr sz="6100">
                <a:solidFill>
                  <a:srgbClr val="1D1A92"/>
                </a:solidFill>
                <a:latin typeface="Eurostile"/>
                <a:ea typeface="Eurostile"/>
                <a:cs typeface="Eurostile"/>
                <a:sym typeface="Eurostile"/>
              </a:defRPr>
            </a:pPr>
            <a:r>
              <a:rPr lang="en-US" sz="2000" dirty="0">
                <a:solidFill>
                  <a:schemeClr val="tx1">
                    <a:lumMod val="95000"/>
                    <a:lumOff val="5000"/>
                  </a:schemeClr>
                </a:solidFill>
                <a:latin typeface="Helvetica"/>
              </a:rPr>
              <a:t>SAG15 </a:t>
            </a:r>
            <a:r>
              <a:rPr lang="en-US" sz="2000" dirty="0" smtClean="0">
                <a:solidFill>
                  <a:schemeClr val="tx1">
                    <a:lumMod val="95000"/>
                    <a:lumOff val="5000"/>
                  </a:schemeClr>
                </a:solidFill>
                <a:latin typeface="Helvetica"/>
              </a:rPr>
              <a:t>underway</a:t>
            </a:r>
            <a:r>
              <a:rPr lang="en-US" sz="2000" dirty="0">
                <a:solidFill>
                  <a:schemeClr val="tx1">
                    <a:lumMod val="95000"/>
                    <a:lumOff val="5000"/>
                  </a:schemeClr>
                </a:solidFill>
                <a:latin typeface="Helvetica"/>
              </a:rPr>
              <a:t> </a:t>
            </a:r>
            <a:r>
              <a:rPr lang="en-US" sz="2000" dirty="0" smtClean="0">
                <a:solidFill>
                  <a:schemeClr val="tx1">
                    <a:lumMod val="95000"/>
                    <a:lumOff val="5000"/>
                  </a:schemeClr>
                </a:solidFill>
                <a:latin typeface="Helvetica"/>
              </a:rPr>
              <a:t>and on track</a:t>
            </a:r>
            <a:endParaRPr lang="en-US" sz="2000" dirty="0">
              <a:solidFill>
                <a:schemeClr val="tx1">
                  <a:lumMod val="95000"/>
                  <a:lumOff val="5000"/>
                </a:schemeClr>
              </a:solidFill>
              <a:latin typeface="Helvetica"/>
            </a:endParaRPr>
          </a:p>
          <a:p>
            <a:pPr marL="228600" indent="-228600" defTabSz="584200">
              <a:buSzPct val="100000"/>
              <a:buChar char="•"/>
              <a:defRPr sz="6100">
                <a:solidFill>
                  <a:srgbClr val="1D1A92"/>
                </a:solidFill>
                <a:latin typeface="Eurostile"/>
                <a:ea typeface="Eurostile"/>
                <a:cs typeface="Eurostile"/>
                <a:sym typeface="Eurostile"/>
              </a:defRPr>
            </a:pPr>
            <a:r>
              <a:rPr lang="en-US" sz="2000" dirty="0" smtClean="0">
                <a:solidFill>
                  <a:schemeClr val="tx1">
                    <a:lumMod val="95000"/>
                    <a:lumOff val="5000"/>
                  </a:schemeClr>
                </a:solidFill>
                <a:latin typeface="Helvetica"/>
              </a:rPr>
              <a:t>Team</a:t>
            </a:r>
            <a:r>
              <a:rPr lang="en-US" sz="2000" dirty="0">
                <a:solidFill>
                  <a:schemeClr val="tx1">
                    <a:lumMod val="95000"/>
                    <a:lumOff val="5000"/>
                  </a:schemeClr>
                </a:solidFill>
                <a:latin typeface="Helvetica"/>
              </a:rPr>
              <a:t>, timeline, process, milestones identified</a:t>
            </a:r>
          </a:p>
          <a:p>
            <a:pPr marL="228600" indent="-228600" defTabSz="584200">
              <a:buSzPct val="100000"/>
              <a:buChar char="•"/>
              <a:defRPr sz="6100">
                <a:solidFill>
                  <a:srgbClr val="1D1A92"/>
                </a:solidFill>
                <a:latin typeface="Eurostile"/>
                <a:ea typeface="Eurostile"/>
                <a:cs typeface="Eurostile"/>
                <a:sym typeface="Eurostile"/>
              </a:defRPr>
            </a:pPr>
            <a:r>
              <a:rPr lang="en-US" sz="2000" dirty="0" smtClean="0">
                <a:solidFill>
                  <a:schemeClr val="tx1">
                    <a:lumMod val="95000"/>
                    <a:lumOff val="5000"/>
                  </a:schemeClr>
                </a:solidFill>
                <a:latin typeface="Helvetica"/>
              </a:rPr>
              <a:t>Up</a:t>
            </a:r>
            <a:r>
              <a:rPr lang="en-US" sz="2000" dirty="0">
                <a:solidFill>
                  <a:schemeClr val="tx1">
                    <a:lumMod val="95000"/>
                    <a:lumOff val="5000"/>
                  </a:schemeClr>
                </a:solidFill>
                <a:latin typeface="Helvetica"/>
              </a:rPr>
              <a:t>-to-date </a:t>
            </a:r>
            <a:r>
              <a:rPr lang="en-US" sz="2000" dirty="0" smtClean="0">
                <a:solidFill>
                  <a:schemeClr val="tx1">
                    <a:lumMod val="95000"/>
                    <a:lumOff val="5000"/>
                  </a:schemeClr>
                </a:solidFill>
                <a:latin typeface="Helvetica"/>
              </a:rPr>
              <a:t>status </a:t>
            </a:r>
            <a:r>
              <a:rPr lang="en-US" sz="2000" dirty="0">
                <a:solidFill>
                  <a:schemeClr val="tx1">
                    <a:lumMod val="95000"/>
                    <a:lumOff val="5000"/>
                  </a:schemeClr>
                </a:solidFill>
                <a:latin typeface="Helvetica"/>
              </a:rPr>
              <a:t>and documents: </a:t>
            </a:r>
            <a:r>
              <a:rPr lang="en-US" sz="2000" u="sng" dirty="0">
                <a:solidFill>
                  <a:schemeClr val="tx1">
                    <a:lumMod val="95000"/>
                    <a:lumOff val="5000"/>
                  </a:schemeClr>
                </a:solidFill>
                <a:latin typeface="Helvetica"/>
                <a:hlinkClick r:id="rId2"/>
              </a:rPr>
              <a:t>eos-nexus.org/SAG15/</a:t>
            </a:r>
          </a:p>
          <a:p>
            <a:pPr marL="228600" indent="-228600" defTabSz="584200">
              <a:buSzPct val="100000"/>
              <a:buChar char="•"/>
              <a:defRPr sz="6100">
                <a:solidFill>
                  <a:srgbClr val="1D1A92"/>
                </a:solidFill>
                <a:latin typeface="Eurostile"/>
                <a:ea typeface="Eurostile"/>
                <a:cs typeface="Eurostile"/>
                <a:sym typeface="Eurostile"/>
              </a:defRPr>
            </a:pPr>
            <a:r>
              <a:rPr lang="en-US" sz="2000" dirty="0" smtClean="0">
                <a:solidFill>
                  <a:schemeClr val="tx1">
                    <a:lumMod val="95000"/>
                    <a:lumOff val="5000"/>
                  </a:schemeClr>
                </a:solidFill>
                <a:latin typeface="Helvetica"/>
              </a:rPr>
              <a:t>Currently finishing work </a:t>
            </a:r>
            <a:r>
              <a:rPr lang="en-US" sz="2000" dirty="0">
                <a:solidFill>
                  <a:schemeClr val="tx1">
                    <a:lumMod val="95000"/>
                    <a:lumOff val="5000"/>
                  </a:schemeClr>
                </a:solidFill>
                <a:latin typeface="Helvetica"/>
              </a:rPr>
              <a:t>on list of high-level science questions</a:t>
            </a:r>
          </a:p>
          <a:p>
            <a:pPr marL="228600" indent="-228600" defTabSz="584200">
              <a:buSzPct val="100000"/>
              <a:buChar char="•"/>
              <a:defRPr sz="6100">
                <a:solidFill>
                  <a:srgbClr val="1D1A92"/>
                </a:solidFill>
                <a:latin typeface="Eurostile"/>
                <a:ea typeface="Eurostile"/>
                <a:cs typeface="Eurostile"/>
                <a:sym typeface="Eurostile"/>
              </a:defRPr>
            </a:pPr>
            <a:r>
              <a:rPr lang="en-US" sz="2000" dirty="0" smtClean="0">
                <a:solidFill>
                  <a:schemeClr val="tx1">
                    <a:lumMod val="95000"/>
                    <a:lumOff val="5000"/>
                  </a:schemeClr>
                </a:solidFill>
                <a:latin typeface="Helvetica"/>
              </a:rPr>
              <a:t>Target </a:t>
            </a:r>
            <a:r>
              <a:rPr lang="en-US" sz="2000" dirty="0">
                <a:solidFill>
                  <a:schemeClr val="tx1">
                    <a:lumMod val="95000"/>
                    <a:lumOff val="5000"/>
                  </a:schemeClr>
                </a:solidFill>
                <a:latin typeface="Helvetica"/>
              </a:rPr>
              <a:t>date for completion Spring 2017</a:t>
            </a:r>
          </a:p>
          <a:p>
            <a:pPr marL="228600" indent="-228600" defTabSz="584200">
              <a:buSzPct val="100000"/>
              <a:buChar char="•"/>
              <a:defRPr sz="6100">
                <a:solidFill>
                  <a:srgbClr val="1D1A92"/>
                </a:solidFill>
                <a:latin typeface="Eurostile"/>
                <a:ea typeface="Eurostile"/>
                <a:cs typeface="Eurostile"/>
                <a:sym typeface="Eurostile"/>
              </a:defRPr>
            </a:pPr>
            <a:r>
              <a:rPr lang="en-US" sz="2000" dirty="0" smtClean="0">
                <a:solidFill>
                  <a:schemeClr val="tx1">
                    <a:lumMod val="95000"/>
                    <a:lumOff val="5000"/>
                  </a:schemeClr>
                </a:solidFill>
                <a:latin typeface="Helvetica"/>
              </a:rPr>
              <a:t>Report </a:t>
            </a:r>
            <a:r>
              <a:rPr lang="en-US" sz="2000" dirty="0">
                <a:solidFill>
                  <a:schemeClr val="tx1">
                    <a:lumMod val="95000"/>
                    <a:lumOff val="5000"/>
                  </a:schemeClr>
                </a:solidFill>
                <a:latin typeface="Helvetica"/>
              </a:rPr>
              <a:t>+ refereed publication are foreseen</a:t>
            </a:r>
          </a:p>
          <a:p>
            <a:pPr marL="228600" indent="-228600" defTabSz="584200">
              <a:buSzPct val="100000"/>
              <a:buChar char="•"/>
              <a:defRPr sz="6100">
                <a:solidFill>
                  <a:srgbClr val="1D1A92"/>
                </a:solidFill>
                <a:latin typeface="Eurostile"/>
                <a:ea typeface="Eurostile"/>
                <a:cs typeface="Eurostile"/>
                <a:sym typeface="Eurostile"/>
              </a:defRPr>
            </a:pPr>
            <a:r>
              <a:rPr lang="en-US" sz="2000" dirty="0" smtClean="0">
                <a:solidFill>
                  <a:schemeClr val="tx1">
                    <a:lumMod val="95000"/>
                    <a:lumOff val="5000"/>
                  </a:schemeClr>
                </a:solidFill>
                <a:latin typeface="Helvetica"/>
              </a:rPr>
              <a:t>Interactions </a:t>
            </a:r>
            <a:r>
              <a:rPr lang="en-US" sz="2000" dirty="0">
                <a:solidFill>
                  <a:schemeClr val="tx1">
                    <a:lumMod val="95000"/>
                    <a:lumOff val="5000"/>
                  </a:schemeClr>
                </a:solidFill>
                <a:latin typeface="Helvetica"/>
              </a:rPr>
              <a:t>with </a:t>
            </a:r>
            <a:r>
              <a:rPr lang="en-US" sz="2000" dirty="0" smtClean="0">
                <a:solidFill>
                  <a:schemeClr val="tx1">
                    <a:lumMod val="95000"/>
                    <a:lumOff val="5000"/>
                  </a:schemeClr>
                </a:solidFill>
                <a:latin typeface="Helvetica"/>
              </a:rPr>
              <a:t>WFIRST </a:t>
            </a:r>
            <a:r>
              <a:rPr lang="en-US" sz="2000" dirty="0">
                <a:solidFill>
                  <a:schemeClr val="tx1">
                    <a:lumMod val="95000"/>
                    <a:lumOff val="5000"/>
                  </a:schemeClr>
                </a:solidFill>
                <a:latin typeface="Helvetica"/>
              </a:rPr>
              <a:t>and </a:t>
            </a:r>
            <a:r>
              <a:rPr lang="en-US" sz="2000" dirty="0" smtClean="0">
                <a:solidFill>
                  <a:schemeClr val="tx1">
                    <a:lumMod val="95000"/>
                    <a:lumOff val="5000"/>
                  </a:schemeClr>
                </a:solidFill>
                <a:latin typeface="Helvetica"/>
              </a:rPr>
              <a:t>Large Mission STDTs </a:t>
            </a:r>
            <a:r>
              <a:rPr lang="en-US" sz="2000" dirty="0">
                <a:solidFill>
                  <a:schemeClr val="tx1">
                    <a:lumMod val="95000"/>
                    <a:lumOff val="5000"/>
                  </a:schemeClr>
                </a:solidFill>
                <a:latin typeface="Helvetica"/>
              </a:rPr>
              <a:t>important</a:t>
            </a:r>
          </a:p>
          <a:p>
            <a:pPr defTabSz="584200">
              <a:defRPr sz="4800">
                <a:solidFill>
                  <a:srgbClr val="1D1A92"/>
                </a:solidFill>
                <a:latin typeface="Eurostile"/>
                <a:ea typeface="Eurostile"/>
                <a:cs typeface="Eurostile"/>
                <a:sym typeface="Eurostile"/>
              </a:defRPr>
            </a:pPr>
            <a:endParaRPr lang="en-US" sz="2000" dirty="0" smtClean="0">
              <a:solidFill>
                <a:schemeClr val="tx1">
                  <a:lumMod val="95000"/>
                  <a:lumOff val="5000"/>
                </a:schemeClr>
              </a:solidFill>
              <a:latin typeface="Helvetica"/>
            </a:endParaRPr>
          </a:p>
          <a:p>
            <a:pPr defTabSz="584200">
              <a:defRPr sz="4800">
                <a:solidFill>
                  <a:srgbClr val="1D1A92"/>
                </a:solidFill>
                <a:latin typeface="Eurostile"/>
                <a:ea typeface="Eurostile"/>
                <a:cs typeface="Eurostile"/>
                <a:sym typeface="Eurostile"/>
              </a:defRPr>
            </a:pPr>
            <a:endParaRPr lang="en-US" sz="2400" dirty="0">
              <a:solidFill>
                <a:schemeClr val="tx1">
                  <a:lumMod val="95000"/>
                  <a:lumOff val="5000"/>
                </a:schemeClr>
              </a:solidFill>
              <a:latin typeface="Helvetica"/>
            </a:endParaRPr>
          </a:p>
          <a:p>
            <a:pPr defTabSz="584200">
              <a:defRPr sz="4800">
                <a:solidFill>
                  <a:srgbClr val="1D1A92"/>
                </a:solidFill>
                <a:latin typeface="Eurostile"/>
                <a:ea typeface="Eurostile"/>
                <a:cs typeface="Eurostile"/>
                <a:sym typeface="Eurostile"/>
              </a:defRPr>
            </a:pPr>
            <a:endParaRPr lang="en-US" sz="2400" dirty="0" smtClean="0">
              <a:solidFill>
                <a:schemeClr val="tx1">
                  <a:lumMod val="95000"/>
                  <a:lumOff val="5000"/>
                </a:schemeClr>
              </a:solidFill>
              <a:latin typeface="Helvetica"/>
            </a:endParaRPr>
          </a:p>
          <a:p>
            <a:pPr defTabSz="584200">
              <a:defRPr sz="4800">
                <a:solidFill>
                  <a:srgbClr val="1D1A92"/>
                </a:solidFill>
                <a:latin typeface="Eurostile"/>
                <a:ea typeface="Eurostile"/>
                <a:cs typeface="Eurostile"/>
                <a:sym typeface="Eurostile"/>
              </a:defRPr>
            </a:pPr>
            <a:endParaRPr lang="en-US" sz="2400" dirty="0">
              <a:solidFill>
                <a:schemeClr val="tx1">
                  <a:lumMod val="95000"/>
                  <a:lumOff val="5000"/>
                </a:schemeClr>
              </a:solidFill>
              <a:latin typeface="Helvetica"/>
            </a:endParaRPr>
          </a:p>
        </p:txBody>
      </p:sp>
    </p:spTree>
    <p:extLst>
      <p:ext uri="{BB962C8B-B14F-4D97-AF65-F5344CB8AC3E}">
        <p14:creationId xmlns:p14="http://schemas.microsoft.com/office/powerpoint/2010/main" val="381860709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533" y="274638"/>
            <a:ext cx="8314267" cy="1325562"/>
          </a:xfrm>
        </p:spPr>
        <p:txBody>
          <a:bodyPr>
            <a:normAutofit fontScale="90000"/>
          </a:bodyPr>
          <a:lstStyle/>
          <a:p>
            <a:r>
              <a:rPr lang="en-US" sz="3200" dirty="0" smtClean="0"/>
              <a:t>SAG 16: </a:t>
            </a:r>
            <a:r>
              <a:rPr lang="en-US" sz="3200" dirty="0" err="1" smtClean="0"/>
              <a:t>Biosignatures</a:t>
            </a:r>
            <a:r>
              <a:rPr lang="en-US" sz="3200" dirty="0"/>
              <a:t> </a:t>
            </a:r>
            <a:r>
              <a:rPr lang="en-US" sz="3200" dirty="0" smtClean="0"/>
              <a:t>(</a:t>
            </a:r>
            <a:r>
              <a:rPr lang="en-US" sz="3200" dirty="0"/>
              <a:t>Shawn </a:t>
            </a:r>
            <a:r>
              <a:rPr lang="en-US" sz="3200" dirty="0" err="1"/>
              <a:t>Domagal­Goldman</a:t>
            </a:r>
            <a:r>
              <a:rPr lang="en-US" sz="3200" dirty="0"/>
              <a:t>, Nancy Kiang, and </a:t>
            </a:r>
            <a:r>
              <a:rPr lang="en-US" sz="3200" dirty="0" err="1"/>
              <a:t>Niki</a:t>
            </a:r>
            <a:r>
              <a:rPr lang="en-US" sz="3200" dirty="0"/>
              <a:t> </a:t>
            </a:r>
            <a:r>
              <a:rPr lang="en-US" sz="3200" dirty="0" err="1"/>
              <a:t>Parenteau</a:t>
            </a:r>
            <a:r>
              <a:rPr lang="en-US" sz="3200" dirty="0"/>
              <a:t>, Co-Chairs)</a:t>
            </a:r>
          </a:p>
        </p:txBody>
      </p:sp>
      <p:sp>
        <p:nvSpPr>
          <p:cNvPr id="3" name="Content Placeholder 2"/>
          <p:cNvSpPr>
            <a:spLocks noGrp="1"/>
          </p:cNvSpPr>
          <p:nvPr>
            <p:ph idx="1"/>
          </p:nvPr>
        </p:nvSpPr>
        <p:spPr>
          <a:xfrm>
            <a:off x="457200" y="1642532"/>
            <a:ext cx="8308898" cy="2911521"/>
          </a:xfrm>
        </p:spPr>
        <p:txBody>
          <a:bodyPr>
            <a:normAutofit/>
          </a:bodyPr>
          <a:lstStyle/>
          <a:p>
            <a:pPr marL="0" indent="0">
              <a:buNone/>
            </a:pPr>
            <a:r>
              <a:rPr lang="en-US" sz="3700" dirty="0" smtClean="0"/>
              <a:t> </a:t>
            </a:r>
            <a:endParaRPr lang="en-US" sz="3700" dirty="0"/>
          </a:p>
          <a:p>
            <a:endParaRPr lang="en-US" sz="3600" dirty="0" smtClean="0"/>
          </a:p>
          <a:p>
            <a:pPr marL="0" indent="0">
              <a:buNone/>
            </a:pPr>
            <a:endParaRPr lang="en-US" dirty="0" smtClean="0"/>
          </a:p>
          <a:p>
            <a:endParaRPr lang="en-US" dirty="0"/>
          </a:p>
        </p:txBody>
      </p:sp>
      <p:sp>
        <p:nvSpPr>
          <p:cNvPr id="4" name="Rectangle 3"/>
          <p:cNvSpPr/>
          <p:nvPr/>
        </p:nvSpPr>
        <p:spPr>
          <a:xfrm>
            <a:off x="457200" y="1625604"/>
            <a:ext cx="8221133" cy="2718692"/>
          </a:xfrm>
          <a:prstGeom prst="rect">
            <a:avLst/>
          </a:prstGeom>
        </p:spPr>
        <p:txBody>
          <a:bodyPr wrap="square">
            <a:spAutoFit/>
          </a:bodyPr>
          <a:lstStyle/>
          <a:p>
            <a:r>
              <a:rPr lang="en-US" sz="3200" b="1" baseline="30000" dirty="0" smtClean="0"/>
              <a:t>Science </a:t>
            </a:r>
            <a:r>
              <a:rPr lang="en-US" sz="3200" b="1" baseline="30000" dirty="0"/>
              <a:t>Goals</a:t>
            </a:r>
          </a:p>
          <a:p>
            <a:r>
              <a:rPr lang="en-US" sz="3200" baseline="30000" dirty="0"/>
              <a:t>We seek to answer 3 broad questions:</a:t>
            </a:r>
          </a:p>
          <a:p>
            <a:r>
              <a:rPr lang="en-US" sz="3200" baseline="30000" dirty="0"/>
              <a:t>1) What are known </a:t>
            </a:r>
            <a:r>
              <a:rPr lang="en-US" sz="3200" baseline="30000" dirty="0" err="1"/>
              <a:t>remotely­observable</a:t>
            </a:r>
            <a:r>
              <a:rPr lang="en-US" sz="3200" baseline="30000" dirty="0"/>
              <a:t> </a:t>
            </a:r>
            <a:r>
              <a:rPr lang="en-US" sz="3200" baseline="30000" dirty="0" err="1"/>
              <a:t>biosignatures</a:t>
            </a:r>
            <a:r>
              <a:rPr lang="en-US" sz="3200" baseline="30000" dirty="0"/>
              <a:t>, the processes that produce them</a:t>
            </a:r>
            <a:r>
              <a:rPr lang="en-US" sz="3200" baseline="30000" dirty="0" smtClean="0"/>
              <a:t>, and </a:t>
            </a:r>
            <a:r>
              <a:rPr lang="en-US" sz="3200" baseline="30000" dirty="0"/>
              <a:t>their known </a:t>
            </a:r>
            <a:r>
              <a:rPr lang="en-US" sz="3200" baseline="30000" dirty="0" err="1"/>
              <a:t>non­biological</a:t>
            </a:r>
            <a:r>
              <a:rPr lang="en-US" sz="3200" baseline="30000" dirty="0"/>
              <a:t> sources?</a:t>
            </a:r>
          </a:p>
          <a:p>
            <a:r>
              <a:rPr lang="en-US" sz="3200" baseline="30000" dirty="0"/>
              <a:t>2) How can we identify additional </a:t>
            </a:r>
            <a:r>
              <a:rPr lang="en-US" sz="3200" baseline="30000" dirty="0" err="1"/>
              <a:t>biosignatures</a:t>
            </a:r>
            <a:r>
              <a:rPr lang="en-US" sz="3200" baseline="30000" dirty="0"/>
              <a:t>, and a more comprehensive framework </a:t>
            </a:r>
            <a:r>
              <a:rPr lang="en-US" sz="3200" baseline="30000" dirty="0" smtClean="0"/>
              <a:t>for </a:t>
            </a:r>
            <a:r>
              <a:rPr lang="en-US" sz="3200" baseline="30000" dirty="0" err="1" smtClean="0"/>
              <a:t>biosignature</a:t>
            </a:r>
            <a:r>
              <a:rPr lang="en-US" sz="3200" baseline="30000" dirty="0" smtClean="0"/>
              <a:t> </a:t>
            </a:r>
            <a:r>
              <a:rPr lang="en-US" sz="3200" baseline="30000" dirty="0"/>
              <a:t>assessment?</a:t>
            </a:r>
          </a:p>
          <a:p>
            <a:r>
              <a:rPr lang="en-US" sz="3200" baseline="30000" dirty="0"/>
              <a:t>3) What are the requirements for detecting these </a:t>
            </a:r>
            <a:r>
              <a:rPr lang="en-US" sz="3200" baseline="30000" dirty="0" err="1"/>
              <a:t>biosignatures</a:t>
            </a:r>
            <a:r>
              <a:rPr lang="en-US" sz="3200" baseline="30000" dirty="0"/>
              <a:t> to different levels </a:t>
            </a:r>
            <a:r>
              <a:rPr lang="en-US" sz="3200" baseline="30000" dirty="0" smtClean="0"/>
              <a:t>of confidence?</a:t>
            </a:r>
          </a:p>
        </p:txBody>
      </p:sp>
      <p:sp>
        <p:nvSpPr>
          <p:cNvPr id="5" name="TextBox 4"/>
          <p:cNvSpPr txBox="1"/>
          <p:nvPr/>
        </p:nvSpPr>
        <p:spPr>
          <a:xfrm>
            <a:off x="389467" y="4418581"/>
            <a:ext cx="8393565" cy="1938992"/>
          </a:xfrm>
          <a:prstGeom prst="rect">
            <a:avLst/>
          </a:prstGeom>
          <a:noFill/>
        </p:spPr>
        <p:txBody>
          <a:bodyPr wrap="square" rtlCol="0">
            <a:spAutoFit/>
          </a:bodyPr>
          <a:lstStyle/>
          <a:p>
            <a:r>
              <a:rPr lang="en-US" sz="2400" dirty="0"/>
              <a:t>A</a:t>
            </a:r>
            <a:r>
              <a:rPr lang="en-US" sz="2400" dirty="0" smtClean="0"/>
              <a:t> 3-day workshop was held on July 27-29, 2016, along with the </a:t>
            </a:r>
          </a:p>
          <a:p>
            <a:r>
              <a:rPr lang="en-US" sz="2400" dirty="0" smtClean="0"/>
              <a:t>NASA Astrobiology Institute (NAI) and the Nexus for </a:t>
            </a:r>
            <a:r>
              <a:rPr lang="en-US" sz="2400" dirty="0" err="1" smtClean="0"/>
              <a:t>Exoplanet</a:t>
            </a:r>
            <a:r>
              <a:rPr lang="en-US" sz="2400" dirty="0" smtClean="0"/>
              <a:t> System Science (</a:t>
            </a:r>
            <a:r>
              <a:rPr lang="en-US" sz="2400" dirty="0" err="1" smtClean="0"/>
              <a:t>NExSS</a:t>
            </a:r>
            <a:r>
              <a:rPr lang="en-US" sz="2400" dirty="0" smtClean="0"/>
              <a:t>). Plan is to draft a SAG report and a peer-reviewable paper by mid 2017, invite review and commentary from the community, and submit final SAG report by end of 2017.</a:t>
            </a:r>
            <a:endParaRPr lang="en-US" sz="2400" dirty="0"/>
          </a:p>
        </p:txBody>
      </p:sp>
    </p:spTree>
    <p:extLst>
      <p:ext uri="{BB962C8B-B14F-4D97-AF65-F5344CB8AC3E}">
        <p14:creationId xmlns:p14="http://schemas.microsoft.com/office/powerpoint/2010/main" val="112500089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sz="3200" dirty="0" smtClean="0"/>
              <a:t> SAG 17 – </a:t>
            </a:r>
            <a:r>
              <a:rPr lang="en-US" sz="3200" dirty="0"/>
              <a:t>Community Resources Needed for K2 and TESS Planetary Candidate Confirmation </a:t>
            </a:r>
            <a:br>
              <a:rPr lang="en-US" sz="3200" dirty="0"/>
            </a:br>
            <a:r>
              <a:rPr lang="en-US" sz="3200" dirty="0"/>
              <a:t>(</a:t>
            </a:r>
            <a:r>
              <a:rPr lang="en-US" sz="3200" dirty="0" smtClean="0"/>
              <a:t>David Ciardi and Joshua Pepper, Co-Chairs)</a:t>
            </a:r>
            <a:endParaRPr lang="en-US" sz="3200" dirty="0"/>
          </a:p>
        </p:txBody>
      </p:sp>
      <p:sp>
        <p:nvSpPr>
          <p:cNvPr id="3" name="Content Placeholder 2"/>
          <p:cNvSpPr>
            <a:spLocks noGrp="1"/>
          </p:cNvSpPr>
          <p:nvPr>
            <p:ph idx="1"/>
          </p:nvPr>
        </p:nvSpPr>
        <p:spPr>
          <a:xfrm>
            <a:off x="457200" y="1803408"/>
            <a:ext cx="8229600" cy="4525963"/>
          </a:xfrm>
        </p:spPr>
        <p:txBody>
          <a:bodyPr>
            <a:normAutofit fontScale="77500" lnSpcReduction="20000"/>
          </a:bodyPr>
          <a:lstStyle/>
          <a:p>
            <a:r>
              <a:rPr lang="en-US" sz="2600" dirty="0"/>
              <a:t>SAG 17 will study and enumerate the resources needed by the community to effectively and efficiently validate as many K2 and TESS candidates as possible, and propose methods to allow the community to coordinate and self‐organize the process</a:t>
            </a:r>
            <a:r>
              <a:rPr lang="en-US" sz="2600" dirty="0" smtClean="0"/>
              <a:t>.</a:t>
            </a:r>
          </a:p>
          <a:p>
            <a:r>
              <a:rPr lang="en-US" sz="2600" dirty="0" smtClean="0"/>
              <a:t>Specific goals of SAG 17 include the following:</a:t>
            </a:r>
            <a:endParaRPr lang="en-US" sz="2600" dirty="0"/>
          </a:p>
          <a:p>
            <a:r>
              <a:rPr lang="en-US" sz="2600" dirty="0" smtClean="0"/>
              <a:t>Identify </a:t>
            </a:r>
            <a:r>
              <a:rPr lang="en-US" sz="2600" dirty="0"/>
              <a:t>needed follow‐up observations for K2 and TESS including but not limited to imaging, spectroscopy, and time‐series follow‐up </a:t>
            </a:r>
            <a:endParaRPr lang="en-US" sz="2600" dirty="0" smtClean="0"/>
          </a:p>
          <a:p>
            <a:r>
              <a:rPr lang="en-US" sz="2600" dirty="0" smtClean="0"/>
              <a:t>Identify </a:t>
            </a:r>
            <a:r>
              <a:rPr lang="en-US" sz="2600" dirty="0"/>
              <a:t>telescopes, instrument, and financial resources available to the US community </a:t>
            </a:r>
          </a:p>
          <a:p>
            <a:r>
              <a:rPr lang="en-US" sz="2600" dirty="0" smtClean="0"/>
              <a:t>Identify </a:t>
            </a:r>
            <a:r>
              <a:rPr lang="en-US" sz="2600" dirty="0"/>
              <a:t>how archival resources can be utilized (e.g., Gaia) </a:t>
            </a:r>
          </a:p>
          <a:p>
            <a:r>
              <a:rPr lang="en-US" sz="2600" dirty="0" smtClean="0"/>
              <a:t>Identify </a:t>
            </a:r>
            <a:r>
              <a:rPr lang="en-US" sz="2600" dirty="0"/>
              <a:t>how the community can be organized and communication facilitated particularly </a:t>
            </a:r>
            <a:r>
              <a:rPr lang="en-US" sz="2600" dirty="0" smtClean="0"/>
              <a:t>with </a:t>
            </a:r>
            <a:r>
              <a:rPr lang="en-US" sz="2600" dirty="0"/>
              <a:t>regards TESS full frame images, candidate identification, single transiting events, and </a:t>
            </a:r>
            <a:r>
              <a:rPr lang="en-US" sz="2600" dirty="0" smtClean="0"/>
              <a:t>candidate </a:t>
            </a:r>
            <a:r>
              <a:rPr lang="en-US" sz="2600" dirty="0"/>
              <a:t>prioritization. </a:t>
            </a:r>
          </a:p>
          <a:p>
            <a:r>
              <a:rPr lang="en-US" sz="2600" dirty="0" smtClean="0"/>
              <a:t>Identify </a:t>
            </a:r>
            <a:r>
              <a:rPr lang="en-US" sz="2600" dirty="0"/>
              <a:t>needs to ensure efficient and effective characterization with JWST (and WFIRST) </a:t>
            </a:r>
            <a:endParaRPr lang="en-US" sz="2600" dirty="0" smtClean="0"/>
          </a:p>
          <a:p>
            <a:r>
              <a:rPr lang="en-US" sz="2600" dirty="0" smtClean="0"/>
              <a:t>Identify </a:t>
            </a:r>
            <a:r>
              <a:rPr lang="en-US" sz="2600" dirty="0"/>
              <a:t>connections to other SAG efforts (e.g., SAGs 15 and 16) </a:t>
            </a:r>
          </a:p>
          <a:p>
            <a:endParaRPr lang="en-US" sz="2800" dirty="0"/>
          </a:p>
        </p:txBody>
      </p:sp>
    </p:spTree>
    <p:extLst>
      <p:ext uri="{BB962C8B-B14F-4D97-AF65-F5344CB8AC3E}">
        <p14:creationId xmlns:p14="http://schemas.microsoft.com/office/powerpoint/2010/main" val="335307629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667" y="274638"/>
            <a:ext cx="8636000" cy="1143000"/>
          </a:xfrm>
        </p:spPr>
        <p:txBody>
          <a:bodyPr>
            <a:noAutofit/>
          </a:bodyPr>
          <a:lstStyle/>
          <a:p>
            <a:r>
              <a:rPr lang="en-US" sz="2800" dirty="0" smtClean="0"/>
              <a:t>SAG 18 – </a:t>
            </a:r>
            <a:r>
              <a:rPr lang="en-US" sz="2800" dirty="0"/>
              <a:t>Metrics for Direct-Imaging </a:t>
            </a:r>
            <a:r>
              <a:rPr lang="en-US" sz="2800" dirty="0" smtClean="0"/>
              <a:t>with </a:t>
            </a:r>
            <a:r>
              <a:rPr lang="en-US" sz="2800" dirty="0" err="1" smtClean="0"/>
              <a:t>Starshades</a:t>
            </a:r>
            <a:r>
              <a:rPr lang="en-US" sz="2800" dirty="0" smtClean="0"/>
              <a:t>  </a:t>
            </a:r>
            <a:br>
              <a:rPr lang="en-US" sz="2800" dirty="0" smtClean="0"/>
            </a:br>
            <a:r>
              <a:rPr lang="en-US" sz="2800" dirty="0" smtClean="0"/>
              <a:t>(Tiffany Glassman and Maggie Turnbull, Co-Chairs)</a:t>
            </a:r>
            <a:endParaRPr lang="en-US" sz="2800" dirty="0"/>
          </a:p>
        </p:txBody>
      </p:sp>
      <p:sp>
        <p:nvSpPr>
          <p:cNvPr id="3" name="Content Placeholder 2"/>
          <p:cNvSpPr>
            <a:spLocks noGrp="1"/>
          </p:cNvSpPr>
          <p:nvPr>
            <p:ph idx="1"/>
          </p:nvPr>
        </p:nvSpPr>
        <p:spPr/>
        <p:txBody>
          <a:bodyPr>
            <a:normAutofit fontScale="77500" lnSpcReduction="20000"/>
          </a:bodyPr>
          <a:lstStyle/>
          <a:p>
            <a:r>
              <a:rPr lang="en-US" sz="2800" dirty="0"/>
              <a:t>We </a:t>
            </a:r>
            <a:r>
              <a:rPr lang="en-US" sz="2800" dirty="0" smtClean="0"/>
              <a:t>propose </a:t>
            </a:r>
            <a:r>
              <a:rPr lang="en-US" sz="2800" dirty="0"/>
              <a:t>to identify the areas of </a:t>
            </a:r>
            <a:r>
              <a:rPr lang="en-US" sz="2800" dirty="0" err="1"/>
              <a:t>starshade</a:t>
            </a:r>
            <a:r>
              <a:rPr lang="en-US" sz="2800" dirty="0"/>
              <a:t> performance where standardized metrics would be </a:t>
            </a:r>
            <a:r>
              <a:rPr lang="en-US" sz="2800" dirty="0" smtClean="0"/>
              <a:t>beneficial, </a:t>
            </a:r>
            <a:r>
              <a:rPr lang="en-US" sz="2800" dirty="0"/>
              <a:t>and to create rigorous definitions of key terms, data processing techniques, and performance </a:t>
            </a:r>
            <a:r>
              <a:rPr lang="en-US" sz="2800" dirty="0" smtClean="0"/>
              <a:t>requirements. </a:t>
            </a:r>
          </a:p>
          <a:p>
            <a:r>
              <a:rPr lang="en-US" sz="2800" dirty="0" smtClean="0"/>
              <a:t>There </a:t>
            </a:r>
            <a:r>
              <a:rPr lang="en-US" sz="2800" dirty="0"/>
              <a:t>have been informal definitions of contrast as the amount of residual starlight at the location of an </a:t>
            </a:r>
            <a:r>
              <a:rPr lang="en-US" sz="2800" dirty="0" err="1"/>
              <a:t>exoplanet</a:t>
            </a:r>
            <a:r>
              <a:rPr lang="en-US" sz="2800" dirty="0"/>
              <a:t> of interest and of suppression as the total amount of residual starlight entering the telescope. </a:t>
            </a:r>
          </a:p>
          <a:p>
            <a:r>
              <a:rPr lang="en-US" sz="2800" dirty="0" smtClean="0"/>
              <a:t>How </a:t>
            </a:r>
            <a:r>
              <a:rPr lang="en-US" sz="2800" dirty="0"/>
              <a:t>can contrast or suppression be used as metrics of </a:t>
            </a:r>
            <a:r>
              <a:rPr lang="en-US" sz="2800" dirty="0" err="1"/>
              <a:t>starshade</a:t>
            </a:r>
            <a:r>
              <a:rPr lang="en-US" sz="2800" dirty="0"/>
              <a:t> performance (pros and cons)? </a:t>
            </a:r>
          </a:p>
          <a:p>
            <a:r>
              <a:rPr lang="en-US" sz="2800" dirty="0"/>
              <a:t>How should contrast be defined? </a:t>
            </a:r>
          </a:p>
          <a:p>
            <a:r>
              <a:rPr lang="en-US" sz="2800" dirty="0"/>
              <a:t>How should suppression be defined? </a:t>
            </a:r>
          </a:p>
          <a:p>
            <a:r>
              <a:rPr lang="en-US" sz="2800" dirty="0"/>
              <a:t>What contrast limit is required to detect a planet of a given </a:t>
            </a:r>
            <a:r>
              <a:rPr lang="en-US" sz="2800" dirty="0" smtClean="0"/>
              <a:t>magnitude </a:t>
            </a:r>
            <a:r>
              <a:rPr lang="en-US" sz="2800" dirty="0"/>
              <a:t>at the </a:t>
            </a:r>
            <a:r>
              <a:rPr lang="en-US" sz="2800" dirty="0" smtClean="0"/>
              <a:t>inner working angle (IWA)? </a:t>
            </a:r>
            <a:endParaRPr lang="en-US" sz="2800" dirty="0"/>
          </a:p>
          <a:p>
            <a:endParaRPr lang="en-US" sz="2800" dirty="0"/>
          </a:p>
          <a:p>
            <a:endParaRPr lang="en-US" sz="2800" dirty="0"/>
          </a:p>
        </p:txBody>
      </p:sp>
    </p:spTree>
    <p:extLst>
      <p:ext uri="{BB962C8B-B14F-4D97-AF65-F5344CB8AC3E}">
        <p14:creationId xmlns:p14="http://schemas.microsoft.com/office/powerpoint/2010/main" val="13076248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667" y="274638"/>
            <a:ext cx="8636000" cy="1143000"/>
          </a:xfrm>
        </p:spPr>
        <p:txBody>
          <a:bodyPr>
            <a:noAutofit/>
          </a:bodyPr>
          <a:lstStyle/>
          <a:p>
            <a:r>
              <a:rPr lang="en-US" sz="2800" dirty="0" smtClean="0"/>
              <a:t>SAG 19 – </a:t>
            </a:r>
            <a:r>
              <a:rPr lang="en-US" sz="2800" dirty="0" err="1"/>
              <a:t>E</a:t>
            </a:r>
            <a:r>
              <a:rPr lang="en-US" sz="2800" dirty="0" err="1" smtClean="0"/>
              <a:t>xoplanet</a:t>
            </a:r>
            <a:r>
              <a:rPr lang="en-US" sz="2800" dirty="0" smtClean="0"/>
              <a:t> Imaging </a:t>
            </a:r>
            <a:r>
              <a:rPr lang="en-US" sz="2800" dirty="0"/>
              <a:t>S</a:t>
            </a:r>
            <a:r>
              <a:rPr lang="en-US" sz="2800" dirty="0" smtClean="0"/>
              <a:t>ignal </a:t>
            </a:r>
            <a:r>
              <a:rPr lang="en-US" sz="2800" dirty="0"/>
              <a:t>D</a:t>
            </a:r>
            <a:r>
              <a:rPr lang="en-US" sz="2800" dirty="0" smtClean="0"/>
              <a:t>etection </a:t>
            </a:r>
            <a:r>
              <a:rPr lang="en-US" sz="2800" dirty="0"/>
              <a:t/>
            </a:r>
            <a:br>
              <a:rPr lang="en-US" sz="2800" dirty="0"/>
            </a:br>
            <a:r>
              <a:rPr lang="en-US" sz="2800" dirty="0" smtClean="0"/>
              <a:t>Theory </a:t>
            </a:r>
            <a:r>
              <a:rPr lang="en-US" sz="2800" dirty="0"/>
              <a:t>and R</a:t>
            </a:r>
            <a:r>
              <a:rPr lang="en-US" sz="2800" dirty="0" smtClean="0"/>
              <a:t>igorous </a:t>
            </a:r>
            <a:r>
              <a:rPr lang="en-US" sz="2800" dirty="0"/>
              <a:t>C</a:t>
            </a:r>
            <a:r>
              <a:rPr lang="en-US" sz="2800" dirty="0" smtClean="0"/>
              <a:t>ontrast Metrics </a:t>
            </a:r>
            <a:r>
              <a:rPr lang="en-US" sz="2800" dirty="0"/>
              <a:t/>
            </a:r>
            <a:br>
              <a:rPr lang="en-US" sz="2800" dirty="0"/>
            </a:br>
            <a:r>
              <a:rPr lang="en-US" sz="2800" dirty="0" smtClean="0"/>
              <a:t>(</a:t>
            </a:r>
            <a:r>
              <a:rPr lang="en-US" sz="2800" dirty="0" err="1" smtClean="0"/>
              <a:t>Dimitri</a:t>
            </a:r>
            <a:r>
              <a:rPr lang="en-US" sz="2800" dirty="0" smtClean="0"/>
              <a:t> </a:t>
            </a:r>
            <a:r>
              <a:rPr lang="en-US" sz="2800" dirty="0" err="1" smtClean="0"/>
              <a:t>Mawet</a:t>
            </a:r>
            <a:r>
              <a:rPr lang="en-US" sz="2800" dirty="0" smtClean="0"/>
              <a:t> and Rebecca Jensen-Clem, Co-Chairs)</a:t>
            </a:r>
            <a:endParaRPr lang="en-US" sz="2800" dirty="0"/>
          </a:p>
        </p:txBody>
      </p:sp>
      <p:sp>
        <p:nvSpPr>
          <p:cNvPr id="3" name="Content Placeholder 2"/>
          <p:cNvSpPr>
            <a:spLocks noGrp="1"/>
          </p:cNvSpPr>
          <p:nvPr>
            <p:ph idx="1"/>
          </p:nvPr>
        </p:nvSpPr>
        <p:spPr/>
        <p:txBody>
          <a:bodyPr>
            <a:normAutofit fontScale="92500" lnSpcReduction="10000"/>
          </a:bodyPr>
          <a:lstStyle/>
          <a:p>
            <a:r>
              <a:rPr lang="en-US" sz="2000" dirty="0"/>
              <a:t>G</a:t>
            </a:r>
            <a:r>
              <a:rPr lang="en-US" sz="2000" dirty="0" smtClean="0"/>
              <a:t>o </a:t>
            </a:r>
            <a:r>
              <a:rPr lang="en-US" sz="2000" dirty="0"/>
              <a:t>back to the basics of Bayesian Signal Detection Theory (SDT</a:t>
            </a:r>
            <a:r>
              <a:rPr lang="en-US" sz="2000" dirty="0" smtClean="0"/>
              <a:t>), i.e., </a:t>
            </a:r>
            <a:r>
              <a:rPr lang="en-US" sz="2000" dirty="0"/>
              <a:t>H0:signal absent / H1:signal present hypothesis </a:t>
            </a:r>
            <a:r>
              <a:rPr lang="en-US" sz="2000" dirty="0" smtClean="0"/>
              <a:t>testing.</a:t>
            </a:r>
          </a:p>
          <a:p>
            <a:r>
              <a:rPr lang="en-US" sz="2000" dirty="0" smtClean="0"/>
              <a:t>Rebuild </a:t>
            </a:r>
            <a:r>
              <a:rPr lang="en-US" sz="2000" dirty="0"/>
              <a:t>a solid set of usual definitions used for or in lieu of “contrast” in different contexts, such as astrophysical contrast or ground truth, instrumental contrast used for coronagraph/instrument designs, and the measured </a:t>
            </a:r>
            <a:r>
              <a:rPr lang="en-US" sz="2000" dirty="0" err="1"/>
              <a:t>on­sky</a:t>
            </a:r>
            <a:r>
              <a:rPr lang="en-US" sz="2000" dirty="0"/>
              <a:t> </a:t>
            </a:r>
            <a:r>
              <a:rPr lang="en-US" sz="2000" dirty="0" err="1"/>
              <a:t>data­driven</a:t>
            </a:r>
            <a:r>
              <a:rPr lang="en-US" sz="2000" dirty="0"/>
              <a:t> contrast. </a:t>
            </a:r>
            <a:endParaRPr lang="en-US" sz="2000" dirty="0" smtClean="0"/>
          </a:p>
          <a:p>
            <a:r>
              <a:rPr lang="en-US" sz="2000" dirty="0" smtClean="0"/>
              <a:t>Identify </a:t>
            </a:r>
            <a:r>
              <a:rPr lang="en-US" sz="2000" dirty="0"/>
              <a:t>what we can learn and apply from communities outside our field (e.g. medical </a:t>
            </a:r>
            <a:r>
              <a:rPr lang="en-US" sz="2000" dirty="0" smtClean="0"/>
              <a:t>imaging: </a:t>
            </a:r>
            <a:r>
              <a:rPr lang="en-US" sz="2000" dirty="0"/>
              <a:t>receiver operating characteristic </a:t>
            </a:r>
            <a:r>
              <a:rPr lang="en-US" sz="2000" dirty="0" smtClean="0"/>
              <a:t>(ROC) curve). </a:t>
            </a:r>
          </a:p>
          <a:p>
            <a:r>
              <a:rPr lang="en-US" sz="2000" dirty="0"/>
              <a:t>D</a:t>
            </a:r>
            <a:r>
              <a:rPr lang="en-US" sz="2000" dirty="0" smtClean="0"/>
              <a:t>efine </a:t>
            </a:r>
            <a:r>
              <a:rPr lang="en-US" sz="2000" dirty="0"/>
              <a:t>precise contrast computation and ROC curve computation recipes, a new “industry standard”. </a:t>
            </a:r>
            <a:endParaRPr lang="en-US" sz="2000" dirty="0" smtClean="0"/>
          </a:p>
          <a:p>
            <a:r>
              <a:rPr lang="en-US" sz="2000" dirty="0"/>
              <a:t>I</a:t>
            </a:r>
            <a:r>
              <a:rPr lang="en-US" sz="2000" dirty="0" smtClean="0"/>
              <a:t>dentify </a:t>
            </a:r>
            <a:r>
              <a:rPr lang="en-US" sz="2000" dirty="0"/>
              <a:t>how the new metrics and recipes can be used to define confidence levels for detection (H1) and subsequently error bars for photometric, spectroscopic, </a:t>
            </a:r>
            <a:r>
              <a:rPr lang="en-US" sz="2000" dirty="0" err="1"/>
              <a:t>astrometric</a:t>
            </a:r>
            <a:r>
              <a:rPr lang="en-US" sz="2000" dirty="0"/>
              <a:t> characterization. </a:t>
            </a:r>
            <a:endParaRPr lang="en-US" sz="2000" dirty="0" smtClean="0"/>
          </a:p>
          <a:p>
            <a:r>
              <a:rPr lang="en-US" sz="2000" dirty="0"/>
              <a:t>P</a:t>
            </a:r>
            <a:r>
              <a:rPr lang="en-US" sz="2000" dirty="0" smtClean="0"/>
              <a:t>erform </a:t>
            </a:r>
            <a:r>
              <a:rPr lang="en-US" sz="2000" dirty="0"/>
              <a:t>a community data challenge before and after applying our proposed set of standardized SDT rules and recipes, and apply lessons learned. </a:t>
            </a:r>
          </a:p>
          <a:p>
            <a:endParaRPr lang="en-US" sz="2000" dirty="0"/>
          </a:p>
          <a:p>
            <a:endParaRPr lang="en-US" sz="2000" dirty="0"/>
          </a:p>
          <a:p>
            <a:endParaRPr lang="en-US" sz="2000" dirty="0"/>
          </a:p>
          <a:p>
            <a:endParaRPr lang="en-US" sz="2800" dirty="0"/>
          </a:p>
        </p:txBody>
      </p:sp>
    </p:spTree>
    <p:extLst>
      <p:ext uri="{BB962C8B-B14F-4D97-AF65-F5344CB8AC3E}">
        <p14:creationId xmlns:p14="http://schemas.microsoft.com/office/powerpoint/2010/main" val="348849846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5468" y="484523"/>
            <a:ext cx="7503532" cy="704191"/>
          </a:xfrm>
        </p:spPr>
        <p:txBody>
          <a:bodyPr>
            <a:normAutofit fontScale="90000"/>
          </a:bodyPr>
          <a:lstStyle/>
          <a:p>
            <a:r>
              <a:rPr lang="en-US" dirty="0" err="1" smtClean="0"/>
              <a:t>ExoPAG</a:t>
            </a:r>
            <a:r>
              <a:rPr lang="en-US" dirty="0" smtClean="0"/>
              <a:t> EC </a:t>
            </a:r>
            <a:r>
              <a:rPr lang="en-US" dirty="0"/>
              <a:t>Membership </a:t>
            </a:r>
            <a:r>
              <a:rPr lang="en-US" dirty="0" smtClean="0"/>
              <a:t>Losses</a:t>
            </a:r>
            <a:r>
              <a:rPr lang="en-US" dirty="0" smtClean="0">
                <a:effectLst/>
              </a:rPr>
              <a:t/>
            </a:r>
            <a:br>
              <a:rPr lang="en-US" dirty="0" smtClean="0">
                <a:effectLst/>
              </a:rPr>
            </a:br>
            <a:endParaRPr lang="en-US" dirty="0"/>
          </a:p>
        </p:txBody>
      </p:sp>
      <p:sp>
        <p:nvSpPr>
          <p:cNvPr id="3" name="Content Placeholder 2"/>
          <p:cNvSpPr>
            <a:spLocks noGrp="1"/>
          </p:cNvSpPr>
          <p:nvPr>
            <p:ph idx="1"/>
          </p:nvPr>
        </p:nvSpPr>
        <p:spPr>
          <a:xfrm>
            <a:off x="729785" y="1033975"/>
            <a:ext cx="8414215" cy="5511790"/>
          </a:xfrm>
        </p:spPr>
        <p:txBody>
          <a:bodyPr>
            <a:noAutofit/>
          </a:bodyPr>
          <a:lstStyle/>
          <a:p>
            <a:pPr marL="0" indent="0">
              <a:buNone/>
            </a:pPr>
            <a:r>
              <a:rPr lang="en-US" sz="2200" dirty="0" smtClean="0"/>
              <a:t>Alan </a:t>
            </a:r>
            <a:r>
              <a:rPr lang="en-US" sz="2200" dirty="0"/>
              <a:t>Boss (Chair) </a:t>
            </a:r>
            <a:r>
              <a:rPr lang="en-US" sz="2200" dirty="0" smtClean="0"/>
              <a:t>                                 Carnegie Institution </a:t>
            </a:r>
          </a:p>
          <a:p>
            <a:pPr marL="0" indent="0">
              <a:buNone/>
            </a:pPr>
            <a:r>
              <a:rPr lang="en-US" sz="2200" dirty="0" smtClean="0"/>
              <a:t>Daniel </a:t>
            </a:r>
            <a:r>
              <a:rPr lang="en-US" sz="2200" dirty="0" err="1" smtClean="0"/>
              <a:t>Apai</a:t>
            </a:r>
            <a:r>
              <a:rPr lang="en-US" sz="2200" dirty="0" smtClean="0"/>
              <a:t>                                            University of Arizona</a:t>
            </a:r>
          </a:p>
          <a:p>
            <a:pPr marL="0" indent="0">
              <a:buNone/>
            </a:pPr>
            <a:r>
              <a:rPr lang="en-US" sz="2200" b="1" dirty="0" err="1" smtClean="0"/>
              <a:t>Rus</a:t>
            </a:r>
            <a:r>
              <a:rPr lang="en-US" sz="2200" b="1" dirty="0" smtClean="0"/>
              <a:t> </a:t>
            </a:r>
            <a:r>
              <a:rPr lang="en-US" sz="2200" b="1" dirty="0" err="1" smtClean="0"/>
              <a:t>Belikov</a:t>
            </a:r>
            <a:r>
              <a:rPr lang="en-US" sz="2200" b="1" dirty="0" smtClean="0"/>
              <a:t>                                            NASA Ames Research Center</a:t>
            </a:r>
            <a:r>
              <a:rPr lang="en-US" sz="2200" dirty="0"/>
              <a:t/>
            </a:r>
            <a:br>
              <a:rPr lang="en-US" sz="2200" dirty="0"/>
            </a:br>
            <a:r>
              <a:rPr lang="en-US" sz="2200" dirty="0" smtClean="0"/>
              <a:t>David Ciardi                                           NASA </a:t>
            </a:r>
            <a:r>
              <a:rPr lang="en-US" sz="2200" dirty="0" err="1" smtClean="0"/>
              <a:t>Exoplanet</a:t>
            </a:r>
            <a:r>
              <a:rPr lang="en-US" sz="2200" dirty="0" smtClean="0"/>
              <a:t> Science Institute</a:t>
            </a:r>
            <a:r>
              <a:rPr lang="en-US" sz="2200" dirty="0"/>
              <a:t/>
            </a:r>
            <a:br>
              <a:rPr lang="en-US" sz="2200" dirty="0"/>
            </a:br>
            <a:r>
              <a:rPr lang="en-US" sz="2200" dirty="0" smtClean="0"/>
              <a:t>Shawn </a:t>
            </a:r>
            <a:r>
              <a:rPr lang="en-US" sz="2200" dirty="0" err="1" smtClean="0"/>
              <a:t>Domagal</a:t>
            </a:r>
            <a:r>
              <a:rPr lang="en-US" sz="2200" dirty="0" smtClean="0"/>
              <a:t>-Goldman                  NASA Goddard Space Flight Center</a:t>
            </a:r>
          </a:p>
          <a:p>
            <a:pPr marL="0" indent="0">
              <a:buNone/>
            </a:pPr>
            <a:r>
              <a:rPr lang="en-US" sz="2200" dirty="0" smtClean="0"/>
              <a:t>Tiffany Glassman                                  Northrup Grumman Aerospace Sys.</a:t>
            </a:r>
            <a:r>
              <a:rPr lang="en-US" sz="2200" dirty="0"/>
              <a:t/>
            </a:r>
            <a:br>
              <a:rPr lang="en-US" sz="2200" dirty="0"/>
            </a:br>
            <a:r>
              <a:rPr lang="en-US" sz="2200" dirty="0" err="1" smtClean="0"/>
              <a:t>Dimitri</a:t>
            </a:r>
            <a:r>
              <a:rPr lang="en-US" sz="2200" dirty="0" smtClean="0"/>
              <a:t> </a:t>
            </a:r>
            <a:r>
              <a:rPr lang="en-US" sz="2200" dirty="0" err="1" smtClean="0"/>
              <a:t>Mawet</a:t>
            </a:r>
            <a:r>
              <a:rPr lang="en-US" sz="2200" dirty="0" smtClean="0"/>
              <a:t>                                       Jet Propulsion Laboratory</a:t>
            </a:r>
            <a:r>
              <a:rPr lang="en-US" sz="2200" dirty="0"/>
              <a:t/>
            </a:r>
            <a:br>
              <a:rPr lang="en-US" sz="2200" dirty="0"/>
            </a:br>
            <a:r>
              <a:rPr lang="en-US" sz="2200" dirty="0" smtClean="0"/>
              <a:t>Tyler Robinson                                      University of California, Santa Cruz</a:t>
            </a:r>
          </a:p>
          <a:p>
            <a:pPr marL="0" indent="0">
              <a:buNone/>
            </a:pPr>
            <a:r>
              <a:rPr lang="en-US" sz="2200" b="1" dirty="0" smtClean="0"/>
              <a:t>Maggie Turnbull                                   Global Science Institute </a:t>
            </a:r>
          </a:p>
          <a:p>
            <a:pPr marL="0" indent="0">
              <a:buNone/>
            </a:pPr>
            <a:r>
              <a:rPr lang="en-US" sz="2200" b="1" dirty="0" err="1" smtClean="0"/>
              <a:t>Lucianne</a:t>
            </a:r>
            <a:r>
              <a:rPr lang="en-US" sz="2200" b="1" dirty="0" smtClean="0"/>
              <a:t> </a:t>
            </a:r>
            <a:r>
              <a:rPr lang="en-US" sz="2200" b="1" dirty="0" err="1" smtClean="0"/>
              <a:t>Walkowicz</a:t>
            </a:r>
            <a:r>
              <a:rPr lang="en-US" sz="2200" b="1" dirty="0" smtClean="0"/>
              <a:t>                            Adler Planetarium </a:t>
            </a:r>
          </a:p>
          <a:p>
            <a:pPr marL="0" indent="0">
              <a:buNone/>
            </a:pPr>
            <a:r>
              <a:rPr lang="en-US" sz="2200" dirty="0" smtClean="0">
                <a:effectLst/>
              </a:rPr>
              <a:t>Scott Gaudi (Past Chair, Ex officio)    Ohio State University</a:t>
            </a:r>
          </a:p>
          <a:p>
            <a:pPr marL="0" indent="0">
              <a:buNone/>
            </a:pPr>
            <a:r>
              <a:rPr lang="en-US" sz="2200" dirty="0" smtClean="0"/>
              <a:t>Martin </a:t>
            </a:r>
            <a:r>
              <a:rPr lang="en-US" sz="2200" dirty="0"/>
              <a:t>Still (Ex officio) </a:t>
            </a:r>
            <a:r>
              <a:rPr lang="en-US" sz="2200" dirty="0" smtClean="0"/>
              <a:t>                        NASA Headquarters</a:t>
            </a:r>
            <a:endParaRPr lang="en-US" sz="2200" dirty="0" smtClean="0">
              <a:effectLst/>
            </a:endParaRPr>
          </a:p>
        </p:txBody>
      </p:sp>
    </p:spTree>
    <p:extLst>
      <p:ext uri="{BB962C8B-B14F-4D97-AF65-F5344CB8AC3E}">
        <p14:creationId xmlns:p14="http://schemas.microsoft.com/office/powerpoint/2010/main" val="127048690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5468" y="484523"/>
            <a:ext cx="7503532" cy="704191"/>
          </a:xfrm>
        </p:spPr>
        <p:txBody>
          <a:bodyPr>
            <a:normAutofit fontScale="90000"/>
          </a:bodyPr>
          <a:lstStyle/>
          <a:p>
            <a:r>
              <a:rPr lang="en-US" dirty="0" smtClean="0"/>
              <a:t>New </a:t>
            </a:r>
            <a:r>
              <a:rPr lang="en-US" dirty="0" err="1" smtClean="0"/>
              <a:t>ExoPAG</a:t>
            </a:r>
            <a:r>
              <a:rPr lang="en-US" dirty="0" smtClean="0"/>
              <a:t> EC </a:t>
            </a:r>
            <a:r>
              <a:rPr lang="en-US" dirty="0"/>
              <a:t>Membership </a:t>
            </a:r>
            <a:r>
              <a:rPr lang="en-US" dirty="0" smtClean="0">
                <a:effectLst/>
              </a:rPr>
              <a:t/>
            </a:r>
            <a:br>
              <a:rPr lang="en-US" dirty="0" smtClean="0">
                <a:effectLst/>
              </a:rPr>
            </a:br>
            <a:endParaRPr lang="en-US" dirty="0"/>
          </a:p>
        </p:txBody>
      </p:sp>
      <p:sp>
        <p:nvSpPr>
          <p:cNvPr id="3" name="Content Placeholder 2"/>
          <p:cNvSpPr>
            <a:spLocks noGrp="1"/>
          </p:cNvSpPr>
          <p:nvPr>
            <p:ph idx="1"/>
          </p:nvPr>
        </p:nvSpPr>
        <p:spPr>
          <a:xfrm>
            <a:off x="729785" y="1033975"/>
            <a:ext cx="8414215" cy="5511790"/>
          </a:xfrm>
        </p:spPr>
        <p:txBody>
          <a:bodyPr>
            <a:noAutofit/>
          </a:bodyPr>
          <a:lstStyle/>
          <a:p>
            <a:pPr marL="0" indent="0">
              <a:buNone/>
            </a:pPr>
            <a:r>
              <a:rPr lang="en-US" sz="2200" dirty="0" smtClean="0"/>
              <a:t>Alan </a:t>
            </a:r>
            <a:r>
              <a:rPr lang="en-US" sz="2200" dirty="0"/>
              <a:t>Boss (Chair) </a:t>
            </a:r>
            <a:r>
              <a:rPr lang="en-US" sz="2200" dirty="0" smtClean="0"/>
              <a:t>                                 Carnegie Institution </a:t>
            </a:r>
          </a:p>
          <a:p>
            <a:pPr marL="0" indent="0">
              <a:buNone/>
            </a:pPr>
            <a:r>
              <a:rPr lang="en-US" sz="2200" dirty="0" smtClean="0"/>
              <a:t>Daniel </a:t>
            </a:r>
            <a:r>
              <a:rPr lang="en-US" sz="2200" dirty="0" err="1" smtClean="0"/>
              <a:t>Apai</a:t>
            </a:r>
            <a:r>
              <a:rPr lang="en-US" sz="2200" dirty="0" smtClean="0"/>
              <a:t>                                            University of Arizona</a:t>
            </a:r>
          </a:p>
          <a:p>
            <a:pPr marL="0" indent="0">
              <a:buNone/>
            </a:pPr>
            <a:r>
              <a:rPr lang="en-US" sz="2200" dirty="0" smtClean="0"/>
              <a:t>David Ciardi                                           NASA </a:t>
            </a:r>
            <a:r>
              <a:rPr lang="en-US" sz="2200" dirty="0" err="1" smtClean="0"/>
              <a:t>Exoplanet</a:t>
            </a:r>
            <a:r>
              <a:rPr lang="en-US" sz="2200" dirty="0" smtClean="0"/>
              <a:t> Science Institute</a:t>
            </a:r>
            <a:r>
              <a:rPr lang="en-US" sz="2200" dirty="0"/>
              <a:t/>
            </a:r>
            <a:br>
              <a:rPr lang="en-US" sz="2200" dirty="0"/>
            </a:br>
            <a:r>
              <a:rPr lang="en-US" sz="2200" dirty="0" smtClean="0"/>
              <a:t>Shawn </a:t>
            </a:r>
            <a:r>
              <a:rPr lang="en-US" sz="2200" dirty="0" err="1" smtClean="0"/>
              <a:t>Domagal</a:t>
            </a:r>
            <a:r>
              <a:rPr lang="en-US" sz="2200" dirty="0" smtClean="0"/>
              <a:t>-Goldman                  NASA Goddard Space Flight Center</a:t>
            </a:r>
          </a:p>
          <a:p>
            <a:pPr marL="0" indent="0">
              <a:buNone/>
            </a:pPr>
            <a:r>
              <a:rPr lang="en-US" sz="2200" dirty="0" smtClean="0"/>
              <a:t>Tiffany Glassman                                  Northrup Grumman Aerospace Sys.</a:t>
            </a:r>
            <a:r>
              <a:rPr lang="en-US" sz="2200" dirty="0"/>
              <a:t/>
            </a:r>
            <a:br>
              <a:rPr lang="en-US" sz="2200" dirty="0"/>
            </a:br>
            <a:r>
              <a:rPr lang="en-US" sz="2200" b="1" dirty="0" smtClean="0"/>
              <a:t>Eliza Kempton                                       Grinnell College</a:t>
            </a:r>
          </a:p>
          <a:p>
            <a:pPr marL="0" indent="0">
              <a:buNone/>
            </a:pPr>
            <a:r>
              <a:rPr lang="en-US" sz="2200" dirty="0" err="1" smtClean="0"/>
              <a:t>Dimitri</a:t>
            </a:r>
            <a:r>
              <a:rPr lang="en-US" sz="2200" dirty="0" smtClean="0"/>
              <a:t> </a:t>
            </a:r>
            <a:r>
              <a:rPr lang="en-US" sz="2200" dirty="0" err="1" smtClean="0"/>
              <a:t>Mawet</a:t>
            </a:r>
            <a:r>
              <a:rPr lang="en-US" sz="2200" dirty="0" smtClean="0"/>
              <a:t>                                       Jet Propulsion Laboratory</a:t>
            </a:r>
          </a:p>
          <a:p>
            <a:pPr marL="0" indent="0">
              <a:buNone/>
            </a:pPr>
            <a:r>
              <a:rPr lang="en-US" sz="2200" b="1" dirty="0" smtClean="0"/>
              <a:t>Michael Meyer                                     University of Michigan</a:t>
            </a:r>
            <a:r>
              <a:rPr lang="en-US" sz="2200" dirty="0"/>
              <a:t/>
            </a:r>
            <a:br>
              <a:rPr lang="en-US" sz="2200" dirty="0"/>
            </a:br>
            <a:r>
              <a:rPr lang="en-US" sz="2200" dirty="0" smtClean="0"/>
              <a:t>Tyler Robinson                                      University of California, Santa Cruz</a:t>
            </a:r>
          </a:p>
          <a:p>
            <a:pPr marL="0" indent="0">
              <a:buNone/>
            </a:pPr>
            <a:r>
              <a:rPr lang="en-US" sz="2200" b="1" dirty="0" smtClean="0"/>
              <a:t>Chris Stark                                             Space Telescope Science Institute</a:t>
            </a:r>
          </a:p>
          <a:p>
            <a:pPr marL="0" indent="0">
              <a:buNone/>
            </a:pPr>
            <a:r>
              <a:rPr lang="en-US" sz="2200" b="1" dirty="0" smtClean="0"/>
              <a:t>Johanna </a:t>
            </a:r>
            <a:r>
              <a:rPr lang="en-US" sz="2200" b="1" dirty="0" err="1" smtClean="0"/>
              <a:t>Teske</a:t>
            </a:r>
            <a:r>
              <a:rPr lang="en-US" sz="2200" b="1" dirty="0" smtClean="0"/>
              <a:t>                                      Carnegie Observatories</a:t>
            </a:r>
          </a:p>
          <a:p>
            <a:pPr marL="0" indent="0">
              <a:buNone/>
            </a:pPr>
            <a:r>
              <a:rPr lang="en-US" sz="2200" dirty="0" smtClean="0">
                <a:effectLst/>
              </a:rPr>
              <a:t>Scott Gaudi (Past Chair, Ex officio)    Ohio State University</a:t>
            </a:r>
          </a:p>
          <a:p>
            <a:pPr marL="0" indent="0">
              <a:buNone/>
            </a:pPr>
            <a:r>
              <a:rPr lang="en-US" sz="2200" dirty="0" smtClean="0"/>
              <a:t>Martin </a:t>
            </a:r>
            <a:r>
              <a:rPr lang="en-US" sz="2200" dirty="0"/>
              <a:t>Still (Ex officio) </a:t>
            </a:r>
            <a:r>
              <a:rPr lang="en-US" sz="2200" dirty="0" smtClean="0"/>
              <a:t>                        NASA Headquarters</a:t>
            </a:r>
            <a:endParaRPr lang="en-US" sz="2200" dirty="0" smtClean="0">
              <a:effectLst/>
            </a:endParaRPr>
          </a:p>
        </p:txBody>
      </p:sp>
    </p:spTree>
    <p:extLst>
      <p:ext uri="{BB962C8B-B14F-4D97-AF65-F5344CB8AC3E}">
        <p14:creationId xmlns:p14="http://schemas.microsoft.com/office/powerpoint/2010/main" val="221430943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11067" cy="597429"/>
          </a:xfrm>
        </p:spPr>
        <p:txBody>
          <a:bodyPr>
            <a:noAutofit/>
          </a:bodyPr>
          <a:lstStyle/>
          <a:p>
            <a:r>
              <a:rPr lang="en-US" sz="3600" dirty="0" smtClean="0"/>
              <a:t>Completed Study Analysis Groups (SAGs)</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87350118"/>
              </p:ext>
            </p:extLst>
          </p:nvPr>
        </p:nvGraphicFramePr>
        <p:xfrm>
          <a:off x="380997" y="1161866"/>
          <a:ext cx="8432801" cy="5433668"/>
        </p:xfrm>
        <a:graphic>
          <a:graphicData uri="http://schemas.openxmlformats.org/drawingml/2006/table">
            <a:tbl>
              <a:tblPr firstRow="1" bandRow="1">
                <a:tableStyleId>{5C22544A-7EE6-4342-B048-85BDC9FD1C3A}</a:tableStyleId>
              </a:tblPr>
              <a:tblGrid>
                <a:gridCol w="689542"/>
                <a:gridCol w="678424"/>
                <a:gridCol w="6083538"/>
                <a:gridCol w="981297"/>
              </a:tblGrid>
              <a:tr h="250970">
                <a:tc>
                  <a:txBody>
                    <a:bodyPr/>
                    <a:lstStyle/>
                    <a:p>
                      <a:r>
                        <a:rPr lang="en-US" sz="1300" dirty="0" smtClean="0"/>
                        <a:t>Year</a:t>
                      </a:r>
                      <a:endParaRPr lang="en-US" sz="1300" dirty="0"/>
                    </a:p>
                  </a:txBody>
                  <a:tcPr/>
                </a:tc>
                <a:tc>
                  <a:txBody>
                    <a:bodyPr/>
                    <a:lstStyle/>
                    <a:p>
                      <a:r>
                        <a:rPr lang="en-US" sz="1300" dirty="0" smtClean="0"/>
                        <a:t>SAG</a:t>
                      </a:r>
                      <a:endParaRPr lang="en-US" sz="1300" dirty="0"/>
                    </a:p>
                  </a:txBody>
                  <a:tcPr/>
                </a:tc>
                <a:tc>
                  <a:txBody>
                    <a:bodyPr/>
                    <a:lstStyle/>
                    <a:p>
                      <a:r>
                        <a:rPr lang="en-US" sz="1300" dirty="0" smtClean="0"/>
                        <a:t>Title</a:t>
                      </a:r>
                      <a:endParaRPr lang="en-US" sz="1300" dirty="0"/>
                    </a:p>
                  </a:txBody>
                  <a:tcPr/>
                </a:tc>
                <a:tc>
                  <a:txBody>
                    <a:bodyPr/>
                    <a:lstStyle/>
                    <a:p>
                      <a:r>
                        <a:rPr lang="en-US" sz="1300" dirty="0" smtClean="0"/>
                        <a:t>Lead</a:t>
                      </a:r>
                      <a:endParaRPr lang="en-US" sz="1300" dirty="0"/>
                    </a:p>
                  </a:txBody>
                  <a:tcPr/>
                </a:tc>
              </a:tr>
              <a:tr h="422687">
                <a:tc>
                  <a:txBody>
                    <a:bodyPr/>
                    <a:lstStyle/>
                    <a:p>
                      <a:pPr algn="ctr"/>
                      <a:r>
                        <a:rPr lang="en-US" sz="1400" dirty="0" smtClean="0"/>
                        <a:t>2010</a:t>
                      </a:r>
                      <a:endParaRPr lang="en-US" sz="1400"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400" b="0" dirty="0" smtClean="0"/>
                        <a:t>1</a:t>
                      </a: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dirty="0" smtClean="0"/>
                        <a:t>Potential for </a:t>
                      </a:r>
                      <a:r>
                        <a:rPr lang="en-US" sz="1400" b="0" dirty="0" err="1" smtClean="0"/>
                        <a:t>Exoplanet</a:t>
                      </a:r>
                      <a:r>
                        <a:rPr lang="en-US" sz="1400" b="0" dirty="0" smtClean="0"/>
                        <a:t> Science Measurements from Solar System Probes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dirty="0" smtClean="0"/>
                        <a:t>Bennett,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b="0" dirty="0" smtClean="0"/>
                        <a:t>Coulter</a:t>
                      </a:r>
                    </a:p>
                  </a:txBody>
                  <a:tcPr/>
                </a:tc>
              </a:tr>
              <a:tr h="250970">
                <a:tc>
                  <a:txBody>
                    <a:bodyPr/>
                    <a:lstStyle/>
                    <a:p>
                      <a:pPr algn="ctr"/>
                      <a:r>
                        <a:rPr lang="en-US" sz="1400" dirty="0" smtClean="0"/>
                        <a:t>2012</a:t>
                      </a:r>
                      <a:endParaRPr lang="en-US" sz="1400"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400" b="0" dirty="0" smtClean="0"/>
                        <a:t>2</a:t>
                      </a: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dirty="0" smtClean="0"/>
                        <a:t>Debris Disks &amp; </a:t>
                      </a:r>
                      <a:r>
                        <a:rPr lang="en-US" sz="1400" b="0" dirty="0" err="1" smtClean="0"/>
                        <a:t>Exozodiacal</a:t>
                      </a:r>
                      <a:r>
                        <a:rPr lang="en-US" sz="1400" b="0" dirty="0" smtClean="0"/>
                        <a:t> Dust</a:t>
                      </a: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dirty="0" err="1" smtClean="0"/>
                        <a:t>Roberge</a:t>
                      </a:r>
                      <a:endParaRPr lang="en-US" sz="1400" b="0" dirty="0" smtClean="0"/>
                    </a:p>
                  </a:txBody>
                  <a:tcPr/>
                </a:tc>
              </a:tr>
              <a:tr h="422687">
                <a:tc>
                  <a:txBody>
                    <a:bodyPr/>
                    <a:lstStyle/>
                    <a:p>
                      <a:pPr algn="ctr"/>
                      <a:r>
                        <a:rPr lang="en-US" sz="1400" dirty="0" smtClean="0"/>
                        <a:t>2013</a:t>
                      </a:r>
                      <a:endParaRPr lang="en-US" sz="1400"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400" b="0" dirty="0" smtClean="0"/>
                        <a:t>5</a:t>
                      </a: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dirty="0" err="1" smtClean="0"/>
                        <a:t>Exoplanet</a:t>
                      </a:r>
                      <a:r>
                        <a:rPr lang="en-US" sz="1400" b="0" dirty="0" smtClean="0"/>
                        <a:t> Flagship Requirements and Characteristics</a:t>
                      </a: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dirty="0" err="1" smtClean="0"/>
                        <a:t>Noecker</a:t>
                      </a:r>
                      <a:r>
                        <a:rPr lang="en-US" sz="1400" b="0" dirty="0" smtClean="0"/>
                        <a:t>, Greene</a:t>
                      </a:r>
                      <a:endParaRPr lang="en-US" sz="1400" b="0" dirty="0"/>
                    </a:p>
                  </a:txBody>
                  <a:tcPr/>
                </a:tc>
              </a:tr>
              <a:tr h="422687">
                <a:tc>
                  <a:txBody>
                    <a:bodyPr/>
                    <a:lstStyle/>
                    <a:p>
                      <a:pPr algn="ctr"/>
                      <a:r>
                        <a:rPr lang="en-US" sz="1400" dirty="0" smtClean="0"/>
                        <a:t>2015</a:t>
                      </a:r>
                      <a:endParaRPr lang="en-US" sz="1400"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400" b="0" dirty="0" smtClean="0"/>
                        <a:t>8</a:t>
                      </a: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dirty="0" smtClean="0"/>
                        <a:t>Requirements and Limits of Future Precision Radial Velocity Measurements</a:t>
                      </a: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dirty="0" smtClean="0"/>
                        <a:t>Latham, </a:t>
                      </a:r>
                      <a:r>
                        <a:rPr lang="en-US" sz="1400" b="0" dirty="0" err="1" smtClean="0"/>
                        <a:t>Plavchan</a:t>
                      </a:r>
                      <a:endParaRPr lang="en-US" sz="1400" b="0" dirty="0"/>
                    </a:p>
                  </a:txBody>
                  <a:tcPr/>
                </a:tc>
              </a:tr>
              <a:tr h="422687">
                <a:tc>
                  <a:txBody>
                    <a:bodyPr/>
                    <a:lstStyle/>
                    <a:p>
                      <a:pPr algn="ctr"/>
                      <a:r>
                        <a:rPr lang="en-US" sz="1400" dirty="0" smtClean="0"/>
                        <a:t>2015</a:t>
                      </a:r>
                      <a:endParaRPr lang="en-US" sz="1400"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400" b="0" dirty="0" smtClean="0"/>
                        <a:t>9</a:t>
                      </a: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dirty="0" err="1" smtClean="0"/>
                        <a:t>Exoplanet</a:t>
                      </a:r>
                      <a:r>
                        <a:rPr lang="en-US" sz="1400" b="0" dirty="0" smtClean="0"/>
                        <a:t> Probe to Medium Scale Direct-Imaging Mission Requirements and Characteristics</a:t>
                      </a: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dirty="0" err="1" smtClean="0"/>
                        <a:t>Soummer</a:t>
                      </a:r>
                      <a:endParaRPr lang="en-US" sz="1400" b="0" dirty="0"/>
                    </a:p>
                  </a:txBody>
                  <a:tcPr/>
                </a:tc>
              </a:tr>
              <a:tr h="250970">
                <a:tc>
                  <a:txBody>
                    <a:bodyPr/>
                    <a:lstStyle/>
                    <a:p>
                      <a:pPr algn="ctr"/>
                      <a:r>
                        <a:rPr lang="en-US" sz="1400" dirty="0" smtClean="0"/>
                        <a:t>2015</a:t>
                      </a:r>
                      <a:endParaRPr lang="en-US" sz="1400"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400" b="0" dirty="0" smtClean="0"/>
                        <a:t>10</a:t>
                      </a: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dirty="0" smtClean="0"/>
                        <a:t>Characterizing the Atmospheres of Transiting Planets with JWST and Beyond</a:t>
                      </a: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dirty="0" smtClean="0"/>
                        <a:t>Cowan</a:t>
                      </a:r>
                      <a:endParaRPr lang="en-US" sz="1400" b="0" dirty="0"/>
                    </a:p>
                  </a:txBody>
                  <a:tcPr/>
                </a:tc>
              </a:tr>
              <a:tr h="572109">
                <a:tc>
                  <a:txBody>
                    <a:bodyPr/>
                    <a:lstStyle/>
                    <a:p>
                      <a:pPr algn="ctr"/>
                      <a:r>
                        <a:rPr lang="en-US" sz="1400" dirty="0" smtClean="0"/>
                        <a:t>2014</a:t>
                      </a:r>
                      <a:endParaRPr lang="en-US" sz="1400"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400" b="0" dirty="0" smtClean="0"/>
                        <a:t>11</a:t>
                      </a: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dirty="0" smtClean="0"/>
                        <a:t>Preparing for the WFIRST </a:t>
                      </a:r>
                      <a:r>
                        <a:rPr lang="en-US" sz="1400" b="0" dirty="0" err="1" smtClean="0"/>
                        <a:t>Microlensing</a:t>
                      </a:r>
                      <a:r>
                        <a:rPr lang="en-US" sz="1400" b="0" dirty="0" smtClean="0"/>
                        <a:t> Survey</a:t>
                      </a: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dirty="0" smtClean="0"/>
                        <a:t>Yee</a:t>
                      </a:r>
                      <a:endParaRPr lang="en-US" sz="1400" b="0" dirty="0"/>
                    </a:p>
                  </a:txBody>
                  <a:tcPr/>
                </a:tc>
              </a:tr>
              <a:tr h="25097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b="1" dirty="0" smtClean="0"/>
                        <a:t>2017</a:t>
                      </a:r>
                    </a:p>
                  </a:txBody>
                  <a:tcPr>
                    <a:solidFill>
                      <a:schemeClr val="accent1">
                        <a:lumMod val="20000"/>
                        <a:lumOff val="80000"/>
                      </a:schemeClr>
                    </a:solidFill>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400" b="1" dirty="0" smtClean="0"/>
                        <a:t>12</a:t>
                      </a:r>
                      <a:endParaRPr lang="en-US" sz="1400" b="1" dirty="0"/>
                    </a:p>
                  </a:txBody>
                  <a:tcPr>
                    <a:solidFill>
                      <a:schemeClr val="accent1">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1" dirty="0" smtClean="0"/>
                        <a:t>Scientific potential and feasibility of high-precision astrometry for </a:t>
                      </a:r>
                      <a:r>
                        <a:rPr lang="en-US" sz="1400" b="1" dirty="0" err="1" smtClean="0"/>
                        <a:t>exoplanet</a:t>
                      </a:r>
                      <a:r>
                        <a:rPr lang="en-US" sz="1400" b="1" dirty="0" smtClean="0"/>
                        <a:t> detection and characterization (final</a:t>
                      </a:r>
                      <a:r>
                        <a:rPr lang="en-US" sz="1400" b="1" baseline="0" dirty="0" smtClean="0"/>
                        <a:t> presentation at </a:t>
                      </a:r>
                      <a:r>
                        <a:rPr lang="en-US" sz="1400" b="1" baseline="0" dirty="0" err="1" smtClean="0"/>
                        <a:t>ExoPAG</a:t>
                      </a:r>
                      <a:r>
                        <a:rPr lang="en-US" sz="1400" b="1" baseline="0" dirty="0" smtClean="0"/>
                        <a:t> #15, January 2017)</a:t>
                      </a:r>
                      <a:endParaRPr lang="en-US" sz="1400" b="1"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sz="1400" b="1" dirty="0"/>
                    </a:p>
                  </a:txBody>
                  <a:tcPr>
                    <a:solidFill>
                      <a:schemeClr val="accent1">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1" dirty="0" err="1" smtClean="0"/>
                        <a:t>Bendek</a:t>
                      </a:r>
                      <a:endParaRPr lang="en-US" sz="1400" b="1" dirty="0"/>
                    </a:p>
                  </a:txBody>
                  <a:tcPr>
                    <a:solidFill>
                      <a:schemeClr val="accent1">
                        <a:lumMod val="20000"/>
                        <a:lumOff val="80000"/>
                      </a:schemeClr>
                    </a:solidFill>
                  </a:tcPr>
                </a:tc>
              </a:tr>
              <a:tr h="25097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300" dirty="0" smtClean="0"/>
                    </a:p>
                  </a:txBody>
                  <a:tcPr>
                    <a:solidFill>
                      <a:schemeClr val="accent1">
                        <a:lumMod val="20000"/>
                        <a:lumOff val="80000"/>
                      </a:schemeClr>
                    </a:solidFill>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endParaRPr lang="en-US" sz="1300" b="0" dirty="0"/>
                    </a:p>
                  </a:txBody>
                  <a:tcPr>
                    <a:solidFill>
                      <a:schemeClr val="accent1">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300" b="0" dirty="0"/>
                    </a:p>
                  </a:txBody>
                  <a:tcPr>
                    <a:solidFill>
                      <a:schemeClr val="accent1">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300" b="0" dirty="0"/>
                    </a:p>
                  </a:txBody>
                  <a:tcPr>
                    <a:solidFill>
                      <a:schemeClr val="accent1">
                        <a:lumMod val="20000"/>
                        <a:lumOff val="80000"/>
                      </a:schemeClr>
                    </a:solidFill>
                  </a:tcPr>
                </a:tc>
              </a:tr>
              <a:tr h="25097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300" dirty="0" smtClean="0"/>
                    </a:p>
                  </a:txBody>
                  <a:tcPr>
                    <a:solidFill>
                      <a:schemeClr val="accent1">
                        <a:lumMod val="20000"/>
                        <a:lumOff val="80000"/>
                      </a:schemeClr>
                    </a:solidFill>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300" b="0" dirty="0" smtClean="0"/>
                        <a:t>3,4,6,7</a:t>
                      </a:r>
                      <a:endParaRPr lang="en-US" sz="1300" b="0" dirty="0"/>
                    </a:p>
                  </a:txBody>
                  <a:tcPr>
                    <a:solidFill>
                      <a:schemeClr val="accent1">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300" b="0" dirty="0" smtClean="0"/>
                        <a:t>[SAG numbers not</a:t>
                      </a:r>
                      <a:r>
                        <a:rPr lang="en-US" sz="1300" b="0" baseline="0" dirty="0" smtClean="0"/>
                        <a:t> used</a:t>
                      </a:r>
                      <a:r>
                        <a:rPr lang="en-US" sz="1300" b="0" dirty="0" smtClean="0"/>
                        <a:t>]</a:t>
                      </a:r>
                      <a:endParaRPr lang="en-US" sz="1300" b="0" dirty="0"/>
                    </a:p>
                  </a:txBody>
                  <a:tcPr>
                    <a:solidFill>
                      <a:schemeClr val="accent1">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300" b="0" dirty="0"/>
                    </a:p>
                  </a:txBody>
                  <a:tcPr>
                    <a:solidFill>
                      <a:schemeClr val="accent1">
                        <a:lumMod val="20000"/>
                        <a:lumOff val="80000"/>
                      </a:schemeClr>
                    </a:solidFill>
                  </a:tcPr>
                </a:tc>
              </a:tr>
              <a:tr h="25097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300" dirty="0" smtClean="0"/>
                    </a:p>
                  </a:txBody>
                  <a:tcPr>
                    <a:solidFill>
                      <a:schemeClr val="accent1">
                        <a:lumMod val="20000"/>
                        <a:lumOff val="80000"/>
                      </a:schemeClr>
                    </a:solidFill>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endParaRPr lang="en-US" sz="1300" b="0" dirty="0"/>
                    </a:p>
                  </a:txBody>
                  <a:tcPr>
                    <a:solidFill>
                      <a:schemeClr val="accent1">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300" b="0" dirty="0"/>
                    </a:p>
                  </a:txBody>
                  <a:tcPr>
                    <a:solidFill>
                      <a:schemeClr val="accent1">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300" b="0" dirty="0"/>
                    </a:p>
                  </a:txBody>
                  <a:tcPr>
                    <a:solidFill>
                      <a:schemeClr val="accent1">
                        <a:lumMod val="20000"/>
                        <a:lumOff val="80000"/>
                      </a:schemeClr>
                    </a:solidFill>
                  </a:tcPr>
                </a:tc>
              </a:tr>
              <a:tr h="25097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300" dirty="0" smtClean="0"/>
                    </a:p>
                  </a:txBody>
                  <a:tcPr>
                    <a:solidFill>
                      <a:schemeClr val="accent1">
                        <a:lumMod val="20000"/>
                        <a:lumOff val="80000"/>
                      </a:schemeClr>
                    </a:solidFill>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endParaRPr lang="en-US" sz="1300" b="0" i="0" dirty="0"/>
                    </a:p>
                  </a:txBody>
                  <a:tcPr>
                    <a:solidFill>
                      <a:schemeClr val="accent1">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300" b="0" i="1" dirty="0"/>
                    </a:p>
                  </a:txBody>
                  <a:tcPr>
                    <a:solidFill>
                      <a:schemeClr val="accent1">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300" b="0" i="0" dirty="0"/>
                    </a:p>
                  </a:txBody>
                  <a:tcPr>
                    <a:solidFill>
                      <a:schemeClr val="accent1">
                        <a:lumMod val="20000"/>
                        <a:lumOff val="80000"/>
                      </a:schemeClr>
                    </a:solidFill>
                  </a:tcPr>
                </a:tc>
              </a:tr>
            </a:tbl>
          </a:graphicData>
        </a:graphic>
      </p:graphicFrame>
    </p:spTree>
    <p:extLst>
      <p:ext uri="{BB962C8B-B14F-4D97-AF65-F5344CB8AC3E}">
        <p14:creationId xmlns:p14="http://schemas.microsoft.com/office/powerpoint/2010/main" val="37880616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11067" cy="597429"/>
          </a:xfrm>
        </p:spPr>
        <p:txBody>
          <a:bodyPr>
            <a:noAutofit/>
          </a:bodyPr>
          <a:lstStyle/>
          <a:p>
            <a:r>
              <a:rPr lang="en-US" sz="3600" dirty="0" smtClean="0"/>
              <a:t>Active Study Analysis Groups (SAGs)</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12926246"/>
              </p:ext>
            </p:extLst>
          </p:nvPr>
        </p:nvGraphicFramePr>
        <p:xfrm>
          <a:off x="386519" y="1121226"/>
          <a:ext cx="8366539" cy="5029199"/>
        </p:xfrm>
        <a:graphic>
          <a:graphicData uri="http://schemas.openxmlformats.org/drawingml/2006/table">
            <a:tbl>
              <a:tblPr firstRow="1" bandRow="1">
                <a:tableStyleId>{5C22544A-7EE6-4342-B048-85BDC9FD1C3A}</a:tableStyleId>
              </a:tblPr>
              <a:tblGrid>
                <a:gridCol w="684696"/>
                <a:gridCol w="673655"/>
                <a:gridCol w="6040782"/>
                <a:gridCol w="967406"/>
              </a:tblGrid>
              <a:tr h="370840">
                <a:tc>
                  <a:txBody>
                    <a:bodyPr/>
                    <a:lstStyle/>
                    <a:p>
                      <a:r>
                        <a:rPr lang="en-US" sz="1300" dirty="0" smtClean="0"/>
                        <a:t>Year</a:t>
                      </a:r>
                      <a:endParaRPr lang="en-US" sz="1300" dirty="0"/>
                    </a:p>
                  </a:txBody>
                  <a:tcPr/>
                </a:tc>
                <a:tc>
                  <a:txBody>
                    <a:bodyPr/>
                    <a:lstStyle/>
                    <a:p>
                      <a:r>
                        <a:rPr lang="en-US" sz="1300" dirty="0" smtClean="0"/>
                        <a:t>SAG</a:t>
                      </a:r>
                      <a:endParaRPr lang="en-US" sz="1300" dirty="0"/>
                    </a:p>
                  </a:txBody>
                  <a:tcPr/>
                </a:tc>
                <a:tc>
                  <a:txBody>
                    <a:bodyPr/>
                    <a:lstStyle/>
                    <a:p>
                      <a:r>
                        <a:rPr lang="en-US" sz="1300" dirty="0" smtClean="0"/>
                        <a:t>Title</a:t>
                      </a:r>
                      <a:endParaRPr lang="en-US" sz="1300" dirty="0"/>
                    </a:p>
                  </a:txBody>
                  <a:tcPr/>
                </a:tc>
                <a:tc>
                  <a:txBody>
                    <a:bodyPr/>
                    <a:lstStyle/>
                    <a:p>
                      <a:r>
                        <a:rPr lang="en-US" sz="1300" dirty="0" smtClean="0"/>
                        <a:t>Lead</a:t>
                      </a:r>
                      <a:endParaRPr lang="en-US" sz="1300" dirty="0"/>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b="0" dirty="0"/>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400" b="0" dirty="0" smtClean="0"/>
                        <a:t>13</a:t>
                      </a: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dirty="0" err="1" smtClean="0"/>
                        <a:t>Exoplanet</a:t>
                      </a:r>
                      <a:r>
                        <a:rPr lang="en-US" sz="1400" b="0" dirty="0" smtClean="0"/>
                        <a:t> Occurrence Rates and Distributions (planned</a:t>
                      </a:r>
                      <a:r>
                        <a:rPr lang="en-US" sz="1400" b="0" baseline="0" dirty="0" smtClean="0"/>
                        <a:t> completion June 2017)</a:t>
                      </a: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dirty="0" err="1" smtClean="0"/>
                        <a:t>Belikov</a:t>
                      </a:r>
                      <a:endParaRPr lang="en-US" sz="1400" b="0" dirty="0"/>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400" b="0" dirty="0" smtClean="0"/>
                        <a:t>14</a:t>
                      </a: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dirty="0" smtClean="0"/>
                        <a:t>Characterization of Stars Targeted for NASA </a:t>
                      </a:r>
                      <a:r>
                        <a:rPr lang="en-US" sz="1400" b="0" dirty="0" err="1" smtClean="0"/>
                        <a:t>Exoplanet</a:t>
                      </a:r>
                      <a:r>
                        <a:rPr lang="en-US" sz="1400" b="0" dirty="0" smtClean="0"/>
                        <a:t> Missions (on hold)</a:t>
                      </a: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dirty="0" err="1" smtClean="0"/>
                        <a:t>Stassun</a:t>
                      </a:r>
                      <a:endParaRPr lang="en-US" sz="1400" b="0" dirty="0"/>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400" b="0" dirty="0" smtClean="0"/>
                        <a:t>15</a:t>
                      </a: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dk1"/>
                          </a:solidFill>
                          <a:latin typeface="+mn-lt"/>
                          <a:ea typeface="+mn-ea"/>
                          <a:cs typeface="+mn-cs"/>
                        </a:rPr>
                        <a:t>Exploring Other Worlds: Observational Constraints and Science Questions for Direct Imaging </a:t>
                      </a:r>
                      <a:r>
                        <a:rPr lang="en-US" sz="1400" b="0" kern="1200" dirty="0" err="1" smtClean="0">
                          <a:solidFill>
                            <a:schemeClr val="dk1"/>
                          </a:solidFill>
                          <a:latin typeface="+mn-lt"/>
                          <a:ea typeface="+mn-ea"/>
                          <a:cs typeface="+mn-cs"/>
                        </a:rPr>
                        <a:t>Exoplanet</a:t>
                      </a:r>
                      <a:r>
                        <a:rPr lang="en-US" sz="1400" b="0" kern="1200" dirty="0" smtClean="0">
                          <a:solidFill>
                            <a:schemeClr val="dk1"/>
                          </a:solidFill>
                          <a:latin typeface="+mn-lt"/>
                          <a:ea typeface="+mn-ea"/>
                          <a:cs typeface="+mn-cs"/>
                        </a:rPr>
                        <a:t> Missions (draft report expecte</a:t>
                      </a:r>
                      <a:r>
                        <a:rPr lang="en-US" sz="1400" b="0" kern="1200" baseline="0" dirty="0" smtClean="0">
                          <a:solidFill>
                            <a:schemeClr val="dk1"/>
                          </a:solidFill>
                          <a:latin typeface="+mn-lt"/>
                          <a:ea typeface="+mn-ea"/>
                          <a:cs typeface="+mn-cs"/>
                        </a:rPr>
                        <a:t>d soon)</a:t>
                      </a: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kern="1200" dirty="0" err="1" smtClean="0">
                          <a:solidFill>
                            <a:schemeClr val="dk1"/>
                          </a:solidFill>
                          <a:latin typeface="+mn-lt"/>
                          <a:ea typeface="+mn-ea"/>
                          <a:cs typeface="+mn-cs"/>
                        </a:rPr>
                        <a:t>Apai</a:t>
                      </a:r>
                      <a:endParaRPr lang="en-US" sz="1400" b="0" dirty="0"/>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400" b="0" i="0" dirty="0" smtClean="0"/>
                        <a:t>16</a:t>
                      </a:r>
                      <a:endParaRPr lang="en-US" sz="1400" b="0" i="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dirty="0" err="1" smtClean="0"/>
                        <a:t>Exoplanet</a:t>
                      </a:r>
                      <a:r>
                        <a:rPr lang="en-US" sz="1400" b="0" i="0" dirty="0" smtClean="0"/>
                        <a:t> </a:t>
                      </a:r>
                      <a:r>
                        <a:rPr lang="en-US" sz="1400" b="0" i="0" dirty="0" err="1" smtClean="0"/>
                        <a:t>Biosignatures</a:t>
                      </a:r>
                      <a:r>
                        <a:rPr lang="en-US" sz="1400" b="0" i="0" dirty="0" smtClean="0"/>
                        <a:t> (final</a:t>
                      </a:r>
                      <a:r>
                        <a:rPr lang="en-US" sz="1400" b="0" i="0" baseline="0" dirty="0" smtClean="0"/>
                        <a:t> report by August 2017?)</a:t>
                      </a:r>
                      <a:endParaRPr lang="en-US" sz="1400" b="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dirty="0" err="1" smtClean="0"/>
                        <a:t>Domagal</a:t>
                      </a:r>
                      <a:r>
                        <a:rPr lang="en-US" sz="1400" b="0" i="0" dirty="0" smtClean="0"/>
                        <a:t>-Goldman</a:t>
                      </a:r>
                      <a:endParaRPr lang="en-US" sz="1400" b="0" i="0" dirty="0"/>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400" b="0" dirty="0" smtClean="0"/>
                        <a:t>17</a:t>
                      </a: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Community Resources Needed for K2 and TESS Planetary Candidate Confirmation (final</a:t>
                      </a:r>
                      <a:r>
                        <a:rPr lang="en-US" sz="1400" baseline="0" dirty="0" smtClean="0"/>
                        <a:t> report by June 2017?</a:t>
                      </a:r>
                      <a:r>
                        <a:rPr lang="en-US" sz="1400" dirty="0" smtClean="0"/>
                        <a:t>)</a:t>
                      </a: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dirty="0" smtClean="0"/>
                        <a:t>Ciardi</a:t>
                      </a:r>
                      <a:r>
                        <a:rPr lang="en-US" sz="1400" b="0" baseline="0" dirty="0" smtClean="0"/>
                        <a:t> &amp; Pepper</a:t>
                      </a:r>
                      <a:endParaRPr lang="en-US" sz="1400" b="0" dirty="0"/>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400" b="0" dirty="0" smtClean="0"/>
                        <a:t>18</a:t>
                      </a: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Metrics for Direct-Imaging with </a:t>
                      </a:r>
                      <a:r>
                        <a:rPr lang="en-US" sz="1400" dirty="0" err="1" smtClean="0"/>
                        <a:t>Starshades</a:t>
                      </a:r>
                      <a:r>
                        <a:rPr lang="en-US" sz="1400" dirty="0" smtClean="0"/>
                        <a:t> (ready</a:t>
                      </a:r>
                      <a:r>
                        <a:rPr lang="en-US" sz="1400" baseline="0" dirty="0" smtClean="0"/>
                        <a:t> to write final report</a:t>
                      </a:r>
                      <a:r>
                        <a:rPr lang="en-US" sz="1400" dirty="0" smtClean="0"/>
                        <a:t>)</a:t>
                      </a: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dirty="0" smtClean="0"/>
                        <a:t>Glassman</a:t>
                      </a:r>
                      <a:r>
                        <a:rPr lang="en-US" sz="1400" b="0" baseline="0" dirty="0" smtClean="0"/>
                        <a:t> &amp; Turnbull</a:t>
                      </a:r>
                      <a:r>
                        <a:rPr lang="en-US" sz="1400" b="0" dirty="0" smtClean="0"/>
                        <a:t> </a:t>
                      </a:r>
                      <a:endParaRPr lang="en-US" sz="1400" b="0" dirty="0"/>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400" b="0" dirty="0" smtClean="0"/>
                        <a:t>19</a:t>
                      </a:r>
                      <a:endParaRPr lang="en-US" sz="1400" b="0" dirty="0"/>
                    </a:p>
                  </a:txBody>
                  <a:tcPr/>
                </a:tc>
                <a:tc>
                  <a:txBody>
                    <a:bodyPr/>
                    <a:lstStyle/>
                    <a:p>
                      <a:r>
                        <a:rPr lang="en-US" sz="1400" kern="1200" dirty="0" err="1" smtClean="0">
                          <a:solidFill>
                            <a:schemeClr val="dk1"/>
                          </a:solidFill>
                          <a:effectLst/>
                          <a:latin typeface="+mn-lt"/>
                          <a:ea typeface="+mn-ea"/>
                          <a:cs typeface="+mn-cs"/>
                        </a:rPr>
                        <a:t>Exoplanet</a:t>
                      </a:r>
                      <a:r>
                        <a:rPr lang="en-US" sz="1400" kern="1200" dirty="0" smtClean="0">
                          <a:solidFill>
                            <a:schemeClr val="dk1"/>
                          </a:solidFill>
                          <a:effectLst/>
                          <a:latin typeface="+mn-lt"/>
                          <a:ea typeface="+mn-ea"/>
                          <a:cs typeface="+mn-cs"/>
                        </a:rPr>
                        <a:t> imaging signal detection theory and rigorous contrast metrics (in</a:t>
                      </a:r>
                      <a:r>
                        <a:rPr lang="en-US" sz="1400" kern="1200" baseline="0" dirty="0" smtClean="0">
                          <a:solidFill>
                            <a:schemeClr val="dk1"/>
                          </a:solidFill>
                          <a:effectLst/>
                          <a:latin typeface="+mn-lt"/>
                          <a:ea typeface="+mn-ea"/>
                          <a:cs typeface="+mn-cs"/>
                        </a:rPr>
                        <a:t> progress)</a:t>
                      </a:r>
                      <a:endParaRPr lang="en-US" sz="1400" dirty="0" smtClean="0">
                        <a:effectLst/>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dirty="0" err="1" smtClean="0"/>
                        <a:t>Mawet</a:t>
                      </a:r>
                      <a:r>
                        <a:rPr lang="en-US" sz="1400" b="0" dirty="0" smtClean="0"/>
                        <a:t> &amp;</a:t>
                      </a:r>
                      <a:r>
                        <a:rPr lang="en-US" sz="1400" b="0" baseline="0" dirty="0" smtClean="0"/>
                        <a:t> Jensen-Clem</a:t>
                      </a:r>
                      <a:endParaRPr lang="en-US" sz="1400" b="0" dirty="0"/>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300" dirty="0" smtClean="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endParaRPr lang="en-US" sz="13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3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300" b="0" dirty="0"/>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300" dirty="0" smtClean="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endParaRPr lang="en-US" sz="1300" b="0" i="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300" b="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300" b="0" i="0" dirty="0"/>
                    </a:p>
                  </a:txBody>
                  <a:tcPr/>
                </a:tc>
              </a:tr>
            </a:tbl>
          </a:graphicData>
        </a:graphic>
      </p:graphicFrame>
    </p:spTree>
    <p:extLst>
      <p:ext uri="{BB962C8B-B14F-4D97-AF65-F5344CB8AC3E}">
        <p14:creationId xmlns:p14="http://schemas.microsoft.com/office/powerpoint/2010/main" val="335206145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257829"/>
          </a:xfrm>
        </p:spPr>
        <p:txBody>
          <a:bodyPr>
            <a:normAutofit fontScale="90000"/>
          </a:bodyPr>
          <a:lstStyle/>
          <a:p>
            <a:r>
              <a:rPr lang="en-US" dirty="0" err="1" smtClean="0"/>
              <a:t>ExoPAG</a:t>
            </a:r>
            <a:r>
              <a:rPr lang="en-US" dirty="0" smtClean="0"/>
              <a:t> Study Analysis Groups </a:t>
            </a:r>
            <a:br>
              <a:rPr lang="en-US" dirty="0" smtClean="0"/>
            </a:br>
            <a:r>
              <a:rPr lang="en-US" dirty="0" smtClean="0"/>
              <a:t>(SAGs) Overall Status</a:t>
            </a:r>
            <a:endParaRPr lang="en-US" dirty="0"/>
          </a:p>
        </p:txBody>
      </p:sp>
      <p:sp>
        <p:nvSpPr>
          <p:cNvPr id="3" name="Content Placeholder 2"/>
          <p:cNvSpPr>
            <a:spLocks noGrp="1"/>
          </p:cNvSpPr>
          <p:nvPr>
            <p:ph idx="1"/>
          </p:nvPr>
        </p:nvSpPr>
        <p:spPr>
          <a:xfrm>
            <a:off x="338667" y="1769553"/>
            <a:ext cx="8508999" cy="4525963"/>
          </a:xfrm>
        </p:spPr>
        <p:txBody>
          <a:bodyPr>
            <a:normAutofit fontScale="92500"/>
          </a:bodyPr>
          <a:lstStyle/>
          <a:p>
            <a:r>
              <a:rPr lang="en-US" dirty="0"/>
              <a:t>8</a:t>
            </a:r>
            <a:r>
              <a:rPr lang="en-US" dirty="0" smtClean="0"/>
              <a:t> SAGs finished work (7 with final report online)</a:t>
            </a:r>
          </a:p>
          <a:p>
            <a:r>
              <a:rPr lang="en-US" dirty="0" smtClean="0"/>
              <a:t>Accept SAG </a:t>
            </a:r>
            <a:r>
              <a:rPr lang="en-US" dirty="0"/>
              <a:t>12 </a:t>
            </a:r>
            <a:r>
              <a:rPr lang="en-US" dirty="0" smtClean="0"/>
              <a:t>(</a:t>
            </a:r>
            <a:r>
              <a:rPr lang="en-US" dirty="0" err="1" smtClean="0"/>
              <a:t>exoplanet</a:t>
            </a:r>
            <a:r>
              <a:rPr lang="en-US" dirty="0" smtClean="0"/>
              <a:t> astrometry) close-out?</a:t>
            </a:r>
            <a:endParaRPr lang="en-US" dirty="0"/>
          </a:p>
          <a:p>
            <a:r>
              <a:rPr lang="en-US" dirty="0" smtClean="0"/>
              <a:t>7 SAGs actively working</a:t>
            </a:r>
          </a:p>
          <a:p>
            <a:r>
              <a:rPr lang="en-US" dirty="0"/>
              <a:t>3</a:t>
            </a:r>
            <a:r>
              <a:rPr lang="en-US" dirty="0" smtClean="0"/>
              <a:t> SAGs nearing completion in mid 2017:</a:t>
            </a:r>
          </a:p>
          <a:p>
            <a:r>
              <a:rPr lang="en-US" dirty="0" smtClean="0"/>
              <a:t>SAG 13 on </a:t>
            </a:r>
            <a:r>
              <a:rPr lang="en-US" dirty="0" err="1" smtClean="0"/>
              <a:t>exoplanet</a:t>
            </a:r>
            <a:r>
              <a:rPr lang="en-US" dirty="0" smtClean="0"/>
              <a:t> demographics (</a:t>
            </a:r>
            <a:r>
              <a:rPr lang="en-US" dirty="0" err="1" smtClean="0"/>
              <a:t>Belikov</a:t>
            </a:r>
            <a:r>
              <a:rPr lang="en-US" dirty="0" smtClean="0"/>
              <a:t>)</a:t>
            </a:r>
          </a:p>
          <a:p>
            <a:r>
              <a:rPr lang="en-US" dirty="0" smtClean="0"/>
              <a:t>SAG 16 on </a:t>
            </a:r>
            <a:r>
              <a:rPr lang="en-US" dirty="0" err="1" smtClean="0"/>
              <a:t>exoplanet</a:t>
            </a:r>
            <a:r>
              <a:rPr lang="en-US" dirty="0" smtClean="0"/>
              <a:t> </a:t>
            </a:r>
            <a:r>
              <a:rPr lang="en-US" dirty="0" err="1" smtClean="0"/>
              <a:t>biosignatures</a:t>
            </a:r>
            <a:r>
              <a:rPr lang="en-US" dirty="0" smtClean="0"/>
              <a:t> (</a:t>
            </a:r>
            <a:r>
              <a:rPr lang="en-US" dirty="0" err="1" smtClean="0"/>
              <a:t>Domagal</a:t>
            </a:r>
            <a:r>
              <a:rPr lang="en-US" dirty="0" smtClean="0"/>
              <a:t>-Goldman et al.)</a:t>
            </a:r>
          </a:p>
          <a:p>
            <a:r>
              <a:rPr lang="en-US" dirty="0" smtClean="0"/>
              <a:t>SAG 17 on transit confirmations (Ciardi &amp; Pepper) </a:t>
            </a:r>
          </a:p>
        </p:txBody>
      </p:sp>
    </p:spTree>
    <p:extLst>
      <p:ext uri="{BB962C8B-B14F-4D97-AF65-F5344CB8AC3E}">
        <p14:creationId xmlns:p14="http://schemas.microsoft.com/office/powerpoint/2010/main" val="15113877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466" y="-80976"/>
            <a:ext cx="8686802" cy="868375"/>
          </a:xfrm>
        </p:spPr>
        <p:txBody>
          <a:bodyPr>
            <a:normAutofit/>
          </a:bodyPr>
          <a:lstStyle/>
          <a:p>
            <a:r>
              <a:rPr lang="en-US" sz="3600" dirty="0" smtClean="0"/>
              <a:t>Technology Needs and Prioritization Process</a:t>
            </a:r>
            <a:endParaRPr lang="en-US" sz="3600" dirty="0"/>
          </a:p>
        </p:txBody>
      </p:sp>
      <p:sp>
        <p:nvSpPr>
          <p:cNvPr id="3" name="Content Placeholder 2"/>
          <p:cNvSpPr>
            <a:spLocks noGrp="1"/>
          </p:cNvSpPr>
          <p:nvPr>
            <p:ph idx="1"/>
          </p:nvPr>
        </p:nvSpPr>
        <p:spPr/>
        <p:txBody>
          <a:bodyPr/>
          <a:lstStyle/>
          <a:p>
            <a:endParaRPr lang="en-US" dirty="0"/>
          </a:p>
        </p:txBody>
      </p:sp>
      <p:graphicFrame>
        <p:nvGraphicFramePr>
          <p:cNvPr id="4" name="Content Placeholder 4"/>
          <p:cNvGraphicFramePr>
            <a:graphicFrameLocks/>
          </p:cNvGraphicFramePr>
          <p:nvPr>
            <p:extLst>
              <p:ext uri="{D42A27DB-BD31-4B8C-83A1-F6EECF244321}">
                <p14:modId xmlns:p14="http://schemas.microsoft.com/office/powerpoint/2010/main" val="1318662301"/>
              </p:ext>
            </p:extLst>
          </p:nvPr>
        </p:nvGraphicFramePr>
        <p:xfrm>
          <a:off x="84663" y="811840"/>
          <a:ext cx="8991600" cy="5979160"/>
        </p:xfrm>
        <a:graphic>
          <a:graphicData uri="http://schemas.openxmlformats.org/drawingml/2006/table">
            <a:tbl>
              <a:tblPr firstRow="1" bandRow="1">
                <a:tableStyleId>{93296810-A885-4BE3-A3E7-6D5BEEA58F35}</a:tableStyleId>
              </a:tblPr>
              <a:tblGrid>
                <a:gridCol w="504203">
                  <a:extLst>
                    <a:ext uri="{9D8B030D-6E8A-4147-A177-3AD203B41FA5}">
                      <a16:colId xmlns="" xmlns:a16="http://schemas.microsoft.com/office/drawing/2014/main" val="1268658072"/>
                    </a:ext>
                  </a:extLst>
                </a:gridCol>
                <a:gridCol w="7383165">
                  <a:extLst>
                    <a:ext uri="{9D8B030D-6E8A-4147-A177-3AD203B41FA5}">
                      <a16:colId xmlns="" xmlns:a16="http://schemas.microsoft.com/office/drawing/2014/main" val="2794509120"/>
                    </a:ext>
                  </a:extLst>
                </a:gridCol>
                <a:gridCol w="1104232">
                  <a:extLst>
                    <a:ext uri="{9D8B030D-6E8A-4147-A177-3AD203B41FA5}">
                      <a16:colId xmlns="" xmlns:a16="http://schemas.microsoft.com/office/drawing/2014/main" val="387942321"/>
                    </a:ext>
                  </a:extLst>
                </a:gridCol>
              </a:tblGrid>
              <a:tr h="370840">
                <a:tc>
                  <a:txBody>
                    <a:bodyPr/>
                    <a:lstStyle/>
                    <a:p>
                      <a:pPr algn="ctr"/>
                      <a:r>
                        <a:rPr lang="en-US" sz="1600" dirty="0" smtClean="0"/>
                        <a:t>ID</a:t>
                      </a:r>
                      <a:endParaRPr lang="en-US" sz="1600" dirty="0"/>
                    </a:p>
                  </a:txBody>
                  <a:tcPr/>
                </a:tc>
                <a:tc>
                  <a:txBody>
                    <a:bodyPr/>
                    <a:lstStyle/>
                    <a:p>
                      <a:r>
                        <a:rPr lang="en-US" sz="1600" dirty="0" smtClean="0"/>
                        <a:t>Activity</a:t>
                      </a:r>
                      <a:endParaRPr lang="en-US" sz="1600" dirty="0"/>
                    </a:p>
                  </a:txBody>
                  <a:tcPr/>
                </a:tc>
                <a:tc>
                  <a:txBody>
                    <a:bodyPr/>
                    <a:lstStyle/>
                    <a:p>
                      <a:pPr algn="ctr"/>
                      <a:r>
                        <a:rPr lang="en-US" sz="1600" dirty="0" smtClean="0"/>
                        <a:t>Date</a:t>
                      </a:r>
                      <a:endParaRPr lang="en-US" sz="1600" dirty="0"/>
                    </a:p>
                  </a:txBody>
                  <a:tcPr/>
                </a:tc>
                <a:extLst>
                  <a:ext uri="{0D108BD9-81ED-4DB2-BD59-A6C34878D82A}">
                    <a16:rowId xmlns="" xmlns:a16="http://schemas.microsoft.com/office/drawing/2014/main" val="2817149519"/>
                  </a:ext>
                </a:extLst>
              </a:tr>
              <a:tr h="370840">
                <a:tc>
                  <a:txBody>
                    <a:bodyPr/>
                    <a:lstStyle/>
                    <a:p>
                      <a:pPr algn="ctr"/>
                      <a:r>
                        <a:rPr lang="en-US" sz="1600" dirty="0" smtClean="0"/>
                        <a:t>1</a:t>
                      </a:r>
                      <a:endParaRPr lang="en-US" sz="1600" dirty="0"/>
                    </a:p>
                  </a:txBody>
                  <a:tcPr/>
                </a:tc>
                <a:tc>
                  <a:txBody>
                    <a:bodyPr/>
                    <a:lstStyle/>
                    <a:p>
                      <a:r>
                        <a:rPr lang="en-US" sz="1600" dirty="0" smtClean="0"/>
                        <a:t>Technology Needs Input Window Opens</a:t>
                      </a:r>
                      <a:endParaRPr lang="en-US" sz="1600" dirty="0"/>
                    </a:p>
                  </a:txBody>
                  <a:tcPr/>
                </a:tc>
                <a:tc>
                  <a:txBody>
                    <a:bodyPr/>
                    <a:lstStyle/>
                    <a:p>
                      <a:pPr algn="ctr"/>
                      <a:r>
                        <a:rPr lang="en-US" sz="1600" dirty="0" smtClean="0"/>
                        <a:t>06/08/16</a:t>
                      </a:r>
                      <a:endParaRPr lang="en-US" sz="1600" dirty="0"/>
                    </a:p>
                  </a:txBody>
                  <a:tcPr/>
                </a:tc>
                <a:extLst>
                  <a:ext uri="{0D108BD9-81ED-4DB2-BD59-A6C34878D82A}">
                    <a16:rowId xmlns="" xmlns:a16="http://schemas.microsoft.com/office/drawing/2014/main" val="3623184804"/>
                  </a:ext>
                </a:extLst>
              </a:tr>
              <a:tr h="370840">
                <a:tc>
                  <a:txBody>
                    <a:bodyPr/>
                    <a:lstStyle/>
                    <a:p>
                      <a:pPr lvl="1" algn="ctr"/>
                      <a:endParaRPr lang="en-US" sz="1600" dirty="0"/>
                    </a:p>
                  </a:txBody>
                  <a:tcPr/>
                </a:tc>
                <a:tc>
                  <a:txBody>
                    <a:bodyPr/>
                    <a:lstStyle/>
                    <a:p>
                      <a:pPr lvl="1"/>
                      <a:r>
                        <a:rPr lang="en-US" sz="1600" baseline="0" dirty="0" smtClean="0"/>
                        <a:t>e</a:t>
                      </a:r>
                      <a:r>
                        <a:rPr lang="en-US" sz="1600" dirty="0" smtClean="0"/>
                        <a:t>mail</a:t>
                      </a:r>
                      <a:r>
                        <a:rPr lang="en-US" sz="1600" baseline="0" dirty="0" smtClean="0"/>
                        <a:t> all three PAGs: </a:t>
                      </a:r>
                      <a:r>
                        <a:rPr lang="en-US" sz="1600" dirty="0" smtClean="0"/>
                        <a:t>Technology Gap Lists, Input Forms, process</a:t>
                      </a:r>
                      <a:r>
                        <a:rPr lang="en-US" sz="1600" baseline="0" dirty="0" smtClean="0"/>
                        <a:t> </a:t>
                      </a:r>
                      <a:r>
                        <a:rPr lang="en-US" sz="1600" dirty="0" smtClean="0"/>
                        <a:t>explanation</a:t>
                      </a:r>
                      <a:endParaRPr lang="en-US" sz="1600" dirty="0"/>
                    </a:p>
                  </a:txBody>
                  <a:tcPr/>
                </a:tc>
                <a:tc>
                  <a:txBody>
                    <a:bodyPr/>
                    <a:lstStyle/>
                    <a:p>
                      <a:pPr algn="ctr"/>
                      <a:endParaRPr lang="en-US" sz="1600" dirty="0"/>
                    </a:p>
                  </a:txBody>
                  <a:tcPr/>
                </a:tc>
                <a:extLst>
                  <a:ext uri="{0D108BD9-81ED-4DB2-BD59-A6C34878D82A}">
                    <a16:rowId xmlns="" xmlns:a16="http://schemas.microsoft.com/office/drawing/2014/main" val="2555737890"/>
                  </a:ext>
                </a:extLst>
              </a:tr>
              <a:tr h="370840">
                <a:tc>
                  <a:txBody>
                    <a:bodyPr/>
                    <a:lstStyle/>
                    <a:p>
                      <a:pPr lvl="1" algn="ctr"/>
                      <a:endParaRPr lang="en-US" sz="1600" dirty="0"/>
                    </a:p>
                  </a:txBody>
                  <a:tcPr/>
                </a:tc>
                <a:tc>
                  <a:txBody>
                    <a:bodyPr/>
                    <a:lstStyle/>
                    <a:p>
                      <a:pPr lvl="1"/>
                      <a:r>
                        <a:rPr lang="en-US" sz="1600" dirty="0" smtClean="0"/>
                        <a:t>presentation at </a:t>
                      </a:r>
                      <a:r>
                        <a:rPr lang="en-US" sz="1600" baseline="0" dirty="0" smtClean="0"/>
                        <a:t>June ExoPAG </a:t>
                      </a:r>
                      <a:endParaRPr lang="en-US" sz="1600" dirty="0"/>
                    </a:p>
                  </a:txBody>
                  <a:tcPr/>
                </a:tc>
                <a:tc>
                  <a:txBody>
                    <a:bodyPr/>
                    <a:lstStyle/>
                    <a:p>
                      <a:pPr algn="ctr"/>
                      <a:r>
                        <a:rPr lang="en-US" sz="1600" dirty="0" smtClean="0"/>
                        <a:t>06/12/16</a:t>
                      </a:r>
                      <a:endParaRPr lang="en-US" sz="1600" dirty="0"/>
                    </a:p>
                  </a:txBody>
                  <a:tcPr/>
                </a:tc>
                <a:extLst>
                  <a:ext uri="{0D108BD9-81ED-4DB2-BD59-A6C34878D82A}">
                    <a16:rowId xmlns="" xmlns:a16="http://schemas.microsoft.com/office/drawing/2014/main" val="340430491"/>
                  </a:ext>
                </a:extLst>
              </a:tr>
              <a:tr h="370840">
                <a:tc>
                  <a:txBody>
                    <a:bodyPr/>
                    <a:lstStyle/>
                    <a:p>
                      <a:pPr algn="ctr"/>
                      <a:r>
                        <a:rPr lang="en-US" sz="1600" dirty="0" smtClean="0"/>
                        <a:t>2</a:t>
                      </a:r>
                      <a:endParaRPr lang="en-US" sz="1600" dirty="0"/>
                    </a:p>
                  </a:txBody>
                  <a:tcPr/>
                </a:tc>
                <a:tc>
                  <a:txBody>
                    <a:bodyPr/>
                    <a:lstStyle/>
                    <a:p>
                      <a:r>
                        <a:rPr lang="en-US" sz="1600" dirty="0" smtClean="0"/>
                        <a:t>Technology Window Closes</a:t>
                      </a:r>
                      <a:endParaRPr lang="en-US" sz="1600" dirty="0"/>
                    </a:p>
                  </a:txBody>
                  <a:tcPr/>
                </a:tc>
                <a:tc>
                  <a:txBody>
                    <a:bodyPr/>
                    <a:lstStyle/>
                    <a:p>
                      <a:pPr algn="ctr"/>
                      <a:r>
                        <a:rPr lang="en-US" sz="1600" dirty="0" smtClean="0"/>
                        <a:t>08/26/16</a:t>
                      </a:r>
                      <a:endParaRPr lang="en-US" sz="1600" dirty="0"/>
                    </a:p>
                  </a:txBody>
                  <a:tcPr/>
                </a:tc>
                <a:extLst>
                  <a:ext uri="{0D108BD9-81ED-4DB2-BD59-A6C34878D82A}">
                    <a16:rowId xmlns="" xmlns:a16="http://schemas.microsoft.com/office/drawing/2014/main" val="643687636"/>
                  </a:ext>
                </a:extLst>
              </a:tr>
              <a:tr h="370840">
                <a:tc>
                  <a:txBody>
                    <a:bodyPr/>
                    <a:lstStyle/>
                    <a:p>
                      <a:pPr algn="ctr"/>
                      <a:r>
                        <a:rPr lang="en-US" sz="1600" dirty="0" smtClean="0"/>
                        <a:t>3</a:t>
                      </a:r>
                      <a:endParaRPr lang="en-US" sz="1600" dirty="0"/>
                    </a:p>
                  </a:txBody>
                  <a:tcPr/>
                </a:tc>
                <a:tc>
                  <a:txBody>
                    <a:bodyPr/>
                    <a:lstStyle/>
                    <a:p>
                      <a:r>
                        <a:rPr lang="en-US" sz="1600" b="0" dirty="0" smtClean="0"/>
                        <a:t>Technology Gap Selection and Prioritization Criteria Peer Review</a:t>
                      </a:r>
                      <a:endParaRPr lang="en-US" sz="1600" b="0" dirty="0"/>
                    </a:p>
                  </a:txBody>
                  <a:tcPr/>
                </a:tc>
                <a:tc>
                  <a:txBody>
                    <a:bodyPr/>
                    <a:lstStyle/>
                    <a:p>
                      <a:pPr algn="ctr"/>
                      <a:r>
                        <a:rPr lang="en-US" sz="1600" dirty="0" smtClean="0"/>
                        <a:t>09/08/16</a:t>
                      </a:r>
                      <a:endParaRPr lang="en-US" sz="1600" dirty="0"/>
                    </a:p>
                  </a:txBody>
                  <a:tcPr/>
                </a:tc>
                <a:extLst>
                  <a:ext uri="{0D108BD9-81ED-4DB2-BD59-A6C34878D82A}">
                    <a16:rowId xmlns="" xmlns:a16="http://schemas.microsoft.com/office/drawing/2014/main" val="2869569924"/>
                  </a:ext>
                </a:extLst>
              </a:tr>
              <a:tr h="370840">
                <a:tc>
                  <a:txBody>
                    <a:bodyPr/>
                    <a:lstStyle/>
                    <a:p>
                      <a:pPr algn="ctr"/>
                      <a:endParaRPr lang="en-US" sz="1600" dirty="0"/>
                    </a:p>
                  </a:txBody>
                  <a:tcPr/>
                </a:tc>
                <a:tc>
                  <a:txBody>
                    <a:bodyPr/>
                    <a:lstStyle/>
                    <a:p>
                      <a:r>
                        <a:rPr lang="en-US" sz="1600" b="0" dirty="0" smtClean="0"/>
                        <a:t>Selection and Prioritization</a:t>
                      </a:r>
                      <a:r>
                        <a:rPr lang="en-US" sz="1600" b="0" baseline="0" dirty="0" smtClean="0"/>
                        <a:t> Criteria Review by Independent Review Board convened by </a:t>
                      </a:r>
                      <a:r>
                        <a:rPr lang="en-US" sz="1600" b="0" baseline="0" dirty="0" err="1" smtClean="0"/>
                        <a:t>ExoTAC</a:t>
                      </a:r>
                      <a:endParaRPr lang="en-US" sz="1600" b="0" dirty="0"/>
                    </a:p>
                  </a:txBody>
                  <a:tcPr/>
                </a:tc>
                <a:tc>
                  <a:txBody>
                    <a:bodyPr/>
                    <a:lstStyle/>
                    <a:p>
                      <a:pPr algn="ctr"/>
                      <a:r>
                        <a:rPr lang="en-US" sz="1600" dirty="0" smtClean="0"/>
                        <a:t>09/21/16</a:t>
                      </a:r>
                      <a:endParaRPr lang="en-US" sz="1600" dirty="0"/>
                    </a:p>
                  </a:txBody>
                  <a:tcPr/>
                </a:tc>
                <a:extLst>
                  <a:ext uri="{0D108BD9-81ED-4DB2-BD59-A6C34878D82A}">
                    <a16:rowId xmlns="" xmlns:a16="http://schemas.microsoft.com/office/drawing/2014/main" val="10006"/>
                  </a:ext>
                </a:extLst>
              </a:tr>
              <a:tr h="370840">
                <a:tc>
                  <a:txBody>
                    <a:bodyPr/>
                    <a:lstStyle/>
                    <a:p>
                      <a:pPr algn="ctr"/>
                      <a:r>
                        <a:rPr lang="en-US" sz="1600" dirty="0" smtClean="0"/>
                        <a:t>4</a:t>
                      </a:r>
                      <a:endParaRPr lang="en-US" sz="1600" dirty="0"/>
                    </a:p>
                  </a:txBody>
                  <a:tcPr/>
                </a:tc>
                <a:tc>
                  <a:txBody>
                    <a:bodyPr/>
                    <a:lstStyle/>
                    <a:p>
                      <a:r>
                        <a:rPr lang="en-US" sz="1600" dirty="0" smtClean="0"/>
                        <a:t>Technology Gaps Assessed and Prioritized by the ExEP</a:t>
                      </a:r>
                      <a:endParaRPr lang="en-US" sz="1600" dirty="0"/>
                    </a:p>
                  </a:txBody>
                  <a:tcPr/>
                </a:tc>
                <a:tc>
                  <a:txBody>
                    <a:bodyPr/>
                    <a:lstStyle/>
                    <a:p>
                      <a:pPr algn="ctr"/>
                      <a:r>
                        <a:rPr lang="en-US" sz="1600" dirty="0" smtClean="0"/>
                        <a:t>10/10/16</a:t>
                      </a:r>
                      <a:endParaRPr lang="en-US" sz="1600" dirty="0"/>
                    </a:p>
                  </a:txBody>
                  <a:tcPr/>
                </a:tc>
                <a:extLst>
                  <a:ext uri="{0D108BD9-81ED-4DB2-BD59-A6C34878D82A}">
                    <a16:rowId xmlns="" xmlns:a16="http://schemas.microsoft.com/office/drawing/2014/main" val="1990630757"/>
                  </a:ext>
                </a:extLst>
              </a:tr>
              <a:tr h="370840">
                <a:tc>
                  <a:txBody>
                    <a:bodyPr/>
                    <a:lstStyle/>
                    <a:p>
                      <a:pPr algn="ctr"/>
                      <a:endParaRPr lang="en-US" sz="1600" dirty="0"/>
                    </a:p>
                  </a:txBody>
                  <a:tcPr/>
                </a:tc>
                <a:tc>
                  <a:txBody>
                    <a:bodyPr/>
                    <a:lstStyle/>
                    <a:p>
                      <a:r>
                        <a:rPr lang="en-US" sz="1600" b="0" dirty="0" smtClean="0"/>
                        <a:t>Technology Gap Assessment and Prioritization Reviewed by Independent</a:t>
                      </a:r>
                      <a:r>
                        <a:rPr lang="en-US" sz="1600" b="0" baseline="0" dirty="0" smtClean="0"/>
                        <a:t> Review Board convened by </a:t>
                      </a:r>
                      <a:r>
                        <a:rPr lang="en-US" sz="1600" b="0" baseline="0" dirty="0" err="1" smtClean="0"/>
                        <a:t>ExoTAC</a:t>
                      </a:r>
                      <a:endParaRPr lang="en-US" sz="1600" b="0" dirty="0"/>
                    </a:p>
                  </a:txBody>
                  <a:tcPr/>
                </a:tc>
                <a:tc>
                  <a:txBody>
                    <a:bodyPr/>
                    <a:lstStyle/>
                    <a:p>
                      <a:pPr algn="ctr"/>
                      <a:r>
                        <a:rPr lang="en-US" sz="1600" dirty="0" smtClean="0"/>
                        <a:t>10/20/16</a:t>
                      </a:r>
                      <a:endParaRPr lang="en-US" sz="1600" dirty="0"/>
                    </a:p>
                  </a:txBody>
                  <a:tcPr/>
                </a:tc>
                <a:extLst>
                  <a:ext uri="{0D108BD9-81ED-4DB2-BD59-A6C34878D82A}">
                    <a16:rowId xmlns="" xmlns:a16="http://schemas.microsoft.com/office/drawing/2014/main" val="10008"/>
                  </a:ext>
                </a:extLst>
              </a:tr>
              <a:tr h="370840">
                <a:tc>
                  <a:txBody>
                    <a:bodyPr/>
                    <a:lstStyle/>
                    <a:p>
                      <a:pPr algn="ctr"/>
                      <a:r>
                        <a:rPr lang="en-US" sz="1600" dirty="0" smtClean="0"/>
                        <a:t>5</a:t>
                      </a:r>
                      <a:endParaRPr lang="en-US" sz="1600" dirty="0"/>
                    </a:p>
                  </a:txBody>
                  <a:tcPr/>
                </a:tc>
                <a:tc>
                  <a:txBody>
                    <a:bodyPr/>
                    <a:lstStyle/>
                    <a:p>
                      <a:r>
                        <a:rPr lang="en-US" sz="1600" dirty="0" smtClean="0"/>
                        <a:t>Technology Gap Lists Inform TDEM Amendment</a:t>
                      </a:r>
                      <a:endParaRPr lang="en-US" sz="1600" dirty="0"/>
                    </a:p>
                  </a:txBody>
                  <a:tcPr/>
                </a:tc>
                <a:tc>
                  <a:txBody>
                    <a:bodyPr/>
                    <a:lstStyle/>
                    <a:p>
                      <a:pPr algn="ctr"/>
                      <a:r>
                        <a:rPr lang="en-US" sz="1600" dirty="0" smtClean="0"/>
                        <a:t>mid-Nov</a:t>
                      </a:r>
                      <a:endParaRPr lang="en-US" sz="1600" dirty="0"/>
                    </a:p>
                  </a:txBody>
                  <a:tcPr/>
                </a:tc>
                <a:extLst>
                  <a:ext uri="{0D108BD9-81ED-4DB2-BD59-A6C34878D82A}">
                    <a16:rowId xmlns="" xmlns:a16="http://schemas.microsoft.com/office/drawing/2014/main" val="2258357014"/>
                  </a:ext>
                </a:extLst>
              </a:tr>
              <a:tr h="370840">
                <a:tc>
                  <a:txBody>
                    <a:bodyPr/>
                    <a:lstStyle/>
                    <a:p>
                      <a:pPr lvl="1" algn="ctr"/>
                      <a:endParaRPr lang="en-US" sz="1600" dirty="0"/>
                    </a:p>
                  </a:txBody>
                  <a:tcPr/>
                </a:tc>
                <a:tc>
                  <a:txBody>
                    <a:bodyPr/>
                    <a:lstStyle/>
                    <a:p>
                      <a:pPr lvl="1"/>
                      <a:r>
                        <a:rPr lang="en-US" sz="1600" dirty="0" smtClean="0"/>
                        <a:t>Technology Amendment released through NSPIRES</a:t>
                      </a:r>
                      <a:endParaRPr lang="en-US" sz="1600" dirty="0"/>
                    </a:p>
                  </a:txBody>
                  <a:tcPr/>
                </a:tc>
                <a:tc>
                  <a:txBody>
                    <a:bodyPr/>
                    <a:lstStyle/>
                    <a:p>
                      <a:pPr algn="ctr"/>
                      <a:r>
                        <a:rPr lang="en-US" sz="1600" dirty="0" smtClean="0"/>
                        <a:t>mid-Dec</a:t>
                      </a:r>
                      <a:endParaRPr lang="en-US" sz="1600" dirty="0"/>
                    </a:p>
                  </a:txBody>
                  <a:tcPr/>
                </a:tc>
                <a:extLst>
                  <a:ext uri="{0D108BD9-81ED-4DB2-BD59-A6C34878D82A}">
                    <a16:rowId xmlns="" xmlns:a16="http://schemas.microsoft.com/office/drawing/2014/main" val="2697902789"/>
                  </a:ext>
                </a:extLst>
              </a:tr>
              <a:tr h="370840">
                <a:tc>
                  <a:txBody>
                    <a:bodyPr/>
                    <a:lstStyle/>
                    <a:p>
                      <a:pPr algn="ctr"/>
                      <a:r>
                        <a:rPr lang="en-US" sz="1600" dirty="0" smtClean="0"/>
                        <a:t>6</a:t>
                      </a:r>
                      <a:endParaRPr lang="en-US" sz="1600" dirty="0"/>
                    </a:p>
                  </a:txBody>
                  <a:tcPr/>
                </a:tc>
                <a:tc>
                  <a:txBody>
                    <a:bodyPr/>
                    <a:lstStyle/>
                    <a:p>
                      <a:r>
                        <a:rPr lang="en-US" sz="1600" dirty="0" smtClean="0"/>
                        <a:t>ExEP</a:t>
                      </a:r>
                      <a:r>
                        <a:rPr lang="en-US" sz="1600" baseline="0" dirty="0" smtClean="0"/>
                        <a:t> Technology Plan Appendix Updated and Posted </a:t>
                      </a:r>
                      <a:endParaRPr lang="en-US" sz="1600" dirty="0"/>
                    </a:p>
                  </a:txBody>
                  <a:tcPr/>
                </a:tc>
                <a:tc>
                  <a:txBody>
                    <a:bodyPr/>
                    <a:lstStyle/>
                    <a:p>
                      <a:pPr algn="ctr"/>
                      <a:r>
                        <a:rPr lang="en-US" sz="1600" dirty="0" smtClean="0"/>
                        <a:t>12/22/16</a:t>
                      </a:r>
                      <a:endParaRPr lang="en-US" sz="1600" dirty="0"/>
                    </a:p>
                  </a:txBody>
                  <a:tcPr/>
                </a:tc>
                <a:extLst>
                  <a:ext uri="{0D108BD9-81ED-4DB2-BD59-A6C34878D82A}">
                    <a16:rowId xmlns="" xmlns:a16="http://schemas.microsoft.com/office/drawing/2014/main" val="1785939064"/>
                  </a:ext>
                </a:extLst>
              </a:tr>
              <a:tr h="370840">
                <a:tc>
                  <a:txBody>
                    <a:bodyPr/>
                    <a:lstStyle/>
                    <a:p>
                      <a:pPr lvl="1" algn="ctr"/>
                      <a:endParaRPr lang="en-US" sz="1600" dirty="0"/>
                    </a:p>
                  </a:txBody>
                  <a:tcPr/>
                </a:tc>
                <a:tc>
                  <a:txBody>
                    <a:bodyPr/>
                    <a:lstStyle/>
                    <a:p>
                      <a:pPr lvl="1"/>
                      <a:r>
                        <a:rPr lang="en-US" sz="1600" dirty="0" smtClean="0"/>
                        <a:t>Presentation at January ExoPAG</a:t>
                      </a:r>
                      <a:endParaRPr lang="en-US" sz="1600" dirty="0"/>
                    </a:p>
                  </a:txBody>
                  <a:tcPr/>
                </a:tc>
                <a:tc>
                  <a:txBody>
                    <a:bodyPr/>
                    <a:lstStyle/>
                    <a:p>
                      <a:pPr algn="ctr"/>
                      <a:r>
                        <a:rPr lang="en-US" sz="1600" dirty="0" smtClean="0"/>
                        <a:t>01/02/17</a:t>
                      </a:r>
                      <a:endParaRPr lang="en-US" sz="1600" dirty="0"/>
                    </a:p>
                  </a:txBody>
                  <a:tcPr/>
                </a:tc>
                <a:extLst>
                  <a:ext uri="{0D108BD9-81ED-4DB2-BD59-A6C34878D82A}">
                    <a16:rowId xmlns="" xmlns:a16="http://schemas.microsoft.com/office/drawing/2014/main" val="1441574876"/>
                  </a:ext>
                </a:extLst>
              </a:tr>
              <a:tr h="370840">
                <a:tc>
                  <a:txBody>
                    <a:bodyPr/>
                    <a:lstStyle/>
                    <a:p>
                      <a:pPr lvl="0" algn="ctr"/>
                      <a:r>
                        <a:rPr lang="en-US" sz="1600" dirty="0" smtClean="0"/>
                        <a:t>7</a:t>
                      </a:r>
                      <a:endParaRPr lang="en-US" sz="1600" dirty="0"/>
                    </a:p>
                  </a:txBody>
                  <a:tcPr/>
                </a:tc>
                <a:tc>
                  <a:txBody>
                    <a:bodyPr/>
                    <a:lstStyle/>
                    <a:p>
                      <a:pPr lvl="0"/>
                      <a:r>
                        <a:rPr lang="en-US" sz="1600" dirty="0" smtClean="0"/>
                        <a:t>TDEM Proposal Deadline </a:t>
                      </a:r>
                      <a:endParaRPr lang="en-US" sz="1600" dirty="0"/>
                    </a:p>
                  </a:txBody>
                  <a:tcPr/>
                </a:tc>
                <a:tc>
                  <a:txBody>
                    <a:bodyPr/>
                    <a:lstStyle/>
                    <a:p>
                      <a:pPr algn="ctr"/>
                      <a:r>
                        <a:rPr lang="en-US" sz="1600" dirty="0" smtClean="0"/>
                        <a:t>03/17/17</a:t>
                      </a:r>
                      <a:endParaRPr lang="en-US" sz="1600" dirty="0"/>
                    </a:p>
                  </a:txBody>
                  <a:tcPr/>
                </a:tc>
                <a:extLst>
                  <a:ext uri="{0D108BD9-81ED-4DB2-BD59-A6C34878D82A}">
                    <a16:rowId xmlns="" xmlns:a16="http://schemas.microsoft.com/office/drawing/2014/main" val="1545259160"/>
                  </a:ext>
                </a:extLst>
              </a:tr>
              <a:tr h="370840">
                <a:tc>
                  <a:txBody>
                    <a:bodyPr/>
                    <a:lstStyle/>
                    <a:p>
                      <a:pPr lvl="0" algn="ctr"/>
                      <a:r>
                        <a:rPr lang="en-US" sz="1600" dirty="0" smtClean="0"/>
                        <a:t>8</a:t>
                      </a:r>
                      <a:endParaRPr lang="en-US" sz="1600" dirty="0"/>
                    </a:p>
                  </a:txBody>
                  <a:tcPr/>
                </a:tc>
                <a:tc>
                  <a:txBody>
                    <a:bodyPr/>
                    <a:lstStyle/>
                    <a:p>
                      <a:pPr lvl="0"/>
                      <a:r>
                        <a:rPr lang="en-US" sz="1600" dirty="0" smtClean="0"/>
                        <a:t>TDEM</a:t>
                      </a:r>
                      <a:r>
                        <a:rPr lang="en-US" sz="1600" baseline="0" dirty="0" smtClean="0"/>
                        <a:t> Awards Selected</a:t>
                      </a:r>
                      <a:endParaRPr lang="en-US" sz="1600" dirty="0"/>
                    </a:p>
                  </a:txBody>
                  <a:tcPr/>
                </a:tc>
                <a:tc>
                  <a:txBody>
                    <a:bodyPr/>
                    <a:lstStyle/>
                    <a:p>
                      <a:pPr algn="ctr"/>
                      <a:r>
                        <a:rPr lang="en-US" sz="1600" dirty="0" smtClean="0"/>
                        <a:t>Aug 2017</a:t>
                      </a:r>
                      <a:endParaRPr lang="en-US" sz="1600" dirty="0"/>
                    </a:p>
                  </a:txBody>
                  <a:tcPr/>
                </a:tc>
                <a:extLst>
                  <a:ext uri="{0D108BD9-81ED-4DB2-BD59-A6C34878D82A}">
                    <a16:rowId xmlns="" xmlns:a16="http://schemas.microsoft.com/office/drawing/2014/main" val="2366318943"/>
                  </a:ext>
                </a:extLst>
              </a:tr>
            </a:tbl>
          </a:graphicData>
        </a:graphic>
      </p:graphicFrame>
    </p:spTree>
    <p:extLst>
      <p:ext uri="{BB962C8B-B14F-4D97-AF65-F5344CB8AC3E}">
        <p14:creationId xmlns:p14="http://schemas.microsoft.com/office/powerpoint/2010/main" val="416716166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466" y="-80976"/>
            <a:ext cx="8686802" cy="868375"/>
          </a:xfrm>
        </p:spPr>
        <p:txBody>
          <a:bodyPr>
            <a:normAutofit/>
          </a:bodyPr>
          <a:lstStyle/>
          <a:p>
            <a:r>
              <a:rPr lang="en-US" sz="3600" dirty="0" smtClean="0"/>
              <a:t>Technology Needs and Prioritization Process</a:t>
            </a:r>
            <a:endParaRPr lang="en-US" sz="3600" dirty="0"/>
          </a:p>
        </p:txBody>
      </p:sp>
      <p:sp>
        <p:nvSpPr>
          <p:cNvPr id="3" name="Content Placeholder 2"/>
          <p:cNvSpPr>
            <a:spLocks noGrp="1"/>
          </p:cNvSpPr>
          <p:nvPr>
            <p:ph idx="1"/>
          </p:nvPr>
        </p:nvSpPr>
        <p:spPr/>
        <p:txBody>
          <a:bodyPr/>
          <a:lstStyle/>
          <a:p>
            <a:endParaRPr lang="en-US" dirty="0"/>
          </a:p>
        </p:txBody>
      </p:sp>
      <p:graphicFrame>
        <p:nvGraphicFramePr>
          <p:cNvPr id="4" name="Content Placeholder 4"/>
          <p:cNvGraphicFramePr>
            <a:graphicFrameLocks/>
          </p:cNvGraphicFramePr>
          <p:nvPr>
            <p:extLst>
              <p:ext uri="{D42A27DB-BD31-4B8C-83A1-F6EECF244321}">
                <p14:modId xmlns:p14="http://schemas.microsoft.com/office/powerpoint/2010/main" val="2509645646"/>
              </p:ext>
            </p:extLst>
          </p:nvPr>
        </p:nvGraphicFramePr>
        <p:xfrm>
          <a:off x="84663" y="811840"/>
          <a:ext cx="8991600" cy="5979160"/>
        </p:xfrm>
        <a:graphic>
          <a:graphicData uri="http://schemas.openxmlformats.org/drawingml/2006/table">
            <a:tbl>
              <a:tblPr firstRow="1" bandRow="1">
                <a:tableStyleId>{93296810-A885-4BE3-A3E7-6D5BEEA58F35}</a:tableStyleId>
              </a:tblPr>
              <a:tblGrid>
                <a:gridCol w="504203">
                  <a:extLst>
                    <a:ext uri="{9D8B030D-6E8A-4147-A177-3AD203B41FA5}">
                      <a16:colId xmlns="" xmlns:a16="http://schemas.microsoft.com/office/drawing/2014/main" val="1268658072"/>
                    </a:ext>
                  </a:extLst>
                </a:gridCol>
                <a:gridCol w="7383165">
                  <a:extLst>
                    <a:ext uri="{9D8B030D-6E8A-4147-A177-3AD203B41FA5}">
                      <a16:colId xmlns="" xmlns:a16="http://schemas.microsoft.com/office/drawing/2014/main" val="2794509120"/>
                    </a:ext>
                  </a:extLst>
                </a:gridCol>
                <a:gridCol w="1104232">
                  <a:extLst>
                    <a:ext uri="{9D8B030D-6E8A-4147-A177-3AD203B41FA5}">
                      <a16:colId xmlns="" xmlns:a16="http://schemas.microsoft.com/office/drawing/2014/main" val="387942321"/>
                    </a:ext>
                  </a:extLst>
                </a:gridCol>
              </a:tblGrid>
              <a:tr h="370840">
                <a:tc>
                  <a:txBody>
                    <a:bodyPr/>
                    <a:lstStyle/>
                    <a:p>
                      <a:pPr algn="ctr"/>
                      <a:r>
                        <a:rPr lang="en-US" sz="1600" dirty="0" smtClean="0"/>
                        <a:t>ID</a:t>
                      </a:r>
                      <a:endParaRPr lang="en-US" sz="1600" dirty="0"/>
                    </a:p>
                  </a:txBody>
                  <a:tcPr/>
                </a:tc>
                <a:tc>
                  <a:txBody>
                    <a:bodyPr/>
                    <a:lstStyle/>
                    <a:p>
                      <a:r>
                        <a:rPr lang="en-US" sz="1600" dirty="0" smtClean="0"/>
                        <a:t>Activity</a:t>
                      </a:r>
                      <a:endParaRPr lang="en-US" sz="1600" dirty="0"/>
                    </a:p>
                  </a:txBody>
                  <a:tcPr/>
                </a:tc>
                <a:tc>
                  <a:txBody>
                    <a:bodyPr/>
                    <a:lstStyle/>
                    <a:p>
                      <a:pPr algn="ctr"/>
                      <a:r>
                        <a:rPr lang="en-US" sz="1600" dirty="0" smtClean="0"/>
                        <a:t>Date</a:t>
                      </a:r>
                      <a:endParaRPr lang="en-US" sz="1600" dirty="0"/>
                    </a:p>
                  </a:txBody>
                  <a:tcPr/>
                </a:tc>
                <a:extLst>
                  <a:ext uri="{0D108BD9-81ED-4DB2-BD59-A6C34878D82A}">
                    <a16:rowId xmlns="" xmlns:a16="http://schemas.microsoft.com/office/drawing/2014/main" val="2817149519"/>
                  </a:ext>
                </a:extLst>
              </a:tr>
              <a:tr h="370840">
                <a:tc>
                  <a:txBody>
                    <a:bodyPr/>
                    <a:lstStyle/>
                    <a:p>
                      <a:pPr algn="ctr"/>
                      <a:r>
                        <a:rPr lang="en-US" sz="1600" dirty="0" smtClean="0"/>
                        <a:t>1</a:t>
                      </a:r>
                      <a:endParaRPr lang="en-US" sz="1600" dirty="0"/>
                    </a:p>
                  </a:txBody>
                  <a:tcPr/>
                </a:tc>
                <a:tc>
                  <a:txBody>
                    <a:bodyPr/>
                    <a:lstStyle/>
                    <a:p>
                      <a:r>
                        <a:rPr lang="en-US" sz="1600" dirty="0" smtClean="0"/>
                        <a:t>Technology Needs Input Window Opens</a:t>
                      </a:r>
                      <a:endParaRPr lang="en-US" sz="1600" dirty="0"/>
                    </a:p>
                  </a:txBody>
                  <a:tcPr/>
                </a:tc>
                <a:tc>
                  <a:txBody>
                    <a:bodyPr/>
                    <a:lstStyle/>
                    <a:p>
                      <a:pPr algn="ctr"/>
                      <a:r>
                        <a:rPr lang="en-US" sz="1600" b="1" dirty="0" smtClean="0"/>
                        <a:t>?</a:t>
                      </a:r>
                      <a:endParaRPr lang="en-US" sz="1600" b="1" dirty="0"/>
                    </a:p>
                  </a:txBody>
                  <a:tcPr/>
                </a:tc>
                <a:extLst>
                  <a:ext uri="{0D108BD9-81ED-4DB2-BD59-A6C34878D82A}">
                    <a16:rowId xmlns="" xmlns:a16="http://schemas.microsoft.com/office/drawing/2014/main" val="3623184804"/>
                  </a:ext>
                </a:extLst>
              </a:tr>
              <a:tr h="370840">
                <a:tc>
                  <a:txBody>
                    <a:bodyPr/>
                    <a:lstStyle/>
                    <a:p>
                      <a:pPr lvl="1" algn="ctr"/>
                      <a:endParaRPr lang="en-US" sz="1600" dirty="0"/>
                    </a:p>
                  </a:txBody>
                  <a:tcPr/>
                </a:tc>
                <a:tc>
                  <a:txBody>
                    <a:bodyPr/>
                    <a:lstStyle/>
                    <a:p>
                      <a:pPr lvl="1"/>
                      <a:r>
                        <a:rPr lang="en-US" sz="1600" baseline="0" dirty="0" smtClean="0"/>
                        <a:t>e</a:t>
                      </a:r>
                      <a:r>
                        <a:rPr lang="en-US" sz="1600" dirty="0" smtClean="0"/>
                        <a:t>mail</a:t>
                      </a:r>
                      <a:r>
                        <a:rPr lang="en-US" sz="1600" baseline="0" dirty="0" smtClean="0"/>
                        <a:t> all three PAGs: </a:t>
                      </a:r>
                      <a:r>
                        <a:rPr lang="en-US" sz="1600" dirty="0" smtClean="0"/>
                        <a:t>Technology Gap Lists, Input Forms, process</a:t>
                      </a:r>
                      <a:r>
                        <a:rPr lang="en-US" sz="1600" baseline="0" dirty="0" smtClean="0"/>
                        <a:t> </a:t>
                      </a:r>
                      <a:r>
                        <a:rPr lang="en-US" sz="1600" dirty="0" smtClean="0"/>
                        <a:t>explanation</a:t>
                      </a:r>
                      <a:endParaRPr lang="en-US" sz="1600" dirty="0"/>
                    </a:p>
                  </a:txBody>
                  <a:tcPr/>
                </a:tc>
                <a:tc>
                  <a:txBody>
                    <a:bodyPr/>
                    <a:lstStyle/>
                    <a:p>
                      <a:pPr algn="ctr"/>
                      <a:endParaRPr lang="en-US" sz="1600" dirty="0"/>
                    </a:p>
                  </a:txBody>
                  <a:tcPr/>
                </a:tc>
                <a:extLst>
                  <a:ext uri="{0D108BD9-81ED-4DB2-BD59-A6C34878D82A}">
                    <a16:rowId xmlns="" xmlns:a16="http://schemas.microsoft.com/office/drawing/2014/main" val="2555737890"/>
                  </a:ext>
                </a:extLst>
              </a:tr>
              <a:tr h="370840">
                <a:tc>
                  <a:txBody>
                    <a:bodyPr/>
                    <a:lstStyle/>
                    <a:p>
                      <a:pPr lvl="1" algn="ctr"/>
                      <a:endParaRPr lang="en-US" sz="1600" dirty="0"/>
                    </a:p>
                  </a:txBody>
                  <a:tcPr/>
                </a:tc>
                <a:tc>
                  <a:txBody>
                    <a:bodyPr/>
                    <a:lstStyle/>
                    <a:p>
                      <a:pPr lvl="1"/>
                      <a:r>
                        <a:rPr lang="en-US" sz="1600" b="1" dirty="0" smtClean="0"/>
                        <a:t>presentation at </a:t>
                      </a:r>
                      <a:r>
                        <a:rPr lang="en-US" sz="1600" b="1" baseline="0" dirty="0" smtClean="0"/>
                        <a:t>June </a:t>
                      </a:r>
                      <a:r>
                        <a:rPr lang="en-US" sz="1600" b="1" baseline="0" dirty="0" err="1" smtClean="0"/>
                        <a:t>ExoPAG</a:t>
                      </a:r>
                      <a:r>
                        <a:rPr lang="en-US" sz="1600" b="1" baseline="0" dirty="0" smtClean="0"/>
                        <a:t> #16, prior to </a:t>
                      </a:r>
                      <a:r>
                        <a:rPr lang="en-US" sz="1600" b="1" baseline="0" dirty="0" err="1" smtClean="0"/>
                        <a:t>KepSciCon</a:t>
                      </a:r>
                      <a:r>
                        <a:rPr lang="en-US" sz="1600" b="1" baseline="0" dirty="0" smtClean="0"/>
                        <a:t> at NASA Ames </a:t>
                      </a:r>
                      <a:endParaRPr lang="en-US" sz="1600" b="1" dirty="0"/>
                    </a:p>
                  </a:txBody>
                  <a:tcPr/>
                </a:tc>
                <a:tc>
                  <a:txBody>
                    <a:bodyPr/>
                    <a:lstStyle/>
                    <a:p>
                      <a:pPr algn="ctr"/>
                      <a:r>
                        <a:rPr lang="en-US" sz="1600" b="1" dirty="0" smtClean="0"/>
                        <a:t>06/18/17</a:t>
                      </a:r>
                      <a:endParaRPr lang="en-US" sz="1600" b="1" dirty="0"/>
                    </a:p>
                  </a:txBody>
                  <a:tcPr/>
                </a:tc>
                <a:extLst>
                  <a:ext uri="{0D108BD9-81ED-4DB2-BD59-A6C34878D82A}">
                    <a16:rowId xmlns="" xmlns:a16="http://schemas.microsoft.com/office/drawing/2014/main" val="340430491"/>
                  </a:ext>
                </a:extLst>
              </a:tr>
              <a:tr h="370840">
                <a:tc>
                  <a:txBody>
                    <a:bodyPr/>
                    <a:lstStyle/>
                    <a:p>
                      <a:pPr algn="ctr"/>
                      <a:r>
                        <a:rPr lang="en-US" sz="1600" dirty="0" smtClean="0"/>
                        <a:t>2</a:t>
                      </a:r>
                      <a:endParaRPr lang="en-US" sz="1600" dirty="0"/>
                    </a:p>
                  </a:txBody>
                  <a:tcPr/>
                </a:tc>
                <a:tc>
                  <a:txBody>
                    <a:bodyPr/>
                    <a:lstStyle/>
                    <a:p>
                      <a:r>
                        <a:rPr lang="en-US" sz="1600" dirty="0" smtClean="0"/>
                        <a:t>Technology Window Closes</a:t>
                      </a:r>
                      <a:endParaRPr lang="en-US" sz="1600" dirty="0"/>
                    </a:p>
                  </a:txBody>
                  <a:tcPr/>
                </a:tc>
                <a:tc>
                  <a:txBody>
                    <a:bodyPr/>
                    <a:lstStyle/>
                    <a:p>
                      <a:pPr algn="ctr"/>
                      <a:r>
                        <a:rPr lang="en-US" sz="1600" dirty="0" smtClean="0"/>
                        <a:t>?</a:t>
                      </a:r>
                      <a:endParaRPr lang="en-US" sz="1600" dirty="0"/>
                    </a:p>
                  </a:txBody>
                  <a:tcPr/>
                </a:tc>
                <a:extLst>
                  <a:ext uri="{0D108BD9-81ED-4DB2-BD59-A6C34878D82A}">
                    <a16:rowId xmlns="" xmlns:a16="http://schemas.microsoft.com/office/drawing/2014/main" val="643687636"/>
                  </a:ext>
                </a:extLst>
              </a:tr>
              <a:tr h="370840">
                <a:tc>
                  <a:txBody>
                    <a:bodyPr/>
                    <a:lstStyle/>
                    <a:p>
                      <a:pPr algn="ctr"/>
                      <a:r>
                        <a:rPr lang="en-US" sz="1600" dirty="0" smtClean="0"/>
                        <a:t>3</a:t>
                      </a:r>
                      <a:endParaRPr lang="en-US" sz="1600" dirty="0"/>
                    </a:p>
                  </a:txBody>
                  <a:tcPr/>
                </a:tc>
                <a:tc>
                  <a:txBody>
                    <a:bodyPr/>
                    <a:lstStyle/>
                    <a:p>
                      <a:r>
                        <a:rPr lang="en-US" sz="1600" b="0" dirty="0" smtClean="0"/>
                        <a:t>Technology Gap Selection and Prioritization Criteria Peer Review</a:t>
                      </a:r>
                      <a:endParaRPr lang="en-US" sz="1600" b="0" dirty="0"/>
                    </a:p>
                  </a:txBody>
                  <a:tcPr/>
                </a:tc>
                <a:tc>
                  <a:txBody>
                    <a:bodyPr/>
                    <a:lstStyle/>
                    <a:p>
                      <a:pPr algn="ctr"/>
                      <a:r>
                        <a:rPr lang="en-US" sz="1600" dirty="0" smtClean="0"/>
                        <a:t>?</a:t>
                      </a:r>
                      <a:endParaRPr lang="en-US" sz="1600" dirty="0"/>
                    </a:p>
                  </a:txBody>
                  <a:tcPr/>
                </a:tc>
                <a:extLst>
                  <a:ext uri="{0D108BD9-81ED-4DB2-BD59-A6C34878D82A}">
                    <a16:rowId xmlns="" xmlns:a16="http://schemas.microsoft.com/office/drawing/2014/main" val="2869569924"/>
                  </a:ext>
                </a:extLst>
              </a:tr>
              <a:tr h="370840">
                <a:tc>
                  <a:txBody>
                    <a:bodyPr/>
                    <a:lstStyle/>
                    <a:p>
                      <a:pPr algn="ctr"/>
                      <a:endParaRPr lang="en-US" sz="1600" dirty="0"/>
                    </a:p>
                  </a:txBody>
                  <a:tcPr/>
                </a:tc>
                <a:tc>
                  <a:txBody>
                    <a:bodyPr/>
                    <a:lstStyle/>
                    <a:p>
                      <a:r>
                        <a:rPr lang="en-US" sz="1600" b="0" dirty="0" smtClean="0"/>
                        <a:t>Selection and Prioritization</a:t>
                      </a:r>
                      <a:r>
                        <a:rPr lang="en-US" sz="1600" b="0" baseline="0" dirty="0" smtClean="0"/>
                        <a:t> Criteria Review by Independent Review Board convened by </a:t>
                      </a:r>
                      <a:r>
                        <a:rPr lang="en-US" sz="1600" b="0" baseline="0" dirty="0" err="1" smtClean="0"/>
                        <a:t>ExoTAC</a:t>
                      </a:r>
                      <a:endParaRPr lang="en-US" sz="1600" b="0" dirty="0"/>
                    </a:p>
                  </a:txBody>
                  <a:tcPr/>
                </a:tc>
                <a:tc>
                  <a:txBody>
                    <a:bodyPr/>
                    <a:lstStyle/>
                    <a:p>
                      <a:pPr algn="ctr"/>
                      <a:r>
                        <a:rPr lang="en-US" sz="1600" dirty="0" smtClean="0"/>
                        <a:t>?</a:t>
                      </a:r>
                      <a:endParaRPr lang="en-US" sz="1600" dirty="0"/>
                    </a:p>
                  </a:txBody>
                  <a:tcPr/>
                </a:tc>
                <a:extLst>
                  <a:ext uri="{0D108BD9-81ED-4DB2-BD59-A6C34878D82A}">
                    <a16:rowId xmlns="" xmlns:a16="http://schemas.microsoft.com/office/drawing/2014/main" val="10006"/>
                  </a:ext>
                </a:extLst>
              </a:tr>
              <a:tr h="370840">
                <a:tc>
                  <a:txBody>
                    <a:bodyPr/>
                    <a:lstStyle/>
                    <a:p>
                      <a:pPr algn="ctr"/>
                      <a:r>
                        <a:rPr lang="en-US" sz="1600" dirty="0" smtClean="0"/>
                        <a:t>4</a:t>
                      </a:r>
                      <a:endParaRPr lang="en-US" sz="1600" dirty="0"/>
                    </a:p>
                  </a:txBody>
                  <a:tcPr/>
                </a:tc>
                <a:tc>
                  <a:txBody>
                    <a:bodyPr/>
                    <a:lstStyle/>
                    <a:p>
                      <a:r>
                        <a:rPr lang="en-US" sz="1600" dirty="0" smtClean="0"/>
                        <a:t>Technology Gaps Assessed and Prioritized by the ExEP</a:t>
                      </a:r>
                      <a:endParaRPr lang="en-US" sz="1600" dirty="0"/>
                    </a:p>
                  </a:txBody>
                  <a:tcPr/>
                </a:tc>
                <a:tc>
                  <a:txBody>
                    <a:bodyPr/>
                    <a:lstStyle/>
                    <a:p>
                      <a:pPr algn="ctr"/>
                      <a:r>
                        <a:rPr lang="en-US" sz="1600" dirty="0" smtClean="0"/>
                        <a:t>?</a:t>
                      </a:r>
                      <a:endParaRPr lang="en-US" sz="1600" dirty="0"/>
                    </a:p>
                  </a:txBody>
                  <a:tcPr/>
                </a:tc>
                <a:extLst>
                  <a:ext uri="{0D108BD9-81ED-4DB2-BD59-A6C34878D82A}">
                    <a16:rowId xmlns="" xmlns:a16="http://schemas.microsoft.com/office/drawing/2014/main" val="1990630757"/>
                  </a:ext>
                </a:extLst>
              </a:tr>
              <a:tr h="370840">
                <a:tc>
                  <a:txBody>
                    <a:bodyPr/>
                    <a:lstStyle/>
                    <a:p>
                      <a:pPr algn="ctr"/>
                      <a:endParaRPr lang="en-US" sz="1600" dirty="0"/>
                    </a:p>
                  </a:txBody>
                  <a:tcPr/>
                </a:tc>
                <a:tc>
                  <a:txBody>
                    <a:bodyPr/>
                    <a:lstStyle/>
                    <a:p>
                      <a:r>
                        <a:rPr lang="en-US" sz="1600" b="0" dirty="0" smtClean="0"/>
                        <a:t>Technology Gap Assessment and Prioritization Reviewed by Independent</a:t>
                      </a:r>
                      <a:r>
                        <a:rPr lang="en-US" sz="1600" b="0" baseline="0" dirty="0" smtClean="0"/>
                        <a:t> Review Board convened by </a:t>
                      </a:r>
                      <a:r>
                        <a:rPr lang="en-US" sz="1600" b="0" baseline="0" dirty="0" err="1" smtClean="0"/>
                        <a:t>ExoTAC</a:t>
                      </a:r>
                      <a:endParaRPr lang="en-US" sz="1600" b="0" dirty="0"/>
                    </a:p>
                  </a:txBody>
                  <a:tcPr/>
                </a:tc>
                <a:tc>
                  <a:txBody>
                    <a:bodyPr/>
                    <a:lstStyle/>
                    <a:p>
                      <a:pPr algn="ctr"/>
                      <a:r>
                        <a:rPr lang="en-US" sz="1600" dirty="0" smtClean="0"/>
                        <a:t>?</a:t>
                      </a:r>
                      <a:endParaRPr lang="en-US" sz="1600" dirty="0"/>
                    </a:p>
                  </a:txBody>
                  <a:tcPr/>
                </a:tc>
                <a:extLst>
                  <a:ext uri="{0D108BD9-81ED-4DB2-BD59-A6C34878D82A}">
                    <a16:rowId xmlns="" xmlns:a16="http://schemas.microsoft.com/office/drawing/2014/main" val="10008"/>
                  </a:ext>
                </a:extLst>
              </a:tr>
              <a:tr h="370840">
                <a:tc>
                  <a:txBody>
                    <a:bodyPr/>
                    <a:lstStyle/>
                    <a:p>
                      <a:pPr algn="ctr"/>
                      <a:r>
                        <a:rPr lang="en-US" sz="1600" dirty="0" smtClean="0"/>
                        <a:t>5</a:t>
                      </a:r>
                      <a:endParaRPr lang="en-US" sz="1600" dirty="0"/>
                    </a:p>
                  </a:txBody>
                  <a:tcPr/>
                </a:tc>
                <a:tc>
                  <a:txBody>
                    <a:bodyPr/>
                    <a:lstStyle/>
                    <a:p>
                      <a:r>
                        <a:rPr lang="en-US" sz="1600" dirty="0" smtClean="0"/>
                        <a:t>Technology Gap Lists Inform TDEM Amendment</a:t>
                      </a:r>
                      <a:endParaRPr lang="en-US" sz="1600" dirty="0"/>
                    </a:p>
                  </a:txBody>
                  <a:tcPr/>
                </a:tc>
                <a:tc>
                  <a:txBody>
                    <a:bodyPr/>
                    <a:lstStyle/>
                    <a:p>
                      <a:pPr algn="ctr"/>
                      <a:r>
                        <a:rPr lang="en-US" sz="1600" dirty="0" smtClean="0"/>
                        <a:t>?</a:t>
                      </a:r>
                      <a:endParaRPr lang="en-US" sz="1600" dirty="0"/>
                    </a:p>
                  </a:txBody>
                  <a:tcPr/>
                </a:tc>
                <a:extLst>
                  <a:ext uri="{0D108BD9-81ED-4DB2-BD59-A6C34878D82A}">
                    <a16:rowId xmlns="" xmlns:a16="http://schemas.microsoft.com/office/drawing/2014/main" val="2258357014"/>
                  </a:ext>
                </a:extLst>
              </a:tr>
              <a:tr h="370840">
                <a:tc>
                  <a:txBody>
                    <a:bodyPr/>
                    <a:lstStyle/>
                    <a:p>
                      <a:pPr lvl="1" algn="ctr"/>
                      <a:endParaRPr lang="en-US" sz="1600" dirty="0"/>
                    </a:p>
                  </a:txBody>
                  <a:tcPr/>
                </a:tc>
                <a:tc>
                  <a:txBody>
                    <a:bodyPr/>
                    <a:lstStyle/>
                    <a:p>
                      <a:pPr lvl="1"/>
                      <a:r>
                        <a:rPr lang="en-US" sz="1600" dirty="0" smtClean="0"/>
                        <a:t>Technology Amendment released through NSPIRES</a:t>
                      </a:r>
                      <a:endParaRPr lang="en-US" sz="1600" dirty="0"/>
                    </a:p>
                  </a:txBody>
                  <a:tcPr/>
                </a:tc>
                <a:tc>
                  <a:txBody>
                    <a:bodyPr/>
                    <a:lstStyle/>
                    <a:p>
                      <a:pPr algn="ctr"/>
                      <a:r>
                        <a:rPr lang="en-US" sz="1600" dirty="0" smtClean="0"/>
                        <a:t>?</a:t>
                      </a:r>
                      <a:endParaRPr lang="en-US" sz="1600" dirty="0"/>
                    </a:p>
                  </a:txBody>
                  <a:tcPr/>
                </a:tc>
                <a:extLst>
                  <a:ext uri="{0D108BD9-81ED-4DB2-BD59-A6C34878D82A}">
                    <a16:rowId xmlns="" xmlns:a16="http://schemas.microsoft.com/office/drawing/2014/main" val="2697902789"/>
                  </a:ext>
                </a:extLst>
              </a:tr>
              <a:tr h="370840">
                <a:tc>
                  <a:txBody>
                    <a:bodyPr/>
                    <a:lstStyle/>
                    <a:p>
                      <a:pPr algn="ctr"/>
                      <a:r>
                        <a:rPr lang="en-US" sz="1600" dirty="0" smtClean="0"/>
                        <a:t>6</a:t>
                      </a:r>
                      <a:endParaRPr lang="en-US" sz="1600" dirty="0"/>
                    </a:p>
                  </a:txBody>
                  <a:tcPr/>
                </a:tc>
                <a:tc>
                  <a:txBody>
                    <a:bodyPr/>
                    <a:lstStyle/>
                    <a:p>
                      <a:r>
                        <a:rPr lang="en-US" sz="1600" dirty="0" smtClean="0"/>
                        <a:t>ExEP</a:t>
                      </a:r>
                      <a:r>
                        <a:rPr lang="en-US" sz="1600" baseline="0" dirty="0" smtClean="0"/>
                        <a:t> Technology Plan Appendix Updated and Posted </a:t>
                      </a:r>
                      <a:endParaRPr lang="en-US" sz="1600" dirty="0"/>
                    </a:p>
                  </a:txBody>
                  <a:tcPr/>
                </a:tc>
                <a:tc>
                  <a:txBody>
                    <a:bodyPr/>
                    <a:lstStyle/>
                    <a:p>
                      <a:pPr algn="ctr"/>
                      <a:r>
                        <a:rPr lang="en-US" sz="1600" dirty="0" smtClean="0"/>
                        <a:t>?</a:t>
                      </a:r>
                      <a:endParaRPr lang="en-US" sz="1600" dirty="0"/>
                    </a:p>
                  </a:txBody>
                  <a:tcPr/>
                </a:tc>
                <a:extLst>
                  <a:ext uri="{0D108BD9-81ED-4DB2-BD59-A6C34878D82A}">
                    <a16:rowId xmlns="" xmlns:a16="http://schemas.microsoft.com/office/drawing/2014/main" val="1785939064"/>
                  </a:ext>
                </a:extLst>
              </a:tr>
              <a:tr h="370840">
                <a:tc>
                  <a:txBody>
                    <a:bodyPr/>
                    <a:lstStyle/>
                    <a:p>
                      <a:pPr lvl="1" algn="ctr"/>
                      <a:endParaRPr lang="en-US" sz="1600" dirty="0"/>
                    </a:p>
                  </a:txBody>
                  <a:tcPr/>
                </a:tc>
                <a:tc>
                  <a:txBody>
                    <a:bodyPr/>
                    <a:lstStyle/>
                    <a:p>
                      <a:pPr lvl="1"/>
                      <a:r>
                        <a:rPr lang="en-US" sz="1600" dirty="0" smtClean="0"/>
                        <a:t>Presentation at January ExoPAG</a:t>
                      </a:r>
                      <a:endParaRPr lang="en-US" sz="1600" dirty="0"/>
                    </a:p>
                  </a:txBody>
                  <a:tcPr/>
                </a:tc>
                <a:tc>
                  <a:txBody>
                    <a:bodyPr/>
                    <a:lstStyle/>
                    <a:p>
                      <a:pPr algn="ctr"/>
                      <a:r>
                        <a:rPr lang="en-US" sz="1600" dirty="0" smtClean="0"/>
                        <a:t>?</a:t>
                      </a:r>
                      <a:endParaRPr lang="en-US" sz="1600" dirty="0"/>
                    </a:p>
                  </a:txBody>
                  <a:tcPr/>
                </a:tc>
                <a:extLst>
                  <a:ext uri="{0D108BD9-81ED-4DB2-BD59-A6C34878D82A}">
                    <a16:rowId xmlns="" xmlns:a16="http://schemas.microsoft.com/office/drawing/2014/main" val="1441574876"/>
                  </a:ext>
                </a:extLst>
              </a:tr>
              <a:tr h="370840">
                <a:tc>
                  <a:txBody>
                    <a:bodyPr/>
                    <a:lstStyle/>
                    <a:p>
                      <a:pPr lvl="0" algn="ctr"/>
                      <a:r>
                        <a:rPr lang="en-US" sz="1600" dirty="0" smtClean="0"/>
                        <a:t>7</a:t>
                      </a:r>
                      <a:endParaRPr lang="en-US" sz="1600" dirty="0"/>
                    </a:p>
                  </a:txBody>
                  <a:tcPr/>
                </a:tc>
                <a:tc>
                  <a:txBody>
                    <a:bodyPr/>
                    <a:lstStyle/>
                    <a:p>
                      <a:pPr lvl="0"/>
                      <a:r>
                        <a:rPr lang="en-US" sz="1600" dirty="0" smtClean="0"/>
                        <a:t>TDEM Proposal Deadline </a:t>
                      </a:r>
                      <a:endParaRPr lang="en-US" sz="1600" dirty="0"/>
                    </a:p>
                  </a:txBody>
                  <a:tcPr/>
                </a:tc>
                <a:tc>
                  <a:txBody>
                    <a:bodyPr/>
                    <a:lstStyle/>
                    <a:p>
                      <a:pPr algn="ctr"/>
                      <a:r>
                        <a:rPr lang="en-US" sz="1600" dirty="0" smtClean="0"/>
                        <a:t>?</a:t>
                      </a:r>
                      <a:endParaRPr lang="en-US" sz="1600" dirty="0"/>
                    </a:p>
                  </a:txBody>
                  <a:tcPr/>
                </a:tc>
                <a:extLst>
                  <a:ext uri="{0D108BD9-81ED-4DB2-BD59-A6C34878D82A}">
                    <a16:rowId xmlns="" xmlns:a16="http://schemas.microsoft.com/office/drawing/2014/main" val="1545259160"/>
                  </a:ext>
                </a:extLst>
              </a:tr>
              <a:tr h="370840">
                <a:tc>
                  <a:txBody>
                    <a:bodyPr/>
                    <a:lstStyle/>
                    <a:p>
                      <a:pPr lvl="0" algn="ctr"/>
                      <a:r>
                        <a:rPr lang="en-US" sz="1600" dirty="0" smtClean="0"/>
                        <a:t>8</a:t>
                      </a:r>
                      <a:endParaRPr lang="en-US" sz="1600" dirty="0"/>
                    </a:p>
                  </a:txBody>
                  <a:tcPr/>
                </a:tc>
                <a:tc>
                  <a:txBody>
                    <a:bodyPr/>
                    <a:lstStyle/>
                    <a:p>
                      <a:pPr lvl="0"/>
                      <a:r>
                        <a:rPr lang="en-US" sz="1600" dirty="0" smtClean="0"/>
                        <a:t>TDEM</a:t>
                      </a:r>
                      <a:r>
                        <a:rPr lang="en-US" sz="1600" baseline="0" dirty="0" smtClean="0"/>
                        <a:t> Awards Selected</a:t>
                      </a:r>
                      <a:endParaRPr lang="en-US" sz="1600" dirty="0"/>
                    </a:p>
                  </a:txBody>
                  <a:tcPr/>
                </a:tc>
                <a:tc>
                  <a:txBody>
                    <a:bodyPr/>
                    <a:lstStyle/>
                    <a:p>
                      <a:pPr algn="ctr"/>
                      <a:r>
                        <a:rPr lang="en-US" sz="1600" dirty="0" smtClean="0"/>
                        <a:t>?</a:t>
                      </a:r>
                      <a:endParaRPr lang="en-US" sz="1600" dirty="0"/>
                    </a:p>
                  </a:txBody>
                  <a:tcPr/>
                </a:tc>
                <a:extLst>
                  <a:ext uri="{0D108BD9-81ED-4DB2-BD59-A6C34878D82A}">
                    <a16:rowId xmlns="" xmlns:a16="http://schemas.microsoft.com/office/drawing/2014/main" val="2366318943"/>
                  </a:ext>
                </a:extLst>
              </a:tr>
            </a:tbl>
          </a:graphicData>
        </a:graphic>
      </p:graphicFrame>
    </p:spTree>
    <p:extLst>
      <p:ext uri="{BB962C8B-B14F-4D97-AF65-F5344CB8AC3E}">
        <p14:creationId xmlns:p14="http://schemas.microsoft.com/office/powerpoint/2010/main" val="203942586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ExoPAG</a:t>
            </a:r>
            <a:r>
              <a:rPr lang="en-US" dirty="0" smtClean="0"/>
              <a:t> Future Activities</a:t>
            </a:r>
            <a:endParaRPr lang="en-US" dirty="0"/>
          </a:p>
        </p:txBody>
      </p:sp>
      <p:sp>
        <p:nvSpPr>
          <p:cNvPr id="3" name="Content Placeholder 2"/>
          <p:cNvSpPr>
            <a:spLocks noGrp="1"/>
          </p:cNvSpPr>
          <p:nvPr>
            <p:ph idx="1"/>
          </p:nvPr>
        </p:nvSpPr>
        <p:spPr>
          <a:xfrm>
            <a:off x="457200" y="1296433"/>
            <a:ext cx="8229600" cy="5307567"/>
          </a:xfrm>
        </p:spPr>
        <p:txBody>
          <a:bodyPr>
            <a:normAutofit lnSpcReduction="10000"/>
          </a:bodyPr>
          <a:lstStyle/>
          <a:p>
            <a:r>
              <a:rPr lang="en-US" dirty="0" smtClean="0"/>
              <a:t>Continue monthly </a:t>
            </a:r>
            <a:r>
              <a:rPr lang="en-US" dirty="0" err="1" smtClean="0"/>
              <a:t>ExoPAG</a:t>
            </a:r>
            <a:r>
              <a:rPr lang="en-US" dirty="0" smtClean="0"/>
              <a:t> EC </a:t>
            </a:r>
            <a:r>
              <a:rPr lang="en-US" dirty="0" err="1" smtClean="0"/>
              <a:t>telecons</a:t>
            </a:r>
            <a:endParaRPr lang="en-US" dirty="0" smtClean="0"/>
          </a:p>
          <a:p>
            <a:r>
              <a:rPr lang="en-US" dirty="0" smtClean="0"/>
              <a:t>Continue work of seven active SAGs – 13, 14, 15, 16, 17, 18, and 19</a:t>
            </a:r>
          </a:p>
          <a:p>
            <a:r>
              <a:rPr lang="en-US" dirty="0" smtClean="0"/>
              <a:t>Review </a:t>
            </a:r>
            <a:r>
              <a:rPr lang="en-US" dirty="0" err="1" smtClean="0"/>
              <a:t>ExEP</a:t>
            </a:r>
            <a:r>
              <a:rPr lang="en-US" dirty="0" smtClean="0"/>
              <a:t> Technology Gap List planning</a:t>
            </a:r>
          </a:p>
          <a:p>
            <a:r>
              <a:rPr lang="en-US" dirty="0" smtClean="0"/>
              <a:t>Hold </a:t>
            </a:r>
            <a:r>
              <a:rPr lang="en-US" dirty="0" err="1" smtClean="0"/>
              <a:t>ExoPAG</a:t>
            </a:r>
            <a:r>
              <a:rPr lang="en-US" dirty="0" smtClean="0"/>
              <a:t> #16 meeting prior to </a:t>
            </a:r>
            <a:r>
              <a:rPr lang="en-US" dirty="0" err="1" smtClean="0"/>
              <a:t>KepSciCon</a:t>
            </a:r>
            <a:r>
              <a:rPr lang="en-US" dirty="0" smtClean="0"/>
              <a:t> in Mountain View, CA on June 18, 2017</a:t>
            </a:r>
          </a:p>
          <a:p>
            <a:r>
              <a:rPr lang="en-US" dirty="0" smtClean="0"/>
              <a:t>Hold </a:t>
            </a:r>
            <a:r>
              <a:rPr lang="en-US" dirty="0" err="1" smtClean="0"/>
              <a:t>ExEP</a:t>
            </a:r>
            <a:r>
              <a:rPr lang="en-US" dirty="0" smtClean="0"/>
              <a:t> splinter sessions to “send and receive” at </a:t>
            </a:r>
            <a:r>
              <a:rPr lang="en-US" dirty="0" err="1" smtClean="0"/>
              <a:t>AbSciCon</a:t>
            </a:r>
            <a:r>
              <a:rPr lang="en-US" dirty="0" smtClean="0"/>
              <a:t> (Mesa, AZ), AAS (Austin, TX), and during </a:t>
            </a:r>
            <a:r>
              <a:rPr lang="en-US" dirty="0" err="1" smtClean="0"/>
              <a:t>KepSciCon</a:t>
            </a:r>
            <a:r>
              <a:rPr lang="en-US" dirty="0" smtClean="0"/>
              <a:t> (NASA Ames, Moffett Field, CA)</a:t>
            </a:r>
          </a:p>
        </p:txBody>
      </p:sp>
    </p:spTree>
    <p:extLst>
      <p:ext uri="{BB962C8B-B14F-4D97-AF65-F5344CB8AC3E}">
        <p14:creationId xmlns:p14="http://schemas.microsoft.com/office/powerpoint/2010/main" val="417168964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732</TotalTime>
  <Words>2061</Words>
  <Application>Microsoft Macintosh PowerPoint</Application>
  <PresentationFormat>On-screen Show (4:3)</PresentationFormat>
  <Paragraphs>283</Paragraphs>
  <Slides>19</Slides>
  <Notes>5</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 Exoplanet Program Analysis Group (ExoPAG) Report   Astrophysics Advisory Committee (APAC) Meeting  April 24, 2017   Alan Boss  (ExoPAG Chair)  </vt:lpstr>
      <vt:lpstr>ExoPAG EC Membership Losses </vt:lpstr>
      <vt:lpstr>New ExoPAG EC Membership  </vt:lpstr>
      <vt:lpstr>Completed Study Analysis Groups (SAGs)</vt:lpstr>
      <vt:lpstr>Active Study Analysis Groups (SAGs)</vt:lpstr>
      <vt:lpstr>ExoPAG Study Analysis Groups  (SAGs) Overall Status</vt:lpstr>
      <vt:lpstr>Technology Needs and Prioritization Process</vt:lpstr>
      <vt:lpstr>Technology Needs and Prioritization Process</vt:lpstr>
      <vt:lpstr>ExoPAG Future Activities</vt:lpstr>
      <vt:lpstr>APAC Action Requested by ExoPAG EC</vt:lpstr>
      <vt:lpstr>SAG 12: Scientific Potential and Feasibility of High-Precision Astrometry for Exoplanet Detection and Characterization (Eduardo Bendek, Chair)</vt:lpstr>
      <vt:lpstr>Backup Slides </vt:lpstr>
      <vt:lpstr>SAG 13: Exoplanet Occurrence Rates and Distributions (Rus Belikov, Chair)</vt:lpstr>
      <vt:lpstr>SAG 14: Characterization of Stars Targeted for NASA Exoplanet Missions (Keivan Stassun, Chair,  and TESS co­I for Target Selection )</vt:lpstr>
      <vt:lpstr>SAG 15: Exploring Other Worlds: Observational Constraints and Science Questions for Direct Imaging Exoplanet Missions (Daniel Apai, Chair)</vt:lpstr>
      <vt:lpstr>SAG 16: Biosignatures (Shawn Domagal­Goldman, Nancy Kiang, and Niki Parenteau, Co-Chairs)</vt:lpstr>
      <vt:lpstr> SAG 17 – Community Resources Needed for K2 and TESS Planetary Candidate Confirmation  (David Ciardi and Joshua Pepper, Co-Chairs)</vt:lpstr>
      <vt:lpstr>SAG 18 – Metrics for Direct-Imaging with Starshades   (Tiffany Glassman and Maggie Turnbull, Co-Chairs)</vt:lpstr>
      <vt:lpstr>SAG 19 – Exoplanet Imaging Signal Detection  Theory and Rigorous Contrast Metrics  (Dimitri Mawet and Rebecca Jensen-Clem, Co-Chairs)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Exoplanet Program Analysis Group Report   Astrophysics Subcommittee Meeting July 22, 2015   Alan Boss  (ExoPAG EC Chair)  </dc:title>
  <dc:creator>alan</dc:creator>
  <cp:lastModifiedBy>alan</cp:lastModifiedBy>
  <cp:revision>149</cp:revision>
  <dcterms:created xsi:type="dcterms:W3CDTF">2015-07-17T15:50:18Z</dcterms:created>
  <dcterms:modified xsi:type="dcterms:W3CDTF">2017-04-17T20:54:25Z</dcterms:modified>
</cp:coreProperties>
</file>