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5" r:id="rId1"/>
  </p:sldMasterIdLst>
  <p:notesMasterIdLst>
    <p:notesMasterId r:id="rId21"/>
  </p:notesMasterIdLst>
  <p:handoutMasterIdLst>
    <p:handoutMasterId r:id="rId22"/>
  </p:handoutMasterIdLst>
  <p:sldIdLst>
    <p:sldId id="288" r:id="rId2"/>
    <p:sldId id="705" r:id="rId3"/>
    <p:sldId id="632" r:id="rId4"/>
    <p:sldId id="694" r:id="rId5"/>
    <p:sldId id="636" r:id="rId6"/>
    <p:sldId id="637" r:id="rId7"/>
    <p:sldId id="679" r:id="rId8"/>
    <p:sldId id="638" r:id="rId9"/>
    <p:sldId id="650" r:id="rId10"/>
    <p:sldId id="693" r:id="rId11"/>
    <p:sldId id="653" r:id="rId12"/>
    <p:sldId id="665" r:id="rId13"/>
    <p:sldId id="658" r:id="rId14"/>
    <p:sldId id="663" r:id="rId15"/>
    <p:sldId id="709" r:id="rId16"/>
    <p:sldId id="706" r:id="rId17"/>
    <p:sldId id="707" r:id="rId18"/>
    <p:sldId id="708" r:id="rId19"/>
    <p:sldId id="697" r:id="rId20"/>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8">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7E07"/>
    <a:srgbClr val="FF6666"/>
    <a:srgbClr val="CCFFCC"/>
    <a:srgbClr val="CCFFFF"/>
    <a:srgbClr val="CEEDDC"/>
    <a:srgbClr val="DBEEE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6" autoAdjust="0"/>
    <p:restoredTop sz="93282" autoAdjust="0"/>
  </p:normalViewPr>
  <p:slideViewPr>
    <p:cSldViewPr snapToGrid="0">
      <p:cViewPr varScale="1">
        <p:scale>
          <a:sx n="84" d="100"/>
          <a:sy n="84" d="100"/>
        </p:scale>
        <p:origin x="1488" y="82"/>
      </p:cViewPr>
      <p:guideLst>
        <p:guide orient="horz" pos="2160"/>
        <p:guide pos="288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264"/>
    </p:cViewPr>
  </p:sorterViewPr>
  <p:notesViewPr>
    <p:cSldViewPr snapToGrid="0">
      <p:cViewPr varScale="1">
        <p:scale>
          <a:sx n="69" d="100"/>
          <a:sy n="69" d="100"/>
        </p:scale>
        <p:origin x="-2808" y="-108"/>
      </p:cViewPr>
      <p:guideLst>
        <p:guide orient="horz" pos="2920"/>
        <p:guide pos="22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6515513126499"/>
          <c:y val="5.4655870445344097E-2"/>
          <c:w val="0.670935074176636"/>
          <c:h val="0.73391805191018"/>
        </c:manualLayout>
      </c:layout>
      <c:barChart>
        <c:barDir val="col"/>
        <c:grouping val="stacked"/>
        <c:varyColors val="0"/>
        <c:ser>
          <c:idx val="0"/>
          <c:order val="0"/>
          <c:tx>
            <c:strRef>
              <c:f>Sheet1!$A$2</c:f>
              <c:strCache>
                <c:ptCount val="1"/>
                <c:pt idx="0">
                  <c:v>Project</c:v>
                </c:pt>
              </c:strCache>
            </c:strRef>
          </c:tx>
          <c:spPr>
            <a:solidFill>
              <a:schemeClr val="accent1"/>
            </a:solidFill>
            <a:ln w="25401">
              <a:noFill/>
            </a:ln>
          </c:spPr>
          <c:invertIfNegative val="0"/>
          <c:dLbls>
            <c:dLbl>
              <c:idx val="0"/>
              <c:delete val="1"/>
              <c:extLst>
                <c:ext xmlns:c15="http://schemas.microsoft.com/office/drawing/2012/chart" uri="{CE6537A1-D6FC-4f65-9D91-7224C49458BB}"/>
              </c:extLst>
            </c:dLbl>
            <c:numFmt formatCode="\$#,##0.0" sourceLinked="0"/>
            <c:spPr>
              <a:noFill/>
              <a:ln w="25401">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Project</c:v>
                </c:pt>
                <c:pt idx="1">
                  <c:v>Aero</c:v>
                </c:pt>
                <c:pt idx="2">
                  <c:v>Model 1</c:v>
                </c:pt>
                <c:pt idx="3">
                  <c:v>Model 2</c:v>
                </c:pt>
                <c:pt idx="4">
                  <c:v>Analogy 1</c:v>
                </c:pt>
                <c:pt idx="5">
                  <c:v>Analogy 2</c:v>
                </c:pt>
                <c:pt idx="6">
                  <c:v>Analogy 3</c:v>
                </c:pt>
                <c:pt idx="7">
                  <c:v>Analogy 4</c:v>
                </c:pt>
              </c:strCache>
            </c:strRef>
          </c:cat>
          <c:val>
            <c:numRef>
              <c:f>Sheet1!$B$2:$I$2</c:f>
              <c:numCache>
                <c:formatCode>General</c:formatCode>
                <c:ptCount val="8"/>
                <c:pt idx="0" formatCode="&quot;$&quot;#,##0.00">
                  <c:v>97</c:v>
                </c:pt>
              </c:numCache>
            </c:numRef>
          </c:val>
        </c:ser>
        <c:ser>
          <c:idx val="1"/>
          <c:order val="1"/>
          <c:tx>
            <c:strRef>
              <c:f>Sheet1!$A$3</c:f>
              <c:strCache>
                <c:ptCount val="1"/>
                <c:pt idx="0">
                  <c:v>Aerospace</c:v>
                </c:pt>
              </c:strCache>
            </c:strRef>
          </c:tx>
          <c:spPr>
            <a:solidFill>
              <a:srgbClr val="8B2346"/>
            </a:solidFill>
            <a:ln w="25401">
              <a:noFill/>
            </a:ln>
          </c:spPr>
          <c:invertIfNegative val="0"/>
          <c:cat>
            <c:strRef>
              <c:f>Sheet1!$B$1:$I$1</c:f>
              <c:strCache>
                <c:ptCount val="8"/>
                <c:pt idx="0">
                  <c:v>Project</c:v>
                </c:pt>
                <c:pt idx="1">
                  <c:v>Aero</c:v>
                </c:pt>
                <c:pt idx="2">
                  <c:v>Model 1</c:v>
                </c:pt>
                <c:pt idx="3">
                  <c:v>Model 2</c:v>
                </c:pt>
                <c:pt idx="4">
                  <c:v>Analogy 1</c:v>
                </c:pt>
                <c:pt idx="5">
                  <c:v>Analogy 2</c:v>
                </c:pt>
                <c:pt idx="6">
                  <c:v>Analogy 3</c:v>
                </c:pt>
                <c:pt idx="7">
                  <c:v>Analogy 4</c:v>
                </c:pt>
              </c:strCache>
            </c:strRef>
          </c:cat>
          <c:val>
            <c:numRef>
              <c:f>Sheet1!$B$3:$I$3</c:f>
              <c:numCache>
                <c:formatCode>"$"#,##0.00_);[Red]\("$"#,##0.00\)</c:formatCode>
                <c:ptCount val="8"/>
                <c:pt idx="1">
                  <c:v>105</c:v>
                </c:pt>
              </c:numCache>
            </c:numRef>
          </c:val>
        </c:ser>
        <c:ser>
          <c:idx val="2"/>
          <c:order val="2"/>
          <c:tx>
            <c:strRef>
              <c:f>Sheet1!$A$4</c:f>
              <c:strCache>
                <c:ptCount val="1"/>
                <c:pt idx="0">
                  <c:v>Model</c:v>
                </c:pt>
              </c:strCache>
            </c:strRef>
          </c:tx>
          <c:spPr>
            <a:solidFill>
              <a:schemeClr val="folHlink"/>
            </a:solidFill>
            <a:ln w="25401">
              <a:noFill/>
            </a:ln>
          </c:spPr>
          <c:invertIfNegative val="0"/>
          <c:cat>
            <c:strRef>
              <c:f>Sheet1!$B$1:$I$1</c:f>
              <c:strCache>
                <c:ptCount val="8"/>
                <c:pt idx="0">
                  <c:v>Project</c:v>
                </c:pt>
                <c:pt idx="1">
                  <c:v>Aero</c:v>
                </c:pt>
                <c:pt idx="2">
                  <c:v>Model 1</c:v>
                </c:pt>
                <c:pt idx="3">
                  <c:v>Model 2</c:v>
                </c:pt>
                <c:pt idx="4">
                  <c:v>Analogy 1</c:v>
                </c:pt>
                <c:pt idx="5">
                  <c:v>Analogy 2</c:v>
                </c:pt>
                <c:pt idx="6">
                  <c:v>Analogy 3</c:v>
                </c:pt>
                <c:pt idx="7">
                  <c:v>Analogy 4</c:v>
                </c:pt>
              </c:strCache>
            </c:strRef>
          </c:cat>
          <c:val>
            <c:numRef>
              <c:f>Sheet1!$B$4:$I$4</c:f>
              <c:numCache>
                <c:formatCode>General</c:formatCode>
                <c:ptCount val="8"/>
                <c:pt idx="2" formatCode="&quot;$&quot;#,##0.00_);[Red]\(&quot;$&quot;#,##0.00\)">
                  <c:v>110.8526233093921</c:v>
                </c:pt>
                <c:pt idx="3" formatCode="&quot;$&quot;#,##0.00_);[Red]\(&quot;$&quot;#,##0.00\)">
                  <c:v>93</c:v>
                </c:pt>
              </c:numCache>
            </c:numRef>
          </c:val>
        </c:ser>
        <c:ser>
          <c:idx val="3"/>
          <c:order val="3"/>
          <c:tx>
            <c:strRef>
              <c:f>Sheet1!$A$5</c:f>
              <c:strCache>
                <c:ptCount val="1"/>
                <c:pt idx="0">
                  <c:v>Adjusted Analogy</c:v>
                </c:pt>
              </c:strCache>
            </c:strRef>
          </c:tx>
          <c:spPr>
            <a:solidFill>
              <a:srgbClr val="2F8491"/>
            </a:solidFill>
          </c:spPr>
          <c:invertIfNegative val="0"/>
          <c:cat>
            <c:strRef>
              <c:f>Sheet1!$B$1:$I$1</c:f>
              <c:strCache>
                <c:ptCount val="8"/>
                <c:pt idx="0">
                  <c:v>Project</c:v>
                </c:pt>
                <c:pt idx="1">
                  <c:v>Aero</c:v>
                </c:pt>
                <c:pt idx="2">
                  <c:v>Model 1</c:v>
                </c:pt>
                <c:pt idx="3">
                  <c:v>Model 2</c:v>
                </c:pt>
                <c:pt idx="4">
                  <c:v>Analogy 1</c:v>
                </c:pt>
                <c:pt idx="5">
                  <c:v>Analogy 2</c:v>
                </c:pt>
                <c:pt idx="6">
                  <c:v>Analogy 3</c:v>
                </c:pt>
                <c:pt idx="7">
                  <c:v>Analogy 4</c:v>
                </c:pt>
              </c:strCache>
            </c:strRef>
          </c:cat>
          <c:val>
            <c:numRef>
              <c:f>Sheet1!$B$5:$I$5</c:f>
              <c:numCache>
                <c:formatCode>General</c:formatCode>
                <c:ptCount val="8"/>
                <c:pt idx="4" formatCode="_(&quot;$&quot;* #,##0.00_);_(&quot;$&quot;* \(#,##0.00\);_(&quot;$&quot;* &quot;-&quot;??_);_(@_)">
                  <c:v>117.6040713638904</c:v>
                </c:pt>
                <c:pt idx="5" formatCode="_(&quot;$&quot;* #,##0.00_);_(&quot;$&quot;* \(#,##0.00\);_(&quot;$&quot;* &quot;-&quot;??_);_(@_)">
                  <c:v>130.3288298598072</c:v>
                </c:pt>
                <c:pt idx="6" formatCode="_(&quot;$&quot;* #,##0.00_);_(&quot;$&quot;* \(#,##0.00\);_(&quot;$&quot;* &quot;-&quot;??_);_(@_)">
                  <c:v>71.562064310919851</c:v>
                </c:pt>
                <c:pt idx="7" formatCode="_(&quot;$&quot;* #,##0.00_);_(&quot;$&quot;* \(#,##0.00\);_(&quot;$&quot;* &quot;-&quot;??_);_(@_)">
                  <c:v>110.5750247966909</c:v>
                </c:pt>
              </c:numCache>
            </c:numRef>
          </c:val>
        </c:ser>
        <c:dLbls>
          <c:showLegendKey val="0"/>
          <c:showVal val="0"/>
          <c:showCatName val="0"/>
          <c:showSerName val="0"/>
          <c:showPercent val="0"/>
          <c:showBubbleSize val="0"/>
        </c:dLbls>
        <c:gapWidth val="150"/>
        <c:overlap val="100"/>
        <c:axId val="304029976"/>
        <c:axId val="304029584"/>
      </c:barChart>
      <c:catAx>
        <c:axId val="304029976"/>
        <c:scaling>
          <c:orientation val="minMax"/>
        </c:scaling>
        <c:delete val="0"/>
        <c:axPos val="b"/>
        <c:numFmt formatCode="General" sourceLinked="1"/>
        <c:majorTickMark val="in"/>
        <c:minorTickMark val="none"/>
        <c:tickLblPos val="nextTo"/>
        <c:spPr>
          <a:ln w="3175">
            <a:solidFill>
              <a:schemeClr val="tx1"/>
            </a:solidFill>
            <a:prstDash val="solid"/>
          </a:ln>
        </c:spPr>
        <c:txPr>
          <a:bodyPr rot="-2700000" vert="horz"/>
          <a:lstStyle/>
          <a:p>
            <a:pPr>
              <a:defRPr sz="1400" b="1" i="0" u="none" strike="noStrike" baseline="0">
                <a:solidFill>
                  <a:schemeClr val="tx1"/>
                </a:solidFill>
                <a:latin typeface="Arial"/>
                <a:ea typeface="Arial"/>
                <a:cs typeface="Arial"/>
              </a:defRPr>
            </a:pPr>
            <a:endParaRPr lang="en-US"/>
          </a:p>
        </c:txPr>
        <c:crossAx val="304029584"/>
        <c:crosses val="autoZero"/>
        <c:auto val="1"/>
        <c:lblAlgn val="ctr"/>
        <c:lblOffset val="100"/>
        <c:tickLblSkip val="1"/>
        <c:tickMarkSkip val="1"/>
        <c:noMultiLvlLbl val="0"/>
      </c:catAx>
      <c:valAx>
        <c:axId val="304029584"/>
        <c:scaling>
          <c:orientation val="minMax"/>
        </c:scaling>
        <c:delete val="0"/>
        <c:axPos val="l"/>
        <c:majorGridlines>
          <c:spPr>
            <a:ln w="3175">
              <a:solidFill>
                <a:schemeClr val="tx1"/>
              </a:solidFill>
              <a:prstDash val="solid"/>
            </a:ln>
          </c:spPr>
        </c:majorGridlines>
        <c:title>
          <c:tx>
            <c:rich>
              <a:bodyPr/>
              <a:lstStyle/>
              <a:p>
                <a:pPr>
                  <a:defRPr sz="1400" b="1" i="0" u="none" strike="noStrike" baseline="0">
                    <a:solidFill>
                      <a:schemeClr val="tx1"/>
                    </a:solidFill>
                    <a:latin typeface="Arial"/>
                    <a:ea typeface="Arial"/>
                    <a:cs typeface="Arial"/>
                  </a:defRPr>
                </a:pPr>
                <a:r>
                  <a:rPr lang="en-US" dirty="0" smtClean="0"/>
                  <a:t>Estimated Cost </a:t>
                </a:r>
                <a:r>
                  <a:rPr lang="en-US" dirty="0"/>
                  <a:t>(</a:t>
                </a:r>
                <a:r>
                  <a:rPr lang="en-US" dirty="0" smtClean="0"/>
                  <a:t>FY15$M</a:t>
                </a:r>
                <a:r>
                  <a:rPr lang="en-US" dirty="0"/>
                  <a:t>)</a:t>
                </a:r>
              </a:p>
            </c:rich>
          </c:tx>
          <c:layout>
            <c:manualLayout>
              <c:xMode val="edge"/>
              <c:yMode val="edge"/>
              <c:x val="1.3126491646778199E-2"/>
              <c:y val="0.30566801619433198"/>
            </c:manualLayout>
          </c:layout>
          <c:overlay val="0"/>
          <c:spPr>
            <a:noFill/>
            <a:ln w="25401">
              <a:noFill/>
            </a:ln>
          </c:spPr>
        </c:title>
        <c:numFmt formatCode="\$#,##0" sourceLinked="0"/>
        <c:majorTickMark val="none"/>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en-US"/>
          </a:p>
        </c:txPr>
        <c:crossAx val="304029976"/>
        <c:crosses val="autoZero"/>
        <c:crossBetween val="between"/>
      </c:valAx>
      <c:spPr>
        <a:noFill/>
        <a:ln w="25401">
          <a:solidFill>
            <a:schemeClr val="tx1"/>
          </a:solidFill>
          <a:prstDash val="solid"/>
        </a:ln>
      </c:spPr>
    </c:plotArea>
    <c:legend>
      <c:legendPos val="r"/>
      <c:layout>
        <c:manualLayout>
          <c:xMode val="edge"/>
          <c:yMode val="edge"/>
          <c:x val="0.79623346688735896"/>
          <c:y val="0.374493927125508"/>
          <c:w val="0.18497594480454199"/>
          <c:h val="0.23721701453985"/>
        </c:manualLayout>
      </c:layout>
      <c:overlay val="0"/>
      <c:spPr>
        <a:noFill/>
        <a:ln w="3175">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Narrow"/>
          <a:ea typeface="Arial Narrow"/>
          <a:cs typeface="Arial Narrow"/>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5837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E4E36690-C911-446F-8388-00A09BD00A2E}" type="datetime1">
              <a:rPr lang="en-US"/>
              <a:pPr>
                <a:defRPr/>
              </a:pPr>
              <a:t>4/24/2017</a:t>
            </a:fld>
            <a:endParaRPr lang="en-US" dirty="0"/>
          </a:p>
        </p:txBody>
      </p:sp>
      <p:sp>
        <p:nvSpPr>
          <p:cNvPr id="58372"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58373"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C02D2074-614C-4DF0-9FB1-2EA31CE554B1}" type="slidenum">
              <a:rPr lang="en-US"/>
              <a:pPr>
                <a:defRPr/>
              </a:pPr>
              <a:t>‹#›</a:t>
            </a:fld>
            <a:endParaRPr lang="en-US" dirty="0"/>
          </a:p>
        </p:txBody>
      </p:sp>
    </p:spTree>
    <p:extLst>
      <p:ext uri="{BB962C8B-B14F-4D97-AF65-F5344CB8AC3E}">
        <p14:creationId xmlns:p14="http://schemas.microsoft.com/office/powerpoint/2010/main" val="2475896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18435" name="Rectangle 3"/>
          <p:cNvSpPr>
            <a:spLocks noGrp="1" noChangeArrowheads="1"/>
          </p:cNvSpPr>
          <p:nvPr>
            <p:ph type="dt" idx="1"/>
          </p:nvPr>
        </p:nvSpPr>
        <p:spPr bwMode="auto">
          <a:xfrm>
            <a:off x="3965575" y="0"/>
            <a:ext cx="3032125" cy="4635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18439"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p:spPr>
        <p:txBody>
          <a:bodyPr vert="horz" wrap="square" lIns="92958" tIns="46479" rIns="92958" bIns="46479"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B87B2C39-DED3-4BBB-961B-43F4F0A173D2}" type="slidenum">
              <a:rPr lang="en-US"/>
              <a:pPr>
                <a:defRPr/>
              </a:pPr>
              <a:t>‹#›</a:t>
            </a:fld>
            <a:endParaRPr lang="en-US" dirty="0"/>
          </a:p>
        </p:txBody>
      </p:sp>
    </p:spTree>
    <p:extLst>
      <p:ext uri="{BB962C8B-B14F-4D97-AF65-F5344CB8AC3E}">
        <p14:creationId xmlns:p14="http://schemas.microsoft.com/office/powerpoint/2010/main" val="214184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ＭＳ Ｐゴシック" pitchFamily="80" charset="-128"/>
      </a:defRPr>
    </a:lvl1pPr>
    <a:lvl2pPr marL="457200"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ＭＳ Ｐゴシック"/>
      </a:defRPr>
    </a:lvl2pPr>
    <a:lvl3pPr marL="914400"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ＭＳ Ｐゴシック"/>
      </a:defRPr>
    </a:lvl3pPr>
    <a:lvl4pPr marL="1371600"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ＭＳ Ｐゴシック"/>
      </a:defRPr>
    </a:lvl4pPr>
    <a:lvl5pPr marL="1828800" algn="l" rtl="0" eaLnBrk="0" fontAlgn="base" hangingPunct="0">
      <a:spcBef>
        <a:spcPct val="30000"/>
      </a:spcBef>
      <a:spcAft>
        <a:spcPct val="0"/>
      </a:spcAft>
      <a:defRPr sz="1200" kern="1200">
        <a:solidFill>
          <a:schemeClr val="tx1"/>
        </a:solidFill>
        <a:latin typeface="Arial" pitchFamily="80" charset="0"/>
        <a:ea typeface="ＭＳ Ｐゴシック" pitchFamily="8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solidFill>
            <a:srgbClr val="FFFFFF"/>
          </a:solidFill>
          <a:ln/>
        </p:spPr>
      </p:sp>
      <p:sp>
        <p:nvSpPr>
          <p:cNvPr id="1024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b="1"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288187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solidFill>
            <a:srgbClr val="FFFFFF"/>
          </a:solidFill>
          <a:ln/>
        </p:spPr>
      </p:sp>
      <p:sp>
        <p:nvSpPr>
          <p:cNvPr id="11267" name="Rectangle 3"/>
          <p:cNvSpPr>
            <a:spLocks noGrp="1" noChangeArrowheads="1"/>
          </p:cNvSpPr>
          <p:nvPr>
            <p:ph type="body" idx="1"/>
          </p:nvPr>
        </p:nvSpPr>
        <p:spPr>
          <a:noFill/>
          <a:ln>
            <a:solidFill>
              <a:srgbClr val="000000"/>
            </a:solidFill>
          </a:ln>
        </p:spPr>
        <p:txBody>
          <a:bodyPr/>
          <a:lstStyle/>
          <a:p>
            <a:pPr eaLnBrk="1" hangingPunct="1">
              <a:spcBef>
                <a:spcPct val="0"/>
              </a:spcBef>
            </a:pPr>
            <a:endParaRPr lang="en-US" sz="2400" dirty="0" smtClean="0">
              <a:latin typeface="Arial" pitchFamily="34" charset="0"/>
              <a:ea typeface="ＭＳ Ｐゴシック"/>
              <a:cs typeface="ＭＳ Ｐゴシック"/>
            </a:endParaRPr>
          </a:p>
        </p:txBody>
      </p:sp>
    </p:spTree>
    <p:extLst>
      <p:ext uri="{BB962C8B-B14F-4D97-AF65-F5344CB8AC3E}">
        <p14:creationId xmlns:p14="http://schemas.microsoft.com/office/powerpoint/2010/main" val="188684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xfrm>
            <a:off x="1181100" y="695325"/>
            <a:ext cx="4637088" cy="3476625"/>
          </a:xfrm>
          <a:ln/>
        </p:spPr>
      </p:sp>
      <p:sp>
        <p:nvSpPr>
          <p:cNvPr id="521219" name="Rectangle 3"/>
          <p:cNvSpPr>
            <a:spLocks noGrp="1" noChangeArrowheads="1"/>
          </p:cNvSpPr>
          <p:nvPr>
            <p:ph type="body" idx="1"/>
          </p:nvPr>
        </p:nvSpPr>
        <p:spPr/>
        <p:txBody>
          <a:bodyPr/>
          <a:lstStyle/>
          <a:p>
            <a:pPr indent="219822"/>
            <a:endParaRPr lang="en-US" dirty="0" smtClean="0">
              <a:latin typeface="Arial" pitchFamily="34" charset="0"/>
              <a:ea typeface="ＭＳ Ｐゴシック" pitchFamily="-105" charset="-128"/>
            </a:endParaRPr>
          </a:p>
        </p:txBody>
      </p:sp>
    </p:spTree>
    <p:extLst>
      <p:ext uri="{BB962C8B-B14F-4D97-AF65-F5344CB8AC3E}">
        <p14:creationId xmlns:p14="http://schemas.microsoft.com/office/powerpoint/2010/main" val="22920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7B2C39-DED3-4BBB-961B-43F4F0A173D2}" type="slidenum">
              <a:rPr lang="en-US" smtClean="0"/>
              <a:pPr>
                <a:defRPr/>
              </a:pPr>
              <a:t>12</a:t>
            </a:fld>
            <a:endParaRPr lang="en-US" dirty="0"/>
          </a:p>
        </p:txBody>
      </p:sp>
    </p:spTree>
    <p:extLst>
      <p:ext uri="{BB962C8B-B14F-4D97-AF65-F5344CB8AC3E}">
        <p14:creationId xmlns:p14="http://schemas.microsoft.com/office/powerpoint/2010/main" val="51715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endParaRPr lang="en-US" dirty="0" smtClean="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21944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D3EAE35-63B2-40DB-B14C-AD9AEFA419CA}" type="slidenum">
              <a:rPr lang="en-US" smtClean="0"/>
              <a:pPr>
                <a:defRPr/>
              </a:pPr>
              <a:t>15</a:t>
            </a:fld>
            <a:endParaRPr lang="en-US" dirty="0"/>
          </a:p>
        </p:txBody>
      </p:sp>
    </p:spTree>
    <p:extLst>
      <p:ext uri="{BB962C8B-B14F-4D97-AF65-F5344CB8AC3E}">
        <p14:creationId xmlns:p14="http://schemas.microsoft.com/office/powerpoint/2010/main" val="104989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Aerospace will conduct an “initial observations” activity to provide an initial assessment of cost risk</a:t>
            </a:r>
          </a:p>
          <a:p>
            <a:endParaRPr lang="en-US" sz="1400" dirty="0" smtClean="0"/>
          </a:p>
          <a:p>
            <a:r>
              <a:rPr lang="en-US" sz="1600" dirty="0" smtClean="0"/>
              <a:t>Initial observations briefing will consist of:</a:t>
            </a:r>
          </a:p>
          <a:p>
            <a:pPr lvl="1"/>
            <a:r>
              <a:rPr lang="en-US" sz="1600" dirty="0" smtClean="0"/>
              <a:t>Summary of our understanding of the concept</a:t>
            </a:r>
          </a:p>
          <a:p>
            <a:pPr lvl="1"/>
            <a:r>
              <a:rPr lang="en-US" sz="1600" dirty="0" smtClean="0"/>
              <a:t>Assessment relative to available launch vehicles</a:t>
            </a:r>
          </a:p>
          <a:p>
            <a:pPr lvl="1"/>
            <a:r>
              <a:rPr lang="en-US" sz="1600" dirty="0" smtClean="0"/>
              <a:t>Top technical risks and concerns</a:t>
            </a:r>
          </a:p>
          <a:p>
            <a:pPr lvl="1"/>
            <a:r>
              <a:rPr lang="en-US" sz="1600" dirty="0" smtClean="0"/>
              <a:t>Other potential risks and concerns</a:t>
            </a:r>
          </a:p>
          <a:p>
            <a:pPr lvl="1"/>
            <a:r>
              <a:rPr lang="en-US" sz="1600" dirty="0" smtClean="0"/>
              <a:t>Cost considerations/recommendations</a:t>
            </a:r>
          </a:p>
          <a:p>
            <a:pPr lvl="1"/>
            <a:r>
              <a:rPr lang="en-US" sz="1600" dirty="0" smtClean="0"/>
              <a:t>Comments on project’s own cost estimate (if available)</a:t>
            </a:r>
          </a:p>
          <a:p>
            <a:pPr lvl="1"/>
            <a:r>
              <a:rPr lang="en-US" sz="1600" dirty="0" smtClean="0"/>
              <a:t>Remaining challenges</a:t>
            </a:r>
          </a:p>
          <a:p>
            <a:pPr lvl="1"/>
            <a:r>
              <a:rPr lang="en-US" sz="1600" dirty="0" smtClean="0"/>
              <a:t>Recommendations on how to potentially address risks or other challenges</a:t>
            </a:r>
          </a:p>
          <a:p>
            <a:pPr lvl="1"/>
            <a:endParaRPr lang="en-US" sz="1600" dirty="0" smtClean="0"/>
          </a:p>
          <a:p>
            <a:r>
              <a:rPr lang="en-US" sz="1600" dirty="0" smtClean="0"/>
              <a:t>Followed by more comprehensive “red team review” in Aug/Sep 2017 after concepts are closer to being finalized </a:t>
            </a:r>
          </a:p>
        </p:txBody>
      </p:sp>
      <p:sp>
        <p:nvSpPr>
          <p:cNvPr id="4" name="Slide Number Placeholder 3"/>
          <p:cNvSpPr>
            <a:spLocks noGrp="1"/>
          </p:cNvSpPr>
          <p:nvPr>
            <p:ph type="sldNum" sz="quarter" idx="10"/>
          </p:nvPr>
        </p:nvSpPr>
        <p:spPr/>
        <p:txBody>
          <a:bodyPr/>
          <a:lstStyle/>
          <a:p>
            <a:pPr>
              <a:defRPr/>
            </a:pPr>
            <a:fld id="{B87B2C39-DED3-4BBB-961B-43F4F0A173D2}" type="slidenum">
              <a:rPr lang="en-US" smtClean="0"/>
              <a:pPr>
                <a:defRPr/>
              </a:pPr>
              <a:t>16</a:t>
            </a:fld>
            <a:endParaRPr lang="en-US" dirty="0"/>
          </a:p>
        </p:txBody>
      </p:sp>
    </p:spTree>
    <p:extLst>
      <p:ext uri="{BB962C8B-B14F-4D97-AF65-F5344CB8AC3E}">
        <p14:creationId xmlns:p14="http://schemas.microsoft.com/office/powerpoint/2010/main" val="267276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7B2C39-DED3-4BBB-961B-43F4F0A173D2}" type="slidenum">
              <a:rPr lang="en-US" smtClean="0"/>
              <a:pPr>
                <a:defRPr/>
              </a:pPr>
              <a:t>18</a:t>
            </a:fld>
            <a:endParaRPr lang="en-US" dirty="0"/>
          </a:p>
        </p:txBody>
      </p:sp>
    </p:spTree>
    <p:extLst>
      <p:ext uri="{BB962C8B-B14F-4D97-AF65-F5344CB8AC3E}">
        <p14:creationId xmlns:p14="http://schemas.microsoft.com/office/powerpoint/2010/main" val="323099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D3EAE35-63B2-40DB-B14C-AD9AEFA419CA}" type="slidenum">
              <a:rPr lang="en-US" smtClean="0"/>
              <a:pPr>
                <a:defRPr/>
              </a:pPr>
              <a:t>19</a:t>
            </a:fld>
            <a:endParaRPr lang="en-US" dirty="0"/>
          </a:p>
        </p:txBody>
      </p:sp>
    </p:spTree>
    <p:extLst>
      <p:ext uri="{BB962C8B-B14F-4D97-AF65-F5344CB8AC3E}">
        <p14:creationId xmlns:p14="http://schemas.microsoft.com/office/powerpoint/2010/main" val="4038796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titleslide05.png"/>
          <p:cNvPicPr>
            <a:picLocks noChangeAspect="1"/>
          </p:cNvPicPr>
          <p:nvPr/>
        </p:nvPicPr>
        <p:blipFill>
          <a:blip r:embed="rId2">
            <a:lum contrast="30000"/>
          </a:blip>
          <a:srcRect/>
          <a:stretch>
            <a:fillRect/>
          </a:stretch>
        </p:blipFill>
        <p:spPr bwMode="auto">
          <a:xfrm>
            <a:off x="0" y="0"/>
            <a:ext cx="9144000" cy="6858000"/>
          </a:xfrm>
          <a:prstGeom prst="rect">
            <a:avLst/>
          </a:prstGeom>
          <a:noFill/>
          <a:ln w="9525">
            <a:noFill/>
            <a:miter lim="800000"/>
            <a:headEnd/>
            <a:tailEnd/>
          </a:ln>
        </p:spPr>
      </p:pic>
      <p:pic>
        <p:nvPicPr>
          <p:cNvPr id="5" name="Picture 5" descr="arc05.png"/>
          <p:cNvPicPr>
            <a:picLocks noChangeAspect="1"/>
          </p:cNvPicPr>
          <p:nvPr/>
        </p:nvPicPr>
        <p:blipFill>
          <a:blip r:embed="rId3"/>
          <a:srcRect t="5621" r="1186"/>
          <a:stretch>
            <a:fillRect/>
          </a:stretch>
        </p:blipFill>
        <p:spPr bwMode="auto">
          <a:xfrm>
            <a:off x="2787650" y="0"/>
            <a:ext cx="6356350" cy="4051300"/>
          </a:xfrm>
          <a:prstGeom prst="rect">
            <a:avLst/>
          </a:prstGeom>
          <a:noFill/>
          <a:ln w="9525">
            <a:noFill/>
            <a:miter lim="800000"/>
            <a:headEnd/>
            <a:tailEnd/>
          </a:ln>
        </p:spPr>
      </p:pic>
      <p:sp>
        <p:nvSpPr>
          <p:cNvPr id="6" name="Text Box 8"/>
          <p:cNvSpPr txBox="1">
            <a:spLocks noChangeArrowheads="1"/>
          </p:cNvSpPr>
          <p:nvPr/>
        </p:nvSpPr>
        <p:spPr bwMode="auto">
          <a:xfrm>
            <a:off x="489872" y="6580188"/>
            <a:ext cx="2057400" cy="122237"/>
          </a:xfrm>
          <a:prstGeom prst="rect">
            <a:avLst/>
          </a:prstGeom>
          <a:noFill/>
          <a:ln w="9525">
            <a:noFill/>
            <a:miter lim="800000"/>
            <a:headEnd/>
            <a:tailEnd/>
          </a:ln>
          <a:effectLst/>
        </p:spPr>
        <p:txBody>
          <a:bodyPr lIns="0" tIns="0" rIns="0" bIns="0">
            <a:spAutoFit/>
          </a:bodyPr>
          <a:lstStyle/>
          <a:p>
            <a:pPr eaLnBrk="0" hangingPunct="0">
              <a:spcBef>
                <a:spcPct val="50000"/>
              </a:spcBef>
              <a:defRPr/>
            </a:pPr>
            <a:r>
              <a:rPr lang="en-US" sz="1200" i="1" baseline="-25000" dirty="0">
                <a:solidFill>
                  <a:schemeClr val="bg1"/>
                </a:solidFill>
                <a:latin typeface="Arial" charset="0"/>
                <a:ea typeface="ＭＳ Ｐゴシック" pitchFamily="1" charset="-128"/>
                <a:cs typeface="+mn-cs"/>
              </a:rPr>
              <a:t>© The Aerospace Corporation </a:t>
            </a:r>
            <a:r>
              <a:rPr lang="en-US" sz="1200" i="1" baseline="-25000" dirty="0" smtClean="0">
                <a:solidFill>
                  <a:schemeClr val="bg1"/>
                </a:solidFill>
                <a:latin typeface="Arial" charset="0"/>
                <a:ea typeface="ＭＳ Ｐゴシック" pitchFamily="1" charset="-128"/>
                <a:cs typeface="+mn-cs"/>
              </a:rPr>
              <a:t>2017</a:t>
            </a:r>
            <a:endParaRPr lang="en-US" sz="1200" i="1" baseline="-25000" dirty="0">
              <a:solidFill>
                <a:schemeClr val="bg1"/>
              </a:solidFill>
              <a:latin typeface="Arial" charset="0"/>
              <a:ea typeface="ＭＳ Ｐゴシック" pitchFamily="1" charset="-128"/>
              <a:cs typeface="+mn-cs"/>
            </a:endParaRPr>
          </a:p>
        </p:txBody>
      </p:sp>
      <p:pic>
        <p:nvPicPr>
          <p:cNvPr id="7" name="Picture 9" descr="AER_logo_208_PPT"/>
          <p:cNvPicPr>
            <a:picLocks noChangeAspect="1" noChangeArrowheads="1"/>
          </p:cNvPicPr>
          <p:nvPr/>
        </p:nvPicPr>
        <p:blipFill>
          <a:blip r:embed="rId4"/>
          <a:srcRect/>
          <a:stretch>
            <a:fillRect/>
          </a:stretch>
        </p:blipFill>
        <p:spPr bwMode="auto">
          <a:xfrm>
            <a:off x="6921500" y="220663"/>
            <a:ext cx="1974850" cy="557212"/>
          </a:xfrm>
          <a:prstGeom prst="rect">
            <a:avLst/>
          </a:prstGeom>
          <a:noFill/>
          <a:ln w="9525">
            <a:noFill/>
            <a:miter lim="800000"/>
            <a:headEnd/>
            <a:tailEnd/>
          </a:ln>
        </p:spPr>
      </p:pic>
      <p:sp>
        <p:nvSpPr>
          <p:cNvPr id="33798" name="Rectangle 2"/>
          <p:cNvSpPr>
            <a:spLocks noGrp="1" noChangeArrowheads="1"/>
          </p:cNvSpPr>
          <p:nvPr>
            <p:ph type="ctrTitle"/>
          </p:nvPr>
        </p:nvSpPr>
        <p:spPr>
          <a:xfrm>
            <a:off x="338138" y="1731963"/>
            <a:ext cx="5345112" cy="1087437"/>
          </a:xfrm>
        </p:spPr>
        <p:txBody>
          <a:bodyPr/>
          <a:lstStyle>
            <a:lvl1pPr>
              <a:defRPr smtClean="0">
                <a:solidFill>
                  <a:schemeClr val="bg1"/>
                </a:solidFill>
              </a:defRPr>
            </a:lvl1pPr>
          </a:lstStyle>
          <a:p>
            <a:r>
              <a:rPr lang="en-US" smtClean="0"/>
              <a:t>Click to edit Master title style</a:t>
            </a:r>
          </a:p>
        </p:txBody>
      </p:sp>
      <p:sp>
        <p:nvSpPr>
          <p:cNvPr id="33799" name="Rectangle 3"/>
          <p:cNvSpPr>
            <a:spLocks noGrp="1" noChangeArrowheads="1"/>
          </p:cNvSpPr>
          <p:nvPr>
            <p:ph type="subTitle" idx="1"/>
          </p:nvPr>
        </p:nvSpPr>
        <p:spPr>
          <a:xfrm>
            <a:off x="339725" y="3371850"/>
            <a:ext cx="6400800" cy="396875"/>
          </a:xfrm>
        </p:spPr>
        <p:txBody>
          <a:bodyPr anchor="b"/>
          <a:lstStyle>
            <a:lvl1pPr marL="0" indent="0">
              <a:buFont typeface="Times" pitchFamily="1" charset="0"/>
              <a:buNone/>
              <a:defRPr smtClean="0">
                <a:solidFill>
                  <a:schemeClr val="bg1"/>
                </a:solidFill>
              </a:defRPr>
            </a:lvl1pPr>
          </a:lstStyle>
          <a:p>
            <a:r>
              <a:rPr lang="en-US" smtClean="0"/>
              <a:t>Click to edit Master subtitle style</a:t>
            </a:r>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ext, Subtitle, 14 pt., Gradient bar">
    <p:spTree>
      <p:nvGrpSpPr>
        <p:cNvPr id="1" name=""/>
        <p:cNvGrpSpPr/>
        <p:nvPr/>
      </p:nvGrpSpPr>
      <p:grpSpPr>
        <a:xfrm>
          <a:off x="0" y="0"/>
          <a:ext cx="0" cy="0"/>
          <a:chOff x="0" y="0"/>
          <a:chExt cx="0" cy="0"/>
        </a:xfrm>
      </p:grpSpPr>
      <p:sp>
        <p:nvSpPr>
          <p:cNvPr id="7" name="Rectangle 43"/>
          <p:cNvSpPr>
            <a:spLocks noChangeArrowheads="1"/>
          </p:cNvSpPr>
          <p:nvPr/>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lstStyle/>
          <a:p>
            <a:pPr eaLnBrk="0" hangingPunct="0">
              <a:defRPr/>
            </a:pPr>
            <a:endParaRPr lang="en-US" dirty="0">
              <a:latin typeface="Arial" charset="0"/>
              <a:ea typeface="ＭＳ Ｐゴシック" pitchFamily="1" charset="-128"/>
              <a:cs typeface="+mn-cs"/>
            </a:endParaRPr>
          </a:p>
        </p:txBody>
      </p:sp>
      <p:pic>
        <p:nvPicPr>
          <p:cNvPr id="8" name="Picture 17" descr="AER_logo_208"/>
          <p:cNvPicPr>
            <a:picLocks noChangeAspect="1" noChangeArrowheads="1"/>
          </p:cNvPicPr>
          <p:nvPr userDrawn="1"/>
        </p:nvPicPr>
        <p:blipFill>
          <a:blip r:embed="rId2"/>
          <a:srcRect/>
          <a:stretch>
            <a:fillRect/>
          </a:stretch>
        </p:blipFill>
        <p:spPr bwMode="auto">
          <a:xfrm>
            <a:off x="7645400" y="6473825"/>
            <a:ext cx="1235075" cy="290513"/>
          </a:xfrm>
          <a:prstGeom prst="rect">
            <a:avLst/>
          </a:prstGeom>
          <a:noFill/>
          <a:ln w="9525">
            <a:noFill/>
            <a:miter lim="800000"/>
            <a:headEnd/>
            <a:tailEnd/>
          </a:ln>
        </p:spPr>
      </p:pic>
      <p:sp>
        <p:nvSpPr>
          <p:cNvPr id="2" name="Title 1"/>
          <p:cNvSpPr>
            <a:spLocks noGrp="1"/>
          </p:cNvSpPr>
          <p:nvPr>
            <p:ph type="title"/>
          </p:nvPr>
        </p:nvSpPr>
        <p:spPr>
          <a:xfrm>
            <a:off x="228600" y="304800"/>
            <a:ext cx="8229600" cy="621286"/>
          </a:xfrm>
          <a:prstGeom prst="rect">
            <a:avLst/>
          </a:prstGeom>
        </p:spPr>
        <p:txBody>
          <a:bodyPr/>
          <a:lstStyle/>
          <a:p>
            <a:r>
              <a:rPr lang="en-US" dirty="0" smtClean="0"/>
              <a:t>Click to edit Master title style</a:t>
            </a:r>
            <a:endParaRPr lang="en-US" dirty="0"/>
          </a:p>
        </p:txBody>
      </p:sp>
      <p:sp>
        <p:nvSpPr>
          <p:cNvPr id="6" name="Content Placeholder 6"/>
          <p:cNvSpPr>
            <a:spLocks noGrp="1"/>
          </p:cNvSpPr>
          <p:nvPr>
            <p:ph sz="quarter" idx="15"/>
          </p:nvPr>
        </p:nvSpPr>
        <p:spPr>
          <a:xfrm>
            <a:off x="286622" y="1320024"/>
            <a:ext cx="8077200" cy="1588127"/>
          </a:xfrm>
          <a:prstGeom prst="rect">
            <a:avLst/>
          </a:prstGeom>
        </p:spPr>
        <p:txBody>
          <a:bodyPr/>
          <a:lstStyle>
            <a:lvl1pPr marL="282575" indent="-282575">
              <a:buSzPct val="130000"/>
              <a:defRPr sz="1800"/>
            </a:lvl1pPr>
            <a:lvl2pPr marL="517525" indent="-227013">
              <a:defRPr sz="1800"/>
            </a:lvl2pPr>
            <a:lvl3pPr marL="800100" indent="-176213">
              <a:buSzPct val="125000"/>
              <a:defRPr sz="1600"/>
            </a:lvl3pPr>
            <a:lvl4pPr marL="1201738" indent="-228600">
              <a:defRPr sz="1600"/>
            </a:lvl4pPr>
            <a:lvl5pPr marL="1430338" indent="-176213">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254446" y="6457413"/>
            <a:ext cx="309700" cy="215444"/>
          </a:xfrm>
          <a:prstGeom prst="rect">
            <a:avLst/>
          </a:prstGeom>
          <a:noFill/>
        </p:spPr>
        <p:txBody>
          <a:bodyPr wrap="none" rtlCol="0">
            <a:spAutoFit/>
          </a:bodyPr>
          <a:lstStyle/>
          <a:p>
            <a:fld id="{C1AD67D8-A451-4EC8-9801-334624BACB89}" type="slidenum">
              <a:rPr lang="en-US" sz="800" smtClean="0"/>
              <a:pPr/>
              <a:t>‹#›</a:t>
            </a:fld>
            <a:endParaRPr lang="en-US" sz="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ext, Subtitle, 14 pt., Gradient bar">
    <p:spTree>
      <p:nvGrpSpPr>
        <p:cNvPr id="1" name=""/>
        <p:cNvGrpSpPr/>
        <p:nvPr/>
      </p:nvGrpSpPr>
      <p:grpSpPr>
        <a:xfrm>
          <a:off x="0" y="0"/>
          <a:ext cx="0" cy="0"/>
          <a:chOff x="0" y="0"/>
          <a:chExt cx="0" cy="0"/>
        </a:xfrm>
      </p:grpSpPr>
      <p:sp>
        <p:nvSpPr>
          <p:cNvPr id="7" name="Rectangle 43"/>
          <p:cNvSpPr>
            <a:spLocks noChangeArrowheads="1"/>
          </p:cNvSpPr>
          <p:nvPr/>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lstStyle/>
          <a:p>
            <a:pPr eaLnBrk="0" hangingPunct="0">
              <a:defRPr/>
            </a:pPr>
            <a:endParaRPr lang="en-US" dirty="0">
              <a:latin typeface="Arial" charset="0"/>
              <a:ea typeface="ＭＳ Ｐゴシック" pitchFamily="1" charset="-128"/>
              <a:cs typeface="+mn-cs"/>
            </a:endParaRPr>
          </a:p>
        </p:txBody>
      </p:sp>
      <p:pic>
        <p:nvPicPr>
          <p:cNvPr id="8" name="Picture 17" descr="AER_logo_208"/>
          <p:cNvPicPr>
            <a:picLocks noChangeAspect="1" noChangeArrowheads="1"/>
          </p:cNvPicPr>
          <p:nvPr userDrawn="1"/>
        </p:nvPicPr>
        <p:blipFill>
          <a:blip r:embed="rId2"/>
          <a:srcRect/>
          <a:stretch>
            <a:fillRect/>
          </a:stretch>
        </p:blipFill>
        <p:spPr bwMode="auto">
          <a:xfrm>
            <a:off x="7645400" y="6473825"/>
            <a:ext cx="1235075" cy="290513"/>
          </a:xfrm>
          <a:prstGeom prst="rect">
            <a:avLst/>
          </a:prstGeom>
          <a:noFill/>
          <a:ln w="9525">
            <a:noFill/>
            <a:miter lim="800000"/>
            <a:headEnd/>
            <a:tailEnd/>
          </a:ln>
        </p:spPr>
      </p:pic>
      <p:sp>
        <p:nvSpPr>
          <p:cNvPr id="2" name="Title 1"/>
          <p:cNvSpPr>
            <a:spLocks noGrp="1"/>
          </p:cNvSpPr>
          <p:nvPr>
            <p:ph type="title"/>
          </p:nvPr>
        </p:nvSpPr>
        <p:spPr>
          <a:xfrm>
            <a:off x="228600" y="304800"/>
            <a:ext cx="8229600" cy="621286"/>
          </a:xfrm>
          <a:prstGeom prst="rect">
            <a:avLst/>
          </a:prstGeom>
        </p:spPr>
        <p:txBody>
          <a:bodyPr/>
          <a:lstStyle/>
          <a:p>
            <a:r>
              <a:rPr lang="en-US" dirty="0" smtClean="0"/>
              <a:t>Click to edit Master title style</a:t>
            </a:r>
            <a:endParaRPr lang="en-US" dirty="0"/>
          </a:p>
        </p:txBody>
      </p:sp>
      <p:sp>
        <p:nvSpPr>
          <p:cNvPr id="6" name="Content Placeholder 6"/>
          <p:cNvSpPr>
            <a:spLocks noGrp="1"/>
          </p:cNvSpPr>
          <p:nvPr>
            <p:ph sz="quarter" idx="15"/>
          </p:nvPr>
        </p:nvSpPr>
        <p:spPr>
          <a:xfrm>
            <a:off x="228600" y="1371600"/>
            <a:ext cx="8077200" cy="4114800"/>
          </a:xfrm>
          <a:prstGeom prst="rect">
            <a:avLst/>
          </a:prstGeom>
        </p:spPr>
        <p:txBody>
          <a:bodyPr/>
          <a:lstStyle>
            <a:lvl1pPr marL="282575" indent="-282575">
              <a:buSzPct val="130000"/>
              <a:defRPr sz="14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254446" y="6457413"/>
            <a:ext cx="309700" cy="215444"/>
          </a:xfrm>
          <a:prstGeom prst="rect">
            <a:avLst/>
          </a:prstGeom>
          <a:noFill/>
        </p:spPr>
        <p:txBody>
          <a:bodyPr wrap="none" rtlCol="0">
            <a:spAutoFit/>
          </a:bodyPr>
          <a:lstStyle/>
          <a:p>
            <a:fld id="{C1AD67D8-A451-4EC8-9801-334624BACB89}" type="slidenum">
              <a:rPr lang="en-US" sz="800" smtClean="0"/>
              <a:pPr/>
              <a:t>‹#›</a:t>
            </a:fld>
            <a:endParaRPr lang="en-US" sz="800" dirty="0"/>
          </a:p>
        </p:txBody>
      </p:sp>
    </p:spTree>
    <p:extLst>
      <p:ext uri="{BB962C8B-B14F-4D97-AF65-F5344CB8AC3E}">
        <p14:creationId xmlns:p14="http://schemas.microsoft.com/office/powerpoint/2010/main" val="46113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0 pt. Text, Subtitle, Key poi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581597"/>
          </a:xfrm>
          <a:prstGeom prst="rect">
            <a:avLst/>
          </a:prstGeo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685800"/>
            <a:ext cx="8229600" cy="609600"/>
          </a:xfrm>
          <a:prstGeom prst="rect">
            <a:avLst/>
          </a:prstGeom>
        </p:spPr>
        <p:txBody>
          <a:bodyPr vert="horz"/>
          <a:lstStyle>
            <a:lvl1pPr marL="3175" indent="-3175">
              <a:buNone/>
              <a:defRPr sz="2000" b="0" i="1">
                <a:solidFill>
                  <a:srgbClr val="8C8D8E"/>
                </a:solidFill>
                <a:latin typeface="+mn-lt"/>
              </a:defRPr>
            </a:lvl1pPr>
          </a:lstStyle>
          <a:p>
            <a:pPr lvl="0"/>
            <a:endParaRPr lang="en-US" dirty="0"/>
          </a:p>
        </p:txBody>
      </p:sp>
      <p:sp>
        <p:nvSpPr>
          <p:cNvPr id="9"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dirty="0"/>
          </a:p>
        </p:txBody>
      </p:sp>
      <p:sp>
        <p:nvSpPr>
          <p:cNvPr id="7" name="Content Placeholder 6"/>
          <p:cNvSpPr>
            <a:spLocks noGrp="1"/>
          </p:cNvSpPr>
          <p:nvPr>
            <p:ph sz="quarter" idx="15"/>
          </p:nvPr>
        </p:nvSpPr>
        <p:spPr>
          <a:xfrm>
            <a:off x="228600" y="1371600"/>
            <a:ext cx="8077200" cy="4114800"/>
          </a:xfrm>
          <a:prstGeom prst="rect">
            <a:avLst/>
          </a:prstGeom>
        </p:spPr>
        <p:txBody>
          <a:bodyPr vert="horz"/>
          <a:lstStyle>
            <a:lvl1pPr marL="282575" indent="-282575">
              <a:buSzPct val="130000"/>
              <a:defRPr/>
            </a:lvl1pPr>
            <a:lvl2pPr marL="517525" indent="-227013">
              <a:defRPr sz="1800"/>
            </a:lvl2pPr>
            <a:lvl3pPr marL="800100" indent="-176213">
              <a:buSzPct val="125000"/>
              <a:defRPr sz="1800"/>
            </a:lvl3pPr>
            <a:lvl4pPr marL="1201738" indent="-228600">
              <a:defRPr sz="1800"/>
            </a:lvl4pPr>
            <a:lvl5pPr marL="1430338" indent="-176213">
              <a:buFont typeface="Arial"/>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endParaRPr lang="en-US" dirty="0"/>
          </a:p>
        </p:txBody>
      </p:sp>
      <p:sp>
        <p:nvSpPr>
          <p:cNvPr id="11" name="TextBox 10"/>
          <p:cNvSpPr txBox="1"/>
          <p:nvPr userDrawn="1"/>
        </p:nvSpPr>
        <p:spPr>
          <a:xfrm>
            <a:off x="254446" y="6457413"/>
            <a:ext cx="309700" cy="215444"/>
          </a:xfrm>
          <a:prstGeom prst="rect">
            <a:avLst/>
          </a:prstGeom>
          <a:noFill/>
        </p:spPr>
        <p:txBody>
          <a:bodyPr wrap="none" rtlCol="0">
            <a:spAutoFit/>
          </a:bodyPr>
          <a:lstStyle/>
          <a:p>
            <a:fld id="{C1AD67D8-A451-4EC8-9801-334624BACB89}" type="slidenum">
              <a:rPr lang="en-US" sz="800" smtClean="0"/>
              <a:pPr/>
              <a:t>‹#›</a:t>
            </a:fld>
            <a:endParaRPr lang="en-US" sz="800" dirty="0"/>
          </a:p>
        </p:txBody>
      </p:sp>
    </p:spTree>
    <p:extLst>
      <p:ext uri="{BB962C8B-B14F-4D97-AF65-F5344CB8AC3E}">
        <p14:creationId xmlns:p14="http://schemas.microsoft.com/office/powerpoint/2010/main" val="7917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F2BCFD19-E29E-4EC6-848F-3D98FCB0F29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ext, Subtitle, 16 pt., Key point">
    <p:spTree>
      <p:nvGrpSpPr>
        <p:cNvPr id="1" name=""/>
        <p:cNvGrpSpPr/>
        <p:nvPr/>
      </p:nvGrpSpPr>
      <p:grpSpPr>
        <a:xfrm>
          <a:off x="0" y="0"/>
          <a:ext cx="0" cy="0"/>
          <a:chOff x="0" y="0"/>
          <a:chExt cx="0" cy="0"/>
        </a:xfrm>
      </p:grpSpPr>
      <p:sp>
        <p:nvSpPr>
          <p:cNvPr id="6" name="TextBox 3"/>
          <p:cNvSpPr txBox="1"/>
          <p:nvPr/>
        </p:nvSpPr>
        <p:spPr>
          <a:xfrm>
            <a:off x="4149725" y="6484938"/>
            <a:ext cx="762000" cy="215900"/>
          </a:xfrm>
          <a:prstGeom prst="rect">
            <a:avLst/>
          </a:prstGeom>
          <a:noFill/>
        </p:spPr>
        <p:txBody>
          <a:bodyPr>
            <a:spAutoFit/>
          </a:bodyPr>
          <a:lstStyle>
            <a:lvl1pPr>
              <a:defRPr sz="2400">
                <a:solidFill>
                  <a:schemeClr val="tx1"/>
                </a:solidFill>
                <a:latin typeface="Arial" charset="0"/>
                <a:ea typeface="ＭＳ Ｐゴシック" pitchFamily="-48" charset="-128"/>
              </a:defRPr>
            </a:lvl1pPr>
            <a:lvl2pPr marL="37931725" indent="-37474525">
              <a:defRPr sz="2400">
                <a:solidFill>
                  <a:schemeClr val="tx1"/>
                </a:solidFill>
                <a:latin typeface="Arial" charset="0"/>
                <a:ea typeface="ＭＳ Ｐゴシック" pitchFamily="-48" charset="-128"/>
              </a:defRPr>
            </a:lvl2pPr>
            <a:lvl3pPr>
              <a:defRPr sz="2400">
                <a:solidFill>
                  <a:schemeClr val="tx1"/>
                </a:solidFill>
                <a:latin typeface="Arial" charset="0"/>
                <a:ea typeface="ＭＳ Ｐゴシック" pitchFamily="-48" charset="-128"/>
              </a:defRPr>
            </a:lvl3pPr>
            <a:lvl4pPr>
              <a:defRPr sz="2400">
                <a:solidFill>
                  <a:schemeClr val="tx1"/>
                </a:solidFill>
                <a:latin typeface="Arial" charset="0"/>
                <a:ea typeface="ＭＳ Ｐゴシック" pitchFamily="-48" charset="-128"/>
              </a:defRPr>
            </a:lvl4pPr>
            <a:lvl5pPr>
              <a:defRPr sz="2400">
                <a:solidFill>
                  <a:schemeClr val="tx1"/>
                </a:solidFill>
                <a:latin typeface="Arial" charset="0"/>
                <a:ea typeface="ＭＳ Ｐゴシック" pitchFamily="-48" charset="-128"/>
              </a:defRPr>
            </a:lvl5pPr>
            <a:lvl6pPr marL="457200" fontAlgn="base">
              <a:spcBef>
                <a:spcPct val="0"/>
              </a:spcBef>
              <a:spcAft>
                <a:spcPct val="0"/>
              </a:spcAft>
              <a:defRPr sz="2400">
                <a:solidFill>
                  <a:schemeClr val="tx1"/>
                </a:solidFill>
                <a:latin typeface="Arial" charset="0"/>
                <a:ea typeface="ＭＳ Ｐゴシック" pitchFamily="-48" charset="-128"/>
              </a:defRPr>
            </a:lvl6pPr>
            <a:lvl7pPr marL="914400" fontAlgn="base">
              <a:spcBef>
                <a:spcPct val="0"/>
              </a:spcBef>
              <a:spcAft>
                <a:spcPct val="0"/>
              </a:spcAft>
              <a:defRPr sz="2400">
                <a:solidFill>
                  <a:schemeClr val="tx1"/>
                </a:solidFill>
                <a:latin typeface="Arial" charset="0"/>
                <a:ea typeface="ＭＳ Ｐゴシック" pitchFamily="-48" charset="-128"/>
              </a:defRPr>
            </a:lvl7pPr>
            <a:lvl8pPr marL="1371600" fontAlgn="base">
              <a:spcBef>
                <a:spcPct val="0"/>
              </a:spcBef>
              <a:spcAft>
                <a:spcPct val="0"/>
              </a:spcAft>
              <a:defRPr sz="2400">
                <a:solidFill>
                  <a:schemeClr val="tx1"/>
                </a:solidFill>
                <a:latin typeface="Arial" charset="0"/>
                <a:ea typeface="ＭＳ Ｐゴシック" pitchFamily="-48" charset="-128"/>
              </a:defRPr>
            </a:lvl8pPr>
            <a:lvl9pPr marL="1828800" fontAlgn="base">
              <a:spcBef>
                <a:spcPct val="0"/>
              </a:spcBef>
              <a:spcAft>
                <a:spcPct val="0"/>
              </a:spcAft>
              <a:defRPr sz="2400">
                <a:solidFill>
                  <a:schemeClr val="tx1"/>
                </a:solidFill>
                <a:latin typeface="Arial" charset="0"/>
                <a:ea typeface="ＭＳ Ｐゴシック" pitchFamily="-48" charset="-128"/>
              </a:defRPr>
            </a:lvl9pPr>
          </a:lstStyle>
          <a:p>
            <a:pPr algn="ctr"/>
            <a:fld id="{CE98B459-4832-4EE5-9D47-F91E0CB962FA}" type="slidenum">
              <a:rPr lang="en-US" altLang="en-US" sz="800"/>
              <a:pPr algn="ctr"/>
              <a:t>‹#›</a:t>
            </a:fld>
            <a:endParaRPr lang="en-US" altLang="en-US" sz="800" dirty="0"/>
          </a:p>
        </p:txBody>
      </p:sp>
      <p:pic>
        <p:nvPicPr>
          <p:cNvPr id="9" name="Picture 4" descr="AeroLogo_208_nota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588" y="6438900"/>
            <a:ext cx="14382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lstStyle>
            <a:lvl1pPr>
              <a:defRPr sz="2400">
                <a:solidFill>
                  <a:schemeClr val="tx1"/>
                </a:solidFill>
                <a:latin typeface="Arial" charset="0"/>
                <a:ea typeface="ＭＳ Ｐゴシック" pitchFamily="-48" charset="-128"/>
              </a:defRPr>
            </a:lvl1pPr>
            <a:lvl2pPr marL="37931725" indent="-37474525">
              <a:defRPr sz="2400">
                <a:solidFill>
                  <a:schemeClr val="tx1"/>
                </a:solidFill>
                <a:latin typeface="Arial" charset="0"/>
                <a:ea typeface="ＭＳ Ｐゴシック" pitchFamily="-48" charset="-128"/>
              </a:defRPr>
            </a:lvl2pPr>
            <a:lvl3pPr>
              <a:defRPr sz="2400">
                <a:solidFill>
                  <a:schemeClr val="tx1"/>
                </a:solidFill>
                <a:latin typeface="Arial" charset="0"/>
                <a:ea typeface="ＭＳ Ｐゴシック" pitchFamily="-48" charset="-128"/>
              </a:defRPr>
            </a:lvl3pPr>
            <a:lvl4pPr>
              <a:defRPr sz="2400">
                <a:solidFill>
                  <a:schemeClr val="tx1"/>
                </a:solidFill>
                <a:latin typeface="Arial" charset="0"/>
                <a:ea typeface="ＭＳ Ｐゴシック" pitchFamily="-48" charset="-128"/>
              </a:defRPr>
            </a:lvl4pPr>
            <a:lvl5pPr>
              <a:defRPr sz="2400">
                <a:solidFill>
                  <a:schemeClr val="tx1"/>
                </a:solidFill>
                <a:latin typeface="Arial" charset="0"/>
                <a:ea typeface="ＭＳ Ｐゴシック" pitchFamily="-48" charset="-128"/>
              </a:defRPr>
            </a:lvl5pPr>
            <a:lvl6pPr marL="457200" fontAlgn="base">
              <a:spcBef>
                <a:spcPct val="0"/>
              </a:spcBef>
              <a:spcAft>
                <a:spcPct val="0"/>
              </a:spcAft>
              <a:defRPr sz="2400">
                <a:solidFill>
                  <a:schemeClr val="tx1"/>
                </a:solidFill>
                <a:latin typeface="Arial" charset="0"/>
                <a:ea typeface="ＭＳ Ｐゴシック" pitchFamily="-48" charset="-128"/>
              </a:defRPr>
            </a:lvl6pPr>
            <a:lvl7pPr marL="914400" fontAlgn="base">
              <a:spcBef>
                <a:spcPct val="0"/>
              </a:spcBef>
              <a:spcAft>
                <a:spcPct val="0"/>
              </a:spcAft>
              <a:defRPr sz="2400">
                <a:solidFill>
                  <a:schemeClr val="tx1"/>
                </a:solidFill>
                <a:latin typeface="Arial" charset="0"/>
                <a:ea typeface="ＭＳ Ｐゴシック" pitchFamily="-48" charset="-128"/>
              </a:defRPr>
            </a:lvl7pPr>
            <a:lvl8pPr marL="1371600" fontAlgn="base">
              <a:spcBef>
                <a:spcPct val="0"/>
              </a:spcBef>
              <a:spcAft>
                <a:spcPct val="0"/>
              </a:spcAft>
              <a:defRPr sz="2400">
                <a:solidFill>
                  <a:schemeClr val="tx1"/>
                </a:solidFill>
                <a:latin typeface="Arial" charset="0"/>
                <a:ea typeface="ＭＳ Ｐゴシック" pitchFamily="-48" charset="-128"/>
              </a:defRPr>
            </a:lvl8pPr>
            <a:lvl9pPr marL="1828800" fontAlgn="base">
              <a:spcBef>
                <a:spcPct val="0"/>
              </a:spcBef>
              <a:spcAft>
                <a:spcPct val="0"/>
              </a:spcAft>
              <a:defRPr sz="2400">
                <a:solidFill>
                  <a:schemeClr val="tx1"/>
                </a:solidFill>
                <a:latin typeface="Arial" charset="0"/>
                <a:ea typeface="ＭＳ Ｐゴシック" pitchFamily="-48" charset="-128"/>
              </a:defRPr>
            </a:lvl9pPr>
          </a:lstStyle>
          <a:p>
            <a:endParaRPr lang="en-US" altLang="en-US" dirty="0"/>
          </a:p>
        </p:txBody>
      </p:sp>
      <p:sp>
        <p:nvSpPr>
          <p:cNvPr id="12" name="TextBox 11"/>
          <p:cNvSpPr txBox="1"/>
          <p:nvPr userDrawn="1"/>
        </p:nvSpPr>
        <p:spPr>
          <a:xfrm>
            <a:off x="3716338" y="6242050"/>
            <a:ext cx="1630362" cy="274638"/>
          </a:xfrm>
          <a:prstGeom prst="rect">
            <a:avLst/>
          </a:prstGeom>
          <a:noFill/>
        </p:spPr>
        <p:txBody>
          <a:bodyPr wrap="none">
            <a:spAutoFit/>
          </a:bodyPr>
          <a:lstStyle>
            <a:lvl1pPr>
              <a:defRPr sz="2400">
                <a:solidFill>
                  <a:schemeClr val="tx1"/>
                </a:solidFill>
                <a:latin typeface="Arial" charset="0"/>
                <a:ea typeface="ＭＳ Ｐゴシック" pitchFamily="-48" charset="-128"/>
              </a:defRPr>
            </a:lvl1pPr>
            <a:lvl2pPr marL="37931725" indent="-37474525">
              <a:defRPr sz="2400">
                <a:solidFill>
                  <a:schemeClr val="tx1"/>
                </a:solidFill>
                <a:latin typeface="Arial" charset="0"/>
                <a:ea typeface="ＭＳ Ｐゴシック" pitchFamily="-48" charset="-128"/>
              </a:defRPr>
            </a:lvl2pPr>
            <a:lvl3pPr>
              <a:defRPr sz="2400">
                <a:solidFill>
                  <a:schemeClr val="tx1"/>
                </a:solidFill>
                <a:latin typeface="Arial" charset="0"/>
                <a:ea typeface="ＭＳ Ｐゴシック" pitchFamily="-48" charset="-128"/>
              </a:defRPr>
            </a:lvl3pPr>
            <a:lvl4pPr>
              <a:defRPr sz="2400">
                <a:solidFill>
                  <a:schemeClr val="tx1"/>
                </a:solidFill>
                <a:latin typeface="Arial" charset="0"/>
                <a:ea typeface="ＭＳ Ｐゴシック" pitchFamily="-48" charset="-128"/>
              </a:defRPr>
            </a:lvl4pPr>
            <a:lvl5pPr>
              <a:defRPr sz="2400">
                <a:solidFill>
                  <a:schemeClr val="tx1"/>
                </a:solidFill>
                <a:latin typeface="Arial" charset="0"/>
                <a:ea typeface="ＭＳ Ｐゴシック" pitchFamily="-48" charset="-128"/>
              </a:defRPr>
            </a:lvl5pPr>
            <a:lvl6pPr marL="457200" fontAlgn="base">
              <a:spcBef>
                <a:spcPct val="0"/>
              </a:spcBef>
              <a:spcAft>
                <a:spcPct val="0"/>
              </a:spcAft>
              <a:defRPr sz="2400">
                <a:solidFill>
                  <a:schemeClr val="tx1"/>
                </a:solidFill>
                <a:latin typeface="Arial" charset="0"/>
                <a:ea typeface="ＭＳ Ｐゴシック" pitchFamily="-48" charset="-128"/>
              </a:defRPr>
            </a:lvl6pPr>
            <a:lvl7pPr marL="914400" fontAlgn="base">
              <a:spcBef>
                <a:spcPct val="0"/>
              </a:spcBef>
              <a:spcAft>
                <a:spcPct val="0"/>
              </a:spcAft>
              <a:defRPr sz="2400">
                <a:solidFill>
                  <a:schemeClr val="tx1"/>
                </a:solidFill>
                <a:latin typeface="Arial" charset="0"/>
                <a:ea typeface="ＭＳ Ｐゴシック" pitchFamily="-48" charset="-128"/>
              </a:defRPr>
            </a:lvl7pPr>
            <a:lvl8pPr marL="1371600" fontAlgn="base">
              <a:spcBef>
                <a:spcPct val="0"/>
              </a:spcBef>
              <a:spcAft>
                <a:spcPct val="0"/>
              </a:spcAft>
              <a:defRPr sz="2400">
                <a:solidFill>
                  <a:schemeClr val="tx1"/>
                </a:solidFill>
                <a:latin typeface="Arial" charset="0"/>
                <a:ea typeface="ＭＳ Ｐゴシック" pitchFamily="-48" charset="-128"/>
              </a:defRPr>
            </a:lvl8pPr>
            <a:lvl9pPr marL="1828800" fontAlgn="base">
              <a:spcBef>
                <a:spcPct val="0"/>
              </a:spcBef>
              <a:spcAft>
                <a:spcPct val="0"/>
              </a:spcAft>
              <a:defRPr sz="2400">
                <a:solidFill>
                  <a:schemeClr val="tx1"/>
                </a:solidFill>
                <a:latin typeface="Arial" charset="0"/>
                <a:ea typeface="ＭＳ Ｐゴシック" pitchFamily="-48" charset="-128"/>
              </a:defRPr>
            </a:lvl9pPr>
          </a:lstStyle>
          <a:p>
            <a:pPr defTabSz="914400"/>
            <a:r>
              <a:rPr lang="en-US" altLang="en-US" sz="1200" dirty="0"/>
              <a:t>SBU - NRC Use Only</a:t>
            </a:r>
          </a:p>
        </p:txBody>
      </p:sp>
      <p:sp>
        <p:nvSpPr>
          <p:cNvPr id="2" name="Title 1"/>
          <p:cNvSpPr>
            <a:spLocks noGrp="1"/>
          </p:cNvSpPr>
          <p:nvPr>
            <p:ph type="title"/>
          </p:nvPr>
        </p:nvSpPr>
        <p:spPr>
          <a:xfrm>
            <a:off x="228600" y="304800"/>
            <a:ext cx="8229600" cy="581597"/>
          </a:xfrm>
          <a:prstGeom prst="rect">
            <a:avLst/>
          </a:prstGeom>
        </p:spPr>
        <p:txBody>
          <a:bodyPr/>
          <a:lstStyle/>
          <a:p>
            <a:r>
              <a:rPr lang="en-US" dirty="0" smtClean="0"/>
              <a:t>Click to edit Master title style</a:t>
            </a:r>
            <a:endParaRPr lang="en-US" dirty="0"/>
          </a:p>
        </p:txBody>
      </p:sp>
      <p:sp>
        <p:nvSpPr>
          <p:cNvPr id="10" name="Text Placeholder 9"/>
          <p:cNvSpPr>
            <a:spLocks noGrp="1"/>
          </p:cNvSpPr>
          <p:nvPr>
            <p:ph type="body" sz="quarter" idx="14"/>
          </p:nvPr>
        </p:nvSpPr>
        <p:spPr>
          <a:xfrm>
            <a:off x="228600" y="685800"/>
            <a:ext cx="8229600" cy="408354"/>
          </a:xfrm>
          <a:prstGeom prst="rect">
            <a:avLst/>
          </a:prstGeom>
        </p:spPr>
        <p:txBody>
          <a:bodyPr vert="horz"/>
          <a:lstStyle>
            <a:lvl1pPr marL="3175" indent="-3175">
              <a:buNone/>
              <a:defRPr sz="2000" b="0" i="1">
                <a:solidFill>
                  <a:srgbClr val="8C8D8E"/>
                </a:solidFill>
                <a:latin typeface="+mn-lt"/>
              </a:defRPr>
            </a:lvl1pPr>
          </a:lstStyle>
          <a:p>
            <a:pPr lvl="0"/>
            <a:endParaRPr lang="en-US" dirty="0"/>
          </a:p>
        </p:txBody>
      </p:sp>
      <p:sp>
        <p:nvSpPr>
          <p:cNvPr id="7" name="Content Placeholder 6"/>
          <p:cNvSpPr>
            <a:spLocks noGrp="1"/>
          </p:cNvSpPr>
          <p:nvPr>
            <p:ph sz="quarter" idx="15"/>
          </p:nvPr>
        </p:nvSpPr>
        <p:spPr>
          <a:xfrm>
            <a:off x="228600" y="1254369"/>
            <a:ext cx="8077200" cy="4704862"/>
          </a:xfrm>
          <a:prstGeom prst="rect">
            <a:avLst/>
          </a:prstGeom>
        </p:spPr>
        <p:txBody>
          <a:bodyPr vert="horz"/>
          <a:lstStyle>
            <a:lvl1pPr marL="282575" indent="-282575">
              <a:buSzPct val="130000"/>
              <a:defRPr sz="16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endParaRPr lang="en-US" dirty="0"/>
          </a:p>
        </p:txBody>
      </p:sp>
    </p:spTree>
    <p:extLst>
      <p:ext uri="{BB962C8B-B14F-4D97-AF65-F5344CB8AC3E}">
        <p14:creationId xmlns:p14="http://schemas.microsoft.com/office/powerpoint/2010/main" val="789902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Key point">
    <p:spTree>
      <p:nvGrpSpPr>
        <p:cNvPr id="1" name=""/>
        <p:cNvGrpSpPr/>
        <p:nvPr/>
      </p:nvGrpSpPr>
      <p:grpSpPr>
        <a:xfrm>
          <a:off x="0" y="0"/>
          <a:ext cx="0" cy="0"/>
          <a:chOff x="0" y="0"/>
          <a:chExt cx="0" cy="0"/>
        </a:xfrm>
      </p:grpSpPr>
      <p:sp>
        <p:nvSpPr>
          <p:cNvPr id="3" name="Title 1"/>
          <p:cNvSpPr>
            <a:spLocks noGrp="1"/>
          </p:cNvSpPr>
          <p:nvPr>
            <p:ph type="title"/>
          </p:nvPr>
        </p:nvSpPr>
        <p:spPr>
          <a:xfrm>
            <a:off x="228600" y="304800"/>
            <a:ext cx="8229600" cy="868362"/>
          </a:xfrm>
          <a:prstGeom prst="rect">
            <a:avLst/>
          </a:prstGeom>
        </p:spPr>
        <p:txBody>
          <a:bodyPr/>
          <a:lstStyle/>
          <a:p>
            <a:r>
              <a:rPr lang="en-US" dirty="0" smtClean="0"/>
              <a:t>Click to edit Master title style</a:t>
            </a:r>
            <a:endParaRPr lang="en-US" dirty="0"/>
          </a:p>
        </p:txBody>
      </p:sp>
      <p:sp>
        <p:nvSpPr>
          <p:cNvPr id="4" name="Rectangle 43"/>
          <p:cNvSpPr>
            <a:spLocks noChangeArrowheads="1"/>
          </p:cNvSpPr>
          <p:nvPr userDrawn="1"/>
        </p:nvSpPr>
        <p:spPr bwMode="auto">
          <a:xfrm>
            <a:off x="296863" y="6156325"/>
            <a:ext cx="6934200" cy="57150"/>
          </a:xfrm>
          <a:prstGeom prst="rect">
            <a:avLst/>
          </a:prstGeom>
          <a:gradFill rotWithShape="0">
            <a:gsLst>
              <a:gs pos="0">
                <a:srgbClr val="82939B">
                  <a:alpha val="37000"/>
                </a:srgbClr>
              </a:gs>
              <a:gs pos="100000">
                <a:srgbClr val="FFFFFF"/>
              </a:gs>
            </a:gsLst>
            <a:lin ang="0" scaled="1"/>
          </a:gradFill>
          <a:ln w="9525">
            <a:noFill/>
            <a:miter lim="800000"/>
            <a:headEnd/>
            <a:tailEnd/>
          </a:ln>
        </p:spPr>
        <p:txBody>
          <a:bodyPr wrap="none" anchor="ctr">
            <a:prstTxWarp prst="textNoShape">
              <a:avLst/>
            </a:prstTxWarp>
          </a:bodyPr>
          <a:lstStyle/>
          <a:p>
            <a:pPr algn="l">
              <a:defRPr/>
            </a:pPr>
            <a:endParaRPr lang="en-US" sz="2400" dirty="0"/>
          </a:p>
        </p:txBody>
      </p:sp>
      <p:sp>
        <p:nvSpPr>
          <p:cNvPr id="5" name="Text Placeholder 7"/>
          <p:cNvSpPr>
            <a:spLocks noGrp="1"/>
          </p:cNvSpPr>
          <p:nvPr>
            <p:ph type="body" sz="quarter" idx="13"/>
          </p:nvPr>
        </p:nvSpPr>
        <p:spPr>
          <a:xfrm>
            <a:off x="228600" y="6213475"/>
            <a:ext cx="6773863" cy="492125"/>
          </a:xfrm>
          <a:prstGeom prst="rect">
            <a:avLst/>
          </a:prstGeom>
        </p:spPr>
        <p:txBody>
          <a:bodyPr vert="horz"/>
          <a:lstStyle>
            <a:lvl1pPr marL="7938" indent="-7938">
              <a:spcBef>
                <a:spcPts val="0"/>
              </a:spcBef>
              <a:buNone/>
              <a:defRPr sz="1600" b="1" i="1">
                <a:latin typeface="+mn-lt"/>
              </a:defRPr>
            </a:lvl1pPr>
          </a:lstStyle>
          <a:p>
            <a:pPr lvl="0"/>
            <a:endParaRPr lang="en-US" dirty="0"/>
          </a:p>
        </p:txBody>
      </p:sp>
    </p:spTree>
    <p:extLst>
      <p:ext uri="{BB962C8B-B14F-4D97-AF65-F5344CB8AC3E}">
        <p14:creationId xmlns:p14="http://schemas.microsoft.com/office/powerpoint/2010/main" val="162228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30607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6"/>
          <p:cNvSpPr>
            <a:spLocks noGrp="1"/>
          </p:cNvSpPr>
          <p:nvPr>
            <p:ph type="sldNum" sz="quarter" idx="12"/>
          </p:nvPr>
        </p:nvSpPr>
        <p:spPr>
          <a:xfrm>
            <a:off x="6553200" y="6356350"/>
            <a:ext cx="2133600" cy="365125"/>
          </a:xfrm>
          <a:prstGeom prst="rect">
            <a:avLst/>
          </a:prstGeom>
        </p:spPr>
        <p:txBody>
          <a:bodyPr/>
          <a:lstStyle/>
          <a:p>
            <a:pPr algn="r"/>
            <a:fld id="{B9B0392C-5BE7-214B-9E5F-CC8853CBAA6A}" type="slidenum">
              <a:rPr lang="en-US" smtClean="0"/>
              <a:pPr algn="r"/>
              <a:t>‹#›</a:t>
            </a:fld>
            <a:endParaRPr lang="en-US" dirty="0"/>
          </a:p>
        </p:txBody>
      </p:sp>
    </p:spTree>
    <p:extLst>
      <p:ext uri="{BB962C8B-B14F-4D97-AF65-F5344CB8AC3E}">
        <p14:creationId xmlns:p14="http://schemas.microsoft.com/office/powerpoint/2010/main" val="3998017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90513" y="293688"/>
            <a:ext cx="6705600" cy="488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95288" y="1438275"/>
            <a:ext cx="8351837" cy="1717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6"/>
          <p:cNvSpPr>
            <a:spLocks noGrp="1" noChangeArrowheads="1"/>
          </p:cNvSpPr>
          <p:nvPr>
            <p:ph type="sldNum" sz="quarter" idx="4"/>
          </p:nvPr>
        </p:nvSpPr>
        <p:spPr bwMode="auto">
          <a:xfrm>
            <a:off x="252413" y="6478588"/>
            <a:ext cx="2362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800">
                <a:latin typeface="Arial" charset="0"/>
                <a:ea typeface="ＭＳ Ｐゴシック" pitchFamily="1" charset="-128"/>
                <a:cs typeface="+mn-cs"/>
              </a:defRPr>
            </a:lvl1pPr>
          </a:lstStyle>
          <a:p>
            <a:pPr>
              <a:defRPr/>
            </a:pPr>
            <a:fld id="{48C2134E-6974-49DC-870A-59A16715902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1" r:id="rId2"/>
    <p:sldLayoutId id="2147483722" r:id="rId3"/>
    <p:sldLayoutId id="2147483723" r:id="rId4"/>
    <p:sldLayoutId id="2147483726" r:id="rId5"/>
    <p:sldLayoutId id="2147483728" r:id="rId6"/>
    <p:sldLayoutId id="2147483729" r:id="rId7"/>
    <p:sldLayoutId id="2147483730" r:id="rId8"/>
  </p:sldLayoutIdLst>
  <p:transition/>
  <p:hf hdr="0" ftr="0" dt="0"/>
  <p:txStyles>
    <p:titleStyle>
      <a:lvl1pPr algn="l" rtl="0" eaLnBrk="0" fontAlgn="base" hangingPunct="0">
        <a:spcBef>
          <a:spcPct val="0"/>
        </a:spcBef>
        <a:spcAft>
          <a:spcPct val="0"/>
        </a:spcAft>
        <a:defRPr sz="2600">
          <a:solidFill>
            <a:schemeClr val="tx2"/>
          </a:solidFill>
          <a:latin typeface="Arial" charset="0"/>
          <a:ea typeface="ＭＳ Ｐゴシック" pitchFamily="-28" charset="-128"/>
          <a:cs typeface="ＭＳ Ｐゴシック" pitchFamily="-28" charset="-128"/>
        </a:defRPr>
      </a:lvl1pPr>
      <a:lvl2pPr algn="l" rtl="0" eaLnBrk="0" fontAlgn="base" hangingPunct="0">
        <a:spcBef>
          <a:spcPct val="0"/>
        </a:spcBef>
        <a:spcAft>
          <a:spcPct val="0"/>
        </a:spcAft>
        <a:defRPr sz="2600">
          <a:solidFill>
            <a:schemeClr val="tx2"/>
          </a:solidFill>
          <a:latin typeface="Arial" pitchFamily="80" charset="0"/>
          <a:ea typeface="ＭＳ Ｐゴシック" pitchFamily="80" charset="-128"/>
          <a:cs typeface="ＭＳ Ｐゴシック" pitchFamily="80" charset="-128"/>
        </a:defRPr>
      </a:lvl2pPr>
      <a:lvl3pPr algn="l" rtl="0" eaLnBrk="0" fontAlgn="base" hangingPunct="0">
        <a:spcBef>
          <a:spcPct val="0"/>
        </a:spcBef>
        <a:spcAft>
          <a:spcPct val="0"/>
        </a:spcAft>
        <a:defRPr sz="2600">
          <a:solidFill>
            <a:schemeClr val="tx2"/>
          </a:solidFill>
          <a:latin typeface="Arial" pitchFamily="80" charset="0"/>
          <a:ea typeface="ＭＳ Ｐゴシック" pitchFamily="80" charset="-128"/>
          <a:cs typeface="ＭＳ Ｐゴシック" pitchFamily="80" charset="-128"/>
        </a:defRPr>
      </a:lvl3pPr>
      <a:lvl4pPr algn="l" rtl="0" eaLnBrk="0" fontAlgn="base" hangingPunct="0">
        <a:spcBef>
          <a:spcPct val="0"/>
        </a:spcBef>
        <a:spcAft>
          <a:spcPct val="0"/>
        </a:spcAft>
        <a:defRPr sz="2600">
          <a:solidFill>
            <a:schemeClr val="tx2"/>
          </a:solidFill>
          <a:latin typeface="Arial" pitchFamily="80" charset="0"/>
          <a:ea typeface="ＭＳ Ｐゴシック" pitchFamily="80" charset="-128"/>
          <a:cs typeface="ＭＳ Ｐゴシック" pitchFamily="80" charset="-128"/>
        </a:defRPr>
      </a:lvl4pPr>
      <a:lvl5pPr algn="l" rtl="0" eaLnBrk="0" fontAlgn="base" hangingPunct="0">
        <a:spcBef>
          <a:spcPct val="0"/>
        </a:spcBef>
        <a:spcAft>
          <a:spcPct val="0"/>
        </a:spcAft>
        <a:defRPr sz="2600">
          <a:solidFill>
            <a:schemeClr val="tx2"/>
          </a:solidFill>
          <a:latin typeface="Arial" pitchFamily="80" charset="0"/>
          <a:ea typeface="ＭＳ Ｐゴシック" pitchFamily="80" charset="-128"/>
          <a:cs typeface="ＭＳ Ｐゴシック" pitchFamily="80" charset="-128"/>
        </a:defRPr>
      </a:lvl5pPr>
      <a:lvl6pPr marL="457200" algn="l" rtl="0" fontAlgn="base">
        <a:spcBef>
          <a:spcPct val="0"/>
        </a:spcBef>
        <a:spcAft>
          <a:spcPct val="0"/>
        </a:spcAft>
        <a:defRPr sz="2600">
          <a:solidFill>
            <a:schemeClr val="tx2"/>
          </a:solidFill>
          <a:latin typeface="Arial" pitchFamily="80" charset="0"/>
          <a:ea typeface="ＭＳ Ｐゴシック" pitchFamily="80" charset="-128"/>
          <a:cs typeface="ＭＳ Ｐゴシック" pitchFamily="80" charset="-128"/>
        </a:defRPr>
      </a:lvl6pPr>
      <a:lvl7pPr marL="914400" algn="l" rtl="0" fontAlgn="base">
        <a:spcBef>
          <a:spcPct val="0"/>
        </a:spcBef>
        <a:spcAft>
          <a:spcPct val="0"/>
        </a:spcAft>
        <a:defRPr sz="2600">
          <a:solidFill>
            <a:schemeClr val="tx2"/>
          </a:solidFill>
          <a:latin typeface="Arial" pitchFamily="80" charset="0"/>
          <a:ea typeface="ＭＳ Ｐゴシック" pitchFamily="80" charset="-128"/>
          <a:cs typeface="ＭＳ Ｐゴシック" pitchFamily="80" charset="-128"/>
        </a:defRPr>
      </a:lvl7pPr>
      <a:lvl8pPr marL="1371600" algn="l" rtl="0" fontAlgn="base">
        <a:spcBef>
          <a:spcPct val="0"/>
        </a:spcBef>
        <a:spcAft>
          <a:spcPct val="0"/>
        </a:spcAft>
        <a:defRPr sz="2600">
          <a:solidFill>
            <a:schemeClr val="tx2"/>
          </a:solidFill>
          <a:latin typeface="Arial" pitchFamily="80" charset="0"/>
          <a:ea typeface="ＭＳ Ｐゴシック" pitchFamily="80" charset="-128"/>
          <a:cs typeface="ＭＳ Ｐゴシック" pitchFamily="80" charset="-128"/>
        </a:defRPr>
      </a:lvl8pPr>
      <a:lvl9pPr marL="1828800" algn="l" rtl="0" fontAlgn="base">
        <a:spcBef>
          <a:spcPct val="0"/>
        </a:spcBef>
        <a:spcAft>
          <a:spcPct val="0"/>
        </a:spcAft>
        <a:defRPr sz="2600">
          <a:solidFill>
            <a:schemeClr val="tx2"/>
          </a:solidFill>
          <a:latin typeface="Arial" pitchFamily="80" charset="0"/>
          <a:ea typeface="ＭＳ Ｐゴシック" pitchFamily="80" charset="-128"/>
          <a:cs typeface="ＭＳ Ｐゴシック" pitchFamily="80" charset="-128"/>
        </a:defRPr>
      </a:lvl9pPr>
    </p:titleStyle>
    <p:bodyStyle>
      <a:lvl1pPr marL="228600" indent="-228600" algn="l" rtl="0" eaLnBrk="0" fontAlgn="base" hangingPunct="0">
        <a:spcBef>
          <a:spcPct val="20000"/>
        </a:spcBef>
        <a:spcAft>
          <a:spcPct val="0"/>
        </a:spcAft>
        <a:buSzPct val="130000"/>
        <a:buFont typeface="Times" pitchFamily="18" charset="0"/>
        <a:buChar char="•"/>
        <a:defRPr sz="1800" b="1">
          <a:solidFill>
            <a:schemeClr val="tx1"/>
          </a:solidFill>
          <a:latin typeface="Arial" charset="0"/>
          <a:ea typeface="ＭＳ Ｐゴシック" pitchFamily="-28" charset="-128"/>
          <a:cs typeface="ＭＳ Ｐゴシック" pitchFamily="-28" charset="-128"/>
        </a:defRPr>
      </a:lvl1pPr>
      <a:lvl2pPr marL="623888" indent="-228600" algn="l" rtl="0" eaLnBrk="0" fontAlgn="base" hangingPunct="0">
        <a:spcBef>
          <a:spcPct val="20000"/>
        </a:spcBef>
        <a:spcAft>
          <a:spcPct val="0"/>
        </a:spcAft>
        <a:buChar char="–"/>
        <a:defRPr i="1">
          <a:solidFill>
            <a:schemeClr val="tx1"/>
          </a:solidFill>
          <a:latin typeface="Arial" charset="0"/>
          <a:ea typeface="ＭＳ Ｐゴシック" pitchFamily="-28" charset="-128"/>
          <a:cs typeface="ＭＳ Ｐゴシック"/>
        </a:defRPr>
      </a:lvl2pPr>
      <a:lvl3pPr marL="912813" indent="-166688" algn="l" rtl="0" eaLnBrk="0" fontAlgn="base" hangingPunct="0">
        <a:spcBef>
          <a:spcPct val="20000"/>
        </a:spcBef>
        <a:spcAft>
          <a:spcPct val="0"/>
        </a:spcAft>
        <a:buSzPct val="125000"/>
        <a:buFont typeface="Times" pitchFamily="18" charset="0"/>
        <a:buChar char="•"/>
        <a:defRPr>
          <a:solidFill>
            <a:schemeClr val="tx1"/>
          </a:solidFill>
          <a:latin typeface="Arial" charset="0"/>
          <a:ea typeface="ＭＳ Ｐゴシック" pitchFamily="-28" charset="-128"/>
          <a:cs typeface="ＭＳ Ｐゴシック"/>
        </a:defRPr>
      </a:lvl3pPr>
      <a:lvl4pPr marL="1314450" indent="-228600" algn="l" rtl="0" eaLnBrk="0" fontAlgn="base" hangingPunct="0">
        <a:spcBef>
          <a:spcPct val="20000"/>
        </a:spcBef>
        <a:spcAft>
          <a:spcPct val="0"/>
        </a:spcAft>
        <a:buChar char="–"/>
        <a:defRPr i="1">
          <a:solidFill>
            <a:schemeClr val="tx1"/>
          </a:solidFill>
          <a:latin typeface="Arial" charset="0"/>
          <a:ea typeface="ＭＳ Ｐゴシック" pitchFamily="-28" charset="-128"/>
          <a:cs typeface="ＭＳ Ｐゴシック"/>
        </a:defRPr>
      </a:lvl4pPr>
      <a:lvl5pPr marL="1604963" indent="-176213" algn="l" rtl="0" eaLnBrk="0" fontAlgn="base" hangingPunct="0">
        <a:spcBef>
          <a:spcPct val="20000"/>
        </a:spcBef>
        <a:spcAft>
          <a:spcPct val="0"/>
        </a:spcAft>
        <a:buFont typeface="Times" pitchFamily="18" charset="0"/>
        <a:buChar char="•"/>
        <a:defRPr>
          <a:solidFill>
            <a:schemeClr val="tx1"/>
          </a:solidFill>
          <a:latin typeface="Arial" charset="0"/>
          <a:ea typeface="ＭＳ Ｐゴシック" pitchFamily="-28" charset="-128"/>
          <a:cs typeface="ＭＳ Ｐゴシック"/>
        </a:defRPr>
      </a:lvl5pPr>
      <a:lvl6pPr marL="2228850" indent="-228600" algn="l" rtl="0" fontAlgn="base">
        <a:spcBef>
          <a:spcPct val="20000"/>
        </a:spcBef>
        <a:spcAft>
          <a:spcPct val="0"/>
        </a:spcAft>
        <a:buChar char="»"/>
        <a:defRPr i="1">
          <a:solidFill>
            <a:schemeClr val="tx1"/>
          </a:solidFill>
          <a:latin typeface="+mn-lt"/>
          <a:ea typeface="+mn-ea"/>
        </a:defRPr>
      </a:lvl6pPr>
      <a:lvl7pPr marL="2686050" indent="-228600" algn="l" rtl="0" fontAlgn="base">
        <a:spcBef>
          <a:spcPct val="20000"/>
        </a:spcBef>
        <a:spcAft>
          <a:spcPct val="0"/>
        </a:spcAft>
        <a:buChar char="»"/>
        <a:defRPr i="1">
          <a:solidFill>
            <a:schemeClr val="tx1"/>
          </a:solidFill>
          <a:latin typeface="+mn-lt"/>
          <a:ea typeface="+mn-ea"/>
        </a:defRPr>
      </a:lvl7pPr>
      <a:lvl8pPr marL="3143250" indent="-228600" algn="l" rtl="0" fontAlgn="base">
        <a:spcBef>
          <a:spcPct val="20000"/>
        </a:spcBef>
        <a:spcAft>
          <a:spcPct val="0"/>
        </a:spcAft>
        <a:buChar char="»"/>
        <a:defRPr i="1">
          <a:solidFill>
            <a:schemeClr val="tx1"/>
          </a:solidFill>
          <a:latin typeface="+mn-lt"/>
          <a:ea typeface="+mn-ea"/>
        </a:defRPr>
      </a:lvl8pPr>
      <a:lvl9pPr marL="3600450" indent="-228600" algn="l" rtl="0" fontAlgn="base">
        <a:spcBef>
          <a:spcPct val="20000"/>
        </a:spcBef>
        <a:spcAft>
          <a:spcPct val="0"/>
        </a:spcAft>
        <a:buChar char="»"/>
        <a:defRPr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78955" y="1925032"/>
            <a:ext cx="7056747" cy="1323439"/>
          </a:xfrm>
        </p:spPr>
        <p:txBody>
          <a:bodyPr/>
          <a:lstStyle/>
          <a:p>
            <a:r>
              <a:rPr lang="en-US" sz="2800" b="1" dirty="0" smtClean="0">
                <a:latin typeface="Arial" pitchFamily="34" charset="0"/>
                <a:ea typeface="ＭＳ Ｐゴシック"/>
                <a:cs typeface="ＭＳ Ｐゴシック"/>
              </a:rPr>
              <a:t>Aerospace Support to the Decadal Study Large Mission</a:t>
            </a:r>
            <a:r>
              <a:rPr lang="en-US" sz="2800" b="1" dirty="0">
                <a:latin typeface="Arial" pitchFamily="34" charset="0"/>
                <a:ea typeface="ＭＳ Ｐゴシック"/>
                <a:cs typeface="ＭＳ Ｐゴシック"/>
              </a:rPr>
              <a:t> </a:t>
            </a:r>
            <a:r>
              <a:rPr lang="en-US" sz="2800" b="1" dirty="0" smtClean="0">
                <a:latin typeface="Arial" pitchFamily="34" charset="0"/>
                <a:ea typeface="ＭＳ Ｐゴシック"/>
                <a:cs typeface="ＭＳ Ｐゴシック"/>
              </a:rPr>
              <a:t>Concept Teams</a:t>
            </a:r>
            <a:r>
              <a:rPr lang="en-US" sz="2800" dirty="0" smtClean="0">
                <a:latin typeface="Arial" pitchFamily="34" charset="0"/>
                <a:ea typeface="ＭＳ Ｐゴシック"/>
                <a:cs typeface="ＭＳ Ｐゴシック"/>
              </a:rPr>
              <a:t/>
            </a:r>
            <a:br>
              <a:rPr lang="en-US" sz="2800" dirty="0" smtClean="0">
                <a:latin typeface="Arial" pitchFamily="34" charset="0"/>
                <a:ea typeface="ＭＳ Ｐゴシック"/>
                <a:cs typeface="ＭＳ Ｐゴシック"/>
              </a:rPr>
            </a:br>
            <a:endParaRPr lang="en-US" sz="2400" dirty="0">
              <a:latin typeface="Arial" pitchFamily="34" charset="0"/>
              <a:ea typeface="ＭＳ Ｐゴシック"/>
              <a:cs typeface="ＭＳ Ｐゴシック"/>
            </a:endParaRPr>
          </a:p>
        </p:txBody>
      </p:sp>
      <p:sp>
        <p:nvSpPr>
          <p:cNvPr id="5123" name="Rectangle 14"/>
          <p:cNvSpPr>
            <a:spLocks noChangeArrowheads="1"/>
          </p:cNvSpPr>
          <p:nvPr/>
        </p:nvSpPr>
        <p:spPr bwMode="auto">
          <a:xfrm>
            <a:off x="578955" y="3248471"/>
            <a:ext cx="8275113" cy="1844095"/>
          </a:xfrm>
          <a:prstGeom prst="rect">
            <a:avLst/>
          </a:prstGeom>
          <a:noFill/>
          <a:ln w="12700">
            <a:noFill/>
            <a:miter lim="800000"/>
            <a:headEnd/>
            <a:tailEnd/>
          </a:ln>
        </p:spPr>
        <p:txBody>
          <a:bodyPr wrap="square" lIns="90487" tIns="44450" rIns="90487" bIns="44450">
            <a:spAutoFit/>
          </a:bodyPr>
          <a:lstStyle/>
          <a:p>
            <a:pPr eaLnBrk="0" hangingPunct="0"/>
            <a:r>
              <a:rPr lang="en-US" sz="1800" dirty="0" smtClean="0">
                <a:solidFill>
                  <a:schemeClr val="bg1"/>
                </a:solidFill>
              </a:rPr>
              <a:t>Debra L. Emmons, PhD.</a:t>
            </a:r>
          </a:p>
          <a:p>
            <a:pPr eaLnBrk="0" hangingPunct="0"/>
            <a:r>
              <a:rPr lang="en-US" sz="1800" dirty="0" smtClean="0">
                <a:solidFill>
                  <a:schemeClr val="bg1"/>
                </a:solidFill>
              </a:rPr>
              <a:t>Principal Director</a:t>
            </a:r>
          </a:p>
          <a:p>
            <a:pPr eaLnBrk="0" hangingPunct="0"/>
            <a:r>
              <a:rPr lang="en-US" sz="1800" dirty="0" smtClean="0">
                <a:solidFill>
                  <a:schemeClr val="bg1"/>
                </a:solidFill>
              </a:rPr>
              <a:t>NASA Science &amp; Technology Programs</a:t>
            </a:r>
            <a:endParaRPr lang="en-US" sz="1800" dirty="0">
              <a:solidFill>
                <a:schemeClr val="bg1"/>
              </a:solidFill>
            </a:endParaRPr>
          </a:p>
          <a:p>
            <a:pPr eaLnBrk="0" hangingPunct="0"/>
            <a:endParaRPr lang="en-US" sz="2000" dirty="0" smtClean="0">
              <a:solidFill>
                <a:schemeClr val="bg1"/>
              </a:solidFill>
            </a:endParaRPr>
          </a:p>
          <a:p>
            <a:pPr eaLnBrk="0" hangingPunct="0"/>
            <a:r>
              <a:rPr lang="en-US" sz="1800" dirty="0" smtClean="0">
                <a:solidFill>
                  <a:schemeClr val="bg1"/>
                </a:solidFill>
              </a:rPr>
              <a:t>24-25 April 2017</a:t>
            </a:r>
          </a:p>
          <a:p>
            <a:pPr eaLnBrk="0" hangingPunct="0"/>
            <a:r>
              <a:rPr lang="en-US" sz="1800" dirty="0" smtClean="0">
                <a:solidFill>
                  <a:schemeClr val="bg1"/>
                </a:solidFill>
              </a:rPr>
              <a:t>Presentation to NASA </a:t>
            </a:r>
            <a:r>
              <a:rPr lang="en-US" sz="1800" dirty="0">
                <a:solidFill>
                  <a:schemeClr val="bg1"/>
                </a:solidFill>
              </a:rPr>
              <a:t>Astrophysics Advisory Committee (APAC)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2321" name="Picture 1"/>
          <p:cNvPicPr>
            <a:picLocks noChangeAspect="1" noChangeArrowheads="1"/>
          </p:cNvPicPr>
          <p:nvPr/>
        </p:nvPicPr>
        <p:blipFill>
          <a:blip r:embed="rId2"/>
          <a:srcRect l="910" t="3378" r="20237" b="10186"/>
          <a:stretch>
            <a:fillRect/>
          </a:stretch>
        </p:blipFill>
        <p:spPr bwMode="auto">
          <a:xfrm>
            <a:off x="570144" y="1208313"/>
            <a:ext cx="3192064" cy="2185416"/>
          </a:xfrm>
          <a:prstGeom prst="rect">
            <a:avLst/>
          </a:prstGeom>
          <a:noFill/>
          <a:ln w="9525">
            <a:noFill/>
            <a:miter lim="800000"/>
            <a:headEnd/>
            <a:tailEnd/>
          </a:ln>
          <a:effectLst/>
        </p:spPr>
      </p:pic>
      <p:sp>
        <p:nvSpPr>
          <p:cNvPr id="2" name="Title 1"/>
          <p:cNvSpPr>
            <a:spLocks noGrp="1"/>
          </p:cNvSpPr>
          <p:nvPr>
            <p:ph type="title"/>
          </p:nvPr>
        </p:nvSpPr>
        <p:spPr>
          <a:xfrm>
            <a:off x="228600" y="186050"/>
            <a:ext cx="8229600" cy="868362"/>
          </a:xfrm>
        </p:spPr>
        <p:txBody>
          <a:bodyPr/>
          <a:lstStyle/>
          <a:p>
            <a:r>
              <a:rPr lang="en-US" dirty="0" smtClean="0"/>
              <a:t>Cost Risk Process Overview</a:t>
            </a:r>
            <a:endParaRPr lang="en-US" dirty="0"/>
          </a:p>
        </p:txBody>
      </p:sp>
      <p:pic>
        <p:nvPicPr>
          <p:cNvPr id="111" name="Picture 106"/>
          <p:cNvPicPr>
            <a:picLocks noChangeAspect="1" noChangeArrowheads="1"/>
          </p:cNvPicPr>
          <p:nvPr/>
        </p:nvPicPr>
        <p:blipFill>
          <a:blip r:embed="rId3"/>
          <a:srcRect/>
          <a:stretch>
            <a:fillRect/>
          </a:stretch>
        </p:blipFill>
        <p:spPr bwMode="auto">
          <a:xfrm>
            <a:off x="4725637" y="3515708"/>
            <a:ext cx="4251199" cy="2646095"/>
          </a:xfrm>
          <a:prstGeom prst="rect">
            <a:avLst/>
          </a:prstGeom>
          <a:noFill/>
          <a:ln w="9525">
            <a:noFill/>
            <a:miter lim="800000"/>
            <a:headEnd/>
            <a:tailEnd/>
          </a:ln>
          <a:effectLst/>
        </p:spPr>
      </p:pic>
      <p:sp>
        <p:nvSpPr>
          <p:cNvPr id="113" name="Rectangle 4"/>
          <p:cNvSpPr>
            <a:spLocks noChangeArrowheads="1"/>
          </p:cNvSpPr>
          <p:nvPr/>
        </p:nvSpPr>
        <p:spPr bwMode="auto">
          <a:xfrm>
            <a:off x="1281065" y="3505931"/>
            <a:ext cx="2797521" cy="369332"/>
          </a:xfrm>
          <a:prstGeom prst="rect">
            <a:avLst/>
          </a:prstGeom>
          <a:noFill/>
          <a:ln w="9525">
            <a:noFill/>
            <a:miter lim="800000"/>
            <a:headEnd/>
            <a:tailEnd/>
          </a:ln>
        </p:spPr>
        <p:txBody>
          <a:bodyPr wrap="square" lIns="0" tIns="0" rIns="0" bIns="0">
            <a:spAutoFit/>
          </a:bodyPr>
          <a:lstStyle/>
          <a:p>
            <a:pPr algn="ctr"/>
            <a:r>
              <a:rPr lang="en-US" sz="1200" b="1" dirty="0">
                <a:solidFill>
                  <a:srgbClr val="8B2346"/>
                </a:solidFill>
              </a:rPr>
              <a:t>Total Distribution is a Combination of Cost Distributions for WBS Elements</a:t>
            </a:r>
          </a:p>
        </p:txBody>
      </p:sp>
      <p:sp>
        <p:nvSpPr>
          <p:cNvPr id="114" name="Text Box 5"/>
          <p:cNvSpPr txBox="1">
            <a:spLocks noChangeArrowheads="1"/>
          </p:cNvSpPr>
          <p:nvPr/>
        </p:nvSpPr>
        <p:spPr bwMode="auto">
          <a:xfrm>
            <a:off x="407884" y="994861"/>
            <a:ext cx="3717684" cy="276999"/>
          </a:xfrm>
          <a:prstGeom prst="rect">
            <a:avLst/>
          </a:prstGeom>
          <a:noFill/>
          <a:ln w="9525">
            <a:noFill/>
            <a:miter lim="800000"/>
            <a:headEnd/>
            <a:tailEnd/>
          </a:ln>
        </p:spPr>
        <p:txBody>
          <a:bodyPr wrap="none">
            <a:spAutoFit/>
          </a:bodyPr>
          <a:lstStyle/>
          <a:p>
            <a:pPr algn="ctr" eaLnBrk="0" hangingPunct="0"/>
            <a:r>
              <a:rPr lang="en-US" sz="1200" b="1" dirty="0" smtClean="0">
                <a:solidFill>
                  <a:srgbClr val="8B2346"/>
                </a:solidFill>
              </a:rPr>
              <a:t>Multiple </a:t>
            </a:r>
            <a:r>
              <a:rPr lang="en-US" sz="1200" b="1" dirty="0">
                <a:solidFill>
                  <a:srgbClr val="8B2346"/>
                </a:solidFill>
              </a:rPr>
              <a:t>Cost </a:t>
            </a:r>
            <a:r>
              <a:rPr lang="en-US" sz="1200" b="1" dirty="0" smtClean="0">
                <a:solidFill>
                  <a:srgbClr val="8B2346"/>
                </a:solidFill>
              </a:rPr>
              <a:t>Estimates for Each WBS Element</a:t>
            </a:r>
            <a:endParaRPr lang="en-US" sz="1200" b="1" dirty="0">
              <a:solidFill>
                <a:srgbClr val="8B2346"/>
              </a:solidFill>
            </a:endParaRPr>
          </a:p>
        </p:txBody>
      </p:sp>
      <p:sp>
        <p:nvSpPr>
          <p:cNvPr id="115" name="Text Box 6"/>
          <p:cNvSpPr txBox="1">
            <a:spLocks noChangeArrowheads="1"/>
          </p:cNvSpPr>
          <p:nvPr/>
        </p:nvSpPr>
        <p:spPr bwMode="auto">
          <a:xfrm>
            <a:off x="5699549" y="3413856"/>
            <a:ext cx="2510431" cy="276999"/>
          </a:xfrm>
          <a:prstGeom prst="rect">
            <a:avLst/>
          </a:prstGeom>
          <a:noFill/>
          <a:ln w="9525">
            <a:noFill/>
            <a:miter lim="800000"/>
            <a:headEnd/>
            <a:tailEnd/>
          </a:ln>
        </p:spPr>
        <p:txBody>
          <a:bodyPr wrap="none">
            <a:spAutoFit/>
          </a:bodyPr>
          <a:lstStyle/>
          <a:p>
            <a:pPr eaLnBrk="0" hangingPunct="0"/>
            <a:r>
              <a:rPr lang="en-US" sz="1200" b="1" dirty="0">
                <a:solidFill>
                  <a:srgbClr val="8B2346"/>
                </a:solidFill>
              </a:rPr>
              <a:t>Example </a:t>
            </a:r>
            <a:r>
              <a:rPr lang="en-US" sz="1200" b="1" dirty="0" smtClean="0">
                <a:solidFill>
                  <a:srgbClr val="8B2346"/>
                </a:solidFill>
              </a:rPr>
              <a:t>Total Cost </a:t>
            </a:r>
            <a:r>
              <a:rPr lang="en-US" sz="1200" b="1" dirty="0">
                <a:solidFill>
                  <a:srgbClr val="8B2346"/>
                </a:solidFill>
              </a:rPr>
              <a:t>Distribution</a:t>
            </a:r>
          </a:p>
        </p:txBody>
      </p:sp>
      <p:sp>
        <p:nvSpPr>
          <p:cNvPr id="116" name="Line 7"/>
          <p:cNvSpPr>
            <a:spLocks noChangeShapeType="1"/>
          </p:cNvSpPr>
          <p:nvPr/>
        </p:nvSpPr>
        <p:spPr bwMode="auto">
          <a:xfrm>
            <a:off x="182735" y="3374169"/>
            <a:ext cx="8832850" cy="0"/>
          </a:xfrm>
          <a:prstGeom prst="line">
            <a:avLst/>
          </a:prstGeom>
          <a:noFill/>
          <a:ln w="9525">
            <a:solidFill>
              <a:schemeClr val="tx1"/>
            </a:solidFill>
            <a:round/>
            <a:headEnd/>
            <a:tailEnd/>
          </a:ln>
        </p:spPr>
        <p:txBody>
          <a:bodyPr>
            <a:spAutoFit/>
          </a:bodyPr>
          <a:lstStyle/>
          <a:p>
            <a:endParaRPr lang="en-US"/>
          </a:p>
        </p:txBody>
      </p:sp>
      <p:sp>
        <p:nvSpPr>
          <p:cNvPr id="117" name="Line 8"/>
          <p:cNvSpPr>
            <a:spLocks noChangeShapeType="1"/>
          </p:cNvSpPr>
          <p:nvPr/>
        </p:nvSpPr>
        <p:spPr bwMode="auto">
          <a:xfrm>
            <a:off x="4572000" y="1115156"/>
            <a:ext cx="0" cy="4598988"/>
          </a:xfrm>
          <a:prstGeom prst="line">
            <a:avLst/>
          </a:prstGeom>
          <a:noFill/>
          <a:ln w="9525">
            <a:solidFill>
              <a:schemeClr val="tx1"/>
            </a:solidFill>
            <a:round/>
            <a:headEnd/>
            <a:tailEnd/>
          </a:ln>
        </p:spPr>
        <p:txBody>
          <a:bodyPr>
            <a:spAutoFit/>
          </a:bodyPr>
          <a:lstStyle/>
          <a:p>
            <a:endParaRPr lang="en-US"/>
          </a:p>
        </p:txBody>
      </p:sp>
      <p:sp>
        <p:nvSpPr>
          <p:cNvPr id="118" name="Line 9"/>
          <p:cNvSpPr>
            <a:spLocks noChangeShapeType="1"/>
          </p:cNvSpPr>
          <p:nvPr/>
        </p:nvSpPr>
        <p:spPr bwMode="auto">
          <a:xfrm flipH="1">
            <a:off x="4294360" y="2239169"/>
            <a:ext cx="440602" cy="3112"/>
          </a:xfrm>
          <a:prstGeom prst="line">
            <a:avLst/>
          </a:prstGeom>
          <a:noFill/>
          <a:ln w="76200">
            <a:solidFill>
              <a:srgbClr val="FCBA63"/>
            </a:solidFill>
            <a:round/>
            <a:headEnd type="triangle" w="med" len="med"/>
            <a:tailEnd/>
          </a:ln>
        </p:spPr>
        <p:txBody>
          <a:bodyPr/>
          <a:lstStyle/>
          <a:p>
            <a:endParaRPr lang="en-US"/>
          </a:p>
        </p:txBody>
      </p:sp>
      <p:sp>
        <p:nvSpPr>
          <p:cNvPr id="119" name="Line 10"/>
          <p:cNvSpPr>
            <a:spLocks noChangeShapeType="1"/>
          </p:cNvSpPr>
          <p:nvPr/>
        </p:nvSpPr>
        <p:spPr bwMode="auto">
          <a:xfrm flipH="1">
            <a:off x="4267200" y="3166206"/>
            <a:ext cx="609600" cy="438150"/>
          </a:xfrm>
          <a:prstGeom prst="line">
            <a:avLst/>
          </a:prstGeom>
          <a:noFill/>
          <a:ln w="76200">
            <a:solidFill>
              <a:srgbClr val="FCBA63"/>
            </a:solidFill>
            <a:round/>
            <a:headEnd/>
            <a:tailEnd type="triangle" w="med" len="med"/>
          </a:ln>
        </p:spPr>
        <p:txBody>
          <a:bodyPr/>
          <a:lstStyle/>
          <a:p>
            <a:endParaRPr lang="en-US"/>
          </a:p>
        </p:txBody>
      </p:sp>
      <p:grpSp>
        <p:nvGrpSpPr>
          <p:cNvPr id="120" name="Group 11"/>
          <p:cNvGrpSpPr>
            <a:grpSpLocks/>
          </p:cNvGrpSpPr>
          <p:nvPr/>
        </p:nvGrpSpPr>
        <p:grpSpPr bwMode="auto">
          <a:xfrm>
            <a:off x="1541463" y="3982181"/>
            <a:ext cx="144462" cy="1792288"/>
            <a:chOff x="971" y="2518"/>
            <a:chExt cx="102" cy="1287"/>
          </a:xfrm>
        </p:grpSpPr>
        <p:sp>
          <p:nvSpPr>
            <p:cNvPr id="121" name="Freeform 12"/>
            <p:cNvSpPr>
              <a:spLocks/>
            </p:cNvSpPr>
            <p:nvPr/>
          </p:nvSpPr>
          <p:spPr bwMode="auto">
            <a:xfrm>
              <a:off x="971" y="2518"/>
              <a:ext cx="102" cy="1287"/>
            </a:xfrm>
            <a:custGeom>
              <a:avLst/>
              <a:gdLst>
                <a:gd name="T0" fmla="*/ 6 w 102"/>
                <a:gd name="T1" fmla="*/ 1287 h 1287"/>
                <a:gd name="T2" fmla="*/ 21 w 102"/>
                <a:gd name="T3" fmla="*/ 1272 h 1287"/>
                <a:gd name="T4" fmla="*/ 39 w 102"/>
                <a:gd name="T5" fmla="*/ 1230 h 1287"/>
                <a:gd name="T6" fmla="*/ 54 w 102"/>
                <a:gd name="T7" fmla="*/ 1161 h 1287"/>
                <a:gd name="T8" fmla="*/ 57 w 102"/>
                <a:gd name="T9" fmla="*/ 861 h 1287"/>
                <a:gd name="T10" fmla="*/ 72 w 102"/>
                <a:gd name="T11" fmla="*/ 711 h 1287"/>
                <a:gd name="T12" fmla="*/ 87 w 102"/>
                <a:gd name="T13" fmla="*/ 669 h 1287"/>
                <a:gd name="T14" fmla="*/ 102 w 102"/>
                <a:gd name="T15" fmla="*/ 648 h 1287"/>
                <a:gd name="T16" fmla="*/ 87 w 102"/>
                <a:gd name="T17" fmla="*/ 627 h 1287"/>
                <a:gd name="T18" fmla="*/ 72 w 102"/>
                <a:gd name="T19" fmla="*/ 582 h 1287"/>
                <a:gd name="T20" fmla="*/ 60 w 102"/>
                <a:gd name="T21" fmla="*/ 507 h 1287"/>
                <a:gd name="T22" fmla="*/ 57 w 102"/>
                <a:gd name="T23" fmla="*/ 216 h 1287"/>
                <a:gd name="T24" fmla="*/ 54 w 102"/>
                <a:gd name="T25" fmla="*/ 126 h 1287"/>
                <a:gd name="T26" fmla="*/ 39 w 102"/>
                <a:gd name="T27" fmla="*/ 60 h 1287"/>
                <a:gd name="T28" fmla="*/ 24 w 102"/>
                <a:gd name="T29" fmla="*/ 24 h 1287"/>
                <a:gd name="T30" fmla="*/ 6 w 102"/>
                <a:gd name="T31" fmla="*/ 3 h 1287"/>
                <a:gd name="T32" fmla="*/ 0 w 102"/>
                <a:gd name="T33" fmla="*/ 3 h 1287"/>
                <a:gd name="T34" fmla="*/ 15 w 102"/>
                <a:gd name="T35" fmla="*/ 48 h 1287"/>
                <a:gd name="T36" fmla="*/ 21 w 102"/>
                <a:gd name="T37" fmla="*/ 93 h 1287"/>
                <a:gd name="T38" fmla="*/ 27 w 102"/>
                <a:gd name="T39" fmla="*/ 555 h 1287"/>
                <a:gd name="T40" fmla="*/ 42 w 102"/>
                <a:gd name="T41" fmla="*/ 606 h 1287"/>
                <a:gd name="T42" fmla="*/ 60 w 102"/>
                <a:gd name="T43" fmla="*/ 636 h 1287"/>
                <a:gd name="T44" fmla="*/ 60 w 102"/>
                <a:gd name="T45" fmla="*/ 657 h 1287"/>
                <a:gd name="T46" fmla="*/ 39 w 102"/>
                <a:gd name="T47" fmla="*/ 696 h 1287"/>
                <a:gd name="T48" fmla="*/ 27 w 102"/>
                <a:gd name="T49" fmla="*/ 750 h 1287"/>
                <a:gd name="T50" fmla="*/ 24 w 102"/>
                <a:gd name="T51" fmla="*/ 1197 h 1287"/>
                <a:gd name="T52" fmla="*/ 15 w 102"/>
                <a:gd name="T53" fmla="*/ 1251 h 1287"/>
                <a:gd name="T54" fmla="*/ 6 w 102"/>
                <a:gd name="T55" fmla="*/ 1287 h 1287"/>
                <a:gd name="T56" fmla="*/ 6 w 102"/>
                <a:gd name="T57" fmla="*/ 1275 h 1287"/>
                <a:gd name="T58" fmla="*/ 21 w 102"/>
                <a:gd name="T59" fmla="*/ 1239 h 1287"/>
                <a:gd name="T60" fmla="*/ 27 w 102"/>
                <a:gd name="T61" fmla="*/ 1179 h 1287"/>
                <a:gd name="T62" fmla="*/ 30 w 102"/>
                <a:gd name="T63" fmla="*/ 750 h 1287"/>
                <a:gd name="T64" fmla="*/ 45 w 102"/>
                <a:gd name="T65" fmla="*/ 687 h 1287"/>
                <a:gd name="T66" fmla="*/ 63 w 102"/>
                <a:gd name="T67" fmla="*/ 660 h 1287"/>
                <a:gd name="T68" fmla="*/ 69 w 102"/>
                <a:gd name="T69" fmla="*/ 642 h 1287"/>
                <a:gd name="T70" fmla="*/ 45 w 102"/>
                <a:gd name="T71" fmla="*/ 606 h 1287"/>
                <a:gd name="T72" fmla="*/ 30 w 102"/>
                <a:gd name="T73" fmla="*/ 543 h 1287"/>
                <a:gd name="T74" fmla="*/ 24 w 102"/>
                <a:gd name="T75" fmla="*/ 78 h 1287"/>
                <a:gd name="T76" fmla="*/ 12 w 102"/>
                <a:gd name="T77" fmla="*/ 24 h 1287"/>
                <a:gd name="T78" fmla="*/ 3 w 102"/>
                <a:gd name="T79" fmla="*/ 3 h 1287"/>
                <a:gd name="T80" fmla="*/ 18 w 102"/>
                <a:gd name="T81" fmla="*/ 18 h 1287"/>
                <a:gd name="T82" fmla="*/ 42 w 102"/>
                <a:gd name="T83" fmla="*/ 75 h 1287"/>
                <a:gd name="T84" fmla="*/ 51 w 102"/>
                <a:gd name="T85" fmla="*/ 147 h 1287"/>
                <a:gd name="T86" fmla="*/ 54 w 102"/>
                <a:gd name="T87" fmla="*/ 453 h 1287"/>
                <a:gd name="T88" fmla="*/ 63 w 102"/>
                <a:gd name="T89" fmla="*/ 555 h 1287"/>
                <a:gd name="T90" fmla="*/ 81 w 102"/>
                <a:gd name="T91" fmla="*/ 618 h 1287"/>
                <a:gd name="T92" fmla="*/ 99 w 102"/>
                <a:gd name="T93" fmla="*/ 648 h 1287"/>
                <a:gd name="T94" fmla="*/ 81 w 102"/>
                <a:gd name="T95" fmla="*/ 675 h 1287"/>
                <a:gd name="T96" fmla="*/ 63 w 102"/>
                <a:gd name="T97" fmla="*/ 753 h 1287"/>
                <a:gd name="T98" fmla="*/ 54 w 102"/>
                <a:gd name="T99" fmla="*/ 1074 h 1287"/>
                <a:gd name="T100" fmla="*/ 51 w 102"/>
                <a:gd name="T101" fmla="*/ 1161 h 1287"/>
                <a:gd name="T102" fmla="*/ 33 w 102"/>
                <a:gd name="T103" fmla="*/ 1242 h 1287"/>
                <a:gd name="T104" fmla="*/ 18 w 102"/>
                <a:gd name="T105" fmla="*/ 1272 h 1287"/>
                <a:gd name="T106" fmla="*/ 9 w 102"/>
                <a:gd name="T107" fmla="*/ 1281 h 1287"/>
                <a:gd name="T108" fmla="*/ 6 w 102"/>
                <a:gd name="T109" fmla="*/ 1275 h 12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
                <a:gd name="T166" fmla="*/ 0 h 1287"/>
                <a:gd name="T167" fmla="*/ 102 w 102"/>
                <a:gd name="T168" fmla="*/ 1287 h 12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 h="1287">
                  <a:moveTo>
                    <a:pt x="6" y="1275"/>
                  </a:moveTo>
                  <a:lnTo>
                    <a:pt x="6" y="1275"/>
                  </a:lnTo>
                  <a:lnTo>
                    <a:pt x="0" y="1287"/>
                  </a:lnTo>
                  <a:lnTo>
                    <a:pt x="6" y="1287"/>
                  </a:lnTo>
                  <a:lnTo>
                    <a:pt x="12" y="1284"/>
                  </a:lnTo>
                  <a:lnTo>
                    <a:pt x="15" y="1278"/>
                  </a:lnTo>
                  <a:lnTo>
                    <a:pt x="21" y="1272"/>
                  </a:lnTo>
                  <a:lnTo>
                    <a:pt x="27" y="1263"/>
                  </a:lnTo>
                  <a:lnTo>
                    <a:pt x="30" y="1254"/>
                  </a:lnTo>
                  <a:lnTo>
                    <a:pt x="36" y="1242"/>
                  </a:lnTo>
                  <a:lnTo>
                    <a:pt x="39" y="1230"/>
                  </a:lnTo>
                  <a:lnTo>
                    <a:pt x="45" y="1215"/>
                  </a:lnTo>
                  <a:lnTo>
                    <a:pt x="48" y="1200"/>
                  </a:lnTo>
                  <a:lnTo>
                    <a:pt x="51" y="1182"/>
                  </a:lnTo>
                  <a:lnTo>
                    <a:pt x="54" y="1161"/>
                  </a:lnTo>
                  <a:lnTo>
                    <a:pt x="54" y="1143"/>
                  </a:lnTo>
                  <a:lnTo>
                    <a:pt x="57" y="1122"/>
                  </a:lnTo>
                  <a:lnTo>
                    <a:pt x="57" y="1098"/>
                  </a:lnTo>
                  <a:lnTo>
                    <a:pt x="57" y="1074"/>
                  </a:lnTo>
                  <a:lnTo>
                    <a:pt x="57" y="861"/>
                  </a:lnTo>
                  <a:lnTo>
                    <a:pt x="60" y="822"/>
                  </a:lnTo>
                  <a:lnTo>
                    <a:pt x="60" y="786"/>
                  </a:lnTo>
                  <a:lnTo>
                    <a:pt x="63" y="753"/>
                  </a:lnTo>
                  <a:lnTo>
                    <a:pt x="69" y="723"/>
                  </a:lnTo>
                  <a:lnTo>
                    <a:pt x="72" y="711"/>
                  </a:lnTo>
                  <a:lnTo>
                    <a:pt x="75" y="699"/>
                  </a:lnTo>
                  <a:lnTo>
                    <a:pt x="78" y="687"/>
                  </a:lnTo>
                  <a:lnTo>
                    <a:pt x="84" y="678"/>
                  </a:lnTo>
                  <a:lnTo>
                    <a:pt x="87" y="669"/>
                  </a:lnTo>
                  <a:lnTo>
                    <a:pt x="93" y="660"/>
                  </a:lnTo>
                  <a:lnTo>
                    <a:pt x="96" y="654"/>
                  </a:lnTo>
                  <a:lnTo>
                    <a:pt x="102" y="648"/>
                  </a:lnTo>
                  <a:lnTo>
                    <a:pt x="96" y="642"/>
                  </a:lnTo>
                  <a:lnTo>
                    <a:pt x="93" y="633"/>
                  </a:lnTo>
                  <a:lnTo>
                    <a:pt x="87" y="627"/>
                  </a:lnTo>
                  <a:lnTo>
                    <a:pt x="84" y="618"/>
                  </a:lnTo>
                  <a:lnTo>
                    <a:pt x="81" y="606"/>
                  </a:lnTo>
                  <a:lnTo>
                    <a:pt x="75" y="597"/>
                  </a:lnTo>
                  <a:lnTo>
                    <a:pt x="72" y="582"/>
                  </a:lnTo>
                  <a:lnTo>
                    <a:pt x="69" y="570"/>
                  </a:lnTo>
                  <a:lnTo>
                    <a:pt x="66" y="555"/>
                  </a:lnTo>
                  <a:lnTo>
                    <a:pt x="63" y="540"/>
                  </a:lnTo>
                  <a:lnTo>
                    <a:pt x="63" y="525"/>
                  </a:lnTo>
                  <a:lnTo>
                    <a:pt x="60" y="507"/>
                  </a:lnTo>
                  <a:lnTo>
                    <a:pt x="60" y="471"/>
                  </a:lnTo>
                  <a:lnTo>
                    <a:pt x="57" y="453"/>
                  </a:lnTo>
                  <a:lnTo>
                    <a:pt x="57" y="432"/>
                  </a:lnTo>
                  <a:lnTo>
                    <a:pt x="57" y="216"/>
                  </a:lnTo>
                  <a:lnTo>
                    <a:pt x="57" y="192"/>
                  </a:lnTo>
                  <a:lnTo>
                    <a:pt x="57" y="171"/>
                  </a:lnTo>
                  <a:lnTo>
                    <a:pt x="57" y="168"/>
                  </a:lnTo>
                  <a:lnTo>
                    <a:pt x="54" y="147"/>
                  </a:lnTo>
                  <a:lnTo>
                    <a:pt x="54" y="126"/>
                  </a:lnTo>
                  <a:lnTo>
                    <a:pt x="51" y="108"/>
                  </a:lnTo>
                  <a:lnTo>
                    <a:pt x="48" y="90"/>
                  </a:lnTo>
                  <a:lnTo>
                    <a:pt x="42" y="72"/>
                  </a:lnTo>
                  <a:lnTo>
                    <a:pt x="39" y="60"/>
                  </a:lnTo>
                  <a:lnTo>
                    <a:pt x="36" y="45"/>
                  </a:lnTo>
                  <a:lnTo>
                    <a:pt x="30" y="33"/>
                  </a:lnTo>
                  <a:lnTo>
                    <a:pt x="24" y="24"/>
                  </a:lnTo>
                  <a:lnTo>
                    <a:pt x="21" y="15"/>
                  </a:lnTo>
                  <a:lnTo>
                    <a:pt x="15" y="9"/>
                  </a:lnTo>
                  <a:lnTo>
                    <a:pt x="9" y="6"/>
                  </a:lnTo>
                  <a:lnTo>
                    <a:pt x="9" y="3"/>
                  </a:lnTo>
                  <a:lnTo>
                    <a:pt x="6" y="3"/>
                  </a:lnTo>
                  <a:lnTo>
                    <a:pt x="3" y="0"/>
                  </a:lnTo>
                  <a:lnTo>
                    <a:pt x="0" y="0"/>
                  </a:lnTo>
                  <a:lnTo>
                    <a:pt x="0" y="3"/>
                  </a:lnTo>
                  <a:lnTo>
                    <a:pt x="3" y="12"/>
                  </a:lnTo>
                  <a:lnTo>
                    <a:pt x="9" y="24"/>
                  </a:lnTo>
                  <a:lnTo>
                    <a:pt x="12" y="36"/>
                  </a:lnTo>
                  <a:lnTo>
                    <a:pt x="15" y="48"/>
                  </a:lnTo>
                  <a:lnTo>
                    <a:pt x="18" y="63"/>
                  </a:lnTo>
                  <a:lnTo>
                    <a:pt x="21" y="78"/>
                  </a:lnTo>
                  <a:lnTo>
                    <a:pt x="21" y="96"/>
                  </a:lnTo>
                  <a:lnTo>
                    <a:pt x="21" y="93"/>
                  </a:lnTo>
                  <a:lnTo>
                    <a:pt x="24" y="114"/>
                  </a:lnTo>
                  <a:lnTo>
                    <a:pt x="24" y="489"/>
                  </a:lnTo>
                  <a:lnTo>
                    <a:pt x="24" y="519"/>
                  </a:lnTo>
                  <a:lnTo>
                    <a:pt x="27" y="543"/>
                  </a:lnTo>
                  <a:lnTo>
                    <a:pt x="27" y="555"/>
                  </a:lnTo>
                  <a:lnTo>
                    <a:pt x="30" y="567"/>
                  </a:lnTo>
                  <a:lnTo>
                    <a:pt x="36" y="588"/>
                  </a:lnTo>
                  <a:lnTo>
                    <a:pt x="39" y="597"/>
                  </a:lnTo>
                  <a:lnTo>
                    <a:pt x="42" y="606"/>
                  </a:lnTo>
                  <a:lnTo>
                    <a:pt x="45" y="615"/>
                  </a:lnTo>
                  <a:lnTo>
                    <a:pt x="51" y="624"/>
                  </a:lnTo>
                  <a:lnTo>
                    <a:pt x="54" y="630"/>
                  </a:lnTo>
                  <a:lnTo>
                    <a:pt x="60" y="636"/>
                  </a:lnTo>
                  <a:lnTo>
                    <a:pt x="66" y="642"/>
                  </a:lnTo>
                  <a:lnTo>
                    <a:pt x="72" y="648"/>
                  </a:lnTo>
                  <a:lnTo>
                    <a:pt x="66" y="651"/>
                  </a:lnTo>
                  <a:lnTo>
                    <a:pt x="60" y="657"/>
                  </a:lnTo>
                  <a:lnTo>
                    <a:pt x="54" y="663"/>
                  </a:lnTo>
                  <a:lnTo>
                    <a:pt x="51" y="669"/>
                  </a:lnTo>
                  <a:lnTo>
                    <a:pt x="45" y="678"/>
                  </a:lnTo>
                  <a:lnTo>
                    <a:pt x="42" y="687"/>
                  </a:lnTo>
                  <a:lnTo>
                    <a:pt x="39" y="696"/>
                  </a:lnTo>
                  <a:lnTo>
                    <a:pt x="36" y="705"/>
                  </a:lnTo>
                  <a:lnTo>
                    <a:pt x="30" y="726"/>
                  </a:lnTo>
                  <a:lnTo>
                    <a:pt x="27" y="738"/>
                  </a:lnTo>
                  <a:lnTo>
                    <a:pt x="27" y="750"/>
                  </a:lnTo>
                  <a:lnTo>
                    <a:pt x="24" y="762"/>
                  </a:lnTo>
                  <a:lnTo>
                    <a:pt x="24" y="777"/>
                  </a:lnTo>
                  <a:lnTo>
                    <a:pt x="24" y="804"/>
                  </a:lnTo>
                  <a:lnTo>
                    <a:pt x="24" y="1179"/>
                  </a:lnTo>
                  <a:lnTo>
                    <a:pt x="24" y="1197"/>
                  </a:lnTo>
                  <a:lnTo>
                    <a:pt x="21" y="1209"/>
                  </a:lnTo>
                  <a:lnTo>
                    <a:pt x="21" y="1224"/>
                  </a:lnTo>
                  <a:lnTo>
                    <a:pt x="18" y="1239"/>
                  </a:lnTo>
                  <a:lnTo>
                    <a:pt x="15" y="1251"/>
                  </a:lnTo>
                  <a:lnTo>
                    <a:pt x="9" y="1263"/>
                  </a:lnTo>
                  <a:lnTo>
                    <a:pt x="6" y="1275"/>
                  </a:lnTo>
                  <a:lnTo>
                    <a:pt x="0" y="1287"/>
                  </a:lnTo>
                  <a:lnTo>
                    <a:pt x="6" y="1287"/>
                  </a:lnTo>
                  <a:lnTo>
                    <a:pt x="6" y="1284"/>
                  </a:lnTo>
                  <a:lnTo>
                    <a:pt x="0" y="1284"/>
                  </a:lnTo>
                  <a:lnTo>
                    <a:pt x="0" y="1287"/>
                  </a:lnTo>
                  <a:lnTo>
                    <a:pt x="6" y="1275"/>
                  </a:lnTo>
                  <a:lnTo>
                    <a:pt x="12" y="1263"/>
                  </a:lnTo>
                  <a:lnTo>
                    <a:pt x="15" y="1251"/>
                  </a:lnTo>
                  <a:lnTo>
                    <a:pt x="21" y="1239"/>
                  </a:lnTo>
                  <a:lnTo>
                    <a:pt x="21" y="1224"/>
                  </a:lnTo>
                  <a:lnTo>
                    <a:pt x="24" y="1224"/>
                  </a:lnTo>
                  <a:lnTo>
                    <a:pt x="24" y="1212"/>
                  </a:lnTo>
                  <a:lnTo>
                    <a:pt x="27" y="1197"/>
                  </a:lnTo>
                  <a:lnTo>
                    <a:pt x="27" y="1179"/>
                  </a:lnTo>
                  <a:lnTo>
                    <a:pt x="27" y="804"/>
                  </a:lnTo>
                  <a:lnTo>
                    <a:pt x="27" y="777"/>
                  </a:lnTo>
                  <a:lnTo>
                    <a:pt x="27" y="762"/>
                  </a:lnTo>
                  <a:lnTo>
                    <a:pt x="30" y="750"/>
                  </a:lnTo>
                  <a:lnTo>
                    <a:pt x="30" y="738"/>
                  </a:lnTo>
                  <a:lnTo>
                    <a:pt x="33" y="726"/>
                  </a:lnTo>
                  <a:lnTo>
                    <a:pt x="39" y="705"/>
                  </a:lnTo>
                  <a:lnTo>
                    <a:pt x="42" y="696"/>
                  </a:lnTo>
                  <a:lnTo>
                    <a:pt x="45" y="687"/>
                  </a:lnTo>
                  <a:lnTo>
                    <a:pt x="48" y="678"/>
                  </a:lnTo>
                  <a:lnTo>
                    <a:pt x="54" y="672"/>
                  </a:lnTo>
                  <a:lnTo>
                    <a:pt x="51" y="672"/>
                  </a:lnTo>
                  <a:lnTo>
                    <a:pt x="57" y="666"/>
                  </a:lnTo>
                  <a:lnTo>
                    <a:pt x="63" y="660"/>
                  </a:lnTo>
                  <a:lnTo>
                    <a:pt x="66" y="654"/>
                  </a:lnTo>
                  <a:lnTo>
                    <a:pt x="72" y="648"/>
                  </a:lnTo>
                  <a:lnTo>
                    <a:pt x="66" y="642"/>
                  </a:lnTo>
                  <a:lnTo>
                    <a:pt x="69" y="642"/>
                  </a:lnTo>
                  <a:lnTo>
                    <a:pt x="63" y="636"/>
                  </a:lnTo>
                  <a:lnTo>
                    <a:pt x="57" y="630"/>
                  </a:lnTo>
                  <a:lnTo>
                    <a:pt x="54" y="621"/>
                  </a:lnTo>
                  <a:lnTo>
                    <a:pt x="48" y="615"/>
                  </a:lnTo>
                  <a:lnTo>
                    <a:pt x="45" y="606"/>
                  </a:lnTo>
                  <a:lnTo>
                    <a:pt x="42" y="597"/>
                  </a:lnTo>
                  <a:lnTo>
                    <a:pt x="39" y="588"/>
                  </a:lnTo>
                  <a:lnTo>
                    <a:pt x="33" y="567"/>
                  </a:lnTo>
                  <a:lnTo>
                    <a:pt x="30" y="555"/>
                  </a:lnTo>
                  <a:lnTo>
                    <a:pt x="30" y="543"/>
                  </a:lnTo>
                  <a:lnTo>
                    <a:pt x="27" y="519"/>
                  </a:lnTo>
                  <a:lnTo>
                    <a:pt x="27" y="489"/>
                  </a:lnTo>
                  <a:lnTo>
                    <a:pt x="27" y="114"/>
                  </a:lnTo>
                  <a:lnTo>
                    <a:pt x="24" y="93"/>
                  </a:lnTo>
                  <a:lnTo>
                    <a:pt x="24" y="78"/>
                  </a:lnTo>
                  <a:lnTo>
                    <a:pt x="21" y="63"/>
                  </a:lnTo>
                  <a:lnTo>
                    <a:pt x="18" y="48"/>
                  </a:lnTo>
                  <a:lnTo>
                    <a:pt x="15" y="36"/>
                  </a:lnTo>
                  <a:lnTo>
                    <a:pt x="12" y="24"/>
                  </a:lnTo>
                  <a:lnTo>
                    <a:pt x="6" y="12"/>
                  </a:lnTo>
                  <a:lnTo>
                    <a:pt x="0" y="3"/>
                  </a:lnTo>
                  <a:lnTo>
                    <a:pt x="3" y="3"/>
                  </a:lnTo>
                  <a:lnTo>
                    <a:pt x="9" y="6"/>
                  </a:lnTo>
                  <a:lnTo>
                    <a:pt x="12" y="12"/>
                  </a:lnTo>
                  <a:lnTo>
                    <a:pt x="18" y="18"/>
                  </a:lnTo>
                  <a:lnTo>
                    <a:pt x="24" y="24"/>
                  </a:lnTo>
                  <a:lnTo>
                    <a:pt x="27" y="36"/>
                  </a:lnTo>
                  <a:lnTo>
                    <a:pt x="33" y="45"/>
                  </a:lnTo>
                  <a:lnTo>
                    <a:pt x="36" y="60"/>
                  </a:lnTo>
                  <a:lnTo>
                    <a:pt x="42" y="75"/>
                  </a:lnTo>
                  <a:lnTo>
                    <a:pt x="45" y="90"/>
                  </a:lnTo>
                  <a:lnTo>
                    <a:pt x="48" y="108"/>
                  </a:lnTo>
                  <a:lnTo>
                    <a:pt x="51" y="126"/>
                  </a:lnTo>
                  <a:lnTo>
                    <a:pt x="51" y="147"/>
                  </a:lnTo>
                  <a:lnTo>
                    <a:pt x="54" y="171"/>
                  </a:lnTo>
                  <a:lnTo>
                    <a:pt x="54" y="192"/>
                  </a:lnTo>
                  <a:lnTo>
                    <a:pt x="54" y="216"/>
                  </a:lnTo>
                  <a:lnTo>
                    <a:pt x="54" y="432"/>
                  </a:lnTo>
                  <a:lnTo>
                    <a:pt x="54" y="453"/>
                  </a:lnTo>
                  <a:lnTo>
                    <a:pt x="57" y="471"/>
                  </a:lnTo>
                  <a:lnTo>
                    <a:pt x="57" y="507"/>
                  </a:lnTo>
                  <a:lnTo>
                    <a:pt x="60" y="525"/>
                  </a:lnTo>
                  <a:lnTo>
                    <a:pt x="63" y="540"/>
                  </a:lnTo>
                  <a:lnTo>
                    <a:pt x="63" y="555"/>
                  </a:lnTo>
                  <a:lnTo>
                    <a:pt x="66" y="570"/>
                  </a:lnTo>
                  <a:lnTo>
                    <a:pt x="69" y="585"/>
                  </a:lnTo>
                  <a:lnTo>
                    <a:pt x="72" y="597"/>
                  </a:lnTo>
                  <a:lnTo>
                    <a:pt x="78" y="609"/>
                  </a:lnTo>
                  <a:lnTo>
                    <a:pt x="81" y="618"/>
                  </a:lnTo>
                  <a:lnTo>
                    <a:pt x="87" y="627"/>
                  </a:lnTo>
                  <a:lnTo>
                    <a:pt x="90" y="636"/>
                  </a:lnTo>
                  <a:lnTo>
                    <a:pt x="96" y="642"/>
                  </a:lnTo>
                  <a:lnTo>
                    <a:pt x="99" y="648"/>
                  </a:lnTo>
                  <a:lnTo>
                    <a:pt x="96" y="651"/>
                  </a:lnTo>
                  <a:lnTo>
                    <a:pt x="90" y="660"/>
                  </a:lnTo>
                  <a:lnTo>
                    <a:pt x="84" y="666"/>
                  </a:lnTo>
                  <a:lnTo>
                    <a:pt x="81" y="675"/>
                  </a:lnTo>
                  <a:lnTo>
                    <a:pt x="78" y="687"/>
                  </a:lnTo>
                  <a:lnTo>
                    <a:pt x="72" y="699"/>
                  </a:lnTo>
                  <a:lnTo>
                    <a:pt x="69" y="711"/>
                  </a:lnTo>
                  <a:lnTo>
                    <a:pt x="66" y="723"/>
                  </a:lnTo>
                  <a:lnTo>
                    <a:pt x="63" y="753"/>
                  </a:lnTo>
                  <a:lnTo>
                    <a:pt x="57" y="786"/>
                  </a:lnTo>
                  <a:lnTo>
                    <a:pt x="57" y="822"/>
                  </a:lnTo>
                  <a:lnTo>
                    <a:pt x="54" y="861"/>
                  </a:lnTo>
                  <a:lnTo>
                    <a:pt x="54" y="1074"/>
                  </a:lnTo>
                  <a:lnTo>
                    <a:pt x="54" y="1098"/>
                  </a:lnTo>
                  <a:lnTo>
                    <a:pt x="54" y="1122"/>
                  </a:lnTo>
                  <a:lnTo>
                    <a:pt x="54" y="1119"/>
                  </a:lnTo>
                  <a:lnTo>
                    <a:pt x="54" y="1143"/>
                  </a:lnTo>
                  <a:lnTo>
                    <a:pt x="51" y="1161"/>
                  </a:lnTo>
                  <a:lnTo>
                    <a:pt x="48" y="1182"/>
                  </a:lnTo>
                  <a:lnTo>
                    <a:pt x="45" y="1197"/>
                  </a:lnTo>
                  <a:lnTo>
                    <a:pt x="42" y="1215"/>
                  </a:lnTo>
                  <a:lnTo>
                    <a:pt x="36" y="1230"/>
                  </a:lnTo>
                  <a:lnTo>
                    <a:pt x="33" y="1242"/>
                  </a:lnTo>
                  <a:lnTo>
                    <a:pt x="27" y="1254"/>
                  </a:lnTo>
                  <a:lnTo>
                    <a:pt x="24" y="1263"/>
                  </a:lnTo>
                  <a:lnTo>
                    <a:pt x="18" y="1272"/>
                  </a:lnTo>
                  <a:lnTo>
                    <a:pt x="15" y="1278"/>
                  </a:lnTo>
                  <a:lnTo>
                    <a:pt x="9" y="1281"/>
                  </a:lnTo>
                  <a:lnTo>
                    <a:pt x="3" y="1284"/>
                  </a:lnTo>
                  <a:lnTo>
                    <a:pt x="6" y="1284"/>
                  </a:lnTo>
                  <a:lnTo>
                    <a:pt x="0" y="1284"/>
                  </a:lnTo>
                  <a:lnTo>
                    <a:pt x="0" y="1287"/>
                  </a:lnTo>
                  <a:lnTo>
                    <a:pt x="6" y="1275"/>
                  </a:lnTo>
                  <a:close/>
                </a:path>
              </a:pathLst>
            </a:custGeom>
            <a:solidFill>
              <a:srgbClr val="000000"/>
            </a:solidFill>
            <a:ln w="9525">
              <a:noFill/>
              <a:round/>
              <a:headEnd/>
              <a:tailEnd/>
            </a:ln>
          </p:spPr>
          <p:txBody>
            <a:bodyPr/>
            <a:lstStyle/>
            <a:p>
              <a:endParaRPr lang="en-US"/>
            </a:p>
          </p:txBody>
        </p:sp>
        <p:sp>
          <p:nvSpPr>
            <p:cNvPr id="122" name="Freeform 13"/>
            <p:cNvSpPr>
              <a:spLocks/>
            </p:cNvSpPr>
            <p:nvPr/>
          </p:nvSpPr>
          <p:spPr bwMode="auto">
            <a:xfrm>
              <a:off x="971" y="2518"/>
              <a:ext cx="102" cy="1287"/>
            </a:xfrm>
            <a:custGeom>
              <a:avLst/>
              <a:gdLst>
                <a:gd name="T0" fmla="*/ 6 w 102"/>
                <a:gd name="T1" fmla="*/ 1287 h 1287"/>
                <a:gd name="T2" fmla="*/ 21 w 102"/>
                <a:gd name="T3" fmla="*/ 1272 h 1287"/>
                <a:gd name="T4" fmla="*/ 39 w 102"/>
                <a:gd name="T5" fmla="*/ 1230 h 1287"/>
                <a:gd name="T6" fmla="*/ 54 w 102"/>
                <a:gd name="T7" fmla="*/ 1161 h 1287"/>
                <a:gd name="T8" fmla="*/ 57 w 102"/>
                <a:gd name="T9" fmla="*/ 861 h 1287"/>
                <a:gd name="T10" fmla="*/ 72 w 102"/>
                <a:gd name="T11" fmla="*/ 711 h 1287"/>
                <a:gd name="T12" fmla="*/ 87 w 102"/>
                <a:gd name="T13" fmla="*/ 669 h 1287"/>
                <a:gd name="T14" fmla="*/ 102 w 102"/>
                <a:gd name="T15" fmla="*/ 648 h 1287"/>
                <a:gd name="T16" fmla="*/ 87 w 102"/>
                <a:gd name="T17" fmla="*/ 627 h 1287"/>
                <a:gd name="T18" fmla="*/ 72 w 102"/>
                <a:gd name="T19" fmla="*/ 582 h 1287"/>
                <a:gd name="T20" fmla="*/ 60 w 102"/>
                <a:gd name="T21" fmla="*/ 507 h 1287"/>
                <a:gd name="T22" fmla="*/ 57 w 102"/>
                <a:gd name="T23" fmla="*/ 216 h 1287"/>
                <a:gd name="T24" fmla="*/ 54 w 102"/>
                <a:gd name="T25" fmla="*/ 126 h 1287"/>
                <a:gd name="T26" fmla="*/ 39 w 102"/>
                <a:gd name="T27" fmla="*/ 60 h 1287"/>
                <a:gd name="T28" fmla="*/ 24 w 102"/>
                <a:gd name="T29" fmla="*/ 24 h 1287"/>
                <a:gd name="T30" fmla="*/ 6 w 102"/>
                <a:gd name="T31" fmla="*/ 3 h 1287"/>
                <a:gd name="T32" fmla="*/ 0 w 102"/>
                <a:gd name="T33" fmla="*/ 3 h 1287"/>
                <a:gd name="T34" fmla="*/ 15 w 102"/>
                <a:gd name="T35" fmla="*/ 48 h 1287"/>
                <a:gd name="T36" fmla="*/ 21 w 102"/>
                <a:gd name="T37" fmla="*/ 93 h 1287"/>
                <a:gd name="T38" fmla="*/ 27 w 102"/>
                <a:gd name="T39" fmla="*/ 555 h 1287"/>
                <a:gd name="T40" fmla="*/ 42 w 102"/>
                <a:gd name="T41" fmla="*/ 606 h 1287"/>
                <a:gd name="T42" fmla="*/ 60 w 102"/>
                <a:gd name="T43" fmla="*/ 636 h 1287"/>
                <a:gd name="T44" fmla="*/ 60 w 102"/>
                <a:gd name="T45" fmla="*/ 657 h 1287"/>
                <a:gd name="T46" fmla="*/ 39 w 102"/>
                <a:gd name="T47" fmla="*/ 696 h 1287"/>
                <a:gd name="T48" fmla="*/ 27 w 102"/>
                <a:gd name="T49" fmla="*/ 750 h 1287"/>
                <a:gd name="T50" fmla="*/ 24 w 102"/>
                <a:gd name="T51" fmla="*/ 1197 h 1287"/>
                <a:gd name="T52" fmla="*/ 15 w 102"/>
                <a:gd name="T53" fmla="*/ 1251 h 1287"/>
                <a:gd name="T54" fmla="*/ 6 w 102"/>
                <a:gd name="T55" fmla="*/ 1287 h 1287"/>
                <a:gd name="T56" fmla="*/ 6 w 102"/>
                <a:gd name="T57" fmla="*/ 1275 h 1287"/>
                <a:gd name="T58" fmla="*/ 21 w 102"/>
                <a:gd name="T59" fmla="*/ 1239 h 1287"/>
                <a:gd name="T60" fmla="*/ 27 w 102"/>
                <a:gd name="T61" fmla="*/ 1179 h 1287"/>
                <a:gd name="T62" fmla="*/ 30 w 102"/>
                <a:gd name="T63" fmla="*/ 750 h 1287"/>
                <a:gd name="T64" fmla="*/ 45 w 102"/>
                <a:gd name="T65" fmla="*/ 687 h 1287"/>
                <a:gd name="T66" fmla="*/ 63 w 102"/>
                <a:gd name="T67" fmla="*/ 660 h 1287"/>
                <a:gd name="T68" fmla="*/ 69 w 102"/>
                <a:gd name="T69" fmla="*/ 642 h 1287"/>
                <a:gd name="T70" fmla="*/ 45 w 102"/>
                <a:gd name="T71" fmla="*/ 606 h 1287"/>
                <a:gd name="T72" fmla="*/ 30 w 102"/>
                <a:gd name="T73" fmla="*/ 543 h 1287"/>
                <a:gd name="T74" fmla="*/ 24 w 102"/>
                <a:gd name="T75" fmla="*/ 78 h 1287"/>
                <a:gd name="T76" fmla="*/ 12 w 102"/>
                <a:gd name="T77" fmla="*/ 24 h 1287"/>
                <a:gd name="T78" fmla="*/ 3 w 102"/>
                <a:gd name="T79" fmla="*/ 3 h 1287"/>
                <a:gd name="T80" fmla="*/ 18 w 102"/>
                <a:gd name="T81" fmla="*/ 18 h 1287"/>
                <a:gd name="T82" fmla="*/ 42 w 102"/>
                <a:gd name="T83" fmla="*/ 75 h 1287"/>
                <a:gd name="T84" fmla="*/ 51 w 102"/>
                <a:gd name="T85" fmla="*/ 147 h 1287"/>
                <a:gd name="T86" fmla="*/ 54 w 102"/>
                <a:gd name="T87" fmla="*/ 453 h 1287"/>
                <a:gd name="T88" fmla="*/ 63 w 102"/>
                <a:gd name="T89" fmla="*/ 555 h 1287"/>
                <a:gd name="T90" fmla="*/ 81 w 102"/>
                <a:gd name="T91" fmla="*/ 618 h 1287"/>
                <a:gd name="T92" fmla="*/ 99 w 102"/>
                <a:gd name="T93" fmla="*/ 648 h 1287"/>
                <a:gd name="T94" fmla="*/ 81 w 102"/>
                <a:gd name="T95" fmla="*/ 675 h 1287"/>
                <a:gd name="T96" fmla="*/ 63 w 102"/>
                <a:gd name="T97" fmla="*/ 753 h 1287"/>
                <a:gd name="T98" fmla="*/ 54 w 102"/>
                <a:gd name="T99" fmla="*/ 1074 h 1287"/>
                <a:gd name="T100" fmla="*/ 51 w 102"/>
                <a:gd name="T101" fmla="*/ 1161 h 1287"/>
                <a:gd name="T102" fmla="*/ 33 w 102"/>
                <a:gd name="T103" fmla="*/ 1242 h 1287"/>
                <a:gd name="T104" fmla="*/ 18 w 102"/>
                <a:gd name="T105" fmla="*/ 1272 h 1287"/>
                <a:gd name="T106" fmla="*/ 9 w 102"/>
                <a:gd name="T107" fmla="*/ 1281 h 1287"/>
                <a:gd name="T108" fmla="*/ 6 w 102"/>
                <a:gd name="T109" fmla="*/ 1275 h 12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
                <a:gd name="T166" fmla="*/ 0 h 1287"/>
                <a:gd name="T167" fmla="*/ 102 w 102"/>
                <a:gd name="T168" fmla="*/ 1287 h 128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 h="1287">
                  <a:moveTo>
                    <a:pt x="6" y="1275"/>
                  </a:moveTo>
                  <a:lnTo>
                    <a:pt x="6" y="1275"/>
                  </a:lnTo>
                  <a:lnTo>
                    <a:pt x="0" y="1287"/>
                  </a:lnTo>
                  <a:lnTo>
                    <a:pt x="6" y="1287"/>
                  </a:lnTo>
                  <a:lnTo>
                    <a:pt x="12" y="1284"/>
                  </a:lnTo>
                  <a:lnTo>
                    <a:pt x="15" y="1278"/>
                  </a:lnTo>
                  <a:lnTo>
                    <a:pt x="21" y="1272"/>
                  </a:lnTo>
                  <a:lnTo>
                    <a:pt x="27" y="1263"/>
                  </a:lnTo>
                  <a:lnTo>
                    <a:pt x="30" y="1254"/>
                  </a:lnTo>
                  <a:lnTo>
                    <a:pt x="36" y="1242"/>
                  </a:lnTo>
                  <a:lnTo>
                    <a:pt x="39" y="1230"/>
                  </a:lnTo>
                  <a:lnTo>
                    <a:pt x="45" y="1215"/>
                  </a:lnTo>
                  <a:lnTo>
                    <a:pt x="48" y="1200"/>
                  </a:lnTo>
                  <a:lnTo>
                    <a:pt x="51" y="1182"/>
                  </a:lnTo>
                  <a:lnTo>
                    <a:pt x="54" y="1161"/>
                  </a:lnTo>
                  <a:lnTo>
                    <a:pt x="54" y="1143"/>
                  </a:lnTo>
                  <a:lnTo>
                    <a:pt x="57" y="1122"/>
                  </a:lnTo>
                  <a:lnTo>
                    <a:pt x="57" y="1098"/>
                  </a:lnTo>
                  <a:lnTo>
                    <a:pt x="57" y="1074"/>
                  </a:lnTo>
                  <a:lnTo>
                    <a:pt x="57" y="861"/>
                  </a:lnTo>
                  <a:lnTo>
                    <a:pt x="60" y="822"/>
                  </a:lnTo>
                  <a:lnTo>
                    <a:pt x="60" y="786"/>
                  </a:lnTo>
                  <a:lnTo>
                    <a:pt x="63" y="753"/>
                  </a:lnTo>
                  <a:lnTo>
                    <a:pt x="69" y="723"/>
                  </a:lnTo>
                  <a:lnTo>
                    <a:pt x="72" y="711"/>
                  </a:lnTo>
                  <a:lnTo>
                    <a:pt x="75" y="699"/>
                  </a:lnTo>
                  <a:lnTo>
                    <a:pt x="78" y="687"/>
                  </a:lnTo>
                  <a:lnTo>
                    <a:pt x="84" y="678"/>
                  </a:lnTo>
                  <a:lnTo>
                    <a:pt x="87" y="669"/>
                  </a:lnTo>
                  <a:lnTo>
                    <a:pt x="93" y="660"/>
                  </a:lnTo>
                  <a:lnTo>
                    <a:pt x="96" y="654"/>
                  </a:lnTo>
                  <a:lnTo>
                    <a:pt x="102" y="648"/>
                  </a:lnTo>
                  <a:lnTo>
                    <a:pt x="96" y="642"/>
                  </a:lnTo>
                  <a:lnTo>
                    <a:pt x="93" y="633"/>
                  </a:lnTo>
                  <a:lnTo>
                    <a:pt x="87" y="627"/>
                  </a:lnTo>
                  <a:lnTo>
                    <a:pt x="84" y="618"/>
                  </a:lnTo>
                  <a:lnTo>
                    <a:pt x="81" y="606"/>
                  </a:lnTo>
                  <a:lnTo>
                    <a:pt x="75" y="597"/>
                  </a:lnTo>
                  <a:lnTo>
                    <a:pt x="72" y="582"/>
                  </a:lnTo>
                  <a:lnTo>
                    <a:pt x="69" y="570"/>
                  </a:lnTo>
                  <a:lnTo>
                    <a:pt x="66" y="555"/>
                  </a:lnTo>
                  <a:lnTo>
                    <a:pt x="63" y="540"/>
                  </a:lnTo>
                  <a:lnTo>
                    <a:pt x="63" y="525"/>
                  </a:lnTo>
                  <a:lnTo>
                    <a:pt x="60" y="507"/>
                  </a:lnTo>
                  <a:lnTo>
                    <a:pt x="60" y="471"/>
                  </a:lnTo>
                  <a:lnTo>
                    <a:pt x="57" y="453"/>
                  </a:lnTo>
                  <a:lnTo>
                    <a:pt x="57" y="432"/>
                  </a:lnTo>
                  <a:lnTo>
                    <a:pt x="57" y="216"/>
                  </a:lnTo>
                  <a:lnTo>
                    <a:pt x="57" y="192"/>
                  </a:lnTo>
                  <a:lnTo>
                    <a:pt x="57" y="171"/>
                  </a:lnTo>
                  <a:lnTo>
                    <a:pt x="57" y="168"/>
                  </a:lnTo>
                  <a:lnTo>
                    <a:pt x="54" y="147"/>
                  </a:lnTo>
                  <a:lnTo>
                    <a:pt x="54" y="126"/>
                  </a:lnTo>
                  <a:lnTo>
                    <a:pt x="51" y="108"/>
                  </a:lnTo>
                  <a:lnTo>
                    <a:pt x="48" y="90"/>
                  </a:lnTo>
                  <a:lnTo>
                    <a:pt x="42" y="72"/>
                  </a:lnTo>
                  <a:lnTo>
                    <a:pt x="39" y="60"/>
                  </a:lnTo>
                  <a:lnTo>
                    <a:pt x="36" y="45"/>
                  </a:lnTo>
                  <a:lnTo>
                    <a:pt x="30" y="33"/>
                  </a:lnTo>
                  <a:lnTo>
                    <a:pt x="24" y="24"/>
                  </a:lnTo>
                  <a:lnTo>
                    <a:pt x="21" y="15"/>
                  </a:lnTo>
                  <a:lnTo>
                    <a:pt x="15" y="9"/>
                  </a:lnTo>
                  <a:lnTo>
                    <a:pt x="9" y="6"/>
                  </a:lnTo>
                  <a:lnTo>
                    <a:pt x="9" y="3"/>
                  </a:lnTo>
                  <a:lnTo>
                    <a:pt x="6" y="3"/>
                  </a:lnTo>
                  <a:lnTo>
                    <a:pt x="3" y="0"/>
                  </a:lnTo>
                  <a:lnTo>
                    <a:pt x="0" y="0"/>
                  </a:lnTo>
                  <a:lnTo>
                    <a:pt x="0" y="3"/>
                  </a:lnTo>
                  <a:lnTo>
                    <a:pt x="3" y="12"/>
                  </a:lnTo>
                  <a:lnTo>
                    <a:pt x="9" y="24"/>
                  </a:lnTo>
                  <a:lnTo>
                    <a:pt x="12" y="36"/>
                  </a:lnTo>
                  <a:lnTo>
                    <a:pt x="15" y="48"/>
                  </a:lnTo>
                  <a:lnTo>
                    <a:pt x="18" y="63"/>
                  </a:lnTo>
                  <a:lnTo>
                    <a:pt x="21" y="78"/>
                  </a:lnTo>
                  <a:lnTo>
                    <a:pt x="21" y="96"/>
                  </a:lnTo>
                  <a:lnTo>
                    <a:pt x="21" y="93"/>
                  </a:lnTo>
                  <a:lnTo>
                    <a:pt x="24" y="114"/>
                  </a:lnTo>
                  <a:lnTo>
                    <a:pt x="24" y="489"/>
                  </a:lnTo>
                  <a:lnTo>
                    <a:pt x="24" y="519"/>
                  </a:lnTo>
                  <a:lnTo>
                    <a:pt x="27" y="543"/>
                  </a:lnTo>
                  <a:lnTo>
                    <a:pt x="27" y="555"/>
                  </a:lnTo>
                  <a:lnTo>
                    <a:pt x="30" y="567"/>
                  </a:lnTo>
                  <a:lnTo>
                    <a:pt x="36" y="588"/>
                  </a:lnTo>
                  <a:lnTo>
                    <a:pt x="39" y="597"/>
                  </a:lnTo>
                  <a:lnTo>
                    <a:pt x="42" y="606"/>
                  </a:lnTo>
                  <a:lnTo>
                    <a:pt x="45" y="615"/>
                  </a:lnTo>
                  <a:lnTo>
                    <a:pt x="51" y="624"/>
                  </a:lnTo>
                  <a:lnTo>
                    <a:pt x="54" y="630"/>
                  </a:lnTo>
                  <a:lnTo>
                    <a:pt x="60" y="636"/>
                  </a:lnTo>
                  <a:lnTo>
                    <a:pt x="66" y="642"/>
                  </a:lnTo>
                  <a:lnTo>
                    <a:pt x="72" y="648"/>
                  </a:lnTo>
                  <a:lnTo>
                    <a:pt x="66" y="651"/>
                  </a:lnTo>
                  <a:lnTo>
                    <a:pt x="60" y="657"/>
                  </a:lnTo>
                  <a:lnTo>
                    <a:pt x="54" y="663"/>
                  </a:lnTo>
                  <a:lnTo>
                    <a:pt x="51" y="669"/>
                  </a:lnTo>
                  <a:lnTo>
                    <a:pt x="45" y="678"/>
                  </a:lnTo>
                  <a:lnTo>
                    <a:pt x="42" y="687"/>
                  </a:lnTo>
                  <a:lnTo>
                    <a:pt x="39" y="696"/>
                  </a:lnTo>
                  <a:lnTo>
                    <a:pt x="36" y="705"/>
                  </a:lnTo>
                  <a:lnTo>
                    <a:pt x="30" y="726"/>
                  </a:lnTo>
                  <a:lnTo>
                    <a:pt x="27" y="738"/>
                  </a:lnTo>
                  <a:lnTo>
                    <a:pt x="27" y="750"/>
                  </a:lnTo>
                  <a:lnTo>
                    <a:pt x="24" y="762"/>
                  </a:lnTo>
                  <a:lnTo>
                    <a:pt x="24" y="777"/>
                  </a:lnTo>
                  <a:lnTo>
                    <a:pt x="24" y="804"/>
                  </a:lnTo>
                  <a:lnTo>
                    <a:pt x="24" y="1179"/>
                  </a:lnTo>
                  <a:lnTo>
                    <a:pt x="24" y="1197"/>
                  </a:lnTo>
                  <a:lnTo>
                    <a:pt x="21" y="1209"/>
                  </a:lnTo>
                  <a:lnTo>
                    <a:pt x="21" y="1224"/>
                  </a:lnTo>
                  <a:lnTo>
                    <a:pt x="18" y="1239"/>
                  </a:lnTo>
                  <a:lnTo>
                    <a:pt x="15" y="1251"/>
                  </a:lnTo>
                  <a:lnTo>
                    <a:pt x="9" y="1263"/>
                  </a:lnTo>
                  <a:lnTo>
                    <a:pt x="6" y="1275"/>
                  </a:lnTo>
                  <a:lnTo>
                    <a:pt x="0" y="1287"/>
                  </a:lnTo>
                  <a:lnTo>
                    <a:pt x="6" y="1287"/>
                  </a:lnTo>
                  <a:lnTo>
                    <a:pt x="6" y="1284"/>
                  </a:lnTo>
                  <a:lnTo>
                    <a:pt x="0" y="1284"/>
                  </a:lnTo>
                  <a:lnTo>
                    <a:pt x="0" y="1287"/>
                  </a:lnTo>
                  <a:lnTo>
                    <a:pt x="6" y="1275"/>
                  </a:lnTo>
                  <a:lnTo>
                    <a:pt x="12" y="1263"/>
                  </a:lnTo>
                  <a:lnTo>
                    <a:pt x="15" y="1251"/>
                  </a:lnTo>
                  <a:lnTo>
                    <a:pt x="21" y="1239"/>
                  </a:lnTo>
                  <a:lnTo>
                    <a:pt x="21" y="1224"/>
                  </a:lnTo>
                  <a:lnTo>
                    <a:pt x="24" y="1224"/>
                  </a:lnTo>
                  <a:lnTo>
                    <a:pt x="24" y="1212"/>
                  </a:lnTo>
                  <a:lnTo>
                    <a:pt x="27" y="1197"/>
                  </a:lnTo>
                  <a:lnTo>
                    <a:pt x="27" y="1179"/>
                  </a:lnTo>
                  <a:lnTo>
                    <a:pt x="27" y="804"/>
                  </a:lnTo>
                  <a:lnTo>
                    <a:pt x="27" y="777"/>
                  </a:lnTo>
                  <a:lnTo>
                    <a:pt x="27" y="762"/>
                  </a:lnTo>
                  <a:lnTo>
                    <a:pt x="30" y="750"/>
                  </a:lnTo>
                  <a:lnTo>
                    <a:pt x="30" y="738"/>
                  </a:lnTo>
                  <a:lnTo>
                    <a:pt x="33" y="726"/>
                  </a:lnTo>
                  <a:lnTo>
                    <a:pt x="39" y="705"/>
                  </a:lnTo>
                  <a:lnTo>
                    <a:pt x="42" y="696"/>
                  </a:lnTo>
                  <a:lnTo>
                    <a:pt x="45" y="687"/>
                  </a:lnTo>
                  <a:lnTo>
                    <a:pt x="48" y="678"/>
                  </a:lnTo>
                  <a:lnTo>
                    <a:pt x="54" y="672"/>
                  </a:lnTo>
                  <a:lnTo>
                    <a:pt x="51" y="672"/>
                  </a:lnTo>
                  <a:lnTo>
                    <a:pt x="57" y="666"/>
                  </a:lnTo>
                  <a:lnTo>
                    <a:pt x="63" y="660"/>
                  </a:lnTo>
                  <a:lnTo>
                    <a:pt x="66" y="654"/>
                  </a:lnTo>
                  <a:lnTo>
                    <a:pt x="72" y="648"/>
                  </a:lnTo>
                  <a:lnTo>
                    <a:pt x="66" y="642"/>
                  </a:lnTo>
                  <a:lnTo>
                    <a:pt x="69" y="642"/>
                  </a:lnTo>
                  <a:lnTo>
                    <a:pt x="63" y="636"/>
                  </a:lnTo>
                  <a:lnTo>
                    <a:pt x="57" y="630"/>
                  </a:lnTo>
                  <a:lnTo>
                    <a:pt x="54" y="621"/>
                  </a:lnTo>
                  <a:lnTo>
                    <a:pt x="48" y="615"/>
                  </a:lnTo>
                  <a:lnTo>
                    <a:pt x="45" y="606"/>
                  </a:lnTo>
                  <a:lnTo>
                    <a:pt x="42" y="597"/>
                  </a:lnTo>
                  <a:lnTo>
                    <a:pt x="39" y="588"/>
                  </a:lnTo>
                  <a:lnTo>
                    <a:pt x="33" y="567"/>
                  </a:lnTo>
                  <a:lnTo>
                    <a:pt x="30" y="555"/>
                  </a:lnTo>
                  <a:lnTo>
                    <a:pt x="30" y="543"/>
                  </a:lnTo>
                  <a:lnTo>
                    <a:pt x="27" y="519"/>
                  </a:lnTo>
                  <a:lnTo>
                    <a:pt x="27" y="489"/>
                  </a:lnTo>
                  <a:lnTo>
                    <a:pt x="27" y="114"/>
                  </a:lnTo>
                  <a:lnTo>
                    <a:pt x="24" y="93"/>
                  </a:lnTo>
                  <a:lnTo>
                    <a:pt x="24" y="78"/>
                  </a:lnTo>
                  <a:lnTo>
                    <a:pt x="21" y="63"/>
                  </a:lnTo>
                  <a:lnTo>
                    <a:pt x="18" y="48"/>
                  </a:lnTo>
                  <a:lnTo>
                    <a:pt x="15" y="36"/>
                  </a:lnTo>
                  <a:lnTo>
                    <a:pt x="12" y="24"/>
                  </a:lnTo>
                  <a:lnTo>
                    <a:pt x="6" y="12"/>
                  </a:lnTo>
                  <a:lnTo>
                    <a:pt x="0" y="3"/>
                  </a:lnTo>
                  <a:lnTo>
                    <a:pt x="3" y="3"/>
                  </a:lnTo>
                  <a:lnTo>
                    <a:pt x="9" y="6"/>
                  </a:lnTo>
                  <a:lnTo>
                    <a:pt x="12" y="12"/>
                  </a:lnTo>
                  <a:lnTo>
                    <a:pt x="18" y="18"/>
                  </a:lnTo>
                  <a:lnTo>
                    <a:pt x="24" y="24"/>
                  </a:lnTo>
                  <a:lnTo>
                    <a:pt x="27" y="36"/>
                  </a:lnTo>
                  <a:lnTo>
                    <a:pt x="33" y="45"/>
                  </a:lnTo>
                  <a:lnTo>
                    <a:pt x="36" y="60"/>
                  </a:lnTo>
                  <a:lnTo>
                    <a:pt x="42" y="75"/>
                  </a:lnTo>
                  <a:lnTo>
                    <a:pt x="45" y="90"/>
                  </a:lnTo>
                  <a:lnTo>
                    <a:pt x="48" y="108"/>
                  </a:lnTo>
                  <a:lnTo>
                    <a:pt x="51" y="126"/>
                  </a:lnTo>
                  <a:lnTo>
                    <a:pt x="51" y="147"/>
                  </a:lnTo>
                  <a:lnTo>
                    <a:pt x="54" y="171"/>
                  </a:lnTo>
                  <a:lnTo>
                    <a:pt x="54" y="192"/>
                  </a:lnTo>
                  <a:lnTo>
                    <a:pt x="54" y="216"/>
                  </a:lnTo>
                  <a:lnTo>
                    <a:pt x="54" y="432"/>
                  </a:lnTo>
                  <a:lnTo>
                    <a:pt x="54" y="453"/>
                  </a:lnTo>
                  <a:lnTo>
                    <a:pt x="57" y="471"/>
                  </a:lnTo>
                  <a:lnTo>
                    <a:pt x="57" y="507"/>
                  </a:lnTo>
                  <a:lnTo>
                    <a:pt x="60" y="525"/>
                  </a:lnTo>
                  <a:lnTo>
                    <a:pt x="63" y="540"/>
                  </a:lnTo>
                  <a:lnTo>
                    <a:pt x="63" y="555"/>
                  </a:lnTo>
                  <a:lnTo>
                    <a:pt x="66" y="570"/>
                  </a:lnTo>
                  <a:lnTo>
                    <a:pt x="69" y="585"/>
                  </a:lnTo>
                  <a:lnTo>
                    <a:pt x="72" y="597"/>
                  </a:lnTo>
                  <a:lnTo>
                    <a:pt x="78" y="609"/>
                  </a:lnTo>
                  <a:lnTo>
                    <a:pt x="81" y="618"/>
                  </a:lnTo>
                  <a:lnTo>
                    <a:pt x="87" y="627"/>
                  </a:lnTo>
                  <a:lnTo>
                    <a:pt x="90" y="636"/>
                  </a:lnTo>
                  <a:lnTo>
                    <a:pt x="96" y="642"/>
                  </a:lnTo>
                  <a:lnTo>
                    <a:pt x="99" y="648"/>
                  </a:lnTo>
                  <a:lnTo>
                    <a:pt x="96" y="651"/>
                  </a:lnTo>
                  <a:lnTo>
                    <a:pt x="90" y="660"/>
                  </a:lnTo>
                  <a:lnTo>
                    <a:pt x="84" y="666"/>
                  </a:lnTo>
                  <a:lnTo>
                    <a:pt x="81" y="675"/>
                  </a:lnTo>
                  <a:lnTo>
                    <a:pt x="78" y="687"/>
                  </a:lnTo>
                  <a:lnTo>
                    <a:pt x="72" y="699"/>
                  </a:lnTo>
                  <a:lnTo>
                    <a:pt x="69" y="711"/>
                  </a:lnTo>
                  <a:lnTo>
                    <a:pt x="66" y="723"/>
                  </a:lnTo>
                  <a:lnTo>
                    <a:pt x="63" y="753"/>
                  </a:lnTo>
                  <a:lnTo>
                    <a:pt x="57" y="786"/>
                  </a:lnTo>
                  <a:lnTo>
                    <a:pt x="57" y="822"/>
                  </a:lnTo>
                  <a:lnTo>
                    <a:pt x="54" y="861"/>
                  </a:lnTo>
                  <a:lnTo>
                    <a:pt x="54" y="1074"/>
                  </a:lnTo>
                  <a:lnTo>
                    <a:pt x="54" y="1098"/>
                  </a:lnTo>
                  <a:lnTo>
                    <a:pt x="54" y="1122"/>
                  </a:lnTo>
                  <a:lnTo>
                    <a:pt x="54" y="1119"/>
                  </a:lnTo>
                  <a:lnTo>
                    <a:pt x="54" y="1143"/>
                  </a:lnTo>
                  <a:lnTo>
                    <a:pt x="51" y="1161"/>
                  </a:lnTo>
                  <a:lnTo>
                    <a:pt x="48" y="1182"/>
                  </a:lnTo>
                  <a:lnTo>
                    <a:pt x="45" y="1197"/>
                  </a:lnTo>
                  <a:lnTo>
                    <a:pt x="42" y="1215"/>
                  </a:lnTo>
                  <a:lnTo>
                    <a:pt x="36" y="1230"/>
                  </a:lnTo>
                  <a:lnTo>
                    <a:pt x="33" y="1242"/>
                  </a:lnTo>
                  <a:lnTo>
                    <a:pt x="27" y="1254"/>
                  </a:lnTo>
                  <a:lnTo>
                    <a:pt x="24" y="1263"/>
                  </a:lnTo>
                  <a:lnTo>
                    <a:pt x="18" y="1272"/>
                  </a:lnTo>
                  <a:lnTo>
                    <a:pt x="15" y="1278"/>
                  </a:lnTo>
                  <a:lnTo>
                    <a:pt x="9" y="1281"/>
                  </a:lnTo>
                  <a:lnTo>
                    <a:pt x="3" y="1284"/>
                  </a:lnTo>
                  <a:lnTo>
                    <a:pt x="6" y="1284"/>
                  </a:lnTo>
                  <a:lnTo>
                    <a:pt x="0" y="1284"/>
                  </a:lnTo>
                  <a:lnTo>
                    <a:pt x="0" y="1287"/>
                  </a:lnTo>
                  <a:lnTo>
                    <a:pt x="6" y="1275"/>
                  </a:lnTo>
                </a:path>
              </a:pathLst>
            </a:custGeom>
            <a:noFill/>
            <a:ln w="4763" cap="rnd">
              <a:solidFill>
                <a:srgbClr val="000000"/>
              </a:solidFill>
              <a:round/>
              <a:headEnd/>
              <a:tailEnd/>
            </a:ln>
          </p:spPr>
          <p:txBody>
            <a:bodyPr/>
            <a:lstStyle/>
            <a:p>
              <a:endParaRPr lang="en-US"/>
            </a:p>
          </p:txBody>
        </p:sp>
      </p:grpSp>
      <p:sp>
        <p:nvSpPr>
          <p:cNvPr id="123" name="Rectangle 14"/>
          <p:cNvSpPr>
            <a:spLocks noChangeArrowheads="1"/>
          </p:cNvSpPr>
          <p:nvPr/>
        </p:nvSpPr>
        <p:spPr bwMode="auto">
          <a:xfrm>
            <a:off x="836613" y="4194906"/>
            <a:ext cx="133350" cy="274638"/>
          </a:xfrm>
          <a:prstGeom prst="rect">
            <a:avLst/>
          </a:prstGeom>
          <a:noFill/>
          <a:ln w="9525">
            <a:noFill/>
            <a:miter lim="800000"/>
            <a:headEnd/>
            <a:tailEnd/>
          </a:ln>
        </p:spPr>
        <p:txBody>
          <a:bodyPr wrap="none" lIns="0" tIns="0" rIns="0" bIns="0">
            <a:spAutoFit/>
          </a:bodyPr>
          <a:lstStyle/>
          <a:p>
            <a:r>
              <a:rPr lang="en-US" sz="1800" dirty="0">
                <a:solidFill>
                  <a:srgbClr val="000000"/>
                </a:solidFill>
              </a:rPr>
              <a:t>+</a:t>
            </a:r>
            <a:endParaRPr lang="en-US" dirty="0">
              <a:latin typeface="Times New Roman" pitchFamily="18" charset="0"/>
            </a:endParaRPr>
          </a:p>
        </p:txBody>
      </p:sp>
      <p:sp>
        <p:nvSpPr>
          <p:cNvPr id="124" name="Rectangle 15"/>
          <p:cNvSpPr>
            <a:spLocks noChangeArrowheads="1"/>
          </p:cNvSpPr>
          <p:nvPr/>
        </p:nvSpPr>
        <p:spPr bwMode="auto">
          <a:xfrm>
            <a:off x="831842" y="5336593"/>
            <a:ext cx="133350" cy="274637"/>
          </a:xfrm>
          <a:prstGeom prst="rect">
            <a:avLst/>
          </a:prstGeom>
          <a:noFill/>
          <a:ln w="9525">
            <a:noFill/>
            <a:miter lim="800000"/>
            <a:headEnd/>
            <a:tailEnd/>
          </a:ln>
        </p:spPr>
        <p:txBody>
          <a:bodyPr wrap="none" lIns="0" tIns="0" rIns="0" bIns="0">
            <a:spAutoFit/>
          </a:bodyPr>
          <a:lstStyle/>
          <a:p>
            <a:r>
              <a:rPr lang="en-US" sz="1800" dirty="0">
                <a:solidFill>
                  <a:srgbClr val="000000"/>
                </a:solidFill>
              </a:rPr>
              <a:t>+</a:t>
            </a:r>
            <a:endParaRPr lang="en-US" dirty="0">
              <a:latin typeface="Times New Roman" pitchFamily="18" charset="0"/>
            </a:endParaRPr>
          </a:p>
        </p:txBody>
      </p:sp>
      <p:sp>
        <p:nvSpPr>
          <p:cNvPr id="125" name="Rectangle 16"/>
          <p:cNvSpPr>
            <a:spLocks noChangeArrowheads="1"/>
          </p:cNvSpPr>
          <p:nvPr/>
        </p:nvSpPr>
        <p:spPr bwMode="auto">
          <a:xfrm>
            <a:off x="576263" y="4090131"/>
            <a:ext cx="755015" cy="123111"/>
          </a:xfrm>
          <a:prstGeom prst="rect">
            <a:avLst/>
          </a:prstGeom>
          <a:noFill/>
          <a:ln w="9525">
            <a:noFill/>
            <a:miter lim="800000"/>
            <a:headEnd/>
            <a:tailEnd/>
          </a:ln>
        </p:spPr>
        <p:txBody>
          <a:bodyPr wrap="none" lIns="0" tIns="0" rIns="0" bIns="0">
            <a:spAutoFit/>
          </a:bodyPr>
          <a:lstStyle/>
          <a:p>
            <a:r>
              <a:rPr lang="en-US" sz="800" dirty="0">
                <a:solidFill>
                  <a:srgbClr val="000000"/>
                </a:solidFill>
              </a:rPr>
              <a:t>WBS Element 1</a:t>
            </a:r>
            <a:endParaRPr lang="en-US" sz="2800" dirty="0">
              <a:latin typeface="Times New Roman" pitchFamily="18" charset="0"/>
            </a:endParaRPr>
          </a:p>
        </p:txBody>
      </p:sp>
      <p:sp>
        <p:nvSpPr>
          <p:cNvPr id="126" name="Rectangle 18"/>
          <p:cNvSpPr>
            <a:spLocks noChangeArrowheads="1"/>
          </p:cNvSpPr>
          <p:nvPr/>
        </p:nvSpPr>
        <p:spPr bwMode="auto">
          <a:xfrm>
            <a:off x="2813050" y="4758469"/>
            <a:ext cx="942975" cy="147637"/>
          </a:xfrm>
          <a:prstGeom prst="rect">
            <a:avLst/>
          </a:prstGeom>
          <a:noFill/>
          <a:ln w="9525">
            <a:noFill/>
            <a:miter lim="800000"/>
            <a:headEnd/>
            <a:tailEnd/>
          </a:ln>
        </p:spPr>
        <p:txBody>
          <a:bodyPr/>
          <a:lstStyle/>
          <a:p>
            <a:pPr eaLnBrk="0" hangingPunct="0"/>
            <a:endParaRPr lang="en-US"/>
          </a:p>
        </p:txBody>
      </p:sp>
      <p:sp>
        <p:nvSpPr>
          <p:cNvPr id="127" name="Rectangle 19"/>
          <p:cNvSpPr>
            <a:spLocks noChangeArrowheads="1"/>
          </p:cNvSpPr>
          <p:nvPr/>
        </p:nvSpPr>
        <p:spPr bwMode="auto">
          <a:xfrm>
            <a:off x="2215164" y="5255273"/>
            <a:ext cx="1888337" cy="153888"/>
          </a:xfrm>
          <a:prstGeom prst="rect">
            <a:avLst/>
          </a:prstGeom>
          <a:noFill/>
          <a:ln w="9525">
            <a:noFill/>
            <a:miter lim="800000"/>
            <a:headEnd/>
            <a:tailEnd/>
          </a:ln>
        </p:spPr>
        <p:txBody>
          <a:bodyPr wrap="none" lIns="0" tIns="0" rIns="0" bIns="0">
            <a:spAutoFit/>
          </a:bodyPr>
          <a:lstStyle/>
          <a:p>
            <a:r>
              <a:rPr lang="en-US" sz="1000" dirty="0">
                <a:solidFill>
                  <a:srgbClr val="000000"/>
                </a:solidFill>
              </a:rPr>
              <a:t>Total </a:t>
            </a:r>
            <a:r>
              <a:rPr lang="en-US" sz="1000" dirty="0" smtClean="0">
                <a:solidFill>
                  <a:srgbClr val="000000"/>
                </a:solidFill>
              </a:rPr>
              <a:t>Cost Probability Distribution</a:t>
            </a:r>
            <a:endParaRPr lang="en-US" sz="3600" dirty="0">
              <a:latin typeface="Times New Roman" pitchFamily="18" charset="0"/>
            </a:endParaRPr>
          </a:p>
        </p:txBody>
      </p:sp>
      <p:sp>
        <p:nvSpPr>
          <p:cNvPr id="128" name="Rectangle 20"/>
          <p:cNvSpPr>
            <a:spLocks noChangeArrowheads="1"/>
          </p:cNvSpPr>
          <p:nvPr/>
        </p:nvSpPr>
        <p:spPr bwMode="auto">
          <a:xfrm>
            <a:off x="2193925" y="4639406"/>
            <a:ext cx="2152650" cy="681038"/>
          </a:xfrm>
          <a:prstGeom prst="rect">
            <a:avLst/>
          </a:prstGeom>
          <a:noFill/>
          <a:ln w="9525">
            <a:noFill/>
            <a:miter lim="800000"/>
            <a:headEnd/>
            <a:tailEnd/>
          </a:ln>
        </p:spPr>
        <p:txBody>
          <a:bodyPr/>
          <a:lstStyle/>
          <a:p>
            <a:pPr eaLnBrk="0" hangingPunct="0"/>
            <a:endParaRPr lang="en-US"/>
          </a:p>
        </p:txBody>
      </p:sp>
      <p:sp>
        <p:nvSpPr>
          <p:cNvPr id="129" name="Line 31"/>
          <p:cNvSpPr>
            <a:spLocks noChangeShapeType="1"/>
          </p:cNvSpPr>
          <p:nvPr/>
        </p:nvSpPr>
        <p:spPr bwMode="auto">
          <a:xfrm flipH="1">
            <a:off x="4267200" y="4556856"/>
            <a:ext cx="467762" cy="9525"/>
          </a:xfrm>
          <a:prstGeom prst="line">
            <a:avLst/>
          </a:prstGeom>
          <a:noFill/>
          <a:ln w="76200">
            <a:solidFill>
              <a:srgbClr val="FCBA63"/>
            </a:solidFill>
            <a:round/>
            <a:headEnd type="triangle" w="med" len="med"/>
            <a:tailEnd/>
          </a:ln>
        </p:spPr>
        <p:txBody>
          <a:bodyPr/>
          <a:lstStyle/>
          <a:p>
            <a:endParaRPr lang="en-US"/>
          </a:p>
        </p:txBody>
      </p:sp>
      <p:sp>
        <p:nvSpPr>
          <p:cNvPr id="130" name="AutoShape 32"/>
          <p:cNvSpPr>
            <a:spLocks noChangeArrowheads="1"/>
          </p:cNvSpPr>
          <p:nvPr/>
        </p:nvSpPr>
        <p:spPr bwMode="auto">
          <a:xfrm>
            <a:off x="1795463" y="4842606"/>
            <a:ext cx="163512" cy="233363"/>
          </a:xfrm>
          <a:prstGeom prst="rightArrow">
            <a:avLst>
              <a:gd name="adj1" fmla="val 78944"/>
              <a:gd name="adj2" fmla="val 51458"/>
            </a:avLst>
          </a:prstGeom>
          <a:noFill/>
          <a:ln w="9525">
            <a:solidFill>
              <a:schemeClr val="tx1"/>
            </a:solidFill>
            <a:miter lim="800000"/>
            <a:headEnd/>
            <a:tailEnd/>
          </a:ln>
        </p:spPr>
        <p:txBody>
          <a:bodyPr wrap="none" anchor="ctr"/>
          <a:lstStyle/>
          <a:p>
            <a:pPr eaLnBrk="0" hangingPunct="0"/>
            <a:endParaRPr lang="en-US"/>
          </a:p>
        </p:txBody>
      </p:sp>
      <p:grpSp>
        <p:nvGrpSpPr>
          <p:cNvPr id="131" name="Group 125"/>
          <p:cNvGrpSpPr/>
          <p:nvPr/>
        </p:nvGrpSpPr>
        <p:grpSpPr>
          <a:xfrm>
            <a:off x="331787" y="4331989"/>
            <a:ext cx="1084740" cy="545386"/>
            <a:chOff x="331787" y="4662488"/>
            <a:chExt cx="1084740" cy="545386"/>
          </a:xfrm>
        </p:grpSpPr>
        <p:sp>
          <p:nvSpPr>
            <p:cNvPr id="132" name="Rectangle 17"/>
            <p:cNvSpPr>
              <a:spLocks noChangeArrowheads="1"/>
            </p:cNvSpPr>
            <p:nvPr/>
          </p:nvSpPr>
          <p:spPr bwMode="auto">
            <a:xfrm>
              <a:off x="576263" y="5084763"/>
              <a:ext cx="755015" cy="123111"/>
            </a:xfrm>
            <a:prstGeom prst="rect">
              <a:avLst/>
            </a:prstGeom>
            <a:noFill/>
            <a:ln w="9525">
              <a:noFill/>
              <a:miter lim="800000"/>
              <a:headEnd/>
              <a:tailEnd/>
            </a:ln>
          </p:spPr>
          <p:txBody>
            <a:bodyPr wrap="none" lIns="0" tIns="0" rIns="0" bIns="0">
              <a:spAutoFit/>
            </a:bodyPr>
            <a:lstStyle/>
            <a:p>
              <a:r>
                <a:rPr lang="en-US" sz="800" dirty="0">
                  <a:solidFill>
                    <a:srgbClr val="000000"/>
                  </a:solidFill>
                </a:rPr>
                <a:t>WBS Element 2</a:t>
              </a:r>
              <a:endParaRPr lang="en-US" sz="2800" dirty="0">
                <a:latin typeface="Times New Roman" pitchFamily="18" charset="0"/>
              </a:endParaRPr>
            </a:p>
          </p:txBody>
        </p:sp>
        <p:grpSp>
          <p:nvGrpSpPr>
            <p:cNvPr id="133" name="Group 35"/>
            <p:cNvGrpSpPr>
              <a:grpSpLocks/>
            </p:cNvGrpSpPr>
            <p:nvPr/>
          </p:nvGrpSpPr>
          <p:grpSpPr bwMode="auto">
            <a:xfrm>
              <a:off x="559310" y="4662488"/>
              <a:ext cx="532890" cy="390525"/>
              <a:chOff x="386" y="3160"/>
              <a:chExt cx="501" cy="246"/>
            </a:xfrm>
          </p:grpSpPr>
          <p:sp>
            <p:nvSpPr>
              <p:cNvPr id="138" name="Freeform 36"/>
              <p:cNvSpPr>
                <a:spLocks/>
              </p:cNvSpPr>
              <p:nvPr/>
            </p:nvSpPr>
            <p:spPr bwMode="auto">
              <a:xfrm>
                <a:off x="386" y="3160"/>
                <a:ext cx="501" cy="246"/>
              </a:xfrm>
              <a:custGeom>
                <a:avLst/>
                <a:gdLst>
                  <a:gd name="T0" fmla="*/ 501 w 501"/>
                  <a:gd name="T1" fmla="*/ 246 h 246"/>
                  <a:gd name="T2" fmla="*/ 0 w 501"/>
                  <a:gd name="T3" fmla="*/ 0 h 246"/>
                  <a:gd name="T4" fmla="*/ 0 w 501"/>
                  <a:gd name="T5" fmla="*/ 246 h 246"/>
                  <a:gd name="T6" fmla="*/ 501 w 501"/>
                  <a:gd name="T7" fmla="*/ 246 h 246"/>
                  <a:gd name="T8" fmla="*/ 0 60000 65536"/>
                  <a:gd name="T9" fmla="*/ 0 60000 65536"/>
                  <a:gd name="T10" fmla="*/ 0 60000 65536"/>
                  <a:gd name="T11" fmla="*/ 0 60000 65536"/>
                  <a:gd name="T12" fmla="*/ 0 w 501"/>
                  <a:gd name="T13" fmla="*/ 0 h 246"/>
                  <a:gd name="T14" fmla="*/ 501 w 501"/>
                  <a:gd name="T15" fmla="*/ 246 h 246"/>
                </a:gdLst>
                <a:ahLst/>
                <a:cxnLst>
                  <a:cxn ang="T8">
                    <a:pos x="T0" y="T1"/>
                  </a:cxn>
                  <a:cxn ang="T9">
                    <a:pos x="T2" y="T3"/>
                  </a:cxn>
                  <a:cxn ang="T10">
                    <a:pos x="T4" y="T5"/>
                  </a:cxn>
                  <a:cxn ang="T11">
                    <a:pos x="T6" y="T7"/>
                  </a:cxn>
                </a:cxnLst>
                <a:rect l="T12" t="T13" r="T14" b="T15"/>
                <a:pathLst>
                  <a:path w="501" h="246">
                    <a:moveTo>
                      <a:pt x="501" y="246"/>
                    </a:moveTo>
                    <a:lnTo>
                      <a:pt x="0" y="0"/>
                    </a:lnTo>
                    <a:lnTo>
                      <a:pt x="0" y="246"/>
                    </a:lnTo>
                    <a:lnTo>
                      <a:pt x="501" y="246"/>
                    </a:lnTo>
                    <a:close/>
                  </a:path>
                </a:pathLst>
              </a:custGeom>
              <a:solidFill>
                <a:srgbClr val="C0C0C0"/>
              </a:solidFill>
              <a:ln w="9525">
                <a:noFill/>
                <a:round/>
                <a:headEnd/>
                <a:tailEnd/>
              </a:ln>
            </p:spPr>
            <p:txBody>
              <a:bodyPr/>
              <a:lstStyle/>
              <a:p>
                <a:endParaRPr lang="en-US"/>
              </a:p>
            </p:txBody>
          </p:sp>
          <p:sp>
            <p:nvSpPr>
              <p:cNvPr id="139" name="Freeform 37"/>
              <p:cNvSpPr>
                <a:spLocks/>
              </p:cNvSpPr>
              <p:nvPr/>
            </p:nvSpPr>
            <p:spPr bwMode="auto">
              <a:xfrm>
                <a:off x="386" y="3160"/>
                <a:ext cx="501" cy="246"/>
              </a:xfrm>
              <a:custGeom>
                <a:avLst/>
                <a:gdLst>
                  <a:gd name="T0" fmla="*/ 501 w 501"/>
                  <a:gd name="T1" fmla="*/ 246 h 246"/>
                  <a:gd name="T2" fmla="*/ 0 w 501"/>
                  <a:gd name="T3" fmla="*/ 0 h 246"/>
                  <a:gd name="T4" fmla="*/ 0 w 501"/>
                  <a:gd name="T5" fmla="*/ 246 h 246"/>
                  <a:gd name="T6" fmla="*/ 501 w 501"/>
                  <a:gd name="T7" fmla="*/ 246 h 246"/>
                  <a:gd name="T8" fmla="*/ 0 60000 65536"/>
                  <a:gd name="T9" fmla="*/ 0 60000 65536"/>
                  <a:gd name="T10" fmla="*/ 0 60000 65536"/>
                  <a:gd name="T11" fmla="*/ 0 60000 65536"/>
                  <a:gd name="T12" fmla="*/ 0 w 501"/>
                  <a:gd name="T13" fmla="*/ 0 h 246"/>
                  <a:gd name="T14" fmla="*/ 501 w 501"/>
                  <a:gd name="T15" fmla="*/ 246 h 246"/>
                </a:gdLst>
                <a:ahLst/>
                <a:cxnLst>
                  <a:cxn ang="T8">
                    <a:pos x="T0" y="T1"/>
                  </a:cxn>
                  <a:cxn ang="T9">
                    <a:pos x="T2" y="T3"/>
                  </a:cxn>
                  <a:cxn ang="T10">
                    <a:pos x="T4" y="T5"/>
                  </a:cxn>
                  <a:cxn ang="T11">
                    <a:pos x="T6" y="T7"/>
                  </a:cxn>
                </a:cxnLst>
                <a:rect l="T12" t="T13" r="T14" b="T15"/>
                <a:pathLst>
                  <a:path w="501" h="246">
                    <a:moveTo>
                      <a:pt x="501" y="246"/>
                    </a:moveTo>
                    <a:lnTo>
                      <a:pt x="0" y="0"/>
                    </a:lnTo>
                    <a:lnTo>
                      <a:pt x="0" y="246"/>
                    </a:lnTo>
                    <a:lnTo>
                      <a:pt x="501" y="246"/>
                    </a:lnTo>
                  </a:path>
                </a:pathLst>
              </a:custGeom>
              <a:noFill/>
              <a:ln w="4763" cap="rnd">
                <a:solidFill>
                  <a:srgbClr val="000000"/>
                </a:solidFill>
                <a:round/>
                <a:headEnd/>
                <a:tailEnd/>
              </a:ln>
            </p:spPr>
            <p:txBody>
              <a:bodyPr/>
              <a:lstStyle/>
              <a:p>
                <a:endParaRPr lang="en-US"/>
              </a:p>
            </p:txBody>
          </p:sp>
        </p:grpSp>
        <p:grpSp>
          <p:nvGrpSpPr>
            <p:cNvPr id="134" name="Group 38"/>
            <p:cNvGrpSpPr>
              <a:grpSpLocks/>
            </p:cNvGrpSpPr>
            <p:nvPr/>
          </p:nvGrpSpPr>
          <p:grpSpPr bwMode="auto">
            <a:xfrm>
              <a:off x="438150" y="4662488"/>
              <a:ext cx="121160" cy="390525"/>
              <a:chOff x="248" y="3160"/>
              <a:chExt cx="138" cy="246"/>
            </a:xfrm>
          </p:grpSpPr>
          <p:sp>
            <p:nvSpPr>
              <p:cNvPr id="136" name="Freeform 39"/>
              <p:cNvSpPr>
                <a:spLocks/>
              </p:cNvSpPr>
              <p:nvPr/>
            </p:nvSpPr>
            <p:spPr bwMode="auto">
              <a:xfrm>
                <a:off x="248" y="3160"/>
                <a:ext cx="138" cy="246"/>
              </a:xfrm>
              <a:custGeom>
                <a:avLst/>
                <a:gdLst>
                  <a:gd name="T0" fmla="*/ 0 w 138"/>
                  <a:gd name="T1" fmla="*/ 246 h 246"/>
                  <a:gd name="T2" fmla="*/ 138 w 138"/>
                  <a:gd name="T3" fmla="*/ 0 h 246"/>
                  <a:gd name="T4" fmla="*/ 138 w 138"/>
                  <a:gd name="T5" fmla="*/ 246 h 246"/>
                  <a:gd name="T6" fmla="*/ 0 w 138"/>
                  <a:gd name="T7" fmla="*/ 246 h 246"/>
                  <a:gd name="T8" fmla="*/ 0 60000 65536"/>
                  <a:gd name="T9" fmla="*/ 0 60000 65536"/>
                  <a:gd name="T10" fmla="*/ 0 60000 65536"/>
                  <a:gd name="T11" fmla="*/ 0 60000 65536"/>
                  <a:gd name="T12" fmla="*/ 0 w 138"/>
                  <a:gd name="T13" fmla="*/ 0 h 246"/>
                  <a:gd name="T14" fmla="*/ 138 w 138"/>
                  <a:gd name="T15" fmla="*/ 246 h 246"/>
                </a:gdLst>
                <a:ahLst/>
                <a:cxnLst>
                  <a:cxn ang="T8">
                    <a:pos x="T0" y="T1"/>
                  </a:cxn>
                  <a:cxn ang="T9">
                    <a:pos x="T2" y="T3"/>
                  </a:cxn>
                  <a:cxn ang="T10">
                    <a:pos x="T4" y="T5"/>
                  </a:cxn>
                  <a:cxn ang="T11">
                    <a:pos x="T6" y="T7"/>
                  </a:cxn>
                </a:cxnLst>
                <a:rect l="T12" t="T13" r="T14" b="T15"/>
                <a:pathLst>
                  <a:path w="138" h="246">
                    <a:moveTo>
                      <a:pt x="0" y="246"/>
                    </a:moveTo>
                    <a:lnTo>
                      <a:pt x="138" y="0"/>
                    </a:lnTo>
                    <a:lnTo>
                      <a:pt x="138" y="246"/>
                    </a:lnTo>
                    <a:lnTo>
                      <a:pt x="0" y="246"/>
                    </a:lnTo>
                    <a:close/>
                  </a:path>
                </a:pathLst>
              </a:custGeom>
              <a:solidFill>
                <a:srgbClr val="C0C0C0"/>
              </a:solidFill>
              <a:ln w="9525">
                <a:noFill/>
                <a:round/>
                <a:headEnd/>
                <a:tailEnd/>
              </a:ln>
            </p:spPr>
            <p:txBody>
              <a:bodyPr/>
              <a:lstStyle/>
              <a:p>
                <a:endParaRPr lang="en-US"/>
              </a:p>
            </p:txBody>
          </p:sp>
          <p:sp>
            <p:nvSpPr>
              <p:cNvPr id="137" name="Freeform 40"/>
              <p:cNvSpPr>
                <a:spLocks/>
              </p:cNvSpPr>
              <p:nvPr/>
            </p:nvSpPr>
            <p:spPr bwMode="auto">
              <a:xfrm>
                <a:off x="248" y="3160"/>
                <a:ext cx="138" cy="246"/>
              </a:xfrm>
              <a:custGeom>
                <a:avLst/>
                <a:gdLst>
                  <a:gd name="T0" fmla="*/ 0 w 138"/>
                  <a:gd name="T1" fmla="*/ 246 h 246"/>
                  <a:gd name="T2" fmla="*/ 138 w 138"/>
                  <a:gd name="T3" fmla="*/ 0 h 246"/>
                  <a:gd name="T4" fmla="*/ 138 w 138"/>
                  <a:gd name="T5" fmla="*/ 246 h 246"/>
                  <a:gd name="T6" fmla="*/ 0 w 138"/>
                  <a:gd name="T7" fmla="*/ 246 h 246"/>
                  <a:gd name="T8" fmla="*/ 0 60000 65536"/>
                  <a:gd name="T9" fmla="*/ 0 60000 65536"/>
                  <a:gd name="T10" fmla="*/ 0 60000 65536"/>
                  <a:gd name="T11" fmla="*/ 0 60000 65536"/>
                  <a:gd name="T12" fmla="*/ 0 w 138"/>
                  <a:gd name="T13" fmla="*/ 0 h 246"/>
                  <a:gd name="T14" fmla="*/ 138 w 138"/>
                  <a:gd name="T15" fmla="*/ 246 h 246"/>
                </a:gdLst>
                <a:ahLst/>
                <a:cxnLst>
                  <a:cxn ang="T8">
                    <a:pos x="T0" y="T1"/>
                  </a:cxn>
                  <a:cxn ang="T9">
                    <a:pos x="T2" y="T3"/>
                  </a:cxn>
                  <a:cxn ang="T10">
                    <a:pos x="T4" y="T5"/>
                  </a:cxn>
                  <a:cxn ang="T11">
                    <a:pos x="T6" y="T7"/>
                  </a:cxn>
                </a:cxnLst>
                <a:rect l="T12" t="T13" r="T14" b="T15"/>
                <a:pathLst>
                  <a:path w="138" h="246">
                    <a:moveTo>
                      <a:pt x="0" y="246"/>
                    </a:moveTo>
                    <a:lnTo>
                      <a:pt x="138" y="0"/>
                    </a:lnTo>
                    <a:lnTo>
                      <a:pt x="138" y="246"/>
                    </a:lnTo>
                    <a:lnTo>
                      <a:pt x="0" y="246"/>
                    </a:lnTo>
                  </a:path>
                </a:pathLst>
              </a:custGeom>
              <a:noFill/>
              <a:ln w="4763" cap="rnd">
                <a:solidFill>
                  <a:srgbClr val="000000"/>
                </a:solidFill>
                <a:round/>
                <a:headEnd/>
                <a:tailEnd/>
              </a:ln>
            </p:spPr>
            <p:txBody>
              <a:bodyPr/>
              <a:lstStyle/>
              <a:p>
                <a:endParaRPr lang="en-US"/>
              </a:p>
            </p:txBody>
          </p:sp>
        </p:grpSp>
        <p:sp>
          <p:nvSpPr>
            <p:cNvPr id="135" name="Line 41"/>
            <p:cNvSpPr>
              <a:spLocks noChangeShapeType="1"/>
            </p:cNvSpPr>
            <p:nvPr/>
          </p:nvSpPr>
          <p:spPr bwMode="auto">
            <a:xfrm>
              <a:off x="331787" y="5051425"/>
              <a:ext cx="1084740" cy="605"/>
            </a:xfrm>
            <a:prstGeom prst="line">
              <a:avLst/>
            </a:prstGeom>
            <a:noFill/>
            <a:ln w="9525">
              <a:solidFill>
                <a:srgbClr val="000000"/>
              </a:solidFill>
              <a:round/>
              <a:headEnd/>
              <a:tailEnd/>
            </a:ln>
          </p:spPr>
          <p:txBody>
            <a:bodyPr/>
            <a:lstStyle/>
            <a:p>
              <a:endParaRPr lang="en-US"/>
            </a:p>
          </p:txBody>
        </p:sp>
      </p:grpSp>
      <p:grpSp>
        <p:nvGrpSpPr>
          <p:cNvPr id="140" name="Group 42"/>
          <p:cNvGrpSpPr>
            <a:grpSpLocks/>
          </p:cNvGrpSpPr>
          <p:nvPr/>
        </p:nvGrpSpPr>
        <p:grpSpPr bwMode="auto">
          <a:xfrm>
            <a:off x="612775" y="3634519"/>
            <a:ext cx="795338" cy="390525"/>
            <a:chOff x="386" y="3160"/>
            <a:chExt cx="501" cy="246"/>
          </a:xfrm>
        </p:grpSpPr>
        <p:sp>
          <p:nvSpPr>
            <p:cNvPr id="141" name="Freeform 43"/>
            <p:cNvSpPr>
              <a:spLocks/>
            </p:cNvSpPr>
            <p:nvPr/>
          </p:nvSpPr>
          <p:spPr bwMode="auto">
            <a:xfrm>
              <a:off x="386" y="3160"/>
              <a:ext cx="501" cy="246"/>
            </a:xfrm>
            <a:custGeom>
              <a:avLst/>
              <a:gdLst>
                <a:gd name="T0" fmla="*/ 501 w 501"/>
                <a:gd name="T1" fmla="*/ 246 h 246"/>
                <a:gd name="T2" fmla="*/ 0 w 501"/>
                <a:gd name="T3" fmla="*/ 0 h 246"/>
                <a:gd name="T4" fmla="*/ 0 w 501"/>
                <a:gd name="T5" fmla="*/ 246 h 246"/>
                <a:gd name="T6" fmla="*/ 501 w 501"/>
                <a:gd name="T7" fmla="*/ 246 h 246"/>
                <a:gd name="T8" fmla="*/ 0 60000 65536"/>
                <a:gd name="T9" fmla="*/ 0 60000 65536"/>
                <a:gd name="T10" fmla="*/ 0 60000 65536"/>
                <a:gd name="T11" fmla="*/ 0 60000 65536"/>
                <a:gd name="T12" fmla="*/ 0 w 501"/>
                <a:gd name="T13" fmla="*/ 0 h 246"/>
                <a:gd name="T14" fmla="*/ 501 w 501"/>
                <a:gd name="T15" fmla="*/ 246 h 246"/>
              </a:gdLst>
              <a:ahLst/>
              <a:cxnLst>
                <a:cxn ang="T8">
                  <a:pos x="T0" y="T1"/>
                </a:cxn>
                <a:cxn ang="T9">
                  <a:pos x="T2" y="T3"/>
                </a:cxn>
                <a:cxn ang="T10">
                  <a:pos x="T4" y="T5"/>
                </a:cxn>
                <a:cxn ang="T11">
                  <a:pos x="T6" y="T7"/>
                </a:cxn>
              </a:cxnLst>
              <a:rect l="T12" t="T13" r="T14" b="T15"/>
              <a:pathLst>
                <a:path w="501" h="246">
                  <a:moveTo>
                    <a:pt x="501" y="246"/>
                  </a:moveTo>
                  <a:lnTo>
                    <a:pt x="0" y="0"/>
                  </a:lnTo>
                  <a:lnTo>
                    <a:pt x="0" y="246"/>
                  </a:lnTo>
                  <a:lnTo>
                    <a:pt x="501" y="246"/>
                  </a:lnTo>
                  <a:close/>
                </a:path>
              </a:pathLst>
            </a:custGeom>
            <a:solidFill>
              <a:srgbClr val="C0C0C0"/>
            </a:solidFill>
            <a:ln w="9525">
              <a:noFill/>
              <a:round/>
              <a:headEnd/>
              <a:tailEnd/>
            </a:ln>
          </p:spPr>
          <p:txBody>
            <a:bodyPr/>
            <a:lstStyle/>
            <a:p>
              <a:endParaRPr lang="en-US"/>
            </a:p>
          </p:txBody>
        </p:sp>
        <p:sp>
          <p:nvSpPr>
            <p:cNvPr id="142" name="Freeform 44"/>
            <p:cNvSpPr>
              <a:spLocks/>
            </p:cNvSpPr>
            <p:nvPr/>
          </p:nvSpPr>
          <p:spPr bwMode="auto">
            <a:xfrm>
              <a:off x="386" y="3160"/>
              <a:ext cx="501" cy="246"/>
            </a:xfrm>
            <a:custGeom>
              <a:avLst/>
              <a:gdLst>
                <a:gd name="T0" fmla="*/ 501 w 501"/>
                <a:gd name="T1" fmla="*/ 246 h 246"/>
                <a:gd name="T2" fmla="*/ 0 w 501"/>
                <a:gd name="T3" fmla="*/ 0 h 246"/>
                <a:gd name="T4" fmla="*/ 0 w 501"/>
                <a:gd name="T5" fmla="*/ 246 h 246"/>
                <a:gd name="T6" fmla="*/ 501 w 501"/>
                <a:gd name="T7" fmla="*/ 246 h 246"/>
                <a:gd name="T8" fmla="*/ 0 60000 65536"/>
                <a:gd name="T9" fmla="*/ 0 60000 65536"/>
                <a:gd name="T10" fmla="*/ 0 60000 65536"/>
                <a:gd name="T11" fmla="*/ 0 60000 65536"/>
                <a:gd name="T12" fmla="*/ 0 w 501"/>
                <a:gd name="T13" fmla="*/ 0 h 246"/>
                <a:gd name="T14" fmla="*/ 501 w 501"/>
                <a:gd name="T15" fmla="*/ 246 h 246"/>
              </a:gdLst>
              <a:ahLst/>
              <a:cxnLst>
                <a:cxn ang="T8">
                  <a:pos x="T0" y="T1"/>
                </a:cxn>
                <a:cxn ang="T9">
                  <a:pos x="T2" y="T3"/>
                </a:cxn>
                <a:cxn ang="T10">
                  <a:pos x="T4" y="T5"/>
                </a:cxn>
                <a:cxn ang="T11">
                  <a:pos x="T6" y="T7"/>
                </a:cxn>
              </a:cxnLst>
              <a:rect l="T12" t="T13" r="T14" b="T15"/>
              <a:pathLst>
                <a:path w="501" h="246">
                  <a:moveTo>
                    <a:pt x="501" y="246"/>
                  </a:moveTo>
                  <a:lnTo>
                    <a:pt x="0" y="0"/>
                  </a:lnTo>
                  <a:lnTo>
                    <a:pt x="0" y="246"/>
                  </a:lnTo>
                  <a:lnTo>
                    <a:pt x="501" y="246"/>
                  </a:lnTo>
                </a:path>
              </a:pathLst>
            </a:custGeom>
            <a:noFill/>
            <a:ln w="4763" cap="rnd">
              <a:solidFill>
                <a:srgbClr val="000000"/>
              </a:solidFill>
              <a:round/>
              <a:headEnd/>
              <a:tailEnd/>
            </a:ln>
          </p:spPr>
          <p:txBody>
            <a:bodyPr/>
            <a:lstStyle/>
            <a:p>
              <a:endParaRPr lang="en-US"/>
            </a:p>
          </p:txBody>
        </p:sp>
      </p:grpSp>
      <p:grpSp>
        <p:nvGrpSpPr>
          <p:cNvPr id="143" name="Group 45"/>
          <p:cNvGrpSpPr>
            <a:grpSpLocks/>
          </p:cNvGrpSpPr>
          <p:nvPr/>
        </p:nvGrpSpPr>
        <p:grpSpPr bwMode="auto">
          <a:xfrm>
            <a:off x="393700" y="3634519"/>
            <a:ext cx="219075" cy="390525"/>
            <a:chOff x="248" y="3160"/>
            <a:chExt cx="138" cy="246"/>
          </a:xfrm>
        </p:grpSpPr>
        <p:sp>
          <p:nvSpPr>
            <p:cNvPr id="144" name="Freeform 46"/>
            <p:cNvSpPr>
              <a:spLocks/>
            </p:cNvSpPr>
            <p:nvPr/>
          </p:nvSpPr>
          <p:spPr bwMode="auto">
            <a:xfrm>
              <a:off x="248" y="3160"/>
              <a:ext cx="138" cy="246"/>
            </a:xfrm>
            <a:custGeom>
              <a:avLst/>
              <a:gdLst>
                <a:gd name="T0" fmla="*/ 0 w 138"/>
                <a:gd name="T1" fmla="*/ 246 h 246"/>
                <a:gd name="T2" fmla="*/ 138 w 138"/>
                <a:gd name="T3" fmla="*/ 0 h 246"/>
                <a:gd name="T4" fmla="*/ 138 w 138"/>
                <a:gd name="T5" fmla="*/ 246 h 246"/>
                <a:gd name="T6" fmla="*/ 0 w 138"/>
                <a:gd name="T7" fmla="*/ 246 h 246"/>
                <a:gd name="T8" fmla="*/ 0 60000 65536"/>
                <a:gd name="T9" fmla="*/ 0 60000 65536"/>
                <a:gd name="T10" fmla="*/ 0 60000 65536"/>
                <a:gd name="T11" fmla="*/ 0 60000 65536"/>
                <a:gd name="T12" fmla="*/ 0 w 138"/>
                <a:gd name="T13" fmla="*/ 0 h 246"/>
                <a:gd name="T14" fmla="*/ 138 w 138"/>
                <a:gd name="T15" fmla="*/ 246 h 246"/>
              </a:gdLst>
              <a:ahLst/>
              <a:cxnLst>
                <a:cxn ang="T8">
                  <a:pos x="T0" y="T1"/>
                </a:cxn>
                <a:cxn ang="T9">
                  <a:pos x="T2" y="T3"/>
                </a:cxn>
                <a:cxn ang="T10">
                  <a:pos x="T4" y="T5"/>
                </a:cxn>
                <a:cxn ang="T11">
                  <a:pos x="T6" y="T7"/>
                </a:cxn>
              </a:cxnLst>
              <a:rect l="T12" t="T13" r="T14" b="T15"/>
              <a:pathLst>
                <a:path w="138" h="246">
                  <a:moveTo>
                    <a:pt x="0" y="246"/>
                  </a:moveTo>
                  <a:lnTo>
                    <a:pt x="138" y="0"/>
                  </a:lnTo>
                  <a:lnTo>
                    <a:pt x="138" y="246"/>
                  </a:lnTo>
                  <a:lnTo>
                    <a:pt x="0" y="246"/>
                  </a:lnTo>
                  <a:close/>
                </a:path>
              </a:pathLst>
            </a:custGeom>
            <a:solidFill>
              <a:srgbClr val="C0C0C0"/>
            </a:solidFill>
            <a:ln w="9525">
              <a:noFill/>
              <a:round/>
              <a:headEnd/>
              <a:tailEnd/>
            </a:ln>
          </p:spPr>
          <p:txBody>
            <a:bodyPr/>
            <a:lstStyle/>
            <a:p>
              <a:endParaRPr lang="en-US"/>
            </a:p>
          </p:txBody>
        </p:sp>
        <p:sp>
          <p:nvSpPr>
            <p:cNvPr id="145" name="Freeform 47"/>
            <p:cNvSpPr>
              <a:spLocks/>
            </p:cNvSpPr>
            <p:nvPr/>
          </p:nvSpPr>
          <p:spPr bwMode="auto">
            <a:xfrm>
              <a:off x="248" y="3160"/>
              <a:ext cx="138" cy="246"/>
            </a:xfrm>
            <a:custGeom>
              <a:avLst/>
              <a:gdLst>
                <a:gd name="T0" fmla="*/ 0 w 138"/>
                <a:gd name="T1" fmla="*/ 246 h 246"/>
                <a:gd name="T2" fmla="*/ 138 w 138"/>
                <a:gd name="T3" fmla="*/ 0 h 246"/>
                <a:gd name="T4" fmla="*/ 138 w 138"/>
                <a:gd name="T5" fmla="*/ 246 h 246"/>
                <a:gd name="T6" fmla="*/ 0 w 138"/>
                <a:gd name="T7" fmla="*/ 246 h 246"/>
                <a:gd name="T8" fmla="*/ 0 60000 65536"/>
                <a:gd name="T9" fmla="*/ 0 60000 65536"/>
                <a:gd name="T10" fmla="*/ 0 60000 65536"/>
                <a:gd name="T11" fmla="*/ 0 60000 65536"/>
                <a:gd name="T12" fmla="*/ 0 w 138"/>
                <a:gd name="T13" fmla="*/ 0 h 246"/>
                <a:gd name="T14" fmla="*/ 138 w 138"/>
                <a:gd name="T15" fmla="*/ 246 h 246"/>
              </a:gdLst>
              <a:ahLst/>
              <a:cxnLst>
                <a:cxn ang="T8">
                  <a:pos x="T0" y="T1"/>
                </a:cxn>
                <a:cxn ang="T9">
                  <a:pos x="T2" y="T3"/>
                </a:cxn>
                <a:cxn ang="T10">
                  <a:pos x="T4" y="T5"/>
                </a:cxn>
                <a:cxn ang="T11">
                  <a:pos x="T6" y="T7"/>
                </a:cxn>
              </a:cxnLst>
              <a:rect l="T12" t="T13" r="T14" b="T15"/>
              <a:pathLst>
                <a:path w="138" h="246">
                  <a:moveTo>
                    <a:pt x="0" y="246"/>
                  </a:moveTo>
                  <a:lnTo>
                    <a:pt x="138" y="0"/>
                  </a:lnTo>
                  <a:lnTo>
                    <a:pt x="138" y="246"/>
                  </a:lnTo>
                  <a:lnTo>
                    <a:pt x="0" y="246"/>
                  </a:lnTo>
                </a:path>
              </a:pathLst>
            </a:custGeom>
            <a:noFill/>
            <a:ln w="4763" cap="rnd">
              <a:solidFill>
                <a:srgbClr val="000000"/>
              </a:solidFill>
              <a:round/>
              <a:headEnd/>
              <a:tailEnd/>
            </a:ln>
          </p:spPr>
          <p:txBody>
            <a:bodyPr/>
            <a:lstStyle/>
            <a:p>
              <a:endParaRPr lang="en-US"/>
            </a:p>
          </p:txBody>
        </p:sp>
      </p:grpSp>
      <p:sp>
        <p:nvSpPr>
          <p:cNvPr id="146" name="Line 48"/>
          <p:cNvSpPr>
            <a:spLocks noChangeShapeType="1"/>
          </p:cNvSpPr>
          <p:nvPr/>
        </p:nvSpPr>
        <p:spPr bwMode="auto">
          <a:xfrm>
            <a:off x="331788" y="4023456"/>
            <a:ext cx="1143000" cy="1588"/>
          </a:xfrm>
          <a:prstGeom prst="line">
            <a:avLst/>
          </a:prstGeom>
          <a:noFill/>
          <a:ln w="9525">
            <a:solidFill>
              <a:srgbClr val="000000"/>
            </a:solidFill>
            <a:round/>
            <a:headEnd/>
            <a:tailEnd/>
          </a:ln>
        </p:spPr>
        <p:txBody>
          <a:bodyPr/>
          <a:lstStyle/>
          <a:p>
            <a:endParaRPr lang="en-US"/>
          </a:p>
        </p:txBody>
      </p:sp>
      <p:sp>
        <p:nvSpPr>
          <p:cNvPr id="147" name="Rectangle 49"/>
          <p:cNvSpPr>
            <a:spLocks noChangeArrowheads="1"/>
          </p:cNvSpPr>
          <p:nvPr/>
        </p:nvSpPr>
        <p:spPr bwMode="auto">
          <a:xfrm>
            <a:off x="863248" y="5027854"/>
            <a:ext cx="45719" cy="369332"/>
          </a:xfrm>
          <a:prstGeom prst="rect">
            <a:avLst/>
          </a:prstGeom>
          <a:noFill/>
          <a:ln w="9525">
            <a:noFill/>
            <a:miter lim="800000"/>
            <a:headEnd/>
            <a:tailEnd/>
          </a:ln>
        </p:spPr>
        <p:txBody>
          <a:bodyPr wrap="square" lIns="0" tIns="0" rIns="0" bIns="0">
            <a:spAutoFit/>
          </a:bodyPr>
          <a:lstStyle/>
          <a:p>
            <a:r>
              <a:rPr lang="en-US" sz="800" b="1" dirty="0">
                <a:solidFill>
                  <a:srgbClr val="000000"/>
                </a:solidFill>
              </a:rPr>
              <a:t>. . .</a:t>
            </a:r>
            <a:endParaRPr lang="en-US" sz="800" b="1" dirty="0">
              <a:latin typeface="Times New Roman" pitchFamily="18" charset="0"/>
            </a:endParaRPr>
          </a:p>
        </p:txBody>
      </p:sp>
      <p:grpSp>
        <p:nvGrpSpPr>
          <p:cNvPr id="148" name="Group 50"/>
          <p:cNvGrpSpPr>
            <a:grpSpLocks/>
          </p:cNvGrpSpPr>
          <p:nvPr/>
        </p:nvGrpSpPr>
        <p:grpSpPr bwMode="auto">
          <a:xfrm>
            <a:off x="1995635" y="4428728"/>
            <a:ext cx="2381250" cy="776287"/>
            <a:chOff x="1337" y="2671"/>
            <a:chExt cx="1500" cy="489"/>
          </a:xfrm>
        </p:grpSpPr>
        <p:sp>
          <p:nvSpPr>
            <p:cNvPr id="149" name="Freeform 51"/>
            <p:cNvSpPr>
              <a:spLocks/>
            </p:cNvSpPr>
            <p:nvPr/>
          </p:nvSpPr>
          <p:spPr bwMode="auto">
            <a:xfrm>
              <a:off x="1523" y="2677"/>
              <a:ext cx="1197" cy="483"/>
            </a:xfrm>
            <a:custGeom>
              <a:avLst/>
              <a:gdLst>
                <a:gd name="T0" fmla="*/ 12 w 1197"/>
                <a:gd name="T1" fmla="*/ 474 h 483"/>
                <a:gd name="T2" fmla="*/ 33 w 1197"/>
                <a:gd name="T3" fmla="*/ 468 h 483"/>
                <a:gd name="T4" fmla="*/ 54 w 1197"/>
                <a:gd name="T5" fmla="*/ 459 h 483"/>
                <a:gd name="T6" fmla="*/ 75 w 1197"/>
                <a:gd name="T7" fmla="*/ 444 h 483"/>
                <a:gd name="T8" fmla="*/ 93 w 1197"/>
                <a:gd name="T9" fmla="*/ 426 h 483"/>
                <a:gd name="T10" fmla="*/ 111 w 1197"/>
                <a:gd name="T11" fmla="*/ 405 h 483"/>
                <a:gd name="T12" fmla="*/ 138 w 1197"/>
                <a:gd name="T13" fmla="*/ 369 h 483"/>
                <a:gd name="T14" fmla="*/ 168 w 1197"/>
                <a:gd name="T15" fmla="*/ 315 h 483"/>
                <a:gd name="T16" fmla="*/ 195 w 1197"/>
                <a:gd name="T17" fmla="*/ 261 h 483"/>
                <a:gd name="T18" fmla="*/ 225 w 1197"/>
                <a:gd name="T19" fmla="*/ 180 h 483"/>
                <a:gd name="T20" fmla="*/ 249 w 1197"/>
                <a:gd name="T21" fmla="*/ 117 h 483"/>
                <a:gd name="T22" fmla="*/ 264 w 1197"/>
                <a:gd name="T23" fmla="*/ 69 h 483"/>
                <a:gd name="T24" fmla="*/ 276 w 1197"/>
                <a:gd name="T25" fmla="*/ 48 h 483"/>
                <a:gd name="T26" fmla="*/ 291 w 1197"/>
                <a:gd name="T27" fmla="*/ 27 h 483"/>
                <a:gd name="T28" fmla="*/ 309 w 1197"/>
                <a:gd name="T29" fmla="*/ 12 h 483"/>
                <a:gd name="T30" fmla="*/ 330 w 1197"/>
                <a:gd name="T31" fmla="*/ 3 h 483"/>
                <a:gd name="T32" fmla="*/ 348 w 1197"/>
                <a:gd name="T33" fmla="*/ 0 h 483"/>
                <a:gd name="T34" fmla="*/ 363 w 1197"/>
                <a:gd name="T35" fmla="*/ 0 h 483"/>
                <a:gd name="T36" fmla="*/ 378 w 1197"/>
                <a:gd name="T37" fmla="*/ 3 h 483"/>
                <a:gd name="T38" fmla="*/ 390 w 1197"/>
                <a:gd name="T39" fmla="*/ 9 h 483"/>
                <a:gd name="T40" fmla="*/ 399 w 1197"/>
                <a:gd name="T41" fmla="*/ 15 h 483"/>
                <a:gd name="T42" fmla="*/ 408 w 1197"/>
                <a:gd name="T43" fmla="*/ 27 h 483"/>
                <a:gd name="T44" fmla="*/ 423 w 1197"/>
                <a:gd name="T45" fmla="*/ 48 h 483"/>
                <a:gd name="T46" fmla="*/ 441 w 1197"/>
                <a:gd name="T47" fmla="*/ 84 h 483"/>
                <a:gd name="T48" fmla="*/ 465 w 1197"/>
                <a:gd name="T49" fmla="*/ 129 h 483"/>
                <a:gd name="T50" fmla="*/ 498 w 1197"/>
                <a:gd name="T51" fmla="*/ 180 h 483"/>
                <a:gd name="T52" fmla="*/ 516 w 1197"/>
                <a:gd name="T53" fmla="*/ 207 h 483"/>
                <a:gd name="T54" fmla="*/ 555 w 1197"/>
                <a:gd name="T55" fmla="*/ 252 h 483"/>
                <a:gd name="T56" fmla="*/ 585 w 1197"/>
                <a:gd name="T57" fmla="*/ 285 h 483"/>
                <a:gd name="T58" fmla="*/ 612 w 1197"/>
                <a:gd name="T59" fmla="*/ 309 h 483"/>
                <a:gd name="T60" fmla="*/ 636 w 1197"/>
                <a:gd name="T61" fmla="*/ 327 h 483"/>
                <a:gd name="T62" fmla="*/ 666 w 1197"/>
                <a:gd name="T63" fmla="*/ 345 h 483"/>
                <a:gd name="T64" fmla="*/ 699 w 1197"/>
                <a:gd name="T65" fmla="*/ 360 h 483"/>
                <a:gd name="T66" fmla="*/ 738 w 1197"/>
                <a:gd name="T67" fmla="*/ 375 h 483"/>
                <a:gd name="T68" fmla="*/ 798 w 1197"/>
                <a:gd name="T69" fmla="*/ 396 h 483"/>
                <a:gd name="T70" fmla="*/ 885 w 1197"/>
                <a:gd name="T71" fmla="*/ 423 h 483"/>
                <a:gd name="T72" fmla="*/ 975 w 1197"/>
                <a:gd name="T73" fmla="*/ 444 h 483"/>
                <a:gd name="T74" fmla="*/ 1059 w 1197"/>
                <a:gd name="T75" fmla="*/ 462 h 483"/>
                <a:gd name="T76" fmla="*/ 1137 w 1197"/>
                <a:gd name="T77" fmla="*/ 471 h 483"/>
                <a:gd name="T78" fmla="*/ 1197 w 1197"/>
                <a:gd name="T79" fmla="*/ 474 h 483"/>
                <a:gd name="T80" fmla="*/ 0 w 1197"/>
                <a:gd name="T81" fmla="*/ 483 h 4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7"/>
                <a:gd name="T124" fmla="*/ 0 h 483"/>
                <a:gd name="T125" fmla="*/ 1197 w 1197"/>
                <a:gd name="T126" fmla="*/ 483 h 4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7" h="483">
                  <a:moveTo>
                    <a:pt x="0" y="474"/>
                  </a:moveTo>
                  <a:lnTo>
                    <a:pt x="12" y="474"/>
                  </a:lnTo>
                  <a:lnTo>
                    <a:pt x="21" y="471"/>
                  </a:lnTo>
                  <a:lnTo>
                    <a:pt x="33" y="468"/>
                  </a:lnTo>
                  <a:lnTo>
                    <a:pt x="42" y="465"/>
                  </a:lnTo>
                  <a:lnTo>
                    <a:pt x="54" y="459"/>
                  </a:lnTo>
                  <a:lnTo>
                    <a:pt x="63" y="453"/>
                  </a:lnTo>
                  <a:lnTo>
                    <a:pt x="75" y="444"/>
                  </a:lnTo>
                  <a:lnTo>
                    <a:pt x="84" y="435"/>
                  </a:lnTo>
                  <a:lnTo>
                    <a:pt x="93" y="426"/>
                  </a:lnTo>
                  <a:lnTo>
                    <a:pt x="102" y="417"/>
                  </a:lnTo>
                  <a:lnTo>
                    <a:pt x="111" y="405"/>
                  </a:lnTo>
                  <a:lnTo>
                    <a:pt x="120" y="393"/>
                  </a:lnTo>
                  <a:lnTo>
                    <a:pt x="138" y="369"/>
                  </a:lnTo>
                  <a:lnTo>
                    <a:pt x="153" y="342"/>
                  </a:lnTo>
                  <a:lnTo>
                    <a:pt x="168" y="315"/>
                  </a:lnTo>
                  <a:lnTo>
                    <a:pt x="183" y="288"/>
                  </a:lnTo>
                  <a:lnTo>
                    <a:pt x="195" y="261"/>
                  </a:lnTo>
                  <a:lnTo>
                    <a:pt x="207" y="231"/>
                  </a:lnTo>
                  <a:lnTo>
                    <a:pt x="225" y="180"/>
                  </a:lnTo>
                  <a:lnTo>
                    <a:pt x="240" y="138"/>
                  </a:lnTo>
                  <a:lnTo>
                    <a:pt x="249" y="117"/>
                  </a:lnTo>
                  <a:lnTo>
                    <a:pt x="255" y="93"/>
                  </a:lnTo>
                  <a:lnTo>
                    <a:pt x="264" y="69"/>
                  </a:lnTo>
                  <a:lnTo>
                    <a:pt x="270" y="57"/>
                  </a:lnTo>
                  <a:lnTo>
                    <a:pt x="276" y="48"/>
                  </a:lnTo>
                  <a:lnTo>
                    <a:pt x="285" y="36"/>
                  </a:lnTo>
                  <a:lnTo>
                    <a:pt x="291" y="27"/>
                  </a:lnTo>
                  <a:lnTo>
                    <a:pt x="300" y="21"/>
                  </a:lnTo>
                  <a:lnTo>
                    <a:pt x="309" y="12"/>
                  </a:lnTo>
                  <a:lnTo>
                    <a:pt x="318" y="6"/>
                  </a:lnTo>
                  <a:lnTo>
                    <a:pt x="330" y="3"/>
                  </a:lnTo>
                  <a:lnTo>
                    <a:pt x="342" y="0"/>
                  </a:lnTo>
                  <a:lnTo>
                    <a:pt x="348" y="0"/>
                  </a:lnTo>
                  <a:lnTo>
                    <a:pt x="354" y="0"/>
                  </a:lnTo>
                  <a:lnTo>
                    <a:pt x="363" y="0"/>
                  </a:lnTo>
                  <a:lnTo>
                    <a:pt x="369" y="0"/>
                  </a:lnTo>
                  <a:lnTo>
                    <a:pt x="378" y="3"/>
                  </a:lnTo>
                  <a:lnTo>
                    <a:pt x="384" y="6"/>
                  </a:lnTo>
                  <a:lnTo>
                    <a:pt x="390" y="9"/>
                  </a:lnTo>
                  <a:lnTo>
                    <a:pt x="396" y="12"/>
                  </a:lnTo>
                  <a:lnTo>
                    <a:pt x="399" y="15"/>
                  </a:lnTo>
                  <a:lnTo>
                    <a:pt x="405" y="21"/>
                  </a:lnTo>
                  <a:lnTo>
                    <a:pt x="408" y="27"/>
                  </a:lnTo>
                  <a:lnTo>
                    <a:pt x="414" y="33"/>
                  </a:lnTo>
                  <a:lnTo>
                    <a:pt x="423" y="48"/>
                  </a:lnTo>
                  <a:lnTo>
                    <a:pt x="432" y="66"/>
                  </a:lnTo>
                  <a:lnTo>
                    <a:pt x="441" y="84"/>
                  </a:lnTo>
                  <a:lnTo>
                    <a:pt x="453" y="105"/>
                  </a:lnTo>
                  <a:lnTo>
                    <a:pt x="465" y="129"/>
                  </a:lnTo>
                  <a:lnTo>
                    <a:pt x="480" y="153"/>
                  </a:lnTo>
                  <a:lnTo>
                    <a:pt x="498" y="180"/>
                  </a:lnTo>
                  <a:lnTo>
                    <a:pt x="507" y="195"/>
                  </a:lnTo>
                  <a:lnTo>
                    <a:pt x="516" y="207"/>
                  </a:lnTo>
                  <a:lnTo>
                    <a:pt x="540" y="237"/>
                  </a:lnTo>
                  <a:lnTo>
                    <a:pt x="555" y="252"/>
                  </a:lnTo>
                  <a:lnTo>
                    <a:pt x="570" y="270"/>
                  </a:lnTo>
                  <a:lnTo>
                    <a:pt x="585" y="285"/>
                  </a:lnTo>
                  <a:lnTo>
                    <a:pt x="603" y="300"/>
                  </a:lnTo>
                  <a:lnTo>
                    <a:pt x="612" y="309"/>
                  </a:lnTo>
                  <a:lnTo>
                    <a:pt x="624" y="318"/>
                  </a:lnTo>
                  <a:lnTo>
                    <a:pt x="636" y="327"/>
                  </a:lnTo>
                  <a:lnTo>
                    <a:pt x="651" y="336"/>
                  </a:lnTo>
                  <a:lnTo>
                    <a:pt x="666" y="345"/>
                  </a:lnTo>
                  <a:lnTo>
                    <a:pt x="684" y="351"/>
                  </a:lnTo>
                  <a:lnTo>
                    <a:pt x="699" y="360"/>
                  </a:lnTo>
                  <a:lnTo>
                    <a:pt x="720" y="369"/>
                  </a:lnTo>
                  <a:lnTo>
                    <a:pt x="738" y="375"/>
                  </a:lnTo>
                  <a:lnTo>
                    <a:pt x="756" y="384"/>
                  </a:lnTo>
                  <a:lnTo>
                    <a:pt x="798" y="396"/>
                  </a:lnTo>
                  <a:lnTo>
                    <a:pt x="843" y="411"/>
                  </a:lnTo>
                  <a:lnTo>
                    <a:pt x="885" y="423"/>
                  </a:lnTo>
                  <a:lnTo>
                    <a:pt x="930" y="435"/>
                  </a:lnTo>
                  <a:lnTo>
                    <a:pt x="975" y="444"/>
                  </a:lnTo>
                  <a:lnTo>
                    <a:pt x="1017" y="453"/>
                  </a:lnTo>
                  <a:lnTo>
                    <a:pt x="1059" y="462"/>
                  </a:lnTo>
                  <a:lnTo>
                    <a:pt x="1098" y="468"/>
                  </a:lnTo>
                  <a:lnTo>
                    <a:pt x="1137" y="471"/>
                  </a:lnTo>
                  <a:lnTo>
                    <a:pt x="1167" y="474"/>
                  </a:lnTo>
                  <a:lnTo>
                    <a:pt x="1197" y="474"/>
                  </a:lnTo>
                  <a:lnTo>
                    <a:pt x="1197" y="483"/>
                  </a:lnTo>
                  <a:lnTo>
                    <a:pt x="0" y="483"/>
                  </a:lnTo>
                  <a:lnTo>
                    <a:pt x="0" y="474"/>
                  </a:lnTo>
                  <a:close/>
                </a:path>
              </a:pathLst>
            </a:custGeom>
            <a:solidFill>
              <a:srgbClr val="B2B2B2"/>
            </a:solidFill>
            <a:ln w="9525">
              <a:noFill/>
              <a:round/>
              <a:headEnd/>
              <a:tailEnd/>
            </a:ln>
          </p:spPr>
          <p:txBody>
            <a:bodyPr/>
            <a:lstStyle/>
            <a:p>
              <a:endParaRPr lang="en-US"/>
            </a:p>
          </p:txBody>
        </p:sp>
        <p:sp>
          <p:nvSpPr>
            <p:cNvPr id="150" name="Freeform 52"/>
            <p:cNvSpPr>
              <a:spLocks/>
            </p:cNvSpPr>
            <p:nvPr/>
          </p:nvSpPr>
          <p:spPr bwMode="auto">
            <a:xfrm>
              <a:off x="1523" y="2671"/>
              <a:ext cx="1197" cy="483"/>
            </a:xfrm>
            <a:custGeom>
              <a:avLst/>
              <a:gdLst>
                <a:gd name="T0" fmla="*/ 12 w 1197"/>
                <a:gd name="T1" fmla="*/ 474 h 483"/>
                <a:gd name="T2" fmla="*/ 33 w 1197"/>
                <a:gd name="T3" fmla="*/ 468 h 483"/>
                <a:gd name="T4" fmla="*/ 54 w 1197"/>
                <a:gd name="T5" fmla="*/ 459 h 483"/>
                <a:gd name="T6" fmla="*/ 75 w 1197"/>
                <a:gd name="T7" fmla="*/ 444 h 483"/>
                <a:gd name="T8" fmla="*/ 93 w 1197"/>
                <a:gd name="T9" fmla="*/ 426 h 483"/>
                <a:gd name="T10" fmla="*/ 111 w 1197"/>
                <a:gd name="T11" fmla="*/ 405 h 483"/>
                <a:gd name="T12" fmla="*/ 138 w 1197"/>
                <a:gd name="T13" fmla="*/ 369 h 483"/>
                <a:gd name="T14" fmla="*/ 168 w 1197"/>
                <a:gd name="T15" fmla="*/ 315 h 483"/>
                <a:gd name="T16" fmla="*/ 195 w 1197"/>
                <a:gd name="T17" fmla="*/ 261 h 483"/>
                <a:gd name="T18" fmla="*/ 225 w 1197"/>
                <a:gd name="T19" fmla="*/ 180 h 483"/>
                <a:gd name="T20" fmla="*/ 249 w 1197"/>
                <a:gd name="T21" fmla="*/ 117 h 483"/>
                <a:gd name="T22" fmla="*/ 264 w 1197"/>
                <a:gd name="T23" fmla="*/ 69 h 483"/>
                <a:gd name="T24" fmla="*/ 276 w 1197"/>
                <a:gd name="T25" fmla="*/ 48 h 483"/>
                <a:gd name="T26" fmla="*/ 291 w 1197"/>
                <a:gd name="T27" fmla="*/ 27 h 483"/>
                <a:gd name="T28" fmla="*/ 309 w 1197"/>
                <a:gd name="T29" fmla="*/ 12 h 483"/>
                <a:gd name="T30" fmla="*/ 330 w 1197"/>
                <a:gd name="T31" fmla="*/ 3 h 483"/>
                <a:gd name="T32" fmla="*/ 348 w 1197"/>
                <a:gd name="T33" fmla="*/ 0 h 483"/>
                <a:gd name="T34" fmla="*/ 363 w 1197"/>
                <a:gd name="T35" fmla="*/ 0 h 483"/>
                <a:gd name="T36" fmla="*/ 378 w 1197"/>
                <a:gd name="T37" fmla="*/ 3 h 483"/>
                <a:gd name="T38" fmla="*/ 390 w 1197"/>
                <a:gd name="T39" fmla="*/ 9 h 483"/>
                <a:gd name="T40" fmla="*/ 399 w 1197"/>
                <a:gd name="T41" fmla="*/ 15 h 483"/>
                <a:gd name="T42" fmla="*/ 408 w 1197"/>
                <a:gd name="T43" fmla="*/ 27 h 483"/>
                <a:gd name="T44" fmla="*/ 423 w 1197"/>
                <a:gd name="T45" fmla="*/ 48 h 483"/>
                <a:gd name="T46" fmla="*/ 441 w 1197"/>
                <a:gd name="T47" fmla="*/ 84 h 483"/>
                <a:gd name="T48" fmla="*/ 465 w 1197"/>
                <a:gd name="T49" fmla="*/ 129 h 483"/>
                <a:gd name="T50" fmla="*/ 498 w 1197"/>
                <a:gd name="T51" fmla="*/ 180 h 483"/>
                <a:gd name="T52" fmla="*/ 516 w 1197"/>
                <a:gd name="T53" fmla="*/ 207 h 483"/>
                <a:gd name="T54" fmla="*/ 555 w 1197"/>
                <a:gd name="T55" fmla="*/ 252 h 483"/>
                <a:gd name="T56" fmla="*/ 585 w 1197"/>
                <a:gd name="T57" fmla="*/ 285 h 483"/>
                <a:gd name="T58" fmla="*/ 612 w 1197"/>
                <a:gd name="T59" fmla="*/ 309 h 483"/>
                <a:gd name="T60" fmla="*/ 636 w 1197"/>
                <a:gd name="T61" fmla="*/ 327 h 483"/>
                <a:gd name="T62" fmla="*/ 666 w 1197"/>
                <a:gd name="T63" fmla="*/ 345 h 483"/>
                <a:gd name="T64" fmla="*/ 699 w 1197"/>
                <a:gd name="T65" fmla="*/ 360 h 483"/>
                <a:gd name="T66" fmla="*/ 738 w 1197"/>
                <a:gd name="T67" fmla="*/ 375 h 483"/>
                <a:gd name="T68" fmla="*/ 798 w 1197"/>
                <a:gd name="T69" fmla="*/ 396 h 483"/>
                <a:gd name="T70" fmla="*/ 885 w 1197"/>
                <a:gd name="T71" fmla="*/ 423 h 483"/>
                <a:gd name="T72" fmla="*/ 975 w 1197"/>
                <a:gd name="T73" fmla="*/ 444 h 483"/>
                <a:gd name="T74" fmla="*/ 1059 w 1197"/>
                <a:gd name="T75" fmla="*/ 462 h 483"/>
                <a:gd name="T76" fmla="*/ 1137 w 1197"/>
                <a:gd name="T77" fmla="*/ 471 h 483"/>
                <a:gd name="T78" fmla="*/ 1197 w 1197"/>
                <a:gd name="T79" fmla="*/ 474 h 483"/>
                <a:gd name="T80" fmla="*/ 0 w 1197"/>
                <a:gd name="T81" fmla="*/ 483 h 4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7"/>
                <a:gd name="T124" fmla="*/ 0 h 483"/>
                <a:gd name="T125" fmla="*/ 1197 w 1197"/>
                <a:gd name="T126" fmla="*/ 483 h 4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7" h="483">
                  <a:moveTo>
                    <a:pt x="0" y="474"/>
                  </a:moveTo>
                  <a:lnTo>
                    <a:pt x="12" y="474"/>
                  </a:lnTo>
                  <a:lnTo>
                    <a:pt x="21" y="471"/>
                  </a:lnTo>
                  <a:lnTo>
                    <a:pt x="33" y="468"/>
                  </a:lnTo>
                  <a:lnTo>
                    <a:pt x="42" y="465"/>
                  </a:lnTo>
                  <a:lnTo>
                    <a:pt x="54" y="459"/>
                  </a:lnTo>
                  <a:lnTo>
                    <a:pt x="63" y="453"/>
                  </a:lnTo>
                  <a:lnTo>
                    <a:pt x="75" y="444"/>
                  </a:lnTo>
                  <a:lnTo>
                    <a:pt x="84" y="435"/>
                  </a:lnTo>
                  <a:lnTo>
                    <a:pt x="93" y="426"/>
                  </a:lnTo>
                  <a:lnTo>
                    <a:pt x="102" y="417"/>
                  </a:lnTo>
                  <a:lnTo>
                    <a:pt x="111" y="405"/>
                  </a:lnTo>
                  <a:lnTo>
                    <a:pt x="120" y="393"/>
                  </a:lnTo>
                  <a:lnTo>
                    <a:pt x="138" y="369"/>
                  </a:lnTo>
                  <a:lnTo>
                    <a:pt x="153" y="342"/>
                  </a:lnTo>
                  <a:lnTo>
                    <a:pt x="168" y="315"/>
                  </a:lnTo>
                  <a:lnTo>
                    <a:pt x="183" y="288"/>
                  </a:lnTo>
                  <a:lnTo>
                    <a:pt x="195" y="261"/>
                  </a:lnTo>
                  <a:lnTo>
                    <a:pt x="207" y="231"/>
                  </a:lnTo>
                  <a:lnTo>
                    <a:pt x="225" y="180"/>
                  </a:lnTo>
                  <a:lnTo>
                    <a:pt x="240" y="138"/>
                  </a:lnTo>
                  <a:lnTo>
                    <a:pt x="249" y="117"/>
                  </a:lnTo>
                  <a:lnTo>
                    <a:pt x="255" y="93"/>
                  </a:lnTo>
                  <a:lnTo>
                    <a:pt x="264" y="69"/>
                  </a:lnTo>
                  <a:lnTo>
                    <a:pt x="270" y="57"/>
                  </a:lnTo>
                  <a:lnTo>
                    <a:pt x="276" y="48"/>
                  </a:lnTo>
                  <a:lnTo>
                    <a:pt x="285" y="36"/>
                  </a:lnTo>
                  <a:lnTo>
                    <a:pt x="291" y="27"/>
                  </a:lnTo>
                  <a:lnTo>
                    <a:pt x="300" y="21"/>
                  </a:lnTo>
                  <a:lnTo>
                    <a:pt x="309" y="12"/>
                  </a:lnTo>
                  <a:lnTo>
                    <a:pt x="318" y="6"/>
                  </a:lnTo>
                  <a:lnTo>
                    <a:pt x="330" y="3"/>
                  </a:lnTo>
                  <a:lnTo>
                    <a:pt x="342" y="0"/>
                  </a:lnTo>
                  <a:lnTo>
                    <a:pt x="348" y="0"/>
                  </a:lnTo>
                  <a:lnTo>
                    <a:pt x="354" y="0"/>
                  </a:lnTo>
                  <a:lnTo>
                    <a:pt x="363" y="0"/>
                  </a:lnTo>
                  <a:lnTo>
                    <a:pt x="369" y="0"/>
                  </a:lnTo>
                  <a:lnTo>
                    <a:pt x="378" y="3"/>
                  </a:lnTo>
                  <a:lnTo>
                    <a:pt x="384" y="6"/>
                  </a:lnTo>
                  <a:lnTo>
                    <a:pt x="390" y="9"/>
                  </a:lnTo>
                  <a:lnTo>
                    <a:pt x="396" y="12"/>
                  </a:lnTo>
                  <a:lnTo>
                    <a:pt x="399" y="15"/>
                  </a:lnTo>
                  <a:lnTo>
                    <a:pt x="405" y="21"/>
                  </a:lnTo>
                  <a:lnTo>
                    <a:pt x="408" y="27"/>
                  </a:lnTo>
                  <a:lnTo>
                    <a:pt x="414" y="33"/>
                  </a:lnTo>
                  <a:lnTo>
                    <a:pt x="423" y="48"/>
                  </a:lnTo>
                  <a:lnTo>
                    <a:pt x="432" y="66"/>
                  </a:lnTo>
                  <a:lnTo>
                    <a:pt x="441" y="84"/>
                  </a:lnTo>
                  <a:lnTo>
                    <a:pt x="453" y="105"/>
                  </a:lnTo>
                  <a:lnTo>
                    <a:pt x="465" y="129"/>
                  </a:lnTo>
                  <a:lnTo>
                    <a:pt x="480" y="153"/>
                  </a:lnTo>
                  <a:lnTo>
                    <a:pt x="498" y="180"/>
                  </a:lnTo>
                  <a:lnTo>
                    <a:pt x="507" y="195"/>
                  </a:lnTo>
                  <a:lnTo>
                    <a:pt x="516" y="207"/>
                  </a:lnTo>
                  <a:lnTo>
                    <a:pt x="540" y="237"/>
                  </a:lnTo>
                  <a:lnTo>
                    <a:pt x="555" y="252"/>
                  </a:lnTo>
                  <a:lnTo>
                    <a:pt x="570" y="270"/>
                  </a:lnTo>
                  <a:lnTo>
                    <a:pt x="585" y="285"/>
                  </a:lnTo>
                  <a:lnTo>
                    <a:pt x="603" y="300"/>
                  </a:lnTo>
                  <a:lnTo>
                    <a:pt x="612" y="309"/>
                  </a:lnTo>
                  <a:lnTo>
                    <a:pt x="624" y="318"/>
                  </a:lnTo>
                  <a:lnTo>
                    <a:pt x="636" y="327"/>
                  </a:lnTo>
                  <a:lnTo>
                    <a:pt x="651" y="336"/>
                  </a:lnTo>
                  <a:lnTo>
                    <a:pt x="666" y="345"/>
                  </a:lnTo>
                  <a:lnTo>
                    <a:pt x="684" y="351"/>
                  </a:lnTo>
                  <a:lnTo>
                    <a:pt x="699" y="360"/>
                  </a:lnTo>
                  <a:lnTo>
                    <a:pt x="720" y="369"/>
                  </a:lnTo>
                  <a:lnTo>
                    <a:pt x="738" y="375"/>
                  </a:lnTo>
                  <a:lnTo>
                    <a:pt x="756" y="384"/>
                  </a:lnTo>
                  <a:lnTo>
                    <a:pt x="798" y="396"/>
                  </a:lnTo>
                  <a:lnTo>
                    <a:pt x="843" y="411"/>
                  </a:lnTo>
                  <a:lnTo>
                    <a:pt x="885" y="423"/>
                  </a:lnTo>
                  <a:lnTo>
                    <a:pt x="930" y="435"/>
                  </a:lnTo>
                  <a:lnTo>
                    <a:pt x="975" y="444"/>
                  </a:lnTo>
                  <a:lnTo>
                    <a:pt x="1017" y="453"/>
                  </a:lnTo>
                  <a:lnTo>
                    <a:pt x="1059" y="462"/>
                  </a:lnTo>
                  <a:lnTo>
                    <a:pt x="1098" y="468"/>
                  </a:lnTo>
                  <a:lnTo>
                    <a:pt x="1137" y="471"/>
                  </a:lnTo>
                  <a:lnTo>
                    <a:pt x="1167" y="474"/>
                  </a:lnTo>
                  <a:lnTo>
                    <a:pt x="1197" y="474"/>
                  </a:lnTo>
                  <a:lnTo>
                    <a:pt x="1197" y="483"/>
                  </a:lnTo>
                  <a:lnTo>
                    <a:pt x="0" y="483"/>
                  </a:lnTo>
                  <a:lnTo>
                    <a:pt x="0" y="474"/>
                  </a:lnTo>
                </a:path>
              </a:pathLst>
            </a:custGeom>
            <a:noFill/>
            <a:ln w="4763" cap="rnd">
              <a:solidFill>
                <a:srgbClr val="000000"/>
              </a:solidFill>
              <a:round/>
              <a:headEnd/>
              <a:tailEnd/>
            </a:ln>
          </p:spPr>
          <p:txBody>
            <a:bodyPr/>
            <a:lstStyle/>
            <a:p>
              <a:endParaRPr lang="en-US"/>
            </a:p>
          </p:txBody>
        </p:sp>
        <p:sp>
          <p:nvSpPr>
            <p:cNvPr id="151" name="Line 53"/>
            <p:cNvSpPr>
              <a:spLocks noChangeShapeType="1"/>
            </p:cNvSpPr>
            <p:nvPr/>
          </p:nvSpPr>
          <p:spPr bwMode="auto">
            <a:xfrm>
              <a:off x="1337" y="3160"/>
              <a:ext cx="1500" cy="0"/>
            </a:xfrm>
            <a:prstGeom prst="line">
              <a:avLst/>
            </a:prstGeom>
            <a:noFill/>
            <a:ln w="19050">
              <a:solidFill>
                <a:schemeClr val="tx1"/>
              </a:solidFill>
              <a:round/>
              <a:headEnd/>
              <a:tailEnd/>
            </a:ln>
          </p:spPr>
          <p:txBody>
            <a:bodyPr/>
            <a:lstStyle/>
            <a:p>
              <a:endParaRPr lang="en-US"/>
            </a:p>
          </p:txBody>
        </p:sp>
      </p:grpSp>
      <p:sp>
        <p:nvSpPr>
          <p:cNvPr id="152" name="Rectangle 55"/>
          <p:cNvSpPr>
            <a:spLocks noChangeArrowheads="1"/>
          </p:cNvSpPr>
          <p:nvPr/>
        </p:nvSpPr>
        <p:spPr bwMode="auto">
          <a:xfrm>
            <a:off x="4790490" y="2903334"/>
            <a:ext cx="776287" cy="369332"/>
          </a:xfrm>
          <a:prstGeom prst="rect">
            <a:avLst/>
          </a:prstGeom>
          <a:noFill/>
          <a:ln w="9525">
            <a:noFill/>
            <a:miter lim="800000"/>
            <a:headEnd/>
            <a:tailEnd/>
          </a:ln>
        </p:spPr>
        <p:txBody>
          <a:bodyPr wrap="square" lIns="0" tIns="0" rIns="0" bIns="0">
            <a:spAutoFit/>
          </a:bodyPr>
          <a:lstStyle/>
          <a:p>
            <a:pPr algn="ctr"/>
            <a:r>
              <a:rPr lang="en-US" sz="1200" b="1" dirty="0" smtClean="0"/>
              <a:t>Lower Limit</a:t>
            </a:r>
            <a:endParaRPr lang="en-US" sz="1200" dirty="0"/>
          </a:p>
        </p:txBody>
      </p:sp>
      <p:sp>
        <p:nvSpPr>
          <p:cNvPr id="153" name="Rectangle 57"/>
          <p:cNvSpPr>
            <a:spLocks noChangeArrowheads="1"/>
          </p:cNvSpPr>
          <p:nvPr/>
        </p:nvSpPr>
        <p:spPr bwMode="auto">
          <a:xfrm>
            <a:off x="5395115" y="2903334"/>
            <a:ext cx="1039982" cy="184666"/>
          </a:xfrm>
          <a:prstGeom prst="rect">
            <a:avLst/>
          </a:prstGeom>
          <a:noFill/>
          <a:ln w="9525">
            <a:noFill/>
            <a:miter lim="800000"/>
            <a:headEnd/>
            <a:tailEnd/>
          </a:ln>
        </p:spPr>
        <p:txBody>
          <a:bodyPr wrap="square" lIns="0" tIns="0" rIns="0" bIns="0">
            <a:spAutoFit/>
          </a:bodyPr>
          <a:lstStyle/>
          <a:p>
            <a:pPr algn="ctr"/>
            <a:r>
              <a:rPr lang="en-US" sz="1200" b="1" dirty="0"/>
              <a:t>Most-Likely </a:t>
            </a:r>
            <a:endParaRPr lang="en-US" sz="1200" b="1" dirty="0" smtClean="0"/>
          </a:p>
        </p:txBody>
      </p:sp>
      <p:sp>
        <p:nvSpPr>
          <p:cNvPr id="155" name="Rectangle 61"/>
          <p:cNvSpPr>
            <a:spLocks noChangeArrowheads="1"/>
          </p:cNvSpPr>
          <p:nvPr/>
        </p:nvSpPr>
        <p:spPr bwMode="auto">
          <a:xfrm rot="16200000">
            <a:off x="4647424" y="2240728"/>
            <a:ext cx="796693" cy="184666"/>
          </a:xfrm>
          <a:prstGeom prst="rect">
            <a:avLst/>
          </a:prstGeom>
          <a:noFill/>
          <a:ln w="9525">
            <a:noFill/>
            <a:miter lim="800000"/>
            <a:headEnd/>
            <a:tailEnd/>
          </a:ln>
        </p:spPr>
        <p:txBody>
          <a:bodyPr wrap="none" lIns="0" tIns="0" rIns="0" bIns="0">
            <a:spAutoFit/>
          </a:bodyPr>
          <a:lstStyle/>
          <a:p>
            <a:r>
              <a:rPr lang="en-US" sz="1200" b="1" dirty="0" smtClean="0"/>
              <a:t>Probability</a:t>
            </a:r>
            <a:endParaRPr lang="en-US" sz="1200" b="1" dirty="0"/>
          </a:p>
        </p:txBody>
      </p:sp>
      <p:sp>
        <p:nvSpPr>
          <p:cNvPr id="156" name="Rectangle 62"/>
          <p:cNvSpPr>
            <a:spLocks noChangeArrowheads="1"/>
          </p:cNvSpPr>
          <p:nvPr/>
        </p:nvSpPr>
        <p:spPr bwMode="auto">
          <a:xfrm>
            <a:off x="5226744" y="2930131"/>
            <a:ext cx="60325" cy="104775"/>
          </a:xfrm>
          <a:prstGeom prst="rect">
            <a:avLst/>
          </a:prstGeom>
          <a:noFill/>
          <a:ln w="9525">
            <a:noFill/>
            <a:miter lim="800000"/>
            <a:headEnd/>
            <a:tailEnd/>
          </a:ln>
        </p:spPr>
        <p:txBody>
          <a:bodyPr/>
          <a:lstStyle/>
          <a:p>
            <a:pPr eaLnBrk="0" hangingPunct="0"/>
            <a:endParaRPr lang="en-US"/>
          </a:p>
        </p:txBody>
      </p:sp>
      <p:sp>
        <p:nvSpPr>
          <p:cNvPr id="158" name="Rectangle 64"/>
          <p:cNvSpPr>
            <a:spLocks noChangeArrowheads="1"/>
          </p:cNvSpPr>
          <p:nvPr/>
        </p:nvSpPr>
        <p:spPr bwMode="auto">
          <a:xfrm>
            <a:off x="5493444" y="2930131"/>
            <a:ext cx="85725" cy="104775"/>
          </a:xfrm>
          <a:prstGeom prst="rect">
            <a:avLst/>
          </a:prstGeom>
          <a:noFill/>
          <a:ln w="9525">
            <a:noFill/>
            <a:miter lim="800000"/>
            <a:headEnd/>
            <a:tailEnd/>
          </a:ln>
        </p:spPr>
        <p:txBody>
          <a:bodyPr/>
          <a:lstStyle/>
          <a:p>
            <a:pPr eaLnBrk="0" hangingPunct="0"/>
            <a:endParaRPr lang="en-US"/>
          </a:p>
        </p:txBody>
      </p:sp>
      <p:sp>
        <p:nvSpPr>
          <p:cNvPr id="160" name="Rectangle 66"/>
          <p:cNvSpPr>
            <a:spLocks noChangeArrowheads="1"/>
          </p:cNvSpPr>
          <p:nvPr/>
        </p:nvSpPr>
        <p:spPr bwMode="auto">
          <a:xfrm>
            <a:off x="7119044" y="2930131"/>
            <a:ext cx="66675" cy="104775"/>
          </a:xfrm>
          <a:prstGeom prst="rect">
            <a:avLst/>
          </a:prstGeom>
          <a:noFill/>
          <a:ln w="9525">
            <a:noFill/>
            <a:miter lim="800000"/>
            <a:headEnd/>
            <a:tailEnd/>
          </a:ln>
        </p:spPr>
        <p:txBody>
          <a:bodyPr/>
          <a:lstStyle/>
          <a:p>
            <a:pPr eaLnBrk="0" hangingPunct="0"/>
            <a:endParaRPr lang="en-US"/>
          </a:p>
        </p:txBody>
      </p:sp>
      <p:sp>
        <p:nvSpPr>
          <p:cNvPr id="168" name="Rectangle 74"/>
          <p:cNvSpPr>
            <a:spLocks noChangeArrowheads="1"/>
          </p:cNvSpPr>
          <p:nvPr/>
        </p:nvSpPr>
        <p:spPr bwMode="auto">
          <a:xfrm>
            <a:off x="7549256" y="2826943"/>
            <a:ext cx="42863" cy="103188"/>
          </a:xfrm>
          <a:prstGeom prst="rect">
            <a:avLst/>
          </a:prstGeom>
          <a:noFill/>
          <a:ln w="9525">
            <a:noFill/>
            <a:miter lim="800000"/>
            <a:headEnd/>
            <a:tailEnd/>
          </a:ln>
        </p:spPr>
        <p:txBody>
          <a:bodyPr/>
          <a:lstStyle/>
          <a:p>
            <a:pPr eaLnBrk="0" hangingPunct="0"/>
            <a:endParaRPr lang="en-US"/>
          </a:p>
        </p:txBody>
      </p:sp>
      <p:sp>
        <p:nvSpPr>
          <p:cNvPr id="169" name="Rectangle 75"/>
          <p:cNvSpPr>
            <a:spLocks noChangeArrowheads="1"/>
          </p:cNvSpPr>
          <p:nvPr/>
        </p:nvSpPr>
        <p:spPr bwMode="auto">
          <a:xfrm>
            <a:off x="7549256" y="2796781"/>
            <a:ext cx="341440" cy="184666"/>
          </a:xfrm>
          <a:prstGeom prst="rect">
            <a:avLst/>
          </a:prstGeom>
          <a:noFill/>
          <a:ln w="9525">
            <a:noFill/>
            <a:miter lim="800000"/>
            <a:headEnd/>
            <a:tailEnd/>
          </a:ln>
        </p:spPr>
        <p:txBody>
          <a:bodyPr wrap="none" lIns="0" tIns="0" rIns="0" bIns="0">
            <a:spAutoFit/>
          </a:bodyPr>
          <a:lstStyle/>
          <a:p>
            <a:r>
              <a:rPr lang="en-US" sz="1200" b="1" dirty="0" smtClean="0">
                <a:solidFill>
                  <a:srgbClr val="000000"/>
                </a:solidFill>
              </a:rPr>
              <a:t>Cost</a:t>
            </a:r>
            <a:endParaRPr lang="en-US" sz="1200" dirty="0"/>
          </a:p>
        </p:txBody>
      </p:sp>
      <p:sp>
        <p:nvSpPr>
          <p:cNvPr id="170" name="Rectangle 76"/>
          <p:cNvSpPr>
            <a:spLocks noChangeArrowheads="1"/>
          </p:cNvSpPr>
          <p:nvPr/>
        </p:nvSpPr>
        <p:spPr bwMode="auto">
          <a:xfrm>
            <a:off x="5008279" y="1048730"/>
            <a:ext cx="3545394" cy="184666"/>
          </a:xfrm>
          <a:prstGeom prst="rect">
            <a:avLst/>
          </a:prstGeom>
          <a:noFill/>
          <a:ln w="9525">
            <a:noFill/>
            <a:miter lim="800000"/>
            <a:headEnd/>
            <a:tailEnd/>
          </a:ln>
        </p:spPr>
        <p:txBody>
          <a:bodyPr wrap="none" lIns="0" tIns="0" rIns="0" bIns="0">
            <a:spAutoFit/>
          </a:bodyPr>
          <a:lstStyle/>
          <a:p>
            <a:r>
              <a:rPr lang="en-US" sz="1200" b="1" dirty="0">
                <a:solidFill>
                  <a:srgbClr val="8B2346"/>
                </a:solidFill>
              </a:rPr>
              <a:t>Triangular Distribution of </a:t>
            </a:r>
            <a:r>
              <a:rPr lang="en-US" sz="1200" b="1" dirty="0" smtClean="0">
                <a:solidFill>
                  <a:srgbClr val="8B2346"/>
                </a:solidFill>
              </a:rPr>
              <a:t>Possible Element Cost</a:t>
            </a:r>
            <a:endParaRPr lang="en-US" sz="1200" b="1" dirty="0">
              <a:solidFill>
                <a:srgbClr val="8B2346"/>
              </a:solidFill>
            </a:endParaRPr>
          </a:p>
        </p:txBody>
      </p:sp>
      <p:sp>
        <p:nvSpPr>
          <p:cNvPr id="177" name="Line 83"/>
          <p:cNvSpPr>
            <a:spLocks noChangeShapeType="1"/>
          </p:cNvSpPr>
          <p:nvPr/>
        </p:nvSpPr>
        <p:spPr bwMode="auto">
          <a:xfrm>
            <a:off x="5893018" y="1893097"/>
            <a:ext cx="1" cy="973534"/>
          </a:xfrm>
          <a:prstGeom prst="line">
            <a:avLst/>
          </a:prstGeom>
          <a:noFill/>
          <a:ln w="19050">
            <a:solidFill>
              <a:srgbClr val="8B2346"/>
            </a:solidFill>
            <a:prstDash val="dash"/>
            <a:round/>
            <a:headEnd/>
            <a:tailEnd/>
          </a:ln>
        </p:spPr>
        <p:txBody>
          <a:bodyPr/>
          <a:lstStyle/>
          <a:p>
            <a:endParaRPr lang="en-US"/>
          </a:p>
        </p:txBody>
      </p:sp>
      <p:sp>
        <p:nvSpPr>
          <p:cNvPr id="181" name="Line 87"/>
          <p:cNvSpPr>
            <a:spLocks noChangeShapeType="1"/>
          </p:cNvSpPr>
          <p:nvPr/>
        </p:nvSpPr>
        <p:spPr bwMode="auto">
          <a:xfrm flipV="1">
            <a:off x="5148956" y="1483439"/>
            <a:ext cx="3175" cy="1395097"/>
          </a:xfrm>
          <a:prstGeom prst="line">
            <a:avLst/>
          </a:prstGeom>
          <a:noFill/>
          <a:ln w="12700">
            <a:solidFill>
              <a:schemeClr val="tx1"/>
            </a:solidFill>
            <a:round/>
            <a:headEnd/>
            <a:tailEnd type="triangle" w="med" len="med"/>
          </a:ln>
        </p:spPr>
        <p:txBody>
          <a:bodyPr/>
          <a:lstStyle/>
          <a:p>
            <a:endParaRPr lang="en-US"/>
          </a:p>
        </p:txBody>
      </p:sp>
      <p:sp>
        <p:nvSpPr>
          <p:cNvPr id="182" name="Line 88"/>
          <p:cNvSpPr>
            <a:spLocks noChangeShapeType="1"/>
          </p:cNvSpPr>
          <p:nvPr/>
        </p:nvSpPr>
        <p:spPr bwMode="auto">
          <a:xfrm>
            <a:off x="5148956" y="2889734"/>
            <a:ext cx="2354263" cy="0"/>
          </a:xfrm>
          <a:prstGeom prst="line">
            <a:avLst/>
          </a:prstGeom>
          <a:noFill/>
          <a:ln w="12700">
            <a:solidFill>
              <a:schemeClr val="tx1"/>
            </a:solidFill>
            <a:round/>
            <a:headEnd/>
            <a:tailEnd/>
          </a:ln>
        </p:spPr>
        <p:txBody>
          <a:bodyPr/>
          <a:lstStyle/>
          <a:p>
            <a:endParaRPr lang="en-US"/>
          </a:p>
        </p:txBody>
      </p:sp>
      <p:sp>
        <p:nvSpPr>
          <p:cNvPr id="183" name="Line 89"/>
          <p:cNvSpPr>
            <a:spLocks noChangeShapeType="1"/>
          </p:cNvSpPr>
          <p:nvPr/>
        </p:nvSpPr>
        <p:spPr bwMode="auto">
          <a:xfrm flipH="1">
            <a:off x="5226744" y="1868561"/>
            <a:ext cx="666274" cy="1020553"/>
          </a:xfrm>
          <a:prstGeom prst="line">
            <a:avLst/>
          </a:prstGeom>
          <a:noFill/>
          <a:ln w="19050">
            <a:solidFill>
              <a:schemeClr val="tx1"/>
            </a:solidFill>
            <a:round/>
            <a:headEnd/>
            <a:tailEnd/>
          </a:ln>
        </p:spPr>
        <p:txBody>
          <a:bodyPr/>
          <a:lstStyle/>
          <a:p>
            <a:endParaRPr lang="en-US"/>
          </a:p>
        </p:txBody>
      </p:sp>
      <p:sp>
        <p:nvSpPr>
          <p:cNvPr id="184" name="Line 90"/>
          <p:cNvSpPr>
            <a:spLocks noChangeShapeType="1"/>
          </p:cNvSpPr>
          <p:nvPr/>
        </p:nvSpPr>
        <p:spPr bwMode="auto">
          <a:xfrm>
            <a:off x="5893019" y="1868561"/>
            <a:ext cx="1259362" cy="1009976"/>
          </a:xfrm>
          <a:prstGeom prst="line">
            <a:avLst/>
          </a:prstGeom>
          <a:noFill/>
          <a:ln w="19050">
            <a:solidFill>
              <a:schemeClr val="tx1"/>
            </a:solidFill>
            <a:round/>
            <a:headEnd/>
            <a:tailEnd/>
          </a:ln>
        </p:spPr>
        <p:txBody>
          <a:bodyPr/>
          <a:lstStyle/>
          <a:p>
            <a:endParaRPr lang="en-US"/>
          </a:p>
        </p:txBody>
      </p:sp>
      <p:grpSp>
        <p:nvGrpSpPr>
          <p:cNvPr id="185" name="Group 109"/>
          <p:cNvGrpSpPr/>
          <p:nvPr/>
        </p:nvGrpSpPr>
        <p:grpSpPr>
          <a:xfrm>
            <a:off x="1367443" y="1900009"/>
            <a:ext cx="247650" cy="257175"/>
            <a:chOff x="8324850" y="1609725"/>
            <a:chExt cx="247650" cy="257175"/>
          </a:xfrm>
        </p:grpSpPr>
        <p:sp>
          <p:nvSpPr>
            <p:cNvPr id="186" name="Oval 185"/>
            <p:cNvSpPr/>
            <p:nvPr/>
          </p:nvSpPr>
          <p:spPr bwMode="auto">
            <a:xfrm>
              <a:off x="8324850" y="1609725"/>
              <a:ext cx="247650" cy="257175"/>
            </a:xfrm>
            <a:prstGeom prst="ellipse">
              <a:avLst/>
            </a:prstGeom>
            <a:solidFill>
              <a:schemeClr val="bg1"/>
            </a:solidFill>
            <a:ln w="15875" cap="flat" cmpd="sng" algn="ctr">
              <a:solidFill>
                <a:srgbClr val="4D6E9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187" name="Rectangle 63"/>
            <p:cNvSpPr>
              <a:spLocks noChangeArrowheads="1"/>
            </p:cNvSpPr>
            <p:nvPr/>
          </p:nvSpPr>
          <p:spPr bwMode="auto">
            <a:xfrm>
              <a:off x="8401050" y="1647824"/>
              <a:ext cx="123825" cy="184666"/>
            </a:xfrm>
            <a:prstGeom prst="rect">
              <a:avLst/>
            </a:prstGeom>
            <a:solidFill>
              <a:schemeClr val="bg1"/>
            </a:solidFill>
            <a:ln w="9525">
              <a:noFill/>
              <a:miter lim="800000"/>
              <a:headEnd/>
              <a:tailEnd/>
            </a:ln>
          </p:spPr>
          <p:txBody>
            <a:bodyPr wrap="square" lIns="0" tIns="0" rIns="0" bIns="0">
              <a:spAutoFit/>
            </a:bodyPr>
            <a:lstStyle/>
            <a:p>
              <a:r>
                <a:rPr lang="en-US" sz="1200" b="1" dirty="0">
                  <a:solidFill>
                    <a:srgbClr val="4D6E9F"/>
                  </a:solidFill>
                </a:rPr>
                <a:t>L</a:t>
              </a:r>
            </a:p>
          </p:txBody>
        </p:sp>
      </p:grpSp>
      <p:grpSp>
        <p:nvGrpSpPr>
          <p:cNvPr id="188" name="Group 110"/>
          <p:cNvGrpSpPr/>
          <p:nvPr/>
        </p:nvGrpSpPr>
        <p:grpSpPr>
          <a:xfrm>
            <a:off x="1033456" y="1707605"/>
            <a:ext cx="247650" cy="257175"/>
            <a:chOff x="8324850" y="1609725"/>
            <a:chExt cx="247650" cy="257175"/>
          </a:xfrm>
        </p:grpSpPr>
        <p:sp>
          <p:nvSpPr>
            <p:cNvPr id="189" name="Oval 188"/>
            <p:cNvSpPr/>
            <p:nvPr/>
          </p:nvSpPr>
          <p:spPr bwMode="auto">
            <a:xfrm>
              <a:off x="8324850" y="1609725"/>
              <a:ext cx="247650" cy="257175"/>
            </a:xfrm>
            <a:prstGeom prst="ellipse">
              <a:avLst/>
            </a:prstGeom>
            <a:solidFill>
              <a:schemeClr val="bg1"/>
            </a:solidFill>
            <a:ln w="15875" cap="flat" cmpd="sng" algn="ctr">
              <a:solidFill>
                <a:srgbClr val="8B23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8B2346"/>
                </a:solidFill>
                <a:effectLst/>
                <a:latin typeface="Arial" pitchFamily="80" charset="0"/>
                <a:ea typeface="ＭＳ Ｐゴシック" pitchFamily="80" charset="-128"/>
                <a:cs typeface="ＭＳ Ｐゴシック" pitchFamily="80" charset="-128"/>
              </a:endParaRPr>
            </a:p>
          </p:txBody>
        </p:sp>
        <p:sp>
          <p:nvSpPr>
            <p:cNvPr id="190" name="Rectangle 63"/>
            <p:cNvSpPr>
              <a:spLocks noChangeArrowheads="1"/>
            </p:cNvSpPr>
            <p:nvPr/>
          </p:nvSpPr>
          <p:spPr bwMode="auto">
            <a:xfrm>
              <a:off x="8382472" y="1638299"/>
              <a:ext cx="123825" cy="184666"/>
            </a:xfrm>
            <a:prstGeom prst="rect">
              <a:avLst/>
            </a:prstGeom>
            <a:solidFill>
              <a:schemeClr val="bg1"/>
            </a:solidFill>
            <a:ln w="9525">
              <a:noFill/>
              <a:miter lim="800000"/>
              <a:headEnd/>
              <a:tailEnd/>
            </a:ln>
          </p:spPr>
          <p:txBody>
            <a:bodyPr wrap="square" lIns="0" tIns="0" rIns="0" bIns="0">
              <a:spAutoFit/>
            </a:bodyPr>
            <a:lstStyle/>
            <a:p>
              <a:r>
                <a:rPr lang="en-US" sz="1200" b="1" dirty="0" smtClean="0">
                  <a:solidFill>
                    <a:srgbClr val="8B2346"/>
                  </a:solidFill>
                </a:rPr>
                <a:t>M</a:t>
              </a:r>
              <a:endParaRPr lang="en-US" sz="1200" b="1" dirty="0">
                <a:solidFill>
                  <a:srgbClr val="8B2346"/>
                </a:solidFill>
              </a:endParaRPr>
            </a:p>
          </p:txBody>
        </p:sp>
      </p:grpSp>
      <p:grpSp>
        <p:nvGrpSpPr>
          <p:cNvPr id="191" name="Group 113"/>
          <p:cNvGrpSpPr/>
          <p:nvPr/>
        </p:nvGrpSpPr>
        <p:grpSpPr>
          <a:xfrm>
            <a:off x="3408188" y="1373888"/>
            <a:ext cx="247650" cy="257175"/>
            <a:chOff x="8324850" y="1609725"/>
            <a:chExt cx="247650" cy="257175"/>
          </a:xfrm>
        </p:grpSpPr>
        <p:sp>
          <p:nvSpPr>
            <p:cNvPr id="192" name="Oval 191"/>
            <p:cNvSpPr/>
            <p:nvPr/>
          </p:nvSpPr>
          <p:spPr bwMode="auto">
            <a:xfrm>
              <a:off x="8324850" y="1609725"/>
              <a:ext cx="247650" cy="257175"/>
            </a:xfrm>
            <a:prstGeom prst="ellipse">
              <a:avLst/>
            </a:prstGeom>
            <a:solidFill>
              <a:schemeClr val="bg1"/>
            </a:solidFill>
            <a:ln w="15875" cap="flat" cmpd="sng" algn="ctr">
              <a:solidFill>
                <a:srgbClr val="FF7E0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193" name="Rectangle 63"/>
            <p:cNvSpPr>
              <a:spLocks noChangeArrowheads="1"/>
            </p:cNvSpPr>
            <p:nvPr/>
          </p:nvSpPr>
          <p:spPr bwMode="auto">
            <a:xfrm>
              <a:off x="8391525" y="1647824"/>
              <a:ext cx="123825" cy="184666"/>
            </a:xfrm>
            <a:prstGeom prst="rect">
              <a:avLst/>
            </a:prstGeom>
            <a:solidFill>
              <a:schemeClr val="bg1"/>
            </a:solidFill>
            <a:ln w="9525">
              <a:noFill/>
              <a:miter lim="800000"/>
              <a:headEnd/>
              <a:tailEnd/>
            </a:ln>
          </p:spPr>
          <p:txBody>
            <a:bodyPr wrap="square" lIns="0" tIns="0" rIns="0" bIns="0">
              <a:spAutoFit/>
            </a:bodyPr>
            <a:lstStyle/>
            <a:p>
              <a:r>
                <a:rPr lang="en-US" sz="1200" b="1" dirty="0" smtClean="0">
                  <a:solidFill>
                    <a:srgbClr val="FF7E07"/>
                  </a:solidFill>
                </a:rPr>
                <a:t>H</a:t>
              </a:r>
              <a:endParaRPr lang="en-US" sz="1200" b="1" dirty="0">
                <a:solidFill>
                  <a:srgbClr val="FF7E07"/>
                </a:solidFill>
              </a:endParaRPr>
            </a:p>
          </p:txBody>
        </p:sp>
      </p:grpSp>
      <p:sp>
        <p:nvSpPr>
          <p:cNvPr id="194" name="Rectangle 14"/>
          <p:cNvSpPr>
            <a:spLocks noChangeArrowheads="1"/>
          </p:cNvSpPr>
          <p:nvPr/>
        </p:nvSpPr>
        <p:spPr bwMode="auto">
          <a:xfrm>
            <a:off x="830263" y="4802412"/>
            <a:ext cx="133350" cy="274638"/>
          </a:xfrm>
          <a:prstGeom prst="rect">
            <a:avLst/>
          </a:prstGeom>
          <a:noFill/>
          <a:ln w="9525">
            <a:noFill/>
            <a:miter lim="800000"/>
            <a:headEnd/>
            <a:tailEnd/>
          </a:ln>
        </p:spPr>
        <p:txBody>
          <a:bodyPr wrap="none" lIns="0" tIns="0" rIns="0" bIns="0">
            <a:spAutoFit/>
          </a:bodyPr>
          <a:lstStyle/>
          <a:p>
            <a:r>
              <a:rPr lang="en-US" sz="1800" dirty="0">
                <a:solidFill>
                  <a:srgbClr val="000000"/>
                </a:solidFill>
              </a:rPr>
              <a:t>+</a:t>
            </a:r>
            <a:endParaRPr lang="en-US" dirty="0">
              <a:latin typeface="Times New Roman" pitchFamily="18" charset="0"/>
            </a:endParaRPr>
          </a:p>
        </p:txBody>
      </p:sp>
      <p:grpSp>
        <p:nvGrpSpPr>
          <p:cNvPr id="195" name="Group 126"/>
          <p:cNvGrpSpPr/>
          <p:nvPr/>
        </p:nvGrpSpPr>
        <p:grpSpPr>
          <a:xfrm>
            <a:off x="392112" y="5542694"/>
            <a:ext cx="1093182" cy="545386"/>
            <a:chOff x="344487" y="5176838"/>
            <a:chExt cx="1093182" cy="545386"/>
          </a:xfrm>
        </p:grpSpPr>
        <p:sp>
          <p:nvSpPr>
            <p:cNvPr id="196" name="Rectangle 17"/>
            <p:cNvSpPr>
              <a:spLocks noChangeArrowheads="1"/>
            </p:cNvSpPr>
            <p:nvPr/>
          </p:nvSpPr>
          <p:spPr bwMode="auto">
            <a:xfrm>
              <a:off x="588963" y="5599113"/>
              <a:ext cx="771045" cy="123111"/>
            </a:xfrm>
            <a:prstGeom prst="rect">
              <a:avLst/>
            </a:prstGeom>
            <a:noFill/>
            <a:ln w="9525">
              <a:noFill/>
              <a:miter lim="800000"/>
              <a:headEnd/>
              <a:tailEnd/>
            </a:ln>
          </p:spPr>
          <p:txBody>
            <a:bodyPr wrap="none" lIns="0" tIns="0" rIns="0" bIns="0">
              <a:spAutoFit/>
            </a:bodyPr>
            <a:lstStyle/>
            <a:p>
              <a:r>
                <a:rPr lang="en-US" sz="800" dirty="0">
                  <a:solidFill>
                    <a:srgbClr val="000000"/>
                  </a:solidFill>
                </a:rPr>
                <a:t>WBS </a:t>
              </a:r>
              <a:r>
                <a:rPr lang="en-US" sz="800" dirty="0" smtClean="0">
                  <a:solidFill>
                    <a:srgbClr val="000000"/>
                  </a:solidFill>
                </a:rPr>
                <a:t>Element N</a:t>
              </a:r>
              <a:endParaRPr lang="en-US" sz="2800" dirty="0">
                <a:latin typeface="Times New Roman" pitchFamily="18" charset="0"/>
              </a:endParaRPr>
            </a:p>
          </p:txBody>
        </p:sp>
        <p:grpSp>
          <p:nvGrpSpPr>
            <p:cNvPr id="197" name="Group 35"/>
            <p:cNvGrpSpPr>
              <a:grpSpLocks/>
            </p:cNvGrpSpPr>
            <p:nvPr/>
          </p:nvGrpSpPr>
          <p:grpSpPr bwMode="auto">
            <a:xfrm>
              <a:off x="742950" y="5176838"/>
              <a:ext cx="590550" cy="390525"/>
              <a:chOff x="386" y="3160"/>
              <a:chExt cx="501" cy="246"/>
            </a:xfrm>
          </p:grpSpPr>
          <p:sp>
            <p:nvSpPr>
              <p:cNvPr id="202" name="Freeform 36"/>
              <p:cNvSpPr>
                <a:spLocks/>
              </p:cNvSpPr>
              <p:nvPr/>
            </p:nvSpPr>
            <p:spPr bwMode="auto">
              <a:xfrm>
                <a:off x="386" y="3160"/>
                <a:ext cx="501" cy="246"/>
              </a:xfrm>
              <a:custGeom>
                <a:avLst/>
                <a:gdLst>
                  <a:gd name="T0" fmla="*/ 501 w 501"/>
                  <a:gd name="T1" fmla="*/ 246 h 246"/>
                  <a:gd name="T2" fmla="*/ 0 w 501"/>
                  <a:gd name="T3" fmla="*/ 0 h 246"/>
                  <a:gd name="T4" fmla="*/ 0 w 501"/>
                  <a:gd name="T5" fmla="*/ 246 h 246"/>
                  <a:gd name="T6" fmla="*/ 501 w 501"/>
                  <a:gd name="T7" fmla="*/ 246 h 246"/>
                  <a:gd name="T8" fmla="*/ 0 60000 65536"/>
                  <a:gd name="T9" fmla="*/ 0 60000 65536"/>
                  <a:gd name="T10" fmla="*/ 0 60000 65536"/>
                  <a:gd name="T11" fmla="*/ 0 60000 65536"/>
                  <a:gd name="T12" fmla="*/ 0 w 501"/>
                  <a:gd name="T13" fmla="*/ 0 h 246"/>
                  <a:gd name="T14" fmla="*/ 501 w 501"/>
                  <a:gd name="T15" fmla="*/ 246 h 246"/>
                </a:gdLst>
                <a:ahLst/>
                <a:cxnLst>
                  <a:cxn ang="T8">
                    <a:pos x="T0" y="T1"/>
                  </a:cxn>
                  <a:cxn ang="T9">
                    <a:pos x="T2" y="T3"/>
                  </a:cxn>
                  <a:cxn ang="T10">
                    <a:pos x="T4" y="T5"/>
                  </a:cxn>
                  <a:cxn ang="T11">
                    <a:pos x="T6" y="T7"/>
                  </a:cxn>
                </a:cxnLst>
                <a:rect l="T12" t="T13" r="T14" b="T15"/>
                <a:pathLst>
                  <a:path w="501" h="246">
                    <a:moveTo>
                      <a:pt x="501" y="246"/>
                    </a:moveTo>
                    <a:lnTo>
                      <a:pt x="0" y="0"/>
                    </a:lnTo>
                    <a:lnTo>
                      <a:pt x="0" y="246"/>
                    </a:lnTo>
                    <a:lnTo>
                      <a:pt x="501" y="246"/>
                    </a:lnTo>
                    <a:close/>
                  </a:path>
                </a:pathLst>
              </a:custGeom>
              <a:solidFill>
                <a:srgbClr val="C0C0C0"/>
              </a:solidFill>
              <a:ln w="9525">
                <a:noFill/>
                <a:round/>
                <a:headEnd/>
                <a:tailEnd/>
              </a:ln>
            </p:spPr>
            <p:txBody>
              <a:bodyPr/>
              <a:lstStyle/>
              <a:p>
                <a:endParaRPr lang="en-US"/>
              </a:p>
            </p:txBody>
          </p:sp>
          <p:sp>
            <p:nvSpPr>
              <p:cNvPr id="203" name="Freeform 37"/>
              <p:cNvSpPr>
                <a:spLocks/>
              </p:cNvSpPr>
              <p:nvPr/>
            </p:nvSpPr>
            <p:spPr bwMode="auto">
              <a:xfrm>
                <a:off x="386" y="3160"/>
                <a:ext cx="501" cy="246"/>
              </a:xfrm>
              <a:custGeom>
                <a:avLst/>
                <a:gdLst>
                  <a:gd name="T0" fmla="*/ 501 w 501"/>
                  <a:gd name="T1" fmla="*/ 246 h 246"/>
                  <a:gd name="T2" fmla="*/ 0 w 501"/>
                  <a:gd name="T3" fmla="*/ 0 h 246"/>
                  <a:gd name="T4" fmla="*/ 0 w 501"/>
                  <a:gd name="T5" fmla="*/ 246 h 246"/>
                  <a:gd name="T6" fmla="*/ 501 w 501"/>
                  <a:gd name="T7" fmla="*/ 246 h 246"/>
                  <a:gd name="T8" fmla="*/ 0 60000 65536"/>
                  <a:gd name="T9" fmla="*/ 0 60000 65536"/>
                  <a:gd name="T10" fmla="*/ 0 60000 65536"/>
                  <a:gd name="T11" fmla="*/ 0 60000 65536"/>
                  <a:gd name="T12" fmla="*/ 0 w 501"/>
                  <a:gd name="T13" fmla="*/ 0 h 246"/>
                  <a:gd name="T14" fmla="*/ 501 w 501"/>
                  <a:gd name="T15" fmla="*/ 246 h 246"/>
                </a:gdLst>
                <a:ahLst/>
                <a:cxnLst>
                  <a:cxn ang="T8">
                    <a:pos x="T0" y="T1"/>
                  </a:cxn>
                  <a:cxn ang="T9">
                    <a:pos x="T2" y="T3"/>
                  </a:cxn>
                  <a:cxn ang="T10">
                    <a:pos x="T4" y="T5"/>
                  </a:cxn>
                  <a:cxn ang="T11">
                    <a:pos x="T6" y="T7"/>
                  </a:cxn>
                </a:cxnLst>
                <a:rect l="T12" t="T13" r="T14" b="T15"/>
                <a:pathLst>
                  <a:path w="501" h="246">
                    <a:moveTo>
                      <a:pt x="501" y="246"/>
                    </a:moveTo>
                    <a:lnTo>
                      <a:pt x="0" y="0"/>
                    </a:lnTo>
                    <a:lnTo>
                      <a:pt x="0" y="246"/>
                    </a:lnTo>
                    <a:lnTo>
                      <a:pt x="501" y="246"/>
                    </a:lnTo>
                  </a:path>
                </a:pathLst>
              </a:custGeom>
              <a:noFill/>
              <a:ln w="4763" cap="rnd">
                <a:solidFill>
                  <a:srgbClr val="000000"/>
                </a:solidFill>
                <a:round/>
                <a:headEnd/>
                <a:tailEnd/>
              </a:ln>
            </p:spPr>
            <p:txBody>
              <a:bodyPr/>
              <a:lstStyle/>
              <a:p>
                <a:endParaRPr lang="en-US"/>
              </a:p>
            </p:txBody>
          </p:sp>
        </p:grpSp>
        <p:grpSp>
          <p:nvGrpSpPr>
            <p:cNvPr id="198" name="Group 38"/>
            <p:cNvGrpSpPr>
              <a:grpSpLocks/>
            </p:cNvGrpSpPr>
            <p:nvPr/>
          </p:nvGrpSpPr>
          <p:grpSpPr bwMode="auto">
            <a:xfrm>
              <a:off x="450850" y="5176838"/>
              <a:ext cx="292100" cy="390525"/>
              <a:chOff x="248" y="3160"/>
              <a:chExt cx="138" cy="246"/>
            </a:xfrm>
          </p:grpSpPr>
          <p:sp>
            <p:nvSpPr>
              <p:cNvPr id="200" name="Freeform 39"/>
              <p:cNvSpPr>
                <a:spLocks/>
              </p:cNvSpPr>
              <p:nvPr/>
            </p:nvSpPr>
            <p:spPr bwMode="auto">
              <a:xfrm>
                <a:off x="248" y="3160"/>
                <a:ext cx="138" cy="246"/>
              </a:xfrm>
              <a:custGeom>
                <a:avLst/>
                <a:gdLst>
                  <a:gd name="T0" fmla="*/ 0 w 138"/>
                  <a:gd name="T1" fmla="*/ 246 h 246"/>
                  <a:gd name="T2" fmla="*/ 138 w 138"/>
                  <a:gd name="T3" fmla="*/ 0 h 246"/>
                  <a:gd name="T4" fmla="*/ 138 w 138"/>
                  <a:gd name="T5" fmla="*/ 246 h 246"/>
                  <a:gd name="T6" fmla="*/ 0 w 138"/>
                  <a:gd name="T7" fmla="*/ 246 h 246"/>
                  <a:gd name="T8" fmla="*/ 0 60000 65536"/>
                  <a:gd name="T9" fmla="*/ 0 60000 65536"/>
                  <a:gd name="T10" fmla="*/ 0 60000 65536"/>
                  <a:gd name="T11" fmla="*/ 0 60000 65536"/>
                  <a:gd name="T12" fmla="*/ 0 w 138"/>
                  <a:gd name="T13" fmla="*/ 0 h 246"/>
                  <a:gd name="T14" fmla="*/ 138 w 138"/>
                  <a:gd name="T15" fmla="*/ 246 h 246"/>
                </a:gdLst>
                <a:ahLst/>
                <a:cxnLst>
                  <a:cxn ang="T8">
                    <a:pos x="T0" y="T1"/>
                  </a:cxn>
                  <a:cxn ang="T9">
                    <a:pos x="T2" y="T3"/>
                  </a:cxn>
                  <a:cxn ang="T10">
                    <a:pos x="T4" y="T5"/>
                  </a:cxn>
                  <a:cxn ang="T11">
                    <a:pos x="T6" y="T7"/>
                  </a:cxn>
                </a:cxnLst>
                <a:rect l="T12" t="T13" r="T14" b="T15"/>
                <a:pathLst>
                  <a:path w="138" h="246">
                    <a:moveTo>
                      <a:pt x="0" y="246"/>
                    </a:moveTo>
                    <a:lnTo>
                      <a:pt x="138" y="0"/>
                    </a:lnTo>
                    <a:lnTo>
                      <a:pt x="138" y="246"/>
                    </a:lnTo>
                    <a:lnTo>
                      <a:pt x="0" y="246"/>
                    </a:lnTo>
                    <a:close/>
                  </a:path>
                </a:pathLst>
              </a:custGeom>
              <a:solidFill>
                <a:srgbClr val="C0C0C0"/>
              </a:solidFill>
              <a:ln w="9525">
                <a:noFill/>
                <a:round/>
                <a:headEnd/>
                <a:tailEnd/>
              </a:ln>
            </p:spPr>
            <p:txBody>
              <a:bodyPr/>
              <a:lstStyle/>
              <a:p>
                <a:endParaRPr lang="en-US"/>
              </a:p>
            </p:txBody>
          </p:sp>
          <p:sp>
            <p:nvSpPr>
              <p:cNvPr id="201" name="Freeform 40"/>
              <p:cNvSpPr>
                <a:spLocks/>
              </p:cNvSpPr>
              <p:nvPr/>
            </p:nvSpPr>
            <p:spPr bwMode="auto">
              <a:xfrm>
                <a:off x="248" y="3160"/>
                <a:ext cx="138" cy="246"/>
              </a:xfrm>
              <a:custGeom>
                <a:avLst/>
                <a:gdLst>
                  <a:gd name="T0" fmla="*/ 0 w 138"/>
                  <a:gd name="T1" fmla="*/ 246 h 246"/>
                  <a:gd name="T2" fmla="*/ 138 w 138"/>
                  <a:gd name="T3" fmla="*/ 0 h 246"/>
                  <a:gd name="T4" fmla="*/ 138 w 138"/>
                  <a:gd name="T5" fmla="*/ 246 h 246"/>
                  <a:gd name="T6" fmla="*/ 0 w 138"/>
                  <a:gd name="T7" fmla="*/ 246 h 246"/>
                  <a:gd name="T8" fmla="*/ 0 60000 65536"/>
                  <a:gd name="T9" fmla="*/ 0 60000 65536"/>
                  <a:gd name="T10" fmla="*/ 0 60000 65536"/>
                  <a:gd name="T11" fmla="*/ 0 60000 65536"/>
                  <a:gd name="T12" fmla="*/ 0 w 138"/>
                  <a:gd name="T13" fmla="*/ 0 h 246"/>
                  <a:gd name="T14" fmla="*/ 138 w 138"/>
                  <a:gd name="T15" fmla="*/ 246 h 246"/>
                </a:gdLst>
                <a:ahLst/>
                <a:cxnLst>
                  <a:cxn ang="T8">
                    <a:pos x="T0" y="T1"/>
                  </a:cxn>
                  <a:cxn ang="T9">
                    <a:pos x="T2" y="T3"/>
                  </a:cxn>
                  <a:cxn ang="T10">
                    <a:pos x="T4" y="T5"/>
                  </a:cxn>
                  <a:cxn ang="T11">
                    <a:pos x="T6" y="T7"/>
                  </a:cxn>
                </a:cxnLst>
                <a:rect l="T12" t="T13" r="T14" b="T15"/>
                <a:pathLst>
                  <a:path w="138" h="246">
                    <a:moveTo>
                      <a:pt x="0" y="246"/>
                    </a:moveTo>
                    <a:lnTo>
                      <a:pt x="138" y="0"/>
                    </a:lnTo>
                    <a:lnTo>
                      <a:pt x="138" y="246"/>
                    </a:lnTo>
                    <a:lnTo>
                      <a:pt x="0" y="246"/>
                    </a:lnTo>
                  </a:path>
                </a:pathLst>
              </a:custGeom>
              <a:noFill/>
              <a:ln w="4763" cap="rnd">
                <a:solidFill>
                  <a:srgbClr val="000000"/>
                </a:solidFill>
                <a:round/>
                <a:headEnd/>
                <a:tailEnd/>
              </a:ln>
            </p:spPr>
            <p:txBody>
              <a:bodyPr/>
              <a:lstStyle/>
              <a:p>
                <a:endParaRPr lang="en-US"/>
              </a:p>
            </p:txBody>
          </p:sp>
        </p:grpSp>
        <p:sp>
          <p:nvSpPr>
            <p:cNvPr id="199" name="Line 41"/>
            <p:cNvSpPr>
              <a:spLocks noChangeShapeType="1"/>
            </p:cNvSpPr>
            <p:nvPr/>
          </p:nvSpPr>
          <p:spPr bwMode="auto">
            <a:xfrm flipV="1">
              <a:off x="344487" y="5565683"/>
              <a:ext cx="1093182" cy="93"/>
            </a:xfrm>
            <a:prstGeom prst="line">
              <a:avLst/>
            </a:prstGeom>
            <a:noFill/>
            <a:ln w="9525">
              <a:solidFill>
                <a:srgbClr val="000000"/>
              </a:solidFill>
              <a:round/>
              <a:headEnd/>
              <a:tailEnd/>
            </a:ln>
          </p:spPr>
          <p:txBody>
            <a:bodyPr/>
            <a:lstStyle/>
            <a:p>
              <a:endParaRPr lang="en-US"/>
            </a:p>
          </p:txBody>
        </p:sp>
      </p:grpSp>
      <p:sp>
        <p:nvSpPr>
          <p:cNvPr id="204" name="5-Point Star 203"/>
          <p:cNvSpPr/>
          <p:nvPr/>
        </p:nvSpPr>
        <p:spPr bwMode="auto">
          <a:xfrm>
            <a:off x="6634708" y="4166331"/>
            <a:ext cx="254577" cy="228649"/>
          </a:xfrm>
          <a:prstGeom prst="star5">
            <a:avLst/>
          </a:prstGeom>
          <a:solidFill>
            <a:srgbClr val="8B995E"/>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a:latin typeface="Arial" pitchFamily="80" charset="0"/>
              <a:ea typeface="ＭＳ Ｐゴシック" pitchFamily="80" charset="-128"/>
              <a:cs typeface="ＭＳ Ｐゴシック" pitchFamily="80" charset="-128"/>
            </a:endParaRPr>
          </a:p>
        </p:txBody>
      </p:sp>
      <p:sp>
        <p:nvSpPr>
          <p:cNvPr id="205" name="Rectangle 92"/>
          <p:cNvSpPr>
            <a:spLocks noChangeArrowheads="1"/>
          </p:cNvSpPr>
          <p:nvPr/>
        </p:nvSpPr>
        <p:spPr bwMode="auto">
          <a:xfrm>
            <a:off x="5839211" y="5236242"/>
            <a:ext cx="90487" cy="90488"/>
          </a:xfrm>
          <a:prstGeom prst="rect">
            <a:avLst/>
          </a:prstGeom>
          <a:solidFill>
            <a:srgbClr val="8B995E"/>
          </a:solidFill>
          <a:ln w="9525" algn="ctr">
            <a:solidFill>
              <a:schemeClr val="tx1"/>
            </a:solidFill>
            <a:round/>
            <a:headEnd/>
            <a:tailEnd/>
          </a:ln>
        </p:spPr>
        <p:txBody>
          <a:bodyPr/>
          <a:lstStyle/>
          <a:p>
            <a:pPr eaLnBrk="0" hangingPunct="0"/>
            <a:endParaRPr lang="en-US"/>
          </a:p>
        </p:txBody>
      </p:sp>
      <p:cxnSp>
        <p:nvCxnSpPr>
          <p:cNvPr id="206" name="Straight Arrow Connector 94"/>
          <p:cNvCxnSpPr>
            <a:cxnSpLocks noChangeShapeType="1"/>
            <a:stCxn id="207" idx="1"/>
            <a:endCxn id="204" idx="4"/>
          </p:cNvCxnSpPr>
          <p:nvPr/>
        </p:nvCxnSpPr>
        <p:spPr bwMode="auto">
          <a:xfrm rot="10800000" flipV="1">
            <a:off x="6889285" y="4151487"/>
            <a:ext cx="390262" cy="102179"/>
          </a:xfrm>
          <a:prstGeom prst="straightConnector1">
            <a:avLst/>
          </a:prstGeom>
          <a:noFill/>
          <a:ln w="9525" algn="ctr">
            <a:solidFill>
              <a:schemeClr val="tx1"/>
            </a:solidFill>
            <a:round/>
            <a:headEnd/>
            <a:tailEnd type="arrow" w="med" len="med"/>
          </a:ln>
        </p:spPr>
      </p:cxnSp>
      <p:sp>
        <p:nvSpPr>
          <p:cNvPr id="207" name="TextBox 206"/>
          <p:cNvSpPr txBox="1"/>
          <p:nvPr/>
        </p:nvSpPr>
        <p:spPr>
          <a:xfrm>
            <a:off x="7279547" y="4012988"/>
            <a:ext cx="1228221" cy="276999"/>
          </a:xfrm>
          <a:prstGeom prst="rect">
            <a:avLst/>
          </a:prstGeom>
          <a:solidFill>
            <a:schemeClr val="accent1">
              <a:lumMod val="20000"/>
              <a:lumOff val="80000"/>
            </a:schemeClr>
          </a:solidFill>
          <a:ln w="6350">
            <a:solidFill>
              <a:schemeClr val="tx2"/>
            </a:solidFill>
          </a:ln>
        </p:spPr>
        <p:txBody>
          <a:bodyPr wrap="none">
            <a:spAutoFit/>
          </a:bodyPr>
          <a:lstStyle/>
          <a:p>
            <a:pPr>
              <a:defRPr/>
            </a:pPr>
            <a:r>
              <a:rPr lang="en-US" sz="1200" b="1" dirty="0">
                <a:solidFill>
                  <a:schemeClr val="tx2"/>
                </a:solidFill>
                <a:latin typeface="Arial" pitchFamily="84" charset="0"/>
                <a:ea typeface="ＭＳ Ｐゴシック" pitchFamily="84" charset="-128"/>
                <a:cs typeface="ＭＳ Ｐゴシック" pitchFamily="84" charset="-128"/>
              </a:rPr>
              <a:t>70</a:t>
            </a:r>
            <a:r>
              <a:rPr lang="en-US" sz="1200" b="1" baseline="30000" dirty="0">
                <a:solidFill>
                  <a:schemeClr val="tx2"/>
                </a:solidFill>
                <a:latin typeface="Arial" pitchFamily="84" charset="0"/>
                <a:ea typeface="ＭＳ Ｐゴシック" pitchFamily="84" charset="-128"/>
                <a:cs typeface="ＭＳ Ｐゴシック" pitchFamily="84" charset="-128"/>
              </a:rPr>
              <a:t>th</a:t>
            </a:r>
            <a:r>
              <a:rPr lang="en-US" sz="1200" b="1" dirty="0">
                <a:solidFill>
                  <a:schemeClr val="tx2"/>
                </a:solidFill>
                <a:latin typeface="Arial" pitchFamily="84" charset="0"/>
                <a:ea typeface="ＭＳ Ｐゴシック" pitchFamily="84" charset="-128"/>
                <a:cs typeface="ＭＳ Ｐゴシック" pitchFamily="84" charset="-128"/>
              </a:rPr>
              <a:t> </a:t>
            </a:r>
            <a:r>
              <a:rPr lang="en-US" sz="1200" b="1" dirty="0" smtClean="0">
                <a:solidFill>
                  <a:schemeClr val="tx2"/>
                </a:solidFill>
                <a:latin typeface="Arial" pitchFamily="84" charset="0"/>
                <a:ea typeface="ＭＳ Ｐゴシック" pitchFamily="84" charset="-128"/>
                <a:cs typeface="ＭＳ Ｐゴシック" pitchFamily="84" charset="-128"/>
              </a:rPr>
              <a:t>Percentile</a:t>
            </a:r>
            <a:endParaRPr lang="en-US" sz="1200" b="1" dirty="0">
              <a:solidFill>
                <a:schemeClr val="tx2"/>
              </a:solidFill>
              <a:latin typeface="Arial" pitchFamily="84" charset="0"/>
              <a:ea typeface="ＭＳ Ｐゴシック" pitchFamily="84" charset="-128"/>
              <a:cs typeface="ＭＳ Ｐゴシック" pitchFamily="84" charset="-128"/>
            </a:endParaRPr>
          </a:p>
        </p:txBody>
      </p:sp>
      <p:cxnSp>
        <p:nvCxnSpPr>
          <p:cNvPr id="208" name="Straight Arrow Connector 98"/>
          <p:cNvCxnSpPr>
            <a:cxnSpLocks noChangeShapeType="1"/>
            <a:endCxn id="205" idx="0"/>
          </p:cNvCxnSpPr>
          <p:nvPr/>
        </p:nvCxnSpPr>
        <p:spPr bwMode="auto">
          <a:xfrm rot="16200000" flipH="1">
            <a:off x="5410045" y="4761832"/>
            <a:ext cx="776372" cy="172447"/>
          </a:xfrm>
          <a:prstGeom prst="straightConnector1">
            <a:avLst/>
          </a:prstGeom>
          <a:noFill/>
          <a:ln w="9525" algn="ctr">
            <a:solidFill>
              <a:schemeClr val="tx1"/>
            </a:solidFill>
            <a:round/>
            <a:headEnd/>
            <a:tailEnd type="arrow" w="med" len="med"/>
          </a:ln>
        </p:spPr>
      </p:cxnSp>
      <p:cxnSp>
        <p:nvCxnSpPr>
          <p:cNvPr id="209" name="Straight Connector 100"/>
          <p:cNvCxnSpPr>
            <a:cxnSpLocks noChangeShapeType="1"/>
          </p:cNvCxnSpPr>
          <p:nvPr/>
        </p:nvCxnSpPr>
        <p:spPr bwMode="auto">
          <a:xfrm rot="5400000">
            <a:off x="6029343" y="5051767"/>
            <a:ext cx="1422100" cy="22526"/>
          </a:xfrm>
          <a:prstGeom prst="line">
            <a:avLst/>
          </a:prstGeom>
          <a:noFill/>
          <a:ln w="9525" algn="ctr">
            <a:solidFill>
              <a:schemeClr val="tx1"/>
            </a:solidFill>
            <a:round/>
            <a:headEnd/>
            <a:tailEnd/>
          </a:ln>
        </p:spPr>
      </p:cxnSp>
      <p:cxnSp>
        <p:nvCxnSpPr>
          <p:cNvPr id="210" name="Straight Connector 102"/>
          <p:cNvCxnSpPr>
            <a:cxnSpLocks noChangeShapeType="1"/>
            <a:stCxn id="205" idx="2"/>
          </p:cNvCxnSpPr>
          <p:nvPr/>
        </p:nvCxnSpPr>
        <p:spPr bwMode="auto">
          <a:xfrm rot="16200000" flipH="1">
            <a:off x="5658576" y="5552608"/>
            <a:ext cx="453287" cy="1529"/>
          </a:xfrm>
          <a:prstGeom prst="line">
            <a:avLst/>
          </a:prstGeom>
          <a:noFill/>
          <a:ln w="9525" algn="ctr">
            <a:solidFill>
              <a:schemeClr val="tx1"/>
            </a:solidFill>
            <a:round/>
            <a:headEnd/>
            <a:tailEnd/>
          </a:ln>
        </p:spPr>
      </p:cxnSp>
      <p:sp>
        <p:nvSpPr>
          <p:cNvPr id="211" name="Left-Right Arrow 103"/>
          <p:cNvSpPr>
            <a:spLocks noChangeArrowheads="1"/>
          </p:cNvSpPr>
          <p:nvPr/>
        </p:nvSpPr>
        <p:spPr bwMode="auto">
          <a:xfrm>
            <a:off x="5899653" y="5382190"/>
            <a:ext cx="817601" cy="172194"/>
          </a:xfrm>
          <a:prstGeom prst="leftRightArrow">
            <a:avLst>
              <a:gd name="adj1" fmla="val 50000"/>
              <a:gd name="adj2" fmla="val 49576"/>
            </a:avLst>
          </a:prstGeom>
          <a:solidFill>
            <a:srgbClr val="8B2346"/>
          </a:solidFill>
          <a:ln w="9525" algn="ctr">
            <a:solidFill>
              <a:srgbClr val="8B2346"/>
            </a:solidFill>
            <a:round/>
            <a:headEnd/>
            <a:tailEnd/>
          </a:ln>
        </p:spPr>
        <p:txBody>
          <a:bodyPr/>
          <a:lstStyle/>
          <a:p>
            <a:pPr eaLnBrk="0" hangingPunct="0"/>
            <a:endParaRPr lang="en-US"/>
          </a:p>
        </p:txBody>
      </p:sp>
      <p:sp>
        <p:nvSpPr>
          <p:cNvPr id="212" name="TextBox 211"/>
          <p:cNvSpPr txBox="1"/>
          <p:nvPr/>
        </p:nvSpPr>
        <p:spPr>
          <a:xfrm>
            <a:off x="6926299" y="4661258"/>
            <a:ext cx="1204237" cy="646331"/>
          </a:xfrm>
          <a:prstGeom prst="rect">
            <a:avLst/>
          </a:prstGeom>
          <a:solidFill>
            <a:srgbClr val="8B2346"/>
          </a:solidFill>
          <a:ln>
            <a:solidFill>
              <a:schemeClr val="tx1"/>
            </a:solidFill>
          </a:ln>
        </p:spPr>
        <p:txBody>
          <a:bodyPr wrap="square">
            <a:spAutoFit/>
          </a:bodyPr>
          <a:lstStyle/>
          <a:p>
            <a:pPr algn="ctr">
              <a:defRPr/>
            </a:pPr>
            <a:r>
              <a:rPr lang="en-US" sz="1200" b="1" dirty="0" smtClean="0">
                <a:solidFill>
                  <a:schemeClr val="bg1"/>
                </a:solidFill>
                <a:latin typeface="Arial" pitchFamily="84" charset="0"/>
                <a:ea typeface="ＭＳ Ｐゴシック" pitchFamily="84" charset="-128"/>
                <a:cs typeface="ＭＳ Ｐゴシック" pitchFamily="84" charset="-128"/>
              </a:rPr>
              <a:t>Initial Cost Reserves </a:t>
            </a:r>
            <a:r>
              <a:rPr lang="en-US" sz="1200" b="1" dirty="0">
                <a:solidFill>
                  <a:schemeClr val="bg1"/>
                </a:solidFill>
                <a:latin typeface="Arial" pitchFamily="84" charset="0"/>
                <a:ea typeface="ＭＳ Ｐゴシック" pitchFamily="84" charset="-128"/>
                <a:cs typeface="ＭＳ Ｐゴシック" pitchFamily="84" charset="-128"/>
              </a:rPr>
              <a:t>E</a:t>
            </a:r>
            <a:r>
              <a:rPr lang="en-US" sz="1200" b="1" dirty="0" smtClean="0">
                <a:solidFill>
                  <a:schemeClr val="bg1"/>
                </a:solidFill>
                <a:latin typeface="Arial" pitchFamily="84" charset="0"/>
                <a:ea typeface="ＭＳ Ｐゴシック" pitchFamily="84" charset="-128"/>
                <a:cs typeface="ＭＳ Ｐゴシック" pitchFamily="84" charset="-128"/>
              </a:rPr>
              <a:t>stimate</a:t>
            </a:r>
            <a:endParaRPr lang="en-US" sz="1200" b="1" dirty="0">
              <a:solidFill>
                <a:schemeClr val="bg1"/>
              </a:solidFill>
              <a:latin typeface="Arial" pitchFamily="84" charset="0"/>
              <a:ea typeface="ＭＳ Ｐゴシック" pitchFamily="84" charset="-128"/>
              <a:cs typeface="ＭＳ Ｐゴシック" pitchFamily="84" charset="-128"/>
            </a:endParaRPr>
          </a:p>
        </p:txBody>
      </p:sp>
      <p:cxnSp>
        <p:nvCxnSpPr>
          <p:cNvPr id="213" name="Straight Arrow Connector 106"/>
          <p:cNvCxnSpPr>
            <a:cxnSpLocks noChangeShapeType="1"/>
            <a:stCxn id="212" idx="1"/>
          </p:cNvCxnSpPr>
          <p:nvPr/>
        </p:nvCxnSpPr>
        <p:spPr bwMode="auto">
          <a:xfrm rot="10800000" flipV="1">
            <a:off x="6441707" y="4984423"/>
            <a:ext cx="484593" cy="417983"/>
          </a:xfrm>
          <a:prstGeom prst="straightConnector1">
            <a:avLst/>
          </a:prstGeom>
          <a:noFill/>
          <a:ln w="9525" algn="ctr">
            <a:solidFill>
              <a:schemeClr val="tx1"/>
            </a:solidFill>
            <a:round/>
            <a:headEnd/>
            <a:tailEnd type="arrow" w="med" len="med"/>
          </a:ln>
        </p:spPr>
      </p:cxnSp>
      <p:sp>
        <p:nvSpPr>
          <p:cNvPr id="214" name="TextBox 213"/>
          <p:cNvSpPr txBox="1"/>
          <p:nvPr/>
        </p:nvSpPr>
        <p:spPr>
          <a:xfrm>
            <a:off x="5298141" y="3975390"/>
            <a:ext cx="995083" cy="646331"/>
          </a:xfrm>
          <a:prstGeom prst="rect">
            <a:avLst/>
          </a:prstGeom>
          <a:solidFill>
            <a:schemeClr val="accent1">
              <a:lumMod val="20000"/>
              <a:lumOff val="80000"/>
            </a:schemeClr>
          </a:solidFill>
          <a:ln w="6350">
            <a:solidFill>
              <a:schemeClr val="tx2"/>
            </a:solidFill>
          </a:ln>
        </p:spPr>
        <p:txBody>
          <a:bodyPr wrap="square">
            <a:spAutoFit/>
          </a:bodyPr>
          <a:lstStyle/>
          <a:p>
            <a:pPr algn="ctr">
              <a:defRPr/>
            </a:pPr>
            <a:r>
              <a:rPr lang="en-US" sz="1200" b="1" dirty="0">
                <a:solidFill>
                  <a:schemeClr val="tx2"/>
                </a:solidFill>
                <a:latin typeface="Arial" pitchFamily="84" charset="0"/>
                <a:ea typeface="ＭＳ Ｐゴシック" pitchFamily="84" charset="-128"/>
                <a:cs typeface="ＭＳ Ｐゴシック" pitchFamily="84" charset="-128"/>
              </a:rPr>
              <a:t>Sum of </a:t>
            </a:r>
            <a:r>
              <a:rPr lang="en-US" sz="1200" b="1" dirty="0" smtClean="0">
                <a:solidFill>
                  <a:schemeClr val="tx2"/>
                </a:solidFill>
                <a:latin typeface="Arial" pitchFamily="84" charset="0"/>
                <a:ea typeface="ＭＳ Ｐゴシック" pitchFamily="84" charset="-128"/>
                <a:cs typeface="ＭＳ Ｐゴシック" pitchFamily="84" charset="-128"/>
              </a:rPr>
              <a:t>Most-likely Costs</a:t>
            </a:r>
            <a:endParaRPr lang="en-US" sz="1200" b="1" dirty="0">
              <a:solidFill>
                <a:schemeClr val="tx2"/>
              </a:solidFill>
              <a:latin typeface="Arial" pitchFamily="84" charset="0"/>
              <a:ea typeface="ＭＳ Ｐゴシック" pitchFamily="84" charset="-128"/>
              <a:cs typeface="ＭＳ Ｐゴシック" pitchFamily="84" charset="-128"/>
            </a:endParaRPr>
          </a:p>
        </p:txBody>
      </p:sp>
      <p:sp>
        <p:nvSpPr>
          <p:cNvPr id="112" name="Line 83"/>
          <p:cNvSpPr>
            <a:spLocks noChangeShapeType="1"/>
          </p:cNvSpPr>
          <p:nvPr/>
        </p:nvSpPr>
        <p:spPr bwMode="auto">
          <a:xfrm>
            <a:off x="5917338" y="1927289"/>
            <a:ext cx="725745" cy="1002841"/>
          </a:xfrm>
          <a:prstGeom prst="line">
            <a:avLst/>
          </a:prstGeom>
          <a:noFill/>
          <a:ln w="25400">
            <a:solidFill>
              <a:srgbClr val="FF7E07"/>
            </a:solidFill>
            <a:prstDash val="dash"/>
            <a:round/>
            <a:headEnd/>
            <a:tailEnd/>
          </a:ln>
        </p:spPr>
        <p:txBody>
          <a:bodyPr/>
          <a:lstStyle/>
          <a:p>
            <a:endParaRPr lang="en-US"/>
          </a:p>
        </p:txBody>
      </p:sp>
      <p:sp>
        <p:nvSpPr>
          <p:cNvPr id="218" name="Line 89"/>
          <p:cNvSpPr>
            <a:spLocks noChangeShapeType="1"/>
          </p:cNvSpPr>
          <p:nvPr/>
        </p:nvSpPr>
        <p:spPr bwMode="auto">
          <a:xfrm flipH="1">
            <a:off x="7147838" y="1736179"/>
            <a:ext cx="0" cy="1080268"/>
          </a:xfrm>
          <a:prstGeom prst="line">
            <a:avLst/>
          </a:prstGeom>
          <a:noFill/>
          <a:ln w="19050">
            <a:solidFill>
              <a:schemeClr val="tx1">
                <a:lumMod val="50000"/>
                <a:lumOff val="50000"/>
              </a:schemeClr>
            </a:solidFill>
            <a:round/>
            <a:headEnd/>
            <a:tailEnd/>
          </a:ln>
        </p:spPr>
        <p:txBody>
          <a:bodyPr/>
          <a:lstStyle/>
          <a:p>
            <a:endParaRPr lang="en-US"/>
          </a:p>
        </p:txBody>
      </p:sp>
      <p:sp>
        <p:nvSpPr>
          <p:cNvPr id="219" name="Line 89"/>
          <p:cNvSpPr>
            <a:spLocks noChangeShapeType="1"/>
          </p:cNvSpPr>
          <p:nvPr/>
        </p:nvSpPr>
        <p:spPr bwMode="auto">
          <a:xfrm flipH="1">
            <a:off x="6623087" y="1707605"/>
            <a:ext cx="0" cy="1108414"/>
          </a:xfrm>
          <a:prstGeom prst="line">
            <a:avLst/>
          </a:prstGeom>
          <a:noFill/>
          <a:ln w="19050">
            <a:solidFill>
              <a:schemeClr val="tx1">
                <a:lumMod val="50000"/>
                <a:lumOff val="50000"/>
              </a:schemeClr>
            </a:solidFill>
            <a:round/>
            <a:headEnd/>
            <a:tailEnd/>
          </a:ln>
        </p:spPr>
        <p:txBody>
          <a:bodyPr/>
          <a:lstStyle/>
          <a:p>
            <a:endParaRPr lang="en-US"/>
          </a:p>
        </p:txBody>
      </p:sp>
      <p:sp>
        <p:nvSpPr>
          <p:cNvPr id="220" name="Line 89"/>
          <p:cNvSpPr>
            <a:spLocks noChangeShapeType="1"/>
          </p:cNvSpPr>
          <p:nvPr/>
        </p:nvSpPr>
        <p:spPr bwMode="auto">
          <a:xfrm flipH="1" flipV="1">
            <a:off x="6679496" y="1941500"/>
            <a:ext cx="425162" cy="0"/>
          </a:xfrm>
          <a:prstGeom prst="line">
            <a:avLst/>
          </a:prstGeom>
          <a:noFill/>
          <a:ln w="19050">
            <a:solidFill>
              <a:schemeClr val="tx1">
                <a:lumMod val="50000"/>
                <a:lumOff val="50000"/>
              </a:schemeClr>
            </a:solidFill>
            <a:round/>
            <a:headEnd type="arrow" w="sm" len="med"/>
            <a:tailEnd type="arrow" w="sm" len="med"/>
          </a:ln>
        </p:spPr>
        <p:txBody>
          <a:bodyPr/>
          <a:lstStyle/>
          <a:p>
            <a:endParaRPr lang="en-US"/>
          </a:p>
        </p:txBody>
      </p:sp>
      <p:sp>
        <p:nvSpPr>
          <p:cNvPr id="221" name="Rectangle 59"/>
          <p:cNvSpPr>
            <a:spLocks noChangeArrowheads="1"/>
          </p:cNvSpPr>
          <p:nvPr/>
        </p:nvSpPr>
        <p:spPr bwMode="auto">
          <a:xfrm>
            <a:off x="6629105" y="1694904"/>
            <a:ext cx="545640" cy="184666"/>
          </a:xfrm>
          <a:prstGeom prst="rect">
            <a:avLst/>
          </a:prstGeom>
          <a:noFill/>
          <a:ln w="9525">
            <a:noFill/>
            <a:miter lim="800000"/>
            <a:headEnd/>
            <a:tailEnd/>
          </a:ln>
        </p:spPr>
        <p:txBody>
          <a:bodyPr wrap="square" lIns="0" tIns="0" rIns="0" bIns="0">
            <a:spAutoFit/>
          </a:bodyPr>
          <a:lstStyle/>
          <a:p>
            <a:pPr algn="ctr"/>
            <a:r>
              <a:rPr lang="en-US" sz="1200" b="1" dirty="0" smtClean="0">
                <a:solidFill>
                  <a:schemeClr val="bg1">
                    <a:lumMod val="50000"/>
                  </a:schemeClr>
                </a:solidFill>
              </a:rPr>
              <a:t>DMF</a:t>
            </a:r>
            <a:endParaRPr lang="en-US" sz="1200" dirty="0">
              <a:solidFill>
                <a:schemeClr val="bg1">
                  <a:lumMod val="50000"/>
                </a:schemeClr>
              </a:solidFill>
            </a:endParaRPr>
          </a:p>
        </p:txBody>
      </p:sp>
      <p:sp>
        <p:nvSpPr>
          <p:cNvPr id="222" name="Rectangle 59"/>
          <p:cNvSpPr>
            <a:spLocks noChangeArrowheads="1"/>
          </p:cNvSpPr>
          <p:nvPr/>
        </p:nvSpPr>
        <p:spPr bwMode="auto">
          <a:xfrm>
            <a:off x="7404794" y="1622463"/>
            <a:ext cx="1390173" cy="923330"/>
          </a:xfrm>
          <a:prstGeom prst="rect">
            <a:avLst/>
          </a:prstGeom>
          <a:noFill/>
          <a:ln w="9525">
            <a:noFill/>
            <a:miter lim="800000"/>
            <a:headEnd/>
            <a:tailEnd/>
          </a:ln>
        </p:spPr>
        <p:txBody>
          <a:bodyPr wrap="square" lIns="0" tIns="0" rIns="0" bIns="0">
            <a:spAutoFit/>
          </a:bodyPr>
          <a:lstStyle/>
          <a:p>
            <a:pPr algn="ctr"/>
            <a:r>
              <a:rPr lang="en-US" sz="1200" b="1" dirty="0" smtClean="0">
                <a:solidFill>
                  <a:schemeClr val="tx1">
                    <a:lumMod val="75000"/>
                    <a:lumOff val="25000"/>
                  </a:schemeClr>
                </a:solidFill>
              </a:rPr>
              <a:t>DMF: Design Maturity Factor added to high estimate to capture worst case</a:t>
            </a:r>
            <a:endParaRPr lang="en-US" sz="1200" dirty="0">
              <a:solidFill>
                <a:schemeClr val="tx1">
                  <a:lumMod val="75000"/>
                  <a:lumOff val="25000"/>
                </a:schemeClr>
              </a:solidFill>
            </a:endParaRPr>
          </a:p>
        </p:txBody>
      </p:sp>
      <p:sp>
        <p:nvSpPr>
          <p:cNvPr id="99" name="Rectangle 55"/>
          <p:cNvSpPr>
            <a:spLocks noChangeArrowheads="1"/>
          </p:cNvSpPr>
          <p:nvPr/>
        </p:nvSpPr>
        <p:spPr bwMode="auto">
          <a:xfrm>
            <a:off x="6764237" y="2903334"/>
            <a:ext cx="776287" cy="369332"/>
          </a:xfrm>
          <a:prstGeom prst="rect">
            <a:avLst/>
          </a:prstGeom>
          <a:noFill/>
          <a:ln w="9525">
            <a:noFill/>
            <a:miter lim="800000"/>
            <a:headEnd/>
            <a:tailEnd/>
          </a:ln>
        </p:spPr>
        <p:txBody>
          <a:bodyPr wrap="square" lIns="0" tIns="0" rIns="0" bIns="0">
            <a:spAutoFit/>
          </a:bodyPr>
          <a:lstStyle/>
          <a:p>
            <a:pPr algn="ctr"/>
            <a:r>
              <a:rPr lang="en-US" sz="1200" b="1" dirty="0" smtClean="0"/>
              <a:t>Upper Limit</a:t>
            </a:r>
            <a:endParaRPr lang="en-US" sz="1200" dirty="0"/>
          </a:p>
        </p:txBody>
      </p:sp>
      <p:grpSp>
        <p:nvGrpSpPr>
          <p:cNvPr id="100" name="Group 113"/>
          <p:cNvGrpSpPr/>
          <p:nvPr/>
        </p:nvGrpSpPr>
        <p:grpSpPr>
          <a:xfrm>
            <a:off x="6311272" y="2108055"/>
            <a:ext cx="247650" cy="257175"/>
            <a:chOff x="8324850" y="1609725"/>
            <a:chExt cx="247650" cy="257175"/>
          </a:xfrm>
        </p:grpSpPr>
        <p:sp>
          <p:nvSpPr>
            <p:cNvPr id="101" name="Oval 100"/>
            <p:cNvSpPr/>
            <p:nvPr/>
          </p:nvSpPr>
          <p:spPr bwMode="auto">
            <a:xfrm>
              <a:off x="8324850" y="1609725"/>
              <a:ext cx="247650" cy="257175"/>
            </a:xfrm>
            <a:prstGeom prst="ellipse">
              <a:avLst/>
            </a:prstGeom>
            <a:solidFill>
              <a:schemeClr val="bg1"/>
            </a:solidFill>
            <a:ln w="15875" cap="flat" cmpd="sng" algn="ctr">
              <a:solidFill>
                <a:srgbClr val="FF7E0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102" name="Rectangle 63"/>
            <p:cNvSpPr>
              <a:spLocks noChangeArrowheads="1"/>
            </p:cNvSpPr>
            <p:nvPr/>
          </p:nvSpPr>
          <p:spPr bwMode="auto">
            <a:xfrm>
              <a:off x="8391525" y="1647824"/>
              <a:ext cx="123825" cy="184666"/>
            </a:xfrm>
            <a:prstGeom prst="rect">
              <a:avLst/>
            </a:prstGeom>
            <a:solidFill>
              <a:schemeClr val="bg1"/>
            </a:solidFill>
            <a:ln w="9525">
              <a:noFill/>
              <a:miter lim="800000"/>
              <a:headEnd/>
              <a:tailEnd/>
            </a:ln>
          </p:spPr>
          <p:txBody>
            <a:bodyPr wrap="square" lIns="0" tIns="0" rIns="0" bIns="0">
              <a:spAutoFit/>
            </a:bodyPr>
            <a:lstStyle/>
            <a:p>
              <a:r>
                <a:rPr lang="en-US" sz="1200" b="1" dirty="0" smtClean="0">
                  <a:solidFill>
                    <a:srgbClr val="FF7E07"/>
                  </a:solidFill>
                </a:rPr>
                <a:t>H</a:t>
              </a:r>
              <a:endParaRPr lang="en-US" sz="1200" b="1" dirty="0">
                <a:solidFill>
                  <a:srgbClr val="FF7E07"/>
                </a:solidFill>
              </a:endParaRPr>
            </a:p>
          </p:txBody>
        </p:sp>
      </p:grpSp>
      <p:grpSp>
        <p:nvGrpSpPr>
          <p:cNvPr id="103" name="Group 109"/>
          <p:cNvGrpSpPr/>
          <p:nvPr/>
        </p:nvGrpSpPr>
        <p:grpSpPr>
          <a:xfrm>
            <a:off x="5219874" y="2108056"/>
            <a:ext cx="247650" cy="257175"/>
            <a:chOff x="8324850" y="1609725"/>
            <a:chExt cx="247650" cy="257175"/>
          </a:xfrm>
        </p:grpSpPr>
        <p:sp>
          <p:nvSpPr>
            <p:cNvPr id="104" name="Oval 103"/>
            <p:cNvSpPr/>
            <p:nvPr/>
          </p:nvSpPr>
          <p:spPr bwMode="auto">
            <a:xfrm>
              <a:off x="8324850" y="1609725"/>
              <a:ext cx="247650" cy="257175"/>
            </a:xfrm>
            <a:prstGeom prst="ellipse">
              <a:avLst/>
            </a:prstGeom>
            <a:solidFill>
              <a:schemeClr val="bg1"/>
            </a:solidFill>
            <a:ln w="15875" cap="flat" cmpd="sng" algn="ctr">
              <a:solidFill>
                <a:srgbClr val="4D6E9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105" name="Rectangle 63"/>
            <p:cNvSpPr>
              <a:spLocks noChangeArrowheads="1"/>
            </p:cNvSpPr>
            <p:nvPr/>
          </p:nvSpPr>
          <p:spPr bwMode="auto">
            <a:xfrm>
              <a:off x="8401050" y="1647824"/>
              <a:ext cx="123825" cy="184666"/>
            </a:xfrm>
            <a:prstGeom prst="rect">
              <a:avLst/>
            </a:prstGeom>
            <a:solidFill>
              <a:schemeClr val="bg1"/>
            </a:solidFill>
            <a:ln w="9525">
              <a:noFill/>
              <a:miter lim="800000"/>
              <a:headEnd/>
              <a:tailEnd/>
            </a:ln>
          </p:spPr>
          <p:txBody>
            <a:bodyPr wrap="square" lIns="0" tIns="0" rIns="0" bIns="0">
              <a:spAutoFit/>
            </a:bodyPr>
            <a:lstStyle/>
            <a:p>
              <a:r>
                <a:rPr lang="en-US" sz="1200" b="1" dirty="0">
                  <a:solidFill>
                    <a:srgbClr val="4D6E9F"/>
                  </a:solidFill>
                </a:rPr>
                <a:t>L</a:t>
              </a:r>
            </a:p>
          </p:txBody>
        </p:sp>
      </p:grpSp>
      <p:grpSp>
        <p:nvGrpSpPr>
          <p:cNvPr id="106" name="Group 110"/>
          <p:cNvGrpSpPr/>
          <p:nvPr/>
        </p:nvGrpSpPr>
        <p:grpSpPr>
          <a:xfrm>
            <a:off x="5769193" y="2115737"/>
            <a:ext cx="247650" cy="257175"/>
            <a:chOff x="8324850" y="1609725"/>
            <a:chExt cx="247650" cy="257175"/>
          </a:xfrm>
        </p:grpSpPr>
        <p:sp>
          <p:nvSpPr>
            <p:cNvPr id="107" name="Oval 106"/>
            <p:cNvSpPr/>
            <p:nvPr/>
          </p:nvSpPr>
          <p:spPr bwMode="auto">
            <a:xfrm>
              <a:off x="8324850" y="1609725"/>
              <a:ext cx="247650" cy="257175"/>
            </a:xfrm>
            <a:prstGeom prst="ellipse">
              <a:avLst/>
            </a:prstGeom>
            <a:solidFill>
              <a:schemeClr val="bg1"/>
            </a:solidFill>
            <a:ln w="15875" cap="flat" cmpd="sng" algn="ctr">
              <a:solidFill>
                <a:srgbClr val="8B23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8B2346"/>
                </a:solidFill>
                <a:effectLst/>
                <a:latin typeface="Arial" pitchFamily="80" charset="0"/>
                <a:ea typeface="ＭＳ Ｐゴシック" pitchFamily="80" charset="-128"/>
                <a:cs typeface="ＭＳ Ｐゴシック" pitchFamily="80" charset="-128"/>
              </a:endParaRPr>
            </a:p>
          </p:txBody>
        </p:sp>
        <p:sp>
          <p:nvSpPr>
            <p:cNvPr id="108" name="Rectangle 63"/>
            <p:cNvSpPr>
              <a:spLocks noChangeArrowheads="1"/>
            </p:cNvSpPr>
            <p:nvPr/>
          </p:nvSpPr>
          <p:spPr bwMode="auto">
            <a:xfrm>
              <a:off x="8382472" y="1638299"/>
              <a:ext cx="123825" cy="184666"/>
            </a:xfrm>
            <a:prstGeom prst="rect">
              <a:avLst/>
            </a:prstGeom>
            <a:solidFill>
              <a:schemeClr val="bg1"/>
            </a:solidFill>
            <a:ln w="9525">
              <a:noFill/>
              <a:miter lim="800000"/>
              <a:headEnd/>
              <a:tailEnd/>
            </a:ln>
          </p:spPr>
          <p:txBody>
            <a:bodyPr wrap="square" lIns="0" tIns="0" rIns="0" bIns="0">
              <a:spAutoFit/>
            </a:bodyPr>
            <a:lstStyle/>
            <a:p>
              <a:r>
                <a:rPr lang="en-US" sz="1200" b="1" dirty="0" smtClean="0">
                  <a:solidFill>
                    <a:srgbClr val="8B2346"/>
                  </a:solidFill>
                </a:rPr>
                <a:t>M</a:t>
              </a:r>
              <a:endParaRPr lang="en-US" sz="1200" b="1" dirty="0">
                <a:solidFill>
                  <a:srgbClr val="8B2346"/>
                </a:solidFill>
              </a:endParaRPr>
            </a:p>
          </p:txBody>
        </p:sp>
      </p:grpSp>
      <p:cxnSp>
        <p:nvCxnSpPr>
          <p:cNvPr id="110" name="Straight Arrow Connector 106"/>
          <p:cNvCxnSpPr>
            <a:cxnSpLocks noChangeShapeType="1"/>
            <a:stCxn id="104" idx="3"/>
          </p:cNvCxnSpPr>
          <p:nvPr/>
        </p:nvCxnSpPr>
        <p:spPr bwMode="auto">
          <a:xfrm flipH="1">
            <a:off x="5214195" y="2327569"/>
            <a:ext cx="41947" cy="534130"/>
          </a:xfrm>
          <a:prstGeom prst="straightConnector1">
            <a:avLst/>
          </a:prstGeom>
          <a:noFill/>
          <a:ln w="9525" algn="ctr">
            <a:solidFill>
              <a:srgbClr val="0070C0"/>
            </a:solidFill>
            <a:round/>
            <a:headEnd/>
            <a:tailEnd type="triangle" w="sm" len="lg"/>
          </a:ln>
        </p:spPr>
      </p:cxnSp>
      <p:cxnSp>
        <p:nvCxnSpPr>
          <p:cNvPr id="162" name="Straight Arrow Connector 106"/>
          <p:cNvCxnSpPr>
            <a:cxnSpLocks noChangeShapeType="1"/>
            <a:stCxn id="101" idx="4"/>
          </p:cNvCxnSpPr>
          <p:nvPr/>
        </p:nvCxnSpPr>
        <p:spPr bwMode="auto">
          <a:xfrm>
            <a:off x="6435097" y="2365230"/>
            <a:ext cx="171406" cy="469507"/>
          </a:xfrm>
          <a:prstGeom prst="straightConnector1">
            <a:avLst/>
          </a:prstGeom>
          <a:noFill/>
          <a:ln w="9525" algn="ctr">
            <a:solidFill>
              <a:srgbClr val="FF7E07"/>
            </a:solidFill>
            <a:round/>
            <a:headEnd/>
            <a:tailEnd type="triangle" w="sm" len="lg"/>
          </a:ln>
        </p:spPr>
      </p:cxnSp>
      <p:sp>
        <p:nvSpPr>
          <p:cNvPr id="154" name="Text Placeholder 131"/>
          <p:cNvSpPr>
            <a:spLocks noGrp="1"/>
          </p:cNvSpPr>
          <p:nvPr>
            <p:ph type="body" sz="quarter" idx="4294967295"/>
          </p:nvPr>
        </p:nvSpPr>
        <p:spPr>
          <a:xfrm>
            <a:off x="228600" y="531425"/>
            <a:ext cx="8229600" cy="609600"/>
          </a:xfrm>
          <a:prstGeom prst="rect">
            <a:avLst/>
          </a:prstGeom>
        </p:spPr>
        <p:txBody>
          <a:bodyPr/>
          <a:lstStyle/>
          <a:p>
            <a:pPr marL="0" indent="0">
              <a:buNone/>
            </a:pPr>
            <a:r>
              <a:rPr lang="en-US" i="1" dirty="0" smtClean="0">
                <a:solidFill>
                  <a:schemeClr val="bg1">
                    <a:lumMod val="50000"/>
                  </a:schemeClr>
                </a:solidFill>
              </a:rPr>
              <a:t>Used to estimate reserves</a:t>
            </a:r>
            <a:endParaRPr lang="en-US" i="1" dirty="0">
              <a:solidFill>
                <a:schemeClr val="bg1">
                  <a:lumMod val="50000"/>
                </a:schemeClr>
              </a:solidFill>
            </a:endParaRPr>
          </a:p>
        </p:txBody>
      </p:sp>
    </p:spTree>
    <p:extLst>
      <p:ext uri="{BB962C8B-B14F-4D97-AF65-F5344CB8AC3E}">
        <p14:creationId xmlns:p14="http://schemas.microsoft.com/office/powerpoint/2010/main" val="1405675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a:xfrm>
            <a:off x="228600" y="304800"/>
            <a:ext cx="8229600" cy="492443"/>
          </a:xfrm>
        </p:spPr>
        <p:txBody>
          <a:bodyPr/>
          <a:lstStyle/>
          <a:p>
            <a:r>
              <a:rPr lang="en-US" dirty="0" smtClean="0"/>
              <a:t>Design Growth and Launch Vehicle Threats</a:t>
            </a:r>
          </a:p>
        </p:txBody>
      </p:sp>
      <p:sp>
        <p:nvSpPr>
          <p:cNvPr id="6" name="Content Placeholder 5"/>
          <p:cNvSpPr>
            <a:spLocks noGrp="1"/>
          </p:cNvSpPr>
          <p:nvPr>
            <p:ph sz="quarter" idx="15"/>
          </p:nvPr>
        </p:nvSpPr>
        <p:spPr>
          <a:xfrm>
            <a:off x="336628" y="1155718"/>
            <a:ext cx="8077200" cy="4807470"/>
          </a:xfrm>
        </p:spPr>
        <p:txBody>
          <a:bodyPr/>
          <a:lstStyle/>
          <a:p>
            <a:r>
              <a:rPr lang="en-US" sz="1800" b="1" dirty="0" smtClean="0"/>
              <a:t>All CATE estimates based on project team inputs</a:t>
            </a:r>
          </a:p>
          <a:p>
            <a:pPr lvl="1"/>
            <a:r>
              <a:rPr lang="en-US" sz="1600" dirty="0" smtClean="0"/>
              <a:t>Wide range in the maturity of the designs</a:t>
            </a:r>
          </a:p>
          <a:p>
            <a:pPr lvl="1"/>
            <a:r>
              <a:rPr lang="en-US" sz="1600" dirty="0" smtClean="0"/>
              <a:t>Some responses are essentially concept descriptions</a:t>
            </a:r>
          </a:p>
          <a:p>
            <a:pPr lvl="1"/>
            <a:r>
              <a:rPr lang="en-US" sz="1600" dirty="0" smtClean="0"/>
              <a:t>Others already have had significant investment maturing the design and required technology</a:t>
            </a:r>
          </a:p>
          <a:p>
            <a:r>
              <a:rPr lang="en-US" sz="1800" b="1" dirty="0" smtClean="0"/>
              <a:t>Need to ensure that immature projects didn’t have an unfair advantage</a:t>
            </a:r>
          </a:p>
          <a:p>
            <a:pPr lvl="1"/>
            <a:r>
              <a:rPr lang="en-US" sz="1600" dirty="0" smtClean="0"/>
              <a:t>Apply higher mass and power contingencies for less mature projects</a:t>
            </a:r>
          </a:p>
          <a:p>
            <a:pPr lvl="2"/>
            <a:r>
              <a:rPr lang="en-US" sz="1600" dirty="0" smtClean="0"/>
              <a:t>Mass and power drive cost estimates from both analogies and models</a:t>
            </a:r>
          </a:p>
          <a:p>
            <a:pPr lvl="1"/>
            <a:r>
              <a:rPr lang="en-US" sz="1600" dirty="0" smtClean="0"/>
              <a:t>Use project-supplied contingencies for estimate without threats</a:t>
            </a:r>
          </a:p>
          <a:p>
            <a:r>
              <a:rPr lang="en-US" b="1" dirty="0" smtClean="0"/>
              <a:t>Aerospace-applied contingencies to develop “Design Growth” cost threat</a:t>
            </a:r>
          </a:p>
          <a:p>
            <a:r>
              <a:rPr lang="en-US" b="1" dirty="0" smtClean="0"/>
              <a:t>Add cost of moving to next larger launch vehicle as “Launch Vehicle” cost threat</a:t>
            </a:r>
          </a:p>
          <a:p>
            <a:pPr lvl="1"/>
            <a:r>
              <a:rPr lang="en-US" sz="1600" dirty="0" smtClean="0"/>
              <a:t>If mass contingency results in less than 10% launch vehicle mass margin</a:t>
            </a:r>
          </a:p>
          <a:p>
            <a:endParaRPr lang="en-US" sz="1600" dirty="0"/>
          </a:p>
        </p:txBody>
      </p:sp>
    </p:spTree>
    <p:extLst>
      <p:ext uri="{BB962C8B-B14F-4D97-AF65-F5344CB8AC3E}">
        <p14:creationId xmlns:p14="http://schemas.microsoft.com/office/powerpoint/2010/main" val="106578620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09715" y="797243"/>
            <a:ext cx="6861198" cy="4661546"/>
          </a:xfrm>
          <a:prstGeom prst="rect">
            <a:avLst/>
          </a:prstGeom>
        </p:spPr>
      </p:pic>
      <p:sp>
        <p:nvSpPr>
          <p:cNvPr id="479237" name="Rectangle 5"/>
          <p:cNvSpPr>
            <a:spLocks noGrp="1" noChangeArrowheads="1"/>
          </p:cNvSpPr>
          <p:nvPr>
            <p:ph type="title"/>
          </p:nvPr>
        </p:nvSpPr>
        <p:spPr>
          <a:xfrm>
            <a:off x="228600" y="304800"/>
            <a:ext cx="8229600" cy="492443"/>
          </a:xfrm>
        </p:spPr>
        <p:txBody>
          <a:bodyPr/>
          <a:lstStyle/>
          <a:p>
            <a:r>
              <a:rPr lang="en-US" dirty="0" smtClean="0"/>
              <a:t>Payload Mass Contingency Values for Threat Estimate</a:t>
            </a:r>
            <a:endParaRPr lang="en-US" i="1" dirty="0">
              <a:solidFill>
                <a:schemeClr val="bg1">
                  <a:lumMod val="65000"/>
                </a:schemeClr>
              </a:solidFill>
            </a:endParaRPr>
          </a:p>
        </p:txBody>
      </p:sp>
      <p:sp>
        <p:nvSpPr>
          <p:cNvPr id="479239" name="Rectangle 7"/>
          <p:cNvSpPr>
            <a:spLocks noGrp="1" noChangeArrowheads="1"/>
          </p:cNvSpPr>
          <p:nvPr>
            <p:ph type="body" sz="quarter" idx="4294967295"/>
          </p:nvPr>
        </p:nvSpPr>
        <p:spPr>
          <a:xfrm>
            <a:off x="1167898" y="5429006"/>
            <a:ext cx="6744832" cy="646331"/>
          </a:xfrm>
          <a:solidFill>
            <a:schemeClr val="accent1">
              <a:lumMod val="40000"/>
              <a:lumOff val="60000"/>
            </a:schemeClr>
          </a:solidFill>
          <a:ln>
            <a:solidFill>
              <a:schemeClr val="tx1"/>
            </a:solidFill>
          </a:ln>
        </p:spPr>
        <p:txBody>
          <a:bodyPr/>
          <a:lstStyle/>
          <a:p>
            <a:pPr algn="ctr">
              <a:buNone/>
            </a:pPr>
            <a:r>
              <a:rPr lang="en-US" dirty="0" smtClean="0"/>
              <a:t>CATE contingency values are an extrapolation of historical Astrophysics mission data</a:t>
            </a:r>
            <a:endParaRPr lang="en-US" dirty="0"/>
          </a:p>
        </p:txBody>
      </p:sp>
      <p:cxnSp>
        <p:nvCxnSpPr>
          <p:cNvPr id="9" name="Straight Arrow Connector 8"/>
          <p:cNvCxnSpPr/>
          <p:nvPr/>
        </p:nvCxnSpPr>
        <p:spPr bwMode="auto">
          <a:xfrm rot="5400000">
            <a:off x="3068650" y="1912710"/>
            <a:ext cx="615634" cy="58847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 name="TextBox 6"/>
          <p:cNvSpPr txBox="1"/>
          <p:nvPr/>
        </p:nvSpPr>
        <p:spPr>
          <a:xfrm>
            <a:off x="3082231" y="1454993"/>
            <a:ext cx="2202464"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400" dirty="0" smtClean="0"/>
              <a:t>Used for</a:t>
            </a:r>
          </a:p>
          <a:p>
            <a:pPr algn="ctr"/>
            <a:r>
              <a:rPr lang="en-US" sz="1400" dirty="0" smtClean="0"/>
              <a:t>Astrophysics CATEs</a:t>
            </a:r>
            <a:endParaRPr lang="en-US" sz="1400" dirty="0"/>
          </a:p>
        </p:txBody>
      </p:sp>
      <p:sp>
        <p:nvSpPr>
          <p:cNvPr id="2" name="Rectangle 1"/>
          <p:cNvSpPr/>
          <p:nvPr/>
        </p:nvSpPr>
        <p:spPr bwMode="auto">
          <a:xfrm>
            <a:off x="5941122" y="1084146"/>
            <a:ext cx="947854" cy="11213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4" name="Oval 3"/>
          <p:cNvSpPr/>
          <p:nvPr/>
        </p:nvSpPr>
        <p:spPr bwMode="auto">
          <a:xfrm>
            <a:off x="4206488" y="2292195"/>
            <a:ext cx="303561" cy="2502829"/>
          </a:xfrm>
          <a:prstGeom prst="ellipse">
            <a:avLst/>
          </a:prstGeom>
          <a:noFill/>
          <a:ln w="1905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cxnSp>
        <p:nvCxnSpPr>
          <p:cNvPr id="10" name="Straight Arrow Connector 9"/>
          <p:cNvCxnSpPr/>
          <p:nvPr/>
        </p:nvCxnSpPr>
        <p:spPr bwMode="auto">
          <a:xfrm flipH="1" flipV="1">
            <a:off x="4460488" y="3010832"/>
            <a:ext cx="725542" cy="1062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5086972" y="2926955"/>
            <a:ext cx="2202464" cy="523220"/>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400" dirty="0" smtClean="0"/>
              <a:t>Actual Past Mission</a:t>
            </a:r>
          </a:p>
          <a:p>
            <a:pPr algn="ctr"/>
            <a:r>
              <a:rPr lang="en-US" sz="1400" dirty="0" smtClean="0"/>
              <a:t>Contingency</a:t>
            </a:r>
            <a:endParaRPr lang="en-US" sz="1400" dirty="0"/>
          </a:p>
        </p:txBody>
      </p:sp>
    </p:spTree>
    <p:extLst>
      <p:ext uri="{BB962C8B-B14F-4D97-AF65-F5344CB8AC3E}">
        <p14:creationId xmlns:p14="http://schemas.microsoft.com/office/powerpoint/2010/main" val="20119348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r>
              <a:rPr lang="en-US" dirty="0" smtClean="0">
                <a:solidFill>
                  <a:schemeClr val="tx1"/>
                </a:solidFill>
                <a:latin typeface="Arial" pitchFamily="34" charset="0"/>
                <a:ea typeface="ＭＳ Ｐゴシック"/>
                <a:cs typeface="ＭＳ Ｐゴシック"/>
              </a:rPr>
              <a:t>Example</a:t>
            </a:r>
            <a:r>
              <a:rPr lang="en-US" dirty="0" smtClean="0">
                <a:latin typeface="Arial" pitchFamily="34" charset="0"/>
                <a:ea typeface="ＭＳ Ｐゴシック"/>
                <a:cs typeface="ＭＳ Ｐゴシック"/>
              </a:rPr>
              <a:t> Cost Estimate Table</a:t>
            </a:r>
            <a:endParaRPr lang="en-US" sz="2000" i="1" dirty="0" smtClean="0">
              <a:solidFill>
                <a:schemeClr val="bg2">
                  <a:lumMod val="75000"/>
                </a:schemeClr>
              </a:solidFill>
            </a:endParaRPr>
          </a:p>
        </p:txBody>
      </p:sp>
      <p:graphicFrame>
        <p:nvGraphicFramePr>
          <p:cNvPr id="136194" name="Object 3"/>
          <p:cNvGraphicFramePr>
            <a:graphicFrameLocks noChangeAspect="1"/>
          </p:cNvGraphicFramePr>
          <p:nvPr>
            <p:extLst>
              <p:ext uri="{D42A27DB-BD31-4B8C-83A1-F6EECF244321}">
                <p14:modId xmlns:p14="http://schemas.microsoft.com/office/powerpoint/2010/main" val="3611591882"/>
              </p:ext>
            </p:extLst>
          </p:nvPr>
        </p:nvGraphicFramePr>
        <p:xfrm>
          <a:off x="193102" y="1331844"/>
          <a:ext cx="8623300" cy="3587750"/>
        </p:xfrm>
        <a:graphic>
          <a:graphicData uri="http://schemas.openxmlformats.org/presentationml/2006/ole">
            <mc:AlternateContent xmlns:mc="http://schemas.openxmlformats.org/markup-compatibility/2006">
              <mc:Choice xmlns:v="urn:schemas-microsoft-com:vml" Requires="v">
                <p:oleObj spid="_x0000_s3255" name="Worksheet" r:id="rId3" imgW="6800700" imgH="2743200" progId="Excel.Sheet.8">
                  <p:embed/>
                </p:oleObj>
              </mc:Choice>
              <mc:Fallback>
                <p:oleObj name="Worksheet" r:id="rId3" imgW="6800700" imgH="2743200" progId="Excel.Sheet.8">
                  <p:embed/>
                  <p:pic>
                    <p:nvPicPr>
                      <p:cNvPr id="0"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102" y="1331844"/>
                        <a:ext cx="8623300" cy="3587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8097" dir="2700000" algn="ctr" rotWithShape="0">
                                <a:schemeClr val="bg2">
                                  <a:alpha val="74997"/>
                                </a:schemeClr>
                              </a:outerShdw>
                            </a:effectLst>
                          </a14:hiddenEffects>
                        </a:ext>
                      </a:extLst>
                    </p:spPr>
                  </p:pic>
                </p:oleObj>
              </mc:Fallback>
            </mc:AlternateContent>
          </a:graphicData>
        </a:graphic>
      </p:graphicFrame>
      <p:sp>
        <p:nvSpPr>
          <p:cNvPr id="4" name="TextBox 1"/>
          <p:cNvSpPr txBox="1"/>
          <p:nvPr/>
        </p:nvSpPr>
        <p:spPr>
          <a:xfrm>
            <a:off x="6616410" y="1014973"/>
            <a:ext cx="2199992" cy="316871"/>
          </a:xfrm>
          <a:prstGeom prst="rect">
            <a:avLst/>
          </a:prstGeom>
          <a:solidFill>
            <a:schemeClr val="accent1">
              <a:lumMod val="40000"/>
              <a:lumOff val="60000"/>
            </a:schemeClr>
          </a:solidFill>
          <a:ln>
            <a:solidFill>
              <a:schemeClr val="tx1"/>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t>Notional Results</a:t>
            </a:r>
            <a:endParaRPr lang="en-US" sz="1800" dirty="0"/>
          </a:p>
        </p:txBody>
      </p:sp>
    </p:spTree>
    <p:extLst>
      <p:ext uri="{BB962C8B-B14F-4D97-AF65-F5344CB8AC3E}">
        <p14:creationId xmlns:p14="http://schemas.microsoft.com/office/powerpoint/2010/main" val="3561924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title"/>
          </p:nvPr>
        </p:nvSpPr>
        <p:spPr>
          <a:xfrm>
            <a:off x="228600" y="304800"/>
            <a:ext cx="8229600" cy="492443"/>
          </a:xfrm>
        </p:spPr>
        <p:txBody>
          <a:bodyPr/>
          <a:lstStyle/>
          <a:p>
            <a:r>
              <a:rPr lang="en-US" dirty="0" smtClean="0">
                <a:latin typeface="Arial" pitchFamily="84" charset="0"/>
                <a:ea typeface="ＭＳ Ｐゴシック" pitchFamily="84" charset="-128"/>
                <a:cs typeface="ＭＳ Ｐゴシック" pitchFamily="84" charset="-128"/>
              </a:rPr>
              <a:t>CATE Conclusions</a:t>
            </a:r>
          </a:p>
        </p:txBody>
      </p:sp>
      <p:sp>
        <p:nvSpPr>
          <p:cNvPr id="11266" name="Content Placeholder 4"/>
          <p:cNvSpPr>
            <a:spLocks noGrp="1"/>
          </p:cNvSpPr>
          <p:nvPr>
            <p:ph sz="quarter" idx="15"/>
          </p:nvPr>
        </p:nvSpPr>
        <p:spPr>
          <a:xfrm>
            <a:off x="362187" y="951089"/>
            <a:ext cx="8077200" cy="5576913"/>
          </a:xfrm>
        </p:spPr>
        <p:txBody>
          <a:bodyPr/>
          <a:lstStyle/>
          <a:p>
            <a:r>
              <a:rPr lang="en-US" sz="1800" b="1" dirty="0" smtClean="0">
                <a:latin typeface="Arial" pitchFamily="84" charset="0"/>
                <a:ea typeface="ＭＳ Ｐゴシック" pitchFamily="84" charset="-128"/>
                <a:cs typeface="ＭＳ Ｐゴシック" pitchFamily="84" charset="-128"/>
              </a:rPr>
              <a:t>CATE is a consistent and robust process to estimate missions for prioritization within a budget constraint profile</a:t>
            </a:r>
          </a:p>
          <a:p>
            <a:pPr lvl="1"/>
            <a:r>
              <a:rPr lang="en-US" sz="1800" dirty="0" smtClean="0">
                <a:latin typeface="Arial" pitchFamily="84" charset="0"/>
                <a:ea typeface="ＭＳ Ｐゴシック" pitchFamily="84" charset="-128"/>
                <a:cs typeface="ＭＳ Ｐゴシック" pitchFamily="84" charset="-128"/>
              </a:rPr>
              <a:t>Analogies and parametric models are used</a:t>
            </a:r>
          </a:p>
          <a:p>
            <a:pPr lvl="1"/>
            <a:r>
              <a:rPr lang="en-US" sz="1800" dirty="0" smtClean="0">
                <a:latin typeface="Arial" pitchFamily="84" charset="0"/>
                <a:ea typeface="ＭＳ Ｐゴシック" pitchFamily="84" charset="-128"/>
                <a:cs typeface="ＭＳ Ｐゴシック" pitchFamily="84" charset="-128"/>
              </a:rPr>
              <a:t>Instruments and spacecraft are key drivers and often are under estimated by the projects</a:t>
            </a:r>
          </a:p>
          <a:p>
            <a:pPr lvl="1"/>
            <a:r>
              <a:rPr lang="en-US" sz="1800" dirty="0" smtClean="0">
                <a:latin typeface="Arial" pitchFamily="84" charset="0"/>
                <a:ea typeface="ＭＳ Ｐゴシック" pitchFamily="84" charset="-128"/>
                <a:cs typeface="ＭＳ Ｐゴシック" pitchFamily="84" charset="-128"/>
              </a:rPr>
              <a:t>Process uses a statistical approach to capture appropriate reserves</a:t>
            </a:r>
          </a:p>
          <a:p>
            <a:pPr lvl="2"/>
            <a:r>
              <a:rPr lang="en-US" sz="1800" dirty="0" smtClean="0">
                <a:latin typeface="Arial" pitchFamily="84" charset="0"/>
                <a:ea typeface="ＭＳ Ｐゴシック" pitchFamily="84" charset="-128"/>
                <a:cs typeface="ＭＳ Ｐゴシック" pitchFamily="84" charset="-128"/>
              </a:rPr>
              <a:t>Concept maturity</a:t>
            </a:r>
          </a:p>
          <a:p>
            <a:pPr lvl="2"/>
            <a:r>
              <a:rPr lang="en-US" sz="1800" dirty="0" smtClean="0">
                <a:latin typeface="Arial" pitchFamily="84" charset="0"/>
                <a:ea typeface="ＭＳ Ｐゴシック" pitchFamily="84" charset="-128"/>
                <a:cs typeface="ＭＳ Ｐゴシック" pitchFamily="84" charset="-128"/>
              </a:rPr>
              <a:t>Technology readiness</a:t>
            </a:r>
          </a:p>
          <a:p>
            <a:pPr lvl="1"/>
            <a:r>
              <a:rPr lang="en-US" sz="1800" dirty="0" smtClean="0">
                <a:latin typeface="Arial" pitchFamily="84" charset="0"/>
                <a:ea typeface="ＭＳ Ｐゴシック" pitchFamily="84" charset="-128"/>
                <a:cs typeface="ＭＳ Ｐゴシック" pitchFamily="84" charset="-128"/>
              </a:rPr>
              <a:t>Process uses historical data to address likely cost threats</a:t>
            </a:r>
          </a:p>
          <a:p>
            <a:pPr lvl="2"/>
            <a:r>
              <a:rPr lang="en-US" sz="1800" dirty="0" smtClean="0">
                <a:latin typeface="Arial" pitchFamily="84" charset="0"/>
                <a:ea typeface="ＭＳ Ｐゴシック" pitchFamily="84" charset="-128"/>
                <a:cs typeface="ＭＳ Ｐゴシック" pitchFamily="84" charset="-128"/>
              </a:rPr>
              <a:t>Design growth</a:t>
            </a:r>
          </a:p>
          <a:p>
            <a:pPr lvl="2"/>
            <a:r>
              <a:rPr lang="en-US" sz="1800" dirty="0" smtClean="0">
                <a:latin typeface="Arial" pitchFamily="84" charset="0"/>
                <a:ea typeface="ＭＳ Ｐゴシック" pitchFamily="84" charset="-128"/>
                <a:cs typeface="ＭＳ Ｐゴシック" pitchFamily="84" charset="-128"/>
              </a:rPr>
              <a:t>Schedule</a:t>
            </a:r>
          </a:p>
          <a:p>
            <a:pPr lvl="2"/>
            <a:r>
              <a:rPr lang="en-US" sz="1800" dirty="0" smtClean="0">
                <a:latin typeface="Arial" pitchFamily="84" charset="0"/>
                <a:ea typeface="ＭＳ Ｐゴシック" pitchFamily="84" charset="-128"/>
                <a:cs typeface="ＭＳ Ｐゴシック" pitchFamily="84" charset="-128"/>
              </a:rPr>
              <a:t>Potential change in launch vehicle</a:t>
            </a:r>
          </a:p>
          <a:p>
            <a:pPr lvl="2"/>
            <a:endParaRPr lang="en-US" sz="1800" dirty="0" smtClean="0">
              <a:latin typeface="Arial" pitchFamily="84" charset="0"/>
              <a:ea typeface="ＭＳ Ｐゴシック" pitchFamily="84" charset="-128"/>
              <a:cs typeface="ＭＳ Ｐゴシック" pitchFamily="84" charset="-128"/>
            </a:endParaRPr>
          </a:p>
          <a:p>
            <a:r>
              <a:rPr lang="en-US" sz="1800" b="1" dirty="0" smtClean="0">
                <a:latin typeface="Arial" pitchFamily="84" charset="0"/>
                <a:ea typeface="ＭＳ Ｐゴシック" pitchFamily="84" charset="-128"/>
                <a:cs typeface="ＭＳ Ｐゴシック" pitchFamily="84" charset="-128"/>
              </a:rPr>
              <a:t>Results are suitable for prioritization and long-range planning</a:t>
            </a:r>
          </a:p>
          <a:p>
            <a:endParaRPr lang="en-US" dirty="0">
              <a:latin typeface="Arial" pitchFamily="84" charset="0"/>
              <a:ea typeface="ＭＳ Ｐゴシック" pitchFamily="84" charset="-128"/>
              <a:cs typeface="ＭＳ Ｐゴシック" pitchFamily="84" charset="-128"/>
            </a:endParaRPr>
          </a:p>
          <a:p>
            <a:r>
              <a:rPr lang="en-US" sz="1800" dirty="0" smtClean="0">
                <a:latin typeface="Arial" pitchFamily="84" charset="0"/>
                <a:ea typeface="ＭＳ Ｐゴシック" pitchFamily="84" charset="-128"/>
                <a:cs typeface="ＭＳ Ｐゴシック" pitchFamily="84" charset="-128"/>
              </a:rPr>
              <a:t>CATEs will be incorporated into future NRC Decadal Surveys</a:t>
            </a:r>
          </a:p>
          <a:p>
            <a:pPr lvl="1"/>
            <a:endParaRPr lang="en-US" sz="1800" b="1" dirty="0" smtClean="0">
              <a:latin typeface="Arial"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9753981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8996" y="136652"/>
            <a:ext cx="8728700" cy="892552"/>
          </a:xfrm>
        </p:spPr>
        <p:txBody>
          <a:bodyPr/>
          <a:lstStyle/>
          <a:p>
            <a:r>
              <a:rPr lang="en-US" dirty="0" smtClean="0"/>
              <a:t>Objectives for Support to Large Mission Concept Teams</a:t>
            </a:r>
            <a:endParaRPr lang="en-US" dirty="0"/>
          </a:p>
        </p:txBody>
      </p:sp>
      <p:sp>
        <p:nvSpPr>
          <p:cNvPr id="4" name="Content Placeholder 3"/>
          <p:cNvSpPr>
            <a:spLocks noGrp="1"/>
          </p:cNvSpPr>
          <p:nvPr>
            <p:ph idx="1"/>
          </p:nvPr>
        </p:nvSpPr>
        <p:spPr>
          <a:xfrm>
            <a:off x="351292" y="1022094"/>
            <a:ext cx="8229600" cy="5144235"/>
          </a:xfrm>
        </p:spPr>
        <p:txBody>
          <a:bodyPr>
            <a:normAutofit/>
          </a:bodyPr>
          <a:lstStyle/>
          <a:p>
            <a:r>
              <a:rPr lang="en-US" dirty="0" smtClean="0"/>
              <a:t>Prime objective</a:t>
            </a:r>
          </a:p>
          <a:p>
            <a:pPr lvl="1"/>
            <a:r>
              <a:rPr lang="en-US" dirty="0" smtClean="0"/>
              <a:t>Achieve a better understanding of technical, cost-risk trades and the impacts on the large concepts</a:t>
            </a:r>
          </a:p>
          <a:p>
            <a:endParaRPr lang="en-US" dirty="0" smtClean="0"/>
          </a:p>
          <a:p>
            <a:r>
              <a:rPr lang="en-US" dirty="0" smtClean="0"/>
              <a:t>Approach for </a:t>
            </a:r>
            <a:r>
              <a:rPr lang="en-US" dirty="0" smtClean="0"/>
              <a:t>achieving the prime objective</a:t>
            </a:r>
          </a:p>
          <a:p>
            <a:pPr marL="800100" lvl="1"/>
            <a:r>
              <a:rPr lang="en-US" dirty="0" smtClean="0"/>
              <a:t>Help study teams to understand cost and risk implications of their mission architecture choices</a:t>
            </a:r>
          </a:p>
          <a:p>
            <a:pPr marL="800100" lvl="1"/>
            <a:r>
              <a:rPr lang="en-US" dirty="0" smtClean="0"/>
              <a:t>Help study teams to better distinguish between areas for deeper engineering and areas where rules of thumb can suffice</a:t>
            </a:r>
          </a:p>
          <a:p>
            <a:pPr marL="800100" lvl="1"/>
            <a:r>
              <a:rPr lang="en-US" dirty="0" smtClean="0"/>
              <a:t>Aerospace Corporation to </a:t>
            </a:r>
            <a:r>
              <a:rPr lang="en-US" dirty="0"/>
              <a:t>provide independent guidance and suggestions to the study teams for consideration in reducing the technical and cost </a:t>
            </a:r>
            <a:r>
              <a:rPr lang="en-US" dirty="0" smtClean="0"/>
              <a:t>risk of the engineering elements. </a:t>
            </a:r>
            <a:endParaRPr lang="en-US" dirty="0"/>
          </a:p>
          <a:p>
            <a:pPr marL="800100" lvl="1"/>
            <a:r>
              <a:rPr lang="en-US" dirty="0" smtClean="0"/>
              <a:t>Allow Aerospace to better understand mission concepts, technology requirements and technology maturity as the studies progress, without commenting on the science merits and without creating a conflict of interest situation with National Academies</a:t>
            </a:r>
          </a:p>
          <a:p>
            <a:pPr marL="400050"/>
            <a:endParaRPr lang="en-US" dirty="0"/>
          </a:p>
        </p:txBody>
      </p:sp>
      <p:sp>
        <p:nvSpPr>
          <p:cNvPr id="2" name="Slide Number Placeholder 1"/>
          <p:cNvSpPr>
            <a:spLocks noGrp="1"/>
          </p:cNvSpPr>
          <p:nvPr>
            <p:ph type="sldNum" sz="quarter" idx="12"/>
          </p:nvPr>
        </p:nvSpPr>
        <p:spPr/>
        <p:txBody>
          <a:bodyPr/>
          <a:lstStyle/>
          <a:p>
            <a:pPr algn="r"/>
            <a:fld id="{B9B0392C-5BE7-214B-9E5F-CC8853CBAA6A}" type="slidenum">
              <a:rPr lang="en-US" smtClean="0"/>
              <a:pPr algn="r"/>
              <a:t>15</a:t>
            </a:fld>
            <a:endParaRPr lang="en-US" dirty="0"/>
          </a:p>
        </p:txBody>
      </p:sp>
    </p:spTree>
    <p:extLst>
      <p:ext uri="{BB962C8B-B14F-4D97-AF65-F5344CB8AC3E}">
        <p14:creationId xmlns:p14="http://schemas.microsoft.com/office/powerpoint/2010/main" val="2436923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67" y="177209"/>
            <a:ext cx="9064256" cy="892552"/>
          </a:xfrm>
        </p:spPr>
        <p:txBody>
          <a:bodyPr/>
          <a:lstStyle/>
          <a:p>
            <a:r>
              <a:rPr lang="en-US" dirty="0" smtClean="0"/>
              <a:t>NASA Guidance to the Astrophysics Large Mission Concept Teams </a:t>
            </a:r>
            <a:endParaRPr lang="en-US" dirty="0"/>
          </a:p>
        </p:txBody>
      </p:sp>
      <p:sp>
        <p:nvSpPr>
          <p:cNvPr id="3" name="Content Placeholder 2"/>
          <p:cNvSpPr>
            <a:spLocks noGrp="1"/>
          </p:cNvSpPr>
          <p:nvPr>
            <p:ph sz="quarter" idx="15"/>
          </p:nvPr>
        </p:nvSpPr>
        <p:spPr>
          <a:xfrm>
            <a:off x="284572" y="1147818"/>
            <a:ext cx="8077200" cy="4918269"/>
          </a:xfrm>
        </p:spPr>
        <p:txBody>
          <a:bodyPr/>
          <a:lstStyle/>
          <a:p>
            <a:r>
              <a:rPr lang="en-US" sz="1600" dirty="0"/>
              <a:t>Every team will have an ‘allowance’ of 400 work hours plus $4.5K of travel support from The Aerospace Corporation for their mission concept studies</a:t>
            </a:r>
          </a:p>
          <a:p>
            <a:pPr lvl="1"/>
            <a:r>
              <a:rPr lang="en-US" sz="1600" dirty="0"/>
              <a:t>This support is from March 8, 2017 through December 31, 2018</a:t>
            </a:r>
          </a:p>
          <a:p>
            <a:pPr lvl="1"/>
            <a:r>
              <a:rPr lang="en-US" sz="1600" dirty="0"/>
              <a:t>This includes Phase 1 and 2 support only (in-scope items from Task statement on next slide)</a:t>
            </a:r>
          </a:p>
          <a:p>
            <a:pPr lvl="1"/>
            <a:r>
              <a:rPr lang="en-US" sz="1600" dirty="0"/>
              <a:t>This allocation does not include the costing and full CATE-like support (this is Phase 3 support for APD) and is not within scope of this effort</a:t>
            </a:r>
          </a:p>
          <a:p>
            <a:r>
              <a:rPr lang="en-US" sz="1600" dirty="0"/>
              <a:t>Each team can prioritize the in-scope Phase 2 </a:t>
            </a:r>
            <a:r>
              <a:rPr lang="en-US" sz="1600" dirty="0" smtClean="0"/>
              <a:t>(next slide) </a:t>
            </a:r>
            <a:r>
              <a:rPr lang="en-US" sz="1600" dirty="0"/>
              <a:t>support from Aerospace</a:t>
            </a:r>
          </a:p>
          <a:p>
            <a:r>
              <a:rPr lang="en-US" sz="1600" dirty="0"/>
              <a:t>Teams have the option of using their own study funds to augment this support</a:t>
            </a:r>
          </a:p>
          <a:p>
            <a:r>
              <a:rPr lang="en-US" sz="1600" dirty="0"/>
              <a:t>Phase 1 of the original task, which included education to the teams on the CATE process is considered complete.</a:t>
            </a:r>
          </a:p>
          <a:p>
            <a:r>
              <a:rPr lang="en-US" sz="1600" dirty="0"/>
              <a:t>A CATE will be accomplished for each mission concept for the Astrophysics Division, but will be performed after the final reports are submitted to the Division and is not included in this effort; CATE is considered Phase 3 support</a:t>
            </a:r>
          </a:p>
          <a:p>
            <a:r>
              <a:rPr lang="en-US" sz="1600" dirty="0"/>
              <a:t>On the next page is a menu of tasks that are in scope that can be prioritized by each team</a:t>
            </a:r>
          </a:p>
        </p:txBody>
      </p:sp>
    </p:spTree>
    <p:extLst>
      <p:ext uri="{BB962C8B-B14F-4D97-AF65-F5344CB8AC3E}">
        <p14:creationId xmlns:p14="http://schemas.microsoft.com/office/powerpoint/2010/main" val="3811323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492443"/>
          </a:xfrm>
        </p:spPr>
        <p:txBody>
          <a:bodyPr/>
          <a:lstStyle/>
          <a:p>
            <a:r>
              <a:rPr lang="en-US" dirty="0"/>
              <a:t>NASA </a:t>
            </a:r>
            <a:r>
              <a:rPr lang="en-US" dirty="0" smtClean="0"/>
              <a:t>Guidance – In Scope Tasks</a:t>
            </a:r>
            <a:endParaRPr lang="en-US" dirty="0"/>
          </a:p>
        </p:txBody>
      </p:sp>
      <p:sp>
        <p:nvSpPr>
          <p:cNvPr id="3" name="Content Placeholder 2"/>
          <p:cNvSpPr>
            <a:spLocks noGrp="1"/>
          </p:cNvSpPr>
          <p:nvPr>
            <p:ph sz="quarter" idx="15"/>
          </p:nvPr>
        </p:nvSpPr>
        <p:spPr>
          <a:xfrm>
            <a:off x="304800" y="1011680"/>
            <a:ext cx="8077200" cy="5207579"/>
          </a:xfrm>
        </p:spPr>
        <p:txBody>
          <a:bodyPr/>
          <a:lstStyle/>
          <a:p>
            <a:r>
              <a:rPr lang="en-US" u="sng" dirty="0"/>
              <a:t>Phase 2 –  Trade Study Support </a:t>
            </a:r>
          </a:p>
          <a:p>
            <a:pPr lvl="1"/>
            <a:r>
              <a:rPr lang="en-US" sz="2100" dirty="0"/>
              <a:t>Feedback on concepts and mission architecture choices</a:t>
            </a:r>
          </a:p>
          <a:p>
            <a:pPr lvl="2"/>
            <a:r>
              <a:rPr lang="en-US" dirty="0"/>
              <a:t>Includes consultation of IDL/MDL runs</a:t>
            </a:r>
          </a:p>
          <a:p>
            <a:pPr lvl="2"/>
            <a:r>
              <a:rPr lang="en-US" dirty="0"/>
              <a:t>Identification of risks </a:t>
            </a:r>
          </a:p>
          <a:p>
            <a:pPr lvl="1"/>
            <a:r>
              <a:rPr lang="en-US" sz="2100" dirty="0"/>
              <a:t>Feedback on technology roadmaps</a:t>
            </a:r>
          </a:p>
          <a:p>
            <a:pPr lvl="2"/>
            <a:r>
              <a:rPr lang="en-US" dirty="0"/>
              <a:t>Includes identification of gaps and risks</a:t>
            </a:r>
          </a:p>
          <a:p>
            <a:pPr lvl="1"/>
            <a:r>
              <a:rPr lang="en-US" sz="2100" dirty="0"/>
              <a:t>Support of F2F meetings as determined by team leadership</a:t>
            </a:r>
          </a:p>
          <a:p>
            <a:pPr lvl="1"/>
            <a:r>
              <a:rPr lang="en-US" sz="2100" dirty="0"/>
              <a:t>Review interim and final reports</a:t>
            </a:r>
          </a:p>
          <a:p>
            <a:pPr marL="342900" lvl="1" indent="0">
              <a:buNone/>
            </a:pPr>
            <a:endParaRPr lang="en-US" sz="2100" dirty="0"/>
          </a:p>
          <a:p>
            <a:pPr marL="342900" lvl="1" indent="0">
              <a:buNone/>
            </a:pPr>
            <a:r>
              <a:rPr lang="en-US" sz="2100" dirty="0"/>
              <a:t>Note: Additional tasks that are not included in the above menu, but were submitted in the team’s request for support,  can be conducted using these allocated hours, if the teams end up not using all of the allocation. However these must be negotiated with the DSMT before proceeding</a:t>
            </a:r>
          </a:p>
          <a:p>
            <a:endParaRPr lang="en-US" dirty="0"/>
          </a:p>
        </p:txBody>
      </p:sp>
    </p:spTree>
    <p:extLst>
      <p:ext uri="{BB962C8B-B14F-4D97-AF65-F5344CB8AC3E}">
        <p14:creationId xmlns:p14="http://schemas.microsoft.com/office/powerpoint/2010/main" val="1553539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492443"/>
          </a:xfrm>
        </p:spPr>
        <p:txBody>
          <a:bodyPr/>
          <a:lstStyle/>
          <a:p>
            <a:r>
              <a:rPr lang="en-US" dirty="0" smtClean="0"/>
              <a:t>Aerospace Support Provided in Phase I </a:t>
            </a:r>
            <a:endParaRPr lang="en-US" dirty="0"/>
          </a:p>
        </p:txBody>
      </p:sp>
      <p:sp>
        <p:nvSpPr>
          <p:cNvPr id="3" name="Content Placeholder 2"/>
          <p:cNvSpPr>
            <a:spLocks noGrp="1"/>
          </p:cNvSpPr>
          <p:nvPr>
            <p:ph sz="quarter" idx="15"/>
          </p:nvPr>
        </p:nvSpPr>
        <p:spPr>
          <a:xfrm>
            <a:off x="228600" y="1203324"/>
            <a:ext cx="8077200" cy="4493538"/>
          </a:xfrm>
        </p:spPr>
        <p:txBody>
          <a:bodyPr/>
          <a:lstStyle/>
          <a:p>
            <a:r>
              <a:rPr lang="en-US" sz="2000" b="0" dirty="0">
                <a:latin typeface="+mj-lt"/>
              </a:rPr>
              <a:t>Cost and Risk Coaching (at Key decision Points and/or to inform key trades)</a:t>
            </a:r>
          </a:p>
          <a:p>
            <a:r>
              <a:rPr lang="en-US" sz="2000" b="0" dirty="0">
                <a:latin typeface="+mj-lt"/>
              </a:rPr>
              <a:t>Independent Technology readiness level assessment </a:t>
            </a:r>
            <a:endParaRPr lang="en-US" sz="2000" b="0" dirty="0" smtClean="0">
              <a:latin typeface="+mj-lt"/>
            </a:endParaRPr>
          </a:p>
          <a:p>
            <a:r>
              <a:rPr lang="en-US" sz="2000" b="0" dirty="0" smtClean="0">
                <a:latin typeface="+mj-lt"/>
              </a:rPr>
              <a:t>Margin Guidance </a:t>
            </a:r>
          </a:p>
          <a:p>
            <a:r>
              <a:rPr lang="en-US" sz="2000" b="0" dirty="0"/>
              <a:t>Discuss the CATE </a:t>
            </a:r>
            <a:r>
              <a:rPr lang="en-US" sz="2000" b="0" dirty="0" smtClean="0"/>
              <a:t>at </a:t>
            </a:r>
            <a:r>
              <a:rPr lang="en-US" sz="2000" b="0" dirty="0"/>
              <a:t>the PAL and November F2F meetings</a:t>
            </a:r>
          </a:p>
          <a:p>
            <a:r>
              <a:rPr lang="en-US" sz="2000" b="0" dirty="0"/>
              <a:t>F2F meetings and </a:t>
            </a:r>
            <a:r>
              <a:rPr lang="en-US" sz="2000" b="0" dirty="0" smtClean="0"/>
              <a:t>presentations</a:t>
            </a:r>
            <a:endParaRPr lang="en-US" sz="2000" dirty="0"/>
          </a:p>
          <a:p>
            <a:pPr lvl="1"/>
            <a:r>
              <a:rPr lang="en-US" dirty="0"/>
              <a:t>Pause &amp; Learn Meeting at HQ – October 20</a:t>
            </a:r>
            <a:r>
              <a:rPr lang="en-US" baseline="30000" dirty="0"/>
              <a:t>th</a:t>
            </a:r>
            <a:r>
              <a:rPr lang="en-US" dirty="0"/>
              <a:t> (Bob Bitten/Angie Bukley)</a:t>
            </a:r>
          </a:p>
          <a:p>
            <a:pPr lvl="1"/>
            <a:r>
              <a:rPr lang="en-US" dirty="0"/>
              <a:t>Aerospace Briefing on CATE process -- November F2F </a:t>
            </a:r>
          </a:p>
          <a:p>
            <a:pPr lvl="2"/>
            <a:r>
              <a:rPr lang="en-US" sz="1800" dirty="0" smtClean="0"/>
              <a:t>Lynx (X-Ray Surveyor) </a:t>
            </a:r>
            <a:r>
              <a:rPr lang="en-US" sz="1800" dirty="0"/>
              <a:t>F2F  - Washington DC on 14-15 November  </a:t>
            </a:r>
            <a:endParaRPr lang="en-US" sz="1800" dirty="0" smtClean="0"/>
          </a:p>
          <a:p>
            <a:pPr lvl="2"/>
            <a:r>
              <a:rPr lang="en-US" sz="1800" dirty="0" smtClean="0"/>
              <a:t>OST </a:t>
            </a:r>
            <a:r>
              <a:rPr lang="en-US" sz="1800" dirty="0"/>
              <a:t>F2F – Boulder, CO on 2-3 November  </a:t>
            </a:r>
          </a:p>
          <a:p>
            <a:pPr lvl="2"/>
            <a:r>
              <a:rPr lang="en-US" sz="1800" dirty="0"/>
              <a:t>LUVOIR and </a:t>
            </a:r>
            <a:r>
              <a:rPr lang="en-US" sz="1800" dirty="0" err="1"/>
              <a:t>HabEx</a:t>
            </a:r>
            <a:r>
              <a:rPr lang="en-US" sz="1800" dirty="0"/>
              <a:t> F2Fs the week of 09-11 November in New Haven, CT </a:t>
            </a:r>
          </a:p>
          <a:p>
            <a:r>
              <a:rPr lang="en-US" sz="2000" b="0" dirty="0" smtClean="0"/>
              <a:t>On-call support to the Instrument and Mission Design Lab runs </a:t>
            </a:r>
            <a:endParaRPr lang="en-US" sz="2000" b="0" dirty="0"/>
          </a:p>
        </p:txBody>
      </p:sp>
    </p:spTree>
    <p:extLst>
      <p:ext uri="{BB962C8B-B14F-4D97-AF65-F5344CB8AC3E}">
        <p14:creationId xmlns:p14="http://schemas.microsoft.com/office/powerpoint/2010/main" val="841537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Considerations for Trades &amp; Costing</a:t>
            </a:r>
            <a:endParaRPr lang="en-US" dirty="0"/>
          </a:p>
        </p:txBody>
      </p:sp>
      <p:sp>
        <p:nvSpPr>
          <p:cNvPr id="3" name="Content Placeholder 2"/>
          <p:cNvSpPr>
            <a:spLocks noGrp="1"/>
          </p:cNvSpPr>
          <p:nvPr>
            <p:ph sz="quarter" idx="15"/>
          </p:nvPr>
        </p:nvSpPr>
        <p:spPr/>
        <p:txBody>
          <a:bodyPr>
            <a:noAutofit/>
          </a:bodyPr>
          <a:lstStyle/>
          <a:p>
            <a:r>
              <a:rPr lang="en-US" sz="2000" dirty="0" smtClean="0"/>
              <a:t>Launch Vehicle</a:t>
            </a:r>
          </a:p>
          <a:p>
            <a:pPr lvl="1"/>
            <a:r>
              <a:rPr lang="en-US" sz="2000" dirty="0" smtClean="0"/>
              <a:t>May want to look at trade of maximizing science on existing launch vehicles as well as trades beyond current state of the art vehicles </a:t>
            </a:r>
          </a:p>
          <a:p>
            <a:pPr lvl="1"/>
            <a:endParaRPr lang="en-US" sz="2000" dirty="0"/>
          </a:p>
          <a:p>
            <a:r>
              <a:rPr lang="en-US" sz="2000" dirty="0" smtClean="0"/>
              <a:t>On-orbit Servicing</a:t>
            </a:r>
          </a:p>
          <a:p>
            <a:pPr lvl="1"/>
            <a:r>
              <a:rPr lang="en-US" sz="2000" dirty="0" smtClean="0"/>
              <a:t>Development cost of including provisions for on-orbit servicing will be part of cost of mission</a:t>
            </a:r>
          </a:p>
          <a:p>
            <a:pPr lvl="1"/>
            <a:r>
              <a:rPr lang="en-US" sz="2000" dirty="0" smtClean="0"/>
              <a:t>Cost of future operational servicing would be outside of budget </a:t>
            </a:r>
          </a:p>
          <a:p>
            <a:endParaRPr lang="en-US" sz="2000" dirty="0"/>
          </a:p>
          <a:p>
            <a:r>
              <a:rPr lang="en-US" sz="2000" dirty="0" smtClean="0"/>
              <a:t>International Partners</a:t>
            </a:r>
          </a:p>
          <a:p>
            <a:pPr lvl="1"/>
            <a:r>
              <a:rPr lang="en-US" sz="2000" dirty="0" smtClean="0"/>
              <a:t>Missions will be costed as a complete project and elements will be subtracted as international partnership is acknowledged</a:t>
            </a:r>
            <a:endParaRPr lang="en-US" sz="2000" dirty="0"/>
          </a:p>
        </p:txBody>
      </p:sp>
    </p:spTree>
    <p:extLst>
      <p:ext uri="{BB962C8B-B14F-4D97-AF65-F5344CB8AC3E}">
        <p14:creationId xmlns:p14="http://schemas.microsoft.com/office/powerpoint/2010/main" val="353142977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492443"/>
          </a:xfrm>
        </p:spPr>
        <p:txBody>
          <a:bodyPr/>
          <a:lstStyle/>
          <a:p>
            <a:r>
              <a:rPr lang="en-US" dirty="0" smtClean="0"/>
              <a:t>Agenda</a:t>
            </a:r>
            <a:endParaRPr lang="en-US" dirty="0"/>
          </a:p>
        </p:txBody>
      </p:sp>
      <p:sp>
        <p:nvSpPr>
          <p:cNvPr id="3" name="Content Placeholder 2"/>
          <p:cNvSpPr>
            <a:spLocks noGrp="1"/>
          </p:cNvSpPr>
          <p:nvPr>
            <p:ph sz="quarter" idx="15"/>
          </p:nvPr>
        </p:nvSpPr>
        <p:spPr>
          <a:xfrm>
            <a:off x="286622" y="1320024"/>
            <a:ext cx="8077200" cy="2246769"/>
          </a:xfrm>
        </p:spPr>
        <p:txBody>
          <a:bodyPr/>
          <a:lstStyle/>
          <a:p>
            <a:r>
              <a:rPr lang="en-US" sz="2000" b="0" dirty="0" smtClean="0"/>
              <a:t>Cost and Technical Evaluation (CATE) Background</a:t>
            </a:r>
          </a:p>
          <a:p>
            <a:pPr marL="0" indent="0">
              <a:buNone/>
            </a:pPr>
            <a:endParaRPr lang="en-US" sz="2000" b="0" dirty="0"/>
          </a:p>
          <a:p>
            <a:r>
              <a:rPr lang="en-US" sz="2000" b="0" dirty="0" smtClean="0"/>
              <a:t>Support </a:t>
            </a:r>
            <a:r>
              <a:rPr lang="en-US" sz="2000" b="0" dirty="0"/>
              <a:t>to the Decadal Study Large Mission Concept </a:t>
            </a:r>
            <a:r>
              <a:rPr lang="en-US" sz="2000" b="0" dirty="0" smtClean="0"/>
              <a:t>Teams</a:t>
            </a:r>
            <a:endParaRPr lang="en-US" sz="2000" b="0" dirty="0"/>
          </a:p>
          <a:p>
            <a:endParaRPr lang="en-US" sz="2000" b="0" dirty="0" smtClean="0"/>
          </a:p>
          <a:p>
            <a:r>
              <a:rPr lang="en-US" sz="2000" b="0" dirty="0"/>
              <a:t>Considerations for Design Trades</a:t>
            </a:r>
          </a:p>
          <a:p>
            <a:endParaRPr lang="en-US" sz="2000" b="0" dirty="0"/>
          </a:p>
        </p:txBody>
      </p:sp>
    </p:spTree>
    <p:extLst>
      <p:ext uri="{BB962C8B-B14F-4D97-AF65-F5344CB8AC3E}">
        <p14:creationId xmlns:p14="http://schemas.microsoft.com/office/powerpoint/2010/main" val="3400803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title" idx="4294967295"/>
          </p:nvPr>
        </p:nvSpPr>
        <p:spPr>
          <a:xfrm>
            <a:off x="385763" y="252413"/>
            <a:ext cx="8375060" cy="492443"/>
          </a:xfrm>
        </p:spPr>
        <p:txBody>
          <a:bodyPr/>
          <a:lstStyle/>
          <a:p>
            <a:r>
              <a:rPr lang="en-US" dirty="0" smtClean="0">
                <a:latin typeface="Arial" pitchFamily="34" charset="0"/>
                <a:ea typeface="ＭＳ Ｐゴシック"/>
                <a:cs typeface="ＭＳ Ｐゴシック"/>
              </a:rPr>
              <a:t>What is a CATE?:  Cost and Technical Evaluation</a:t>
            </a:r>
          </a:p>
        </p:txBody>
      </p:sp>
      <p:sp>
        <p:nvSpPr>
          <p:cNvPr id="7" name="Content Placeholder 4"/>
          <p:cNvSpPr>
            <a:spLocks noGrp="1"/>
          </p:cNvSpPr>
          <p:nvPr>
            <p:ph sz="quarter" idx="4294967295"/>
          </p:nvPr>
        </p:nvSpPr>
        <p:spPr>
          <a:xfrm>
            <a:off x="503810" y="1012950"/>
            <a:ext cx="8134021" cy="4985981"/>
          </a:xfrm>
        </p:spPr>
        <p:txBody>
          <a:bodyPr/>
          <a:lstStyle/>
          <a:p>
            <a:r>
              <a:rPr lang="en-US" sz="1800" b="1" dirty="0" smtClean="0">
                <a:latin typeface="Arial" pitchFamily="84" charset="0"/>
                <a:ea typeface="ＭＳ Ｐゴシック" pitchFamily="84" charset="-128"/>
              </a:rPr>
              <a:t>CATE developed by </a:t>
            </a:r>
            <a:r>
              <a:rPr lang="en-US" sz="1800" b="1" dirty="0" smtClean="0">
                <a:latin typeface="Arial" pitchFamily="84" charset="0"/>
                <a:ea typeface="ＭＳ Ｐゴシック" pitchFamily="84" charset="-128"/>
              </a:rPr>
              <a:t>NAS/Aerospace </a:t>
            </a:r>
            <a:r>
              <a:rPr lang="en-US" sz="1800" b="1" dirty="0" smtClean="0">
                <a:latin typeface="Arial" pitchFamily="84" charset="0"/>
                <a:ea typeface="ＭＳ Ｐゴシック" pitchFamily="84" charset="-128"/>
              </a:rPr>
              <a:t>for recent Decadal Surveys</a:t>
            </a:r>
          </a:p>
          <a:p>
            <a:pPr lvl="1"/>
            <a:r>
              <a:rPr lang="en-US" sz="1600" dirty="0" smtClean="0">
                <a:latin typeface="Arial" pitchFamily="84" charset="0"/>
                <a:ea typeface="ＭＳ Ｐゴシック" pitchFamily="84" charset="-128"/>
              </a:rPr>
              <a:t>Previous Decadal Surveys had no process to validate advocate mission costs</a:t>
            </a:r>
          </a:p>
          <a:p>
            <a:pPr lvl="1"/>
            <a:r>
              <a:rPr lang="en-US" sz="1600" dirty="0" smtClean="0">
                <a:latin typeface="Arial" pitchFamily="84" charset="0"/>
                <a:ea typeface="ＭＳ Ｐゴシック" pitchFamily="84" charset="-128"/>
              </a:rPr>
              <a:t>US Congress required </a:t>
            </a:r>
            <a:r>
              <a:rPr lang="en-US" sz="1600" dirty="0" smtClean="0">
                <a:latin typeface="Arial" pitchFamily="84" charset="0"/>
                <a:ea typeface="ＭＳ Ｐゴシック" pitchFamily="84" charset="-128"/>
              </a:rPr>
              <a:t>National Academies </a:t>
            </a:r>
            <a:r>
              <a:rPr lang="en-US" sz="1600" dirty="0" smtClean="0">
                <a:latin typeface="Arial" pitchFamily="84" charset="0"/>
                <a:ea typeface="ＭＳ Ｐゴシック" pitchFamily="84" charset="-128"/>
              </a:rPr>
              <a:t>to use independently validated costs</a:t>
            </a:r>
          </a:p>
          <a:p>
            <a:pPr lvl="1"/>
            <a:r>
              <a:rPr lang="en-US" sz="1400" dirty="0" smtClean="0">
                <a:latin typeface="Arial" pitchFamily="84" charset="0"/>
                <a:ea typeface="ＭＳ Ｐゴシック" pitchFamily="84" charset="-128"/>
              </a:rPr>
              <a:t>CATE estimates needed to reflect historical project growth</a:t>
            </a:r>
          </a:p>
          <a:p>
            <a:pPr lvl="2"/>
            <a:r>
              <a:rPr lang="en-US" sz="1400" dirty="0" smtClean="0">
                <a:latin typeface="Arial" pitchFamily="84" charset="0"/>
                <a:ea typeface="ＭＳ Ｐゴシック" pitchFamily="84" charset="-128"/>
              </a:rPr>
              <a:t>CATE estimates needed to reflect realistic NASA/ESA cost sharing</a:t>
            </a:r>
          </a:p>
          <a:p>
            <a:pPr lvl="2"/>
            <a:r>
              <a:rPr lang="en-US" sz="1400" dirty="0" smtClean="0">
                <a:latin typeface="Arial" pitchFamily="84" charset="0"/>
                <a:ea typeface="ＭＳ Ｐゴシック" pitchFamily="84" charset="-128"/>
              </a:rPr>
              <a:t>Realistic CATE estimates needed for future budget analysis &amp; decisions</a:t>
            </a:r>
          </a:p>
          <a:p>
            <a:endParaRPr lang="en-US" sz="1800" dirty="0" smtClean="0">
              <a:latin typeface="Arial" pitchFamily="34" charset="0"/>
              <a:ea typeface="ＭＳ Ｐゴシック"/>
              <a:cs typeface="ＭＳ Ｐゴシック"/>
            </a:endParaRPr>
          </a:p>
          <a:p>
            <a:r>
              <a:rPr lang="en-US" sz="1800" b="1" dirty="0" smtClean="0">
                <a:latin typeface="Arial" pitchFamily="84" charset="0"/>
                <a:ea typeface="ＭＳ Ｐゴシック" pitchFamily="84" charset="-128"/>
              </a:rPr>
              <a:t>CATE process differs from typical ICE and process for TMC evaluation</a:t>
            </a:r>
          </a:p>
          <a:p>
            <a:pPr lvl="1"/>
            <a:r>
              <a:rPr lang="en-US" sz="1600" dirty="0" smtClean="0">
                <a:latin typeface="Arial" pitchFamily="84" charset="0"/>
                <a:ea typeface="ＭＳ Ｐゴシック" pitchFamily="84" charset="-128"/>
              </a:rPr>
              <a:t>Begins with typical Independent Cost Estimate, ICE</a:t>
            </a:r>
          </a:p>
          <a:p>
            <a:pPr lvl="1"/>
            <a:r>
              <a:rPr lang="en-US" sz="1600" dirty="0" smtClean="0">
                <a:latin typeface="Arial" pitchFamily="84" charset="0"/>
                <a:ea typeface="ＭＳ Ｐゴシック" pitchFamily="84" charset="-128"/>
              </a:rPr>
              <a:t>Adds three types of cost threats, where appropriate:</a:t>
            </a:r>
          </a:p>
          <a:p>
            <a:pPr lvl="2"/>
            <a:r>
              <a:rPr lang="en-US" sz="1400" dirty="0" smtClean="0">
                <a:latin typeface="Arial" pitchFamily="84" charset="0"/>
                <a:ea typeface="ＭＳ Ｐゴシック" pitchFamily="84" charset="-128"/>
              </a:rPr>
              <a:t>Schedule, design (mass &amp; power growth) and launch vehicle</a:t>
            </a:r>
          </a:p>
          <a:p>
            <a:pPr lvl="2"/>
            <a:endParaRPr lang="en-US" sz="1600" dirty="0" smtClean="0">
              <a:latin typeface="Arial" pitchFamily="84" charset="0"/>
              <a:ea typeface="ＭＳ Ｐゴシック" pitchFamily="84" charset="-128"/>
            </a:endParaRPr>
          </a:p>
          <a:p>
            <a:r>
              <a:rPr lang="en-US" sz="1800" b="1" dirty="0" smtClean="0">
                <a:latin typeface="Arial" pitchFamily="84" charset="0"/>
                <a:ea typeface="ＭＳ Ｐゴシック" pitchFamily="84" charset="-128"/>
              </a:rPr>
              <a:t>CATE is used for future consideration with respect to NASA budgets</a:t>
            </a:r>
          </a:p>
          <a:p>
            <a:pPr lvl="1"/>
            <a:r>
              <a:rPr lang="en-US" sz="1600" dirty="0" smtClean="0">
                <a:latin typeface="Arial" pitchFamily="84" charset="0"/>
                <a:ea typeface="ＭＳ Ｐゴシック" pitchFamily="84" charset="-128"/>
              </a:rPr>
              <a:t>Used to evaluate science value versus budget availability</a:t>
            </a:r>
          </a:p>
          <a:p>
            <a:pPr lvl="2"/>
            <a:r>
              <a:rPr lang="en-US" sz="1400" dirty="0" smtClean="0">
                <a:latin typeface="Arial" pitchFamily="84" charset="0"/>
                <a:ea typeface="ＭＳ Ｐゴシック" pitchFamily="84" charset="-128"/>
              </a:rPr>
              <a:t>Sometimes used to re-assess Decadal recommended concept </a:t>
            </a:r>
            <a:r>
              <a:rPr lang="en-US" sz="1400" dirty="0" err="1" smtClean="0">
                <a:latin typeface="Arial" pitchFamily="84" charset="0"/>
                <a:ea typeface="ＭＳ Ｐゴシック" pitchFamily="84" charset="-128"/>
              </a:rPr>
              <a:t>descopes</a:t>
            </a:r>
            <a:endParaRPr lang="en-US" sz="1600" dirty="0" smtClean="0">
              <a:latin typeface="Arial" pitchFamily="84" charset="0"/>
              <a:ea typeface="ＭＳ Ｐゴシック" pitchFamily="84" charset="-128"/>
            </a:endParaRPr>
          </a:p>
          <a:p>
            <a:pPr lvl="1"/>
            <a:r>
              <a:rPr lang="en-US" sz="1600" dirty="0" smtClean="0">
                <a:latin typeface="Arial" pitchFamily="84" charset="0"/>
                <a:ea typeface="ＭＳ Ｐゴシック" pitchFamily="84" charset="-128"/>
              </a:rPr>
              <a:t>Incorporates typical growth based on the historical record and design maturity</a:t>
            </a:r>
          </a:p>
          <a:p>
            <a:pPr lvl="2"/>
            <a:r>
              <a:rPr lang="en-US" sz="1400" dirty="0" smtClean="0">
                <a:latin typeface="Arial" pitchFamily="84" charset="0"/>
                <a:ea typeface="ＭＳ Ｐゴシック" pitchFamily="84" charset="-128"/>
              </a:rPr>
              <a:t>It is more conservative than an ICE of </a:t>
            </a:r>
            <a:r>
              <a:rPr lang="en-US" sz="1400" dirty="0">
                <a:latin typeface="Arial" pitchFamily="84" charset="0"/>
                <a:ea typeface="ＭＳ Ｐゴシック" pitchFamily="84" charset="-128"/>
              </a:rPr>
              <a:t>a</a:t>
            </a:r>
            <a:r>
              <a:rPr lang="en-US" sz="1400" dirty="0" smtClean="0">
                <a:latin typeface="Arial" pitchFamily="84" charset="0"/>
                <a:ea typeface="ＭＳ Ｐゴシック" pitchFamily="84" charset="-128"/>
              </a:rPr>
              <a:t> “specific” concept presented</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04800"/>
            <a:ext cx="8512791" cy="492443"/>
          </a:xfrm>
        </p:spPr>
        <p:txBody>
          <a:bodyPr/>
          <a:lstStyle/>
          <a:p>
            <a:r>
              <a:rPr lang="en-US" dirty="0" smtClean="0">
                <a:latin typeface="Arial" pitchFamily="84" charset="0"/>
                <a:ea typeface="ＭＳ Ｐゴシック" pitchFamily="84" charset="-128"/>
                <a:cs typeface="ＭＳ Ｐゴシック" pitchFamily="84" charset="-128"/>
              </a:rPr>
              <a:t>Aerospace is the Custodian for the NAS CATE Process</a:t>
            </a:r>
            <a:endParaRPr lang="en-US" dirty="0"/>
          </a:p>
        </p:txBody>
      </p:sp>
      <p:sp>
        <p:nvSpPr>
          <p:cNvPr id="3" name="Content Placeholder 2"/>
          <p:cNvSpPr>
            <a:spLocks noGrp="1"/>
          </p:cNvSpPr>
          <p:nvPr>
            <p:ph sz="quarter" idx="15"/>
          </p:nvPr>
        </p:nvSpPr>
        <p:spPr>
          <a:xfrm>
            <a:off x="293003" y="1032845"/>
            <a:ext cx="8456899" cy="5798511"/>
          </a:xfrm>
        </p:spPr>
        <p:txBody>
          <a:bodyPr/>
          <a:lstStyle/>
          <a:p>
            <a:r>
              <a:rPr lang="en-US" dirty="0" smtClean="0">
                <a:latin typeface="Arial" pitchFamily="84" charset="0"/>
                <a:ea typeface="ＭＳ Ｐゴシック" pitchFamily="84" charset="-128"/>
                <a:cs typeface="ＭＳ Ｐゴシック" pitchFamily="84" charset="-128"/>
              </a:rPr>
              <a:t>Requires independent analysis</a:t>
            </a:r>
            <a:endParaRPr lang="en-US" dirty="0">
              <a:latin typeface="Arial" pitchFamily="84" charset="0"/>
              <a:ea typeface="ＭＳ Ｐゴシック" pitchFamily="84" charset="-128"/>
              <a:cs typeface="ＭＳ Ｐゴシック" pitchFamily="84" charset="-128"/>
            </a:endParaRPr>
          </a:p>
          <a:p>
            <a:pPr lvl="1"/>
            <a:r>
              <a:rPr lang="en-US" dirty="0" smtClean="0">
                <a:latin typeface="Arial" pitchFamily="84" charset="0"/>
                <a:ea typeface="ＭＳ Ｐゴシック" pitchFamily="84" charset="-128"/>
              </a:rPr>
              <a:t>Reconciliation with Project teams is recommended, where appropriate</a:t>
            </a:r>
          </a:p>
          <a:p>
            <a:pPr lvl="1"/>
            <a:r>
              <a:rPr lang="en-US" dirty="0" smtClean="0">
                <a:latin typeface="Arial" pitchFamily="84" charset="0"/>
                <a:ea typeface="ＭＳ Ｐゴシック" pitchFamily="84" charset="-128"/>
              </a:rPr>
              <a:t>However, NAS committees are concerned with maintaining confidentiality</a:t>
            </a:r>
            <a:endParaRPr lang="en-US" dirty="0">
              <a:latin typeface="Arial" pitchFamily="84" charset="0"/>
              <a:ea typeface="ＭＳ Ｐゴシック" pitchFamily="84" charset="-128"/>
            </a:endParaRPr>
          </a:p>
          <a:p>
            <a:pPr lvl="1"/>
            <a:endParaRPr lang="en-US" dirty="0">
              <a:latin typeface="Arial" pitchFamily="84" charset="0"/>
              <a:ea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Requires consistency across diverse concepts</a:t>
            </a:r>
            <a:endParaRPr lang="en-US" dirty="0">
              <a:latin typeface="Arial" pitchFamily="84" charset="0"/>
              <a:ea typeface="ＭＳ Ｐゴシック" pitchFamily="84" charset="-128"/>
              <a:cs typeface="ＭＳ Ｐゴシック" pitchFamily="84" charset="-128"/>
            </a:endParaRPr>
          </a:p>
          <a:p>
            <a:pPr lvl="1"/>
            <a:r>
              <a:rPr lang="en-US" dirty="0" smtClean="0">
                <a:latin typeface="Arial" pitchFamily="84" charset="0"/>
                <a:ea typeface="ＭＳ Ｐゴシック" pitchFamily="84" charset="-128"/>
                <a:cs typeface="ＭＳ Ｐゴシック" pitchFamily="84" charset="-128"/>
              </a:rPr>
              <a:t>CATE process is flexible to handle differences in design maturity</a:t>
            </a:r>
          </a:p>
          <a:p>
            <a:pPr lvl="1"/>
            <a:r>
              <a:rPr lang="en-US" dirty="0" smtClean="0">
                <a:latin typeface="Arial" pitchFamily="84" charset="0"/>
                <a:ea typeface="ＭＳ Ｐゴシック" pitchFamily="84" charset="-128"/>
                <a:cs typeface="ＭＳ Ｐゴシック" pitchFamily="84" charset="-128"/>
              </a:rPr>
              <a:t>CATE has been used for Astro2010, Planetary and </a:t>
            </a:r>
            <a:r>
              <a:rPr lang="en-US" dirty="0" err="1" smtClean="0">
                <a:latin typeface="Arial" pitchFamily="84" charset="0"/>
                <a:ea typeface="ＭＳ Ｐゴシック" pitchFamily="84" charset="-128"/>
                <a:cs typeface="ＭＳ Ｐゴシック" pitchFamily="84" charset="-128"/>
              </a:rPr>
              <a:t>Heliophysics</a:t>
            </a:r>
            <a:endParaRPr lang="en-US" dirty="0" smtClean="0">
              <a:latin typeface="Arial" pitchFamily="84" charset="0"/>
              <a:ea typeface="ＭＳ Ｐゴシック" pitchFamily="84" charset="-128"/>
              <a:cs typeface="ＭＳ Ｐゴシック" pitchFamily="84" charset="-128"/>
            </a:endParaRPr>
          </a:p>
          <a:p>
            <a:pPr lvl="2"/>
            <a:r>
              <a:rPr lang="en-US" dirty="0" smtClean="0">
                <a:latin typeface="Arial" pitchFamily="84" charset="0"/>
                <a:ea typeface="ＭＳ Ｐゴシック" pitchFamily="84" charset="-128"/>
                <a:cs typeface="ＭＳ Ｐゴシック" pitchFamily="84" charset="-128"/>
              </a:rPr>
              <a:t>Will be used for Earth Science Decadal in 2016</a:t>
            </a:r>
          </a:p>
          <a:p>
            <a:pPr lvl="2"/>
            <a:r>
              <a:rPr lang="en-US" dirty="0" smtClean="0">
                <a:latin typeface="Arial" pitchFamily="84" charset="0"/>
                <a:ea typeface="ＭＳ Ｐゴシック" pitchFamily="84" charset="-128"/>
                <a:cs typeface="ＭＳ Ｐゴシック" pitchFamily="84" charset="-128"/>
              </a:rPr>
              <a:t>May be used for Astro2020 and beyond</a:t>
            </a:r>
          </a:p>
          <a:p>
            <a:pPr lvl="2"/>
            <a:endParaRPr lang="en-US" dirty="0" smtClean="0">
              <a:latin typeface="Arial" pitchFamily="84" charset="0"/>
              <a:ea typeface="ＭＳ Ｐゴシック" pitchFamily="84" charset="-128"/>
              <a:cs typeface="ＭＳ Ｐゴシック" pitchFamily="84" charset="-128"/>
            </a:endParaRPr>
          </a:p>
          <a:p>
            <a:r>
              <a:rPr lang="en-US" dirty="0" smtClean="0">
                <a:latin typeface="Arial" pitchFamily="84" charset="0"/>
                <a:ea typeface="ＭＳ Ｐゴシック" pitchFamily="84" charset="-128"/>
                <a:cs typeface="ＭＳ Ｐゴシック" pitchFamily="84" charset="-128"/>
              </a:rPr>
              <a:t>Stay true to the </a:t>
            </a:r>
            <a:r>
              <a:rPr lang="en-US" dirty="0" smtClean="0">
                <a:latin typeface="Arial" pitchFamily="84" charset="0"/>
                <a:ea typeface="ＭＳ Ｐゴシック" pitchFamily="84" charset="-128"/>
                <a:cs typeface="ＭＳ Ｐゴシック" pitchFamily="84" charset="-128"/>
              </a:rPr>
              <a:t>NAS </a:t>
            </a:r>
            <a:r>
              <a:rPr lang="en-US" dirty="0" smtClean="0">
                <a:latin typeface="Arial" pitchFamily="84" charset="0"/>
                <a:ea typeface="ＭＳ Ｐゴシック" pitchFamily="84" charset="-128"/>
                <a:cs typeface="ＭＳ Ｐゴシック" pitchFamily="84" charset="-128"/>
              </a:rPr>
              <a:t>process</a:t>
            </a:r>
          </a:p>
          <a:p>
            <a:pPr lvl="1"/>
            <a:r>
              <a:rPr lang="en-US" dirty="0" smtClean="0">
                <a:latin typeface="Arial" pitchFamily="84" charset="0"/>
                <a:ea typeface="ＭＳ Ｐゴシック" pitchFamily="84" charset="-128"/>
                <a:cs typeface="ＭＳ Ｐゴシック" pitchFamily="84" charset="-128"/>
              </a:rPr>
              <a:t>Advocate teams and NASA HQ do have special requests</a:t>
            </a:r>
          </a:p>
          <a:p>
            <a:pPr lvl="1"/>
            <a:r>
              <a:rPr lang="en-US" dirty="0" smtClean="0">
                <a:latin typeface="Arial" pitchFamily="84" charset="0"/>
                <a:ea typeface="ＭＳ Ｐゴシック" pitchFamily="84" charset="-128"/>
                <a:cs typeface="ＭＳ Ｐゴシック" pitchFamily="84" charset="-128"/>
              </a:rPr>
              <a:t>This often can be handled, but the CATE generated S-curve represents the cost risk assessment</a:t>
            </a:r>
          </a:p>
          <a:p>
            <a:pPr lvl="1"/>
            <a:r>
              <a:rPr lang="en-US" dirty="0" smtClean="0">
                <a:latin typeface="Arial" pitchFamily="84" charset="0"/>
                <a:ea typeface="ＭＳ Ｐゴシック" pitchFamily="84" charset="-128"/>
                <a:cs typeface="ＭＳ Ｐゴシック" pitchFamily="84" charset="-128"/>
              </a:rPr>
              <a:t>There is a “T” in CATE and committees and decision makers need a consistent technical risk assessment</a:t>
            </a:r>
          </a:p>
          <a:p>
            <a:pPr lvl="1"/>
            <a:endParaRPr lang="en-US" sz="1800" i="1" dirty="0">
              <a:latin typeface="Arial" pitchFamily="84" charset="0"/>
              <a:ea typeface="ＭＳ Ｐゴシック" pitchFamily="84" charset="-128"/>
              <a:cs typeface="ＭＳ Ｐゴシック" pitchFamily="84" charset="-128"/>
            </a:endParaRPr>
          </a:p>
          <a:p>
            <a:endParaRPr lang="en-US" dirty="0"/>
          </a:p>
        </p:txBody>
      </p:sp>
    </p:spTree>
    <p:extLst>
      <p:ext uri="{BB962C8B-B14F-4D97-AF65-F5344CB8AC3E}">
        <p14:creationId xmlns:p14="http://schemas.microsoft.com/office/powerpoint/2010/main" val="3194801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492443"/>
          </a:xfrm>
        </p:spPr>
        <p:txBody>
          <a:bodyPr/>
          <a:lstStyle/>
          <a:p>
            <a:r>
              <a:rPr lang="en-US" dirty="0">
                <a:latin typeface="Arial" pitchFamily="84" charset="0"/>
                <a:ea typeface="ＭＳ Ｐゴシック" pitchFamily="84" charset="-128"/>
                <a:cs typeface="ＭＳ Ｐゴシック" pitchFamily="84" charset="-128"/>
              </a:rPr>
              <a:t>General Limitations of Assessment</a:t>
            </a:r>
            <a:endParaRPr lang="en-US" dirty="0"/>
          </a:p>
        </p:txBody>
      </p:sp>
      <p:sp>
        <p:nvSpPr>
          <p:cNvPr id="3" name="Content Placeholder 2"/>
          <p:cNvSpPr>
            <a:spLocks noGrp="1"/>
          </p:cNvSpPr>
          <p:nvPr>
            <p:ph sz="quarter" idx="15"/>
          </p:nvPr>
        </p:nvSpPr>
        <p:spPr>
          <a:xfrm>
            <a:off x="293003" y="1032845"/>
            <a:ext cx="8456899" cy="5466113"/>
          </a:xfrm>
        </p:spPr>
        <p:txBody>
          <a:bodyPr/>
          <a:lstStyle/>
          <a:p>
            <a:r>
              <a:rPr lang="en-US" dirty="0">
                <a:latin typeface="Arial" pitchFamily="84" charset="0"/>
                <a:ea typeface="ＭＳ Ｐゴシック" pitchFamily="84" charset="-128"/>
                <a:cs typeface="ＭＳ Ｐゴシック" pitchFamily="84" charset="-128"/>
              </a:rPr>
              <a:t>Technical risk assessment</a:t>
            </a:r>
          </a:p>
          <a:p>
            <a:pPr lvl="1"/>
            <a:r>
              <a:rPr lang="en-US" dirty="0">
                <a:latin typeface="Arial" pitchFamily="84" charset="0"/>
                <a:ea typeface="ＭＳ Ｐゴシック" pitchFamily="84" charset="-128"/>
              </a:rPr>
              <a:t>Limited to top-level maturity and risk discussions </a:t>
            </a:r>
          </a:p>
          <a:p>
            <a:pPr lvl="2"/>
            <a:r>
              <a:rPr lang="en-US" sz="1800" dirty="0">
                <a:latin typeface="Arial" pitchFamily="84" charset="0"/>
                <a:ea typeface="ＭＳ Ｐゴシック" pitchFamily="84" charset="-128"/>
              </a:rPr>
              <a:t>Not meant to be a Proposal Evaluation level of effort</a:t>
            </a:r>
          </a:p>
          <a:p>
            <a:pPr lvl="1"/>
            <a:endParaRPr lang="en-US" dirty="0">
              <a:latin typeface="Arial" pitchFamily="84" charset="0"/>
              <a:ea typeface="ＭＳ Ｐゴシック" pitchFamily="84" charset="-128"/>
            </a:endParaRPr>
          </a:p>
          <a:p>
            <a:r>
              <a:rPr lang="en-US" dirty="0">
                <a:latin typeface="Arial" pitchFamily="84" charset="0"/>
                <a:ea typeface="ＭＳ Ｐゴシック" pitchFamily="84" charset="-128"/>
                <a:cs typeface="ＭＳ Ｐゴシック" pitchFamily="84" charset="-128"/>
              </a:rPr>
              <a:t>Cost and schedule assessment</a:t>
            </a:r>
          </a:p>
          <a:p>
            <a:pPr lvl="1"/>
            <a:r>
              <a:rPr lang="en-US" dirty="0" smtClean="0">
                <a:latin typeface="Arial" pitchFamily="84" charset="0"/>
                <a:ea typeface="ＭＳ Ｐゴシック" pitchFamily="84" charset="-128"/>
                <a:cs typeface="ＭＳ Ｐゴシック" pitchFamily="84" charset="-128"/>
              </a:rPr>
              <a:t>Meant for high</a:t>
            </a:r>
            <a:r>
              <a:rPr lang="en-US" dirty="0">
                <a:latin typeface="Arial" pitchFamily="84" charset="0"/>
                <a:ea typeface="ＭＳ Ｐゴシック" pitchFamily="84" charset="-128"/>
                <a:cs typeface="ＭＳ Ｐゴシック" pitchFamily="84" charset="-128"/>
              </a:rPr>
              <a:t>-level budgetary </a:t>
            </a:r>
            <a:r>
              <a:rPr lang="en-US" dirty="0" smtClean="0">
                <a:latin typeface="Arial" pitchFamily="84" charset="0"/>
                <a:ea typeface="ＭＳ Ｐゴシック" pitchFamily="84" charset="-128"/>
                <a:cs typeface="ＭＳ Ｐゴシック" pitchFamily="84" charset="-128"/>
              </a:rPr>
              <a:t>estimates</a:t>
            </a:r>
          </a:p>
          <a:p>
            <a:pPr lvl="2"/>
            <a:r>
              <a:rPr lang="en-US" dirty="0" smtClean="0">
                <a:latin typeface="Arial" pitchFamily="84" charset="0"/>
                <a:ea typeface="ＭＳ Ｐゴシック" pitchFamily="84" charset="-128"/>
                <a:cs typeface="ＭＳ Ｐゴシック" pitchFamily="84" charset="-128"/>
              </a:rPr>
              <a:t>Often includes a profile in real year dollars</a:t>
            </a:r>
          </a:p>
          <a:p>
            <a:pPr lvl="1"/>
            <a:r>
              <a:rPr lang="en-US" dirty="0" smtClean="0">
                <a:latin typeface="Arial" pitchFamily="84" charset="0"/>
                <a:ea typeface="ＭＳ Ｐゴシック" pitchFamily="84" charset="-128"/>
                <a:cs typeface="ＭＳ Ｐゴシック" pitchFamily="84" charset="-128"/>
              </a:rPr>
              <a:t>It is understood that the CATE is likely to be higher than advocate estimate</a:t>
            </a:r>
          </a:p>
          <a:p>
            <a:pPr lvl="2"/>
            <a:r>
              <a:rPr lang="en-US" dirty="0" smtClean="0">
                <a:latin typeface="Arial" pitchFamily="84" charset="0"/>
                <a:ea typeface="ＭＳ Ｐゴシック" pitchFamily="84" charset="-128"/>
                <a:cs typeface="ＭＳ Ｐゴシック" pitchFamily="84" charset="-128"/>
              </a:rPr>
              <a:t>Decision makers consider the range in the two estimates</a:t>
            </a:r>
          </a:p>
          <a:p>
            <a:pPr lvl="1"/>
            <a:r>
              <a:rPr lang="en-US" dirty="0" smtClean="0">
                <a:latin typeface="Arial" pitchFamily="84" charset="0"/>
                <a:ea typeface="ＭＳ Ｐゴシック" pitchFamily="84" charset="-128"/>
                <a:cs typeface="ＭＳ Ｐゴシック" pitchFamily="84" charset="-128"/>
              </a:rPr>
              <a:t>When appropriate, reconciliation with the project occurs</a:t>
            </a:r>
          </a:p>
          <a:p>
            <a:pPr lvl="2"/>
            <a:r>
              <a:rPr lang="en-US" dirty="0" smtClean="0">
                <a:latin typeface="Arial" pitchFamily="84" charset="0"/>
                <a:ea typeface="ＭＳ Ｐゴシック" pitchFamily="84" charset="-128"/>
                <a:cs typeface="ＭＳ Ｐゴシック" pitchFamily="84" charset="-128"/>
              </a:rPr>
              <a:t>Typically when CATE is being presented to NASA HQ</a:t>
            </a:r>
          </a:p>
          <a:p>
            <a:pPr lvl="2"/>
            <a:r>
              <a:rPr lang="en-US" dirty="0" smtClean="0">
                <a:latin typeface="Arial" pitchFamily="84" charset="0"/>
                <a:ea typeface="ＭＳ Ｐゴシック" pitchFamily="84" charset="-128"/>
                <a:cs typeface="ＭＳ Ｐゴシック" pitchFamily="84" charset="-128"/>
              </a:rPr>
              <a:t>Does not occur when under direct evaluation by an </a:t>
            </a:r>
            <a:r>
              <a:rPr lang="en-US" dirty="0" smtClean="0">
                <a:latin typeface="Arial" pitchFamily="84" charset="0"/>
                <a:ea typeface="ＭＳ Ｐゴシック" pitchFamily="84" charset="-128"/>
                <a:cs typeface="ＭＳ Ｐゴシック" pitchFamily="84" charset="-128"/>
              </a:rPr>
              <a:t>NAS </a:t>
            </a:r>
            <a:r>
              <a:rPr lang="en-US" dirty="0" smtClean="0">
                <a:latin typeface="Arial" pitchFamily="84" charset="0"/>
                <a:ea typeface="ＭＳ Ｐゴシック" pitchFamily="84" charset="-128"/>
                <a:cs typeface="ＭＳ Ｐゴシック" pitchFamily="84" charset="-128"/>
              </a:rPr>
              <a:t>committee</a:t>
            </a:r>
          </a:p>
          <a:p>
            <a:pPr lvl="1"/>
            <a:r>
              <a:rPr lang="en-US" dirty="0" smtClean="0">
                <a:latin typeface="Arial" pitchFamily="84" charset="0"/>
                <a:ea typeface="ＭＳ Ｐゴシック" pitchFamily="84" charset="-128"/>
                <a:cs typeface="ＭＳ Ｐゴシック" pitchFamily="84" charset="-128"/>
              </a:rPr>
              <a:t>Design growth threat is typically the biggest disconnect with project teams</a:t>
            </a:r>
          </a:p>
          <a:p>
            <a:pPr lvl="2"/>
            <a:r>
              <a:rPr lang="en-US" dirty="0" smtClean="0">
                <a:latin typeface="Arial" pitchFamily="84" charset="0"/>
                <a:ea typeface="ＭＳ Ｐゴシック" pitchFamily="84" charset="-128"/>
                <a:cs typeface="ＭＳ Ｐゴシック" pitchFamily="84" charset="-128"/>
              </a:rPr>
              <a:t>Project often defends specific concept being presented</a:t>
            </a:r>
          </a:p>
          <a:p>
            <a:pPr lvl="2"/>
            <a:r>
              <a:rPr lang="en-US" dirty="0" smtClean="0">
                <a:latin typeface="Arial" pitchFamily="84" charset="0"/>
                <a:ea typeface="ＭＳ Ｐゴシック" pitchFamily="84" charset="-128"/>
                <a:cs typeface="ＭＳ Ｐゴシック" pitchFamily="84" charset="-128"/>
              </a:rPr>
              <a:t>Advocate estimate may not adequately factor in “future” modifications and “growth”</a:t>
            </a:r>
          </a:p>
          <a:p>
            <a:pPr lvl="1"/>
            <a:endParaRPr lang="en-US" sz="1800" i="1" dirty="0">
              <a:latin typeface="Arial" pitchFamily="84" charset="0"/>
              <a:ea typeface="ＭＳ Ｐゴシック" pitchFamily="84" charset="-128"/>
              <a:cs typeface="ＭＳ Ｐゴシック" pitchFamily="84" charset="-128"/>
            </a:endParaRPr>
          </a:p>
          <a:p>
            <a:endParaRPr lang="en-US" dirty="0"/>
          </a:p>
        </p:txBody>
      </p:sp>
    </p:spTree>
    <p:extLst>
      <p:ext uri="{BB962C8B-B14F-4D97-AF65-F5344CB8AC3E}">
        <p14:creationId xmlns:p14="http://schemas.microsoft.com/office/powerpoint/2010/main" val="3194801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260231" y="5011615"/>
            <a:ext cx="6330461" cy="1055077"/>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2" name="Title 1"/>
          <p:cNvSpPr>
            <a:spLocks noGrp="1"/>
          </p:cNvSpPr>
          <p:nvPr>
            <p:ph type="title"/>
          </p:nvPr>
        </p:nvSpPr>
        <p:spPr>
          <a:xfrm>
            <a:off x="228600" y="304800"/>
            <a:ext cx="8229600" cy="492443"/>
          </a:xfrm>
        </p:spPr>
        <p:txBody>
          <a:bodyPr/>
          <a:lstStyle/>
          <a:p>
            <a:r>
              <a:rPr lang="en-US" dirty="0">
                <a:latin typeface="Arial" pitchFamily="34" charset="0"/>
                <a:ea typeface="ＭＳ Ｐゴシック"/>
                <a:cs typeface="ＭＳ Ｐゴシック"/>
              </a:rPr>
              <a:t>Technical Risk &amp; Maturity Assessment Approach</a:t>
            </a:r>
            <a:endParaRPr lang="en-US" dirty="0"/>
          </a:p>
        </p:txBody>
      </p:sp>
      <p:sp>
        <p:nvSpPr>
          <p:cNvPr id="3" name="Content Placeholder 2"/>
          <p:cNvSpPr>
            <a:spLocks noGrp="1"/>
          </p:cNvSpPr>
          <p:nvPr>
            <p:ph sz="quarter" idx="15"/>
          </p:nvPr>
        </p:nvSpPr>
        <p:spPr>
          <a:xfrm>
            <a:off x="478086" y="1097693"/>
            <a:ext cx="8077200" cy="3693320"/>
          </a:xfrm>
        </p:spPr>
        <p:txBody>
          <a:bodyPr/>
          <a:lstStyle/>
          <a:p>
            <a:r>
              <a:rPr lang="en-US" dirty="0">
                <a:latin typeface="Arial" pitchFamily="84" charset="0"/>
                <a:ea typeface="ＭＳ Ｐゴシック" pitchFamily="84" charset="-128"/>
              </a:rPr>
              <a:t>Identify key risks to achieving required </a:t>
            </a:r>
            <a:r>
              <a:rPr lang="en-US" dirty="0" smtClean="0">
                <a:latin typeface="Arial" pitchFamily="84" charset="0"/>
                <a:ea typeface="ＭＳ Ｐゴシック" pitchFamily="84" charset="-128"/>
              </a:rPr>
              <a:t>performance</a:t>
            </a:r>
          </a:p>
          <a:p>
            <a:pPr lvl="1"/>
            <a:r>
              <a:rPr lang="en-US" dirty="0" smtClean="0">
                <a:latin typeface="Arial" pitchFamily="84" charset="0"/>
                <a:ea typeface="ＭＳ Ｐゴシック" pitchFamily="84" charset="-128"/>
              </a:rPr>
              <a:t>Highlight </a:t>
            </a:r>
            <a:r>
              <a:rPr lang="en-US" dirty="0">
                <a:latin typeface="Arial" pitchFamily="84" charset="0"/>
                <a:ea typeface="ＭＳ Ｐゴシック" pitchFamily="84" charset="-128"/>
              </a:rPr>
              <a:t>significant deviations from current state of the art performance</a:t>
            </a:r>
          </a:p>
          <a:p>
            <a:pPr lvl="1"/>
            <a:r>
              <a:rPr lang="en-US" dirty="0">
                <a:latin typeface="Arial" pitchFamily="84" charset="0"/>
                <a:ea typeface="ＭＳ Ｐゴシック" pitchFamily="84" charset="-128"/>
              </a:rPr>
              <a:t>Trace performance risk to science mission impact</a:t>
            </a:r>
          </a:p>
          <a:p>
            <a:pPr lvl="1"/>
            <a:r>
              <a:rPr lang="en-US" dirty="0">
                <a:latin typeface="Arial" pitchFamily="84" charset="0"/>
                <a:ea typeface="ＭＳ Ｐゴシック" pitchFamily="84" charset="-128"/>
              </a:rPr>
              <a:t>Evaluate potential of planned risk mitigation efforts</a:t>
            </a:r>
          </a:p>
          <a:p>
            <a:endParaRPr lang="en-US" dirty="0">
              <a:latin typeface="Arial" pitchFamily="34" charset="0"/>
              <a:ea typeface="ＭＳ Ｐゴシック"/>
              <a:cs typeface="ＭＳ Ｐゴシック"/>
            </a:endParaRPr>
          </a:p>
          <a:p>
            <a:r>
              <a:rPr lang="en-US" dirty="0">
                <a:latin typeface="Arial" pitchFamily="84" charset="0"/>
                <a:ea typeface="ＭＳ Ｐゴシック" pitchFamily="84" charset="-128"/>
              </a:rPr>
              <a:t>Assess technical maturity risk liens on cost and schedule</a:t>
            </a:r>
          </a:p>
          <a:p>
            <a:pPr lvl="1"/>
            <a:r>
              <a:rPr lang="en-US" dirty="0">
                <a:latin typeface="Arial" pitchFamily="84" charset="0"/>
                <a:ea typeface="ＭＳ Ｐゴシック" pitchFamily="84" charset="-128"/>
              </a:rPr>
              <a:t>Assess claimed TRL level of key technologies</a:t>
            </a:r>
          </a:p>
          <a:p>
            <a:pPr lvl="1"/>
            <a:r>
              <a:rPr lang="en-US" dirty="0">
                <a:latin typeface="Arial" pitchFamily="84" charset="0"/>
                <a:ea typeface="ＭＳ Ｐゴシック" pitchFamily="84" charset="-128"/>
              </a:rPr>
              <a:t>Apply mass and power growth contingencies consistent with maturity</a:t>
            </a:r>
          </a:p>
          <a:p>
            <a:pPr lvl="2"/>
            <a:r>
              <a:rPr lang="en-US" sz="1800" dirty="0">
                <a:latin typeface="Arial" pitchFamily="84" charset="0"/>
                <a:ea typeface="ＭＳ Ｐゴシック" pitchFamily="84" charset="-128"/>
              </a:rPr>
              <a:t>Mass growth allowance could result in launch vehicle cost threat</a:t>
            </a:r>
          </a:p>
          <a:p>
            <a:pPr lvl="1"/>
            <a:r>
              <a:rPr lang="en-US" dirty="0">
                <a:latin typeface="Arial" pitchFamily="84" charset="0"/>
                <a:ea typeface="ＭＳ Ｐゴシック" pitchFamily="84" charset="-128"/>
              </a:rPr>
              <a:t>Late technology maturation steps identified as schedule risks</a:t>
            </a:r>
          </a:p>
          <a:p>
            <a:pPr lvl="1"/>
            <a:r>
              <a:rPr lang="en-US" dirty="0">
                <a:latin typeface="Arial" pitchFamily="84" charset="0"/>
                <a:ea typeface="ＭＳ Ｐゴシック" pitchFamily="84" charset="-128"/>
              </a:rPr>
              <a:t>Complex system integration issues identified as schedule </a:t>
            </a:r>
            <a:r>
              <a:rPr lang="en-US" dirty="0" smtClean="0">
                <a:latin typeface="Arial" pitchFamily="84" charset="0"/>
                <a:ea typeface="ＭＳ Ｐゴシック" pitchFamily="84" charset="-128"/>
              </a:rPr>
              <a:t>risks</a:t>
            </a:r>
            <a:endParaRPr lang="en-US" dirty="0">
              <a:latin typeface="Arial" pitchFamily="84" charset="0"/>
              <a:ea typeface="ＭＳ Ｐゴシック" pitchFamily="84" charset="-128"/>
            </a:endParaRPr>
          </a:p>
        </p:txBody>
      </p:sp>
      <p:graphicFrame>
        <p:nvGraphicFramePr>
          <p:cNvPr id="5" name="Group 61"/>
          <p:cNvGraphicFramePr>
            <a:graphicFrameLocks noGrp="1"/>
          </p:cNvGraphicFramePr>
          <p:nvPr>
            <p:extLst>
              <p:ext uri="{D42A27DB-BD31-4B8C-83A1-F6EECF244321}">
                <p14:modId xmlns:p14="http://schemas.microsoft.com/office/powerpoint/2010/main" val="844275650"/>
              </p:ext>
            </p:extLst>
          </p:nvPr>
        </p:nvGraphicFramePr>
        <p:xfrm>
          <a:off x="1342450" y="5083097"/>
          <a:ext cx="6122988" cy="859536"/>
        </p:xfrm>
        <a:graphic>
          <a:graphicData uri="http://schemas.openxmlformats.org/drawingml/2006/table">
            <a:tbl>
              <a:tblPr/>
              <a:tblGrid>
                <a:gridCol w="1217613"/>
                <a:gridCol w="1227137"/>
                <a:gridCol w="1225550"/>
                <a:gridCol w="1227138"/>
                <a:gridCol w="1225550"/>
              </a:tblGrid>
              <a:tr h="401345">
                <a:tc>
                  <a:txBody>
                    <a:bodyPr/>
                    <a:lstStyle/>
                    <a:p>
                      <a:pPr marL="0" marR="0" lvl="0" indent="0" algn="ctr" defTabSz="914400" rtl="0" eaLnBrk="0" fontAlgn="base" latinLnBrk="0" hangingPunct="0">
                        <a:lnSpc>
                          <a:spcPct val="100000"/>
                        </a:lnSpc>
                        <a:spcBef>
                          <a:spcPct val="20000"/>
                        </a:spcBef>
                        <a:spcAft>
                          <a:spcPct val="0"/>
                        </a:spcAft>
                        <a:buClrTx/>
                        <a:buSzPct val="130000"/>
                        <a:buFont typeface="Times" pitchFamily="84" charset="0"/>
                        <a:buNone/>
                        <a:tabLst/>
                      </a:pPr>
                      <a:r>
                        <a:rPr kumimoji="0" lang="en-US" sz="1200" b="1"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rPr>
                        <a:t>Low</a:t>
                      </a:r>
                    </a:p>
                    <a:p>
                      <a:pPr marL="0" marR="0" lvl="0" indent="0" algn="ctr" defTabSz="914400" rtl="0" eaLnBrk="0" fontAlgn="base" latinLnBrk="0" hangingPunct="0">
                        <a:lnSpc>
                          <a:spcPct val="100000"/>
                        </a:lnSpc>
                        <a:spcBef>
                          <a:spcPct val="20000"/>
                        </a:spcBef>
                        <a:spcAft>
                          <a:spcPct val="0"/>
                        </a:spcAft>
                        <a:buClrTx/>
                        <a:buSzPct val="130000"/>
                        <a:buFont typeface="Times" pitchFamily="84" charset="0"/>
                        <a:buNone/>
                        <a:tabLst/>
                      </a:pPr>
                      <a:endParaRPr kumimoji="0" lang="en-US" sz="1200" b="1"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30000"/>
                        <a:buFont typeface="Times" pitchFamily="84" charset="0"/>
                        <a:buNone/>
                        <a:tabLst/>
                      </a:pPr>
                      <a:r>
                        <a:rPr kumimoji="0" lang="en-US" sz="1200" b="1"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rPr>
                        <a:t>Medium</a:t>
                      </a:r>
                    </a:p>
                    <a:p>
                      <a:pPr marL="0" marR="0" lvl="0" indent="0" algn="ctr" defTabSz="914400" rtl="0" eaLnBrk="0" fontAlgn="base" latinLnBrk="0" hangingPunct="0">
                        <a:lnSpc>
                          <a:spcPct val="100000"/>
                        </a:lnSpc>
                        <a:spcBef>
                          <a:spcPct val="20000"/>
                        </a:spcBef>
                        <a:spcAft>
                          <a:spcPct val="0"/>
                        </a:spcAft>
                        <a:buClrTx/>
                        <a:buSzPct val="130000"/>
                        <a:buFont typeface="Times" pitchFamily="84" charset="0"/>
                        <a:buNone/>
                        <a:tabLst/>
                      </a:pPr>
                      <a:r>
                        <a:rPr kumimoji="0" lang="en-US" sz="1200" b="1"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rPr>
                        <a:t>Low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30000"/>
                        <a:buFont typeface="Times" pitchFamily="84" charset="0"/>
                        <a:buNone/>
                        <a:tabLst/>
                      </a:pPr>
                      <a:r>
                        <a:rPr kumimoji="0" lang="en-US" sz="1200" b="1"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rPr>
                        <a:t>Medium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30000"/>
                        <a:buFont typeface="Times" pitchFamily="84" charset="0"/>
                        <a:buNone/>
                        <a:tabLst/>
                      </a:pPr>
                      <a:r>
                        <a:rPr kumimoji="0" lang="en-US" sz="1200" b="1"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rPr>
                        <a:t>Medium</a:t>
                      </a:r>
                    </a:p>
                    <a:p>
                      <a:pPr marL="0" marR="0" lvl="0" indent="0" algn="ctr" defTabSz="914400" rtl="0" eaLnBrk="0" fontAlgn="base" latinLnBrk="0" hangingPunct="0">
                        <a:lnSpc>
                          <a:spcPct val="100000"/>
                        </a:lnSpc>
                        <a:spcBef>
                          <a:spcPct val="20000"/>
                        </a:spcBef>
                        <a:spcAft>
                          <a:spcPct val="0"/>
                        </a:spcAft>
                        <a:buClrTx/>
                        <a:buSzPct val="130000"/>
                        <a:buFont typeface="Times" pitchFamily="84" charset="0"/>
                        <a:buNone/>
                        <a:tabLst/>
                      </a:pPr>
                      <a:r>
                        <a:rPr kumimoji="0" lang="en-US" sz="1200" b="1"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rPr>
                        <a:t>High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30000"/>
                        <a:buFont typeface="Times" pitchFamily="84" charset="0"/>
                        <a:buNone/>
                        <a:tabLst/>
                      </a:pPr>
                      <a:r>
                        <a:rPr kumimoji="0" lang="en-US" sz="1200" b="1"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439">
                <a:tc>
                  <a:txBody>
                    <a:bodyPr/>
                    <a:lstStyle/>
                    <a:p>
                      <a:pPr marL="0" marR="0" lvl="0" indent="0" algn="l" defTabSz="914400" rtl="0" eaLnBrk="0" fontAlgn="base" latinLnBrk="0" hangingPunct="0">
                        <a:lnSpc>
                          <a:spcPct val="100000"/>
                        </a:lnSpc>
                        <a:spcBef>
                          <a:spcPct val="20000"/>
                        </a:spcBef>
                        <a:spcAft>
                          <a:spcPct val="0"/>
                        </a:spcAft>
                        <a:buClrTx/>
                        <a:buSzPct val="130000"/>
                        <a:buFont typeface="Times" pitchFamily="84" charset="0"/>
                        <a:buNone/>
                        <a:tabLst/>
                      </a:pPr>
                      <a:endParaRPr kumimoji="0" lang="en-US" sz="1800" b="0"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30000"/>
                        <a:buFont typeface="Times" pitchFamily="84" charset="0"/>
                        <a:buNone/>
                        <a:tabLst/>
                      </a:pPr>
                      <a:endParaRPr kumimoji="0" lang="en-US" sz="1800" b="0"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30000"/>
                        <a:buFont typeface="Times" pitchFamily="84" charset="0"/>
                        <a:buNone/>
                        <a:tabLst/>
                      </a:pPr>
                      <a:endParaRPr kumimoji="0" lang="en-US" sz="1800" b="0"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30000"/>
                        <a:buFont typeface="Times" pitchFamily="84" charset="0"/>
                        <a:buNone/>
                        <a:tabLst/>
                      </a:pPr>
                      <a:endParaRPr kumimoji="0" lang="en-US" sz="1800" b="0"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30000"/>
                        <a:buFont typeface="Times" pitchFamily="84" charset="0"/>
                        <a:buNone/>
                        <a:tabLst/>
                      </a:pPr>
                      <a:endParaRPr kumimoji="0" lang="en-US" sz="1800" b="0" i="0" u="none" strike="noStrike" cap="none" normalizeH="0" baseline="0" dirty="0" smtClean="0">
                        <a:ln>
                          <a:noFill/>
                        </a:ln>
                        <a:solidFill>
                          <a:schemeClr val="tx1"/>
                        </a:solidFill>
                        <a:effectLst/>
                        <a:latin typeface="Arial" pitchFamily="84" charset="0"/>
                        <a:ea typeface="ＭＳ Ｐゴシック" pitchFamily="84" charset="-128"/>
                        <a:cs typeface="ＭＳ Ｐゴシック" pitchFamily="8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122"/>
          <p:cNvPicPr>
            <a:picLocks noChangeAspect="1" noChangeArrowheads="1"/>
          </p:cNvPicPr>
          <p:nvPr/>
        </p:nvPicPr>
        <p:blipFill>
          <a:blip r:embed="rId2"/>
          <a:srcRect/>
          <a:stretch>
            <a:fillRect/>
          </a:stretch>
        </p:blipFill>
        <p:spPr bwMode="auto">
          <a:xfrm>
            <a:off x="1374814" y="5573444"/>
            <a:ext cx="6066504" cy="397411"/>
          </a:xfrm>
          <a:prstGeom prst="rect">
            <a:avLst/>
          </a:prstGeom>
          <a:noFill/>
          <a:ln w="9525">
            <a:noFill/>
            <a:miter lim="800000"/>
            <a:headEnd/>
            <a:tailEnd/>
          </a:ln>
        </p:spPr>
      </p:pic>
      <p:cxnSp>
        <p:nvCxnSpPr>
          <p:cNvPr id="7" name="Straight Connector 67"/>
          <p:cNvCxnSpPr>
            <a:cxnSpLocks noChangeShapeType="1"/>
          </p:cNvCxnSpPr>
          <p:nvPr/>
        </p:nvCxnSpPr>
        <p:spPr bwMode="auto">
          <a:xfrm>
            <a:off x="1368824" y="5979170"/>
            <a:ext cx="6089650" cy="0"/>
          </a:xfrm>
          <a:prstGeom prst="line">
            <a:avLst/>
          </a:prstGeom>
          <a:noFill/>
          <a:ln w="9525">
            <a:solidFill>
              <a:schemeClr val="tx1"/>
            </a:solidFill>
            <a:round/>
            <a:headEnd/>
            <a:tailEnd/>
          </a:ln>
        </p:spPr>
      </p:cxnSp>
    </p:spTree>
    <p:extLst>
      <p:ext uri="{BB962C8B-B14F-4D97-AF65-F5344CB8AC3E}">
        <p14:creationId xmlns:p14="http://schemas.microsoft.com/office/powerpoint/2010/main" val="556641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492443"/>
          </a:xfrm>
        </p:spPr>
        <p:txBody>
          <a:bodyPr/>
          <a:lstStyle/>
          <a:p>
            <a:r>
              <a:rPr lang="en-US" dirty="0" smtClean="0">
                <a:latin typeface="Arial" pitchFamily="34" charset="0"/>
                <a:ea typeface="ＭＳ Ｐゴシック"/>
                <a:cs typeface="ＭＳ Ｐゴシック"/>
              </a:rPr>
              <a:t>Project X Top Technical Risks and Concerns</a:t>
            </a:r>
            <a:endParaRPr lang="en-US" dirty="0"/>
          </a:p>
        </p:txBody>
      </p:sp>
      <p:sp>
        <p:nvSpPr>
          <p:cNvPr id="4" name="Content Placeholder 3"/>
          <p:cNvSpPr>
            <a:spLocks noGrp="1"/>
          </p:cNvSpPr>
          <p:nvPr>
            <p:ph sz="quarter" idx="15"/>
          </p:nvPr>
        </p:nvSpPr>
        <p:spPr>
          <a:xfrm>
            <a:off x="335784" y="1752644"/>
            <a:ext cx="8077200" cy="4524315"/>
          </a:xfrm>
        </p:spPr>
        <p:txBody>
          <a:bodyPr/>
          <a:lstStyle/>
          <a:p>
            <a:pPr>
              <a:buFont typeface="Arial" pitchFamily="34" charset="0"/>
              <a:buChar char="•"/>
            </a:pPr>
            <a:r>
              <a:rPr lang="en-US" dirty="0" smtClean="0">
                <a:latin typeface="Arial" pitchFamily="84" charset="0"/>
                <a:ea typeface="ＭＳ Ｐゴシック" pitchFamily="84" charset="-128"/>
              </a:rPr>
              <a:t>Medium new development, mostly in the engineering implementation</a:t>
            </a:r>
          </a:p>
          <a:p>
            <a:pPr lvl="1"/>
            <a:r>
              <a:rPr lang="en-US" dirty="0" smtClean="0">
                <a:latin typeface="Arial" pitchFamily="84" charset="0"/>
                <a:ea typeface="ＭＳ Ｐゴシック" pitchFamily="84" charset="-128"/>
              </a:rPr>
              <a:t>Increase in detector array size</a:t>
            </a:r>
          </a:p>
          <a:p>
            <a:pPr lvl="1"/>
            <a:r>
              <a:rPr lang="en-US" dirty="0" smtClean="0">
                <a:latin typeface="Arial" pitchFamily="84" charset="0"/>
                <a:ea typeface="ＭＳ Ｐゴシック" pitchFamily="84" charset="-128"/>
              </a:rPr>
              <a:t>Migration from FPGAs to ASICs</a:t>
            </a:r>
          </a:p>
          <a:p>
            <a:pPr lvl="1"/>
            <a:r>
              <a:rPr lang="en-US" dirty="0" smtClean="0">
                <a:latin typeface="Arial" pitchFamily="84" charset="0"/>
                <a:ea typeface="ＭＳ Ｐゴシック" pitchFamily="84" charset="-128"/>
              </a:rPr>
              <a:t>Modernization of heritage instrument control unit</a:t>
            </a:r>
          </a:p>
          <a:p>
            <a:pPr>
              <a:buFont typeface="Arial" pitchFamily="34" charset="0"/>
              <a:buChar char="•"/>
            </a:pPr>
            <a:r>
              <a:rPr lang="en-US" dirty="0" smtClean="0">
                <a:latin typeface="Arial" pitchFamily="84" charset="0"/>
                <a:ea typeface="ＭＳ Ｐゴシック" pitchFamily="84" charset="-128"/>
              </a:rPr>
              <a:t>Mass margins and power margins are aggressive and launch mass margin is very sensitive to changes in dry mass</a:t>
            </a:r>
          </a:p>
          <a:p>
            <a:pPr lvl="1"/>
            <a:r>
              <a:rPr lang="en-US" dirty="0" smtClean="0">
                <a:latin typeface="Arial" pitchFamily="84" charset="0"/>
                <a:ea typeface="ＭＳ Ｐゴシック" pitchFamily="84" charset="-128"/>
              </a:rPr>
              <a:t>Concept design is closer than recommended to Atlas V 551 capacity limit and the system is very sensitive to changes in mass</a:t>
            </a:r>
          </a:p>
          <a:p>
            <a:pPr lvl="1"/>
            <a:r>
              <a:rPr lang="en-US" dirty="0" smtClean="0">
                <a:latin typeface="Arial" pitchFamily="84" charset="0"/>
                <a:ea typeface="ＭＳ Ｐゴシック" pitchFamily="84" charset="-128"/>
              </a:rPr>
              <a:t>Several mass liens against concept design</a:t>
            </a:r>
          </a:p>
          <a:p>
            <a:pPr>
              <a:buFont typeface="Arial" pitchFamily="34" charset="0"/>
              <a:buChar char="•"/>
            </a:pPr>
            <a:r>
              <a:rPr lang="en-US" dirty="0" smtClean="0">
                <a:latin typeface="Arial" pitchFamily="84" charset="0"/>
                <a:ea typeface="ＭＳ Ｐゴシック" pitchFamily="84" charset="-128"/>
              </a:rPr>
              <a:t>Time critical mission operations contributes to medium operational risk</a:t>
            </a:r>
          </a:p>
          <a:p>
            <a:pPr lvl="1"/>
            <a:r>
              <a:rPr lang="en-US" dirty="0" smtClean="0">
                <a:latin typeface="Arial" pitchFamily="84" charset="0"/>
                <a:ea typeface="ＭＳ Ｐゴシック" pitchFamily="84" charset="-128"/>
              </a:rPr>
              <a:t>Fault management for autonomous mode requires further definition</a:t>
            </a:r>
          </a:p>
          <a:p>
            <a:pPr lvl="1"/>
            <a:r>
              <a:rPr lang="en-US" dirty="0" smtClean="0">
                <a:latin typeface="Arial" pitchFamily="84" charset="0"/>
                <a:ea typeface="ＭＳ Ｐゴシック" pitchFamily="84" charset="-128"/>
              </a:rPr>
              <a:t>Sampling operations and hardware need further definition</a:t>
            </a:r>
          </a:p>
          <a:p>
            <a:endParaRPr lang="en-US" dirty="0"/>
          </a:p>
        </p:txBody>
      </p:sp>
      <p:sp>
        <p:nvSpPr>
          <p:cNvPr id="6" name="Oval 3"/>
          <p:cNvSpPr>
            <a:spLocks noChangeAspect="1" noChangeArrowheads="1"/>
          </p:cNvSpPr>
          <p:nvPr/>
        </p:nvSpPr>
        <p:spPr bwMode="auto">
          <a:xfrm>
            <a:off x="7141520" y="1160081"/>
            <a:ext cx="354249" cy="343179"/>
          </a:xfrm>
          <a:prstGeom prst="ellipse">
            <a:avLst/>
          </a:prstGeom>
          <a:solidFill>
            <a:srgbClr val="FFFF00"/>
          </a:solidFill>
          <a:ln w="19050">
            <a:solidFill>
              <a:schemeClr val="tx1"/>
            </a:solidFill>
            <a:round/>
            <a:headEnd/>
            <a:tailEnd/>
          </a:ln>
        </p:spPr>
        <p:txBody>
          <a:bodyPr>
            <a:prstTxWarp prst="textNoShape">
              <a:avLst/>
            </a:prstTxWarp>
          </a:bodyPr>
          <a:lstStyle/>
          <a:p>
            <a:pPr eaLnBrk="0" hangingPunct="0"/>
            <a:endParaRPr lang="en-US"/>
          </a:p>
        </p:txBody>
      </p:sp>
      <p:sp>
        <p:nvSpPr>
          <p:cNvPr id="7" name="Rectangle 6"/>
          <p:cNvSpPr/>
          <p:nvPr/>
        </p:nvSpPr>
        <p:spPr>
          <a:xfrm>
            <a:off x="634195" y="1106045"/>
            <a:ext cx="7354529" cy="461665"/>
          </a:xfrm>
          <a:prstGeom prst="rect">
            <a:avLst/>
          </a:prstGeom>
        </p:spPr>
        <p:txBody>
          <a:bodyPr wrap="square">
            <a:spAutoFit/>
          </a:bodyPr>
          <a:lstStyle/>
          <a:p>
            <a:r>
              <a:rPr lang="en-US" b="1" dirty="0" smtClean="0"/>
              <a:t>Project X Technical Risk Rating is Medium</a:t>
            </a:r>
            <a:endParaRPr lang="en-US" b="1" dirty="0"/>
          </a:p>
        </p:txBody>
      </p:sp>
      <p:sp>
        <p:nvSpPr>
          <p:cNvPr id="3" name="TextBox 2"/>
          <p:cNvSpPr txBox="1"/>
          <p:nvPr/>
        </p:nvSpPr>
        <p:spPr>
          <a:xfrm rot="2191130">
            <a:off x="949285" y="2919672"/>
            <a:ext cx="7126585" cy="1107996"/>
          </a:xfrm>
          <a:prstGeom prst="rect">
            <a:avLst/>
          </a:prstGeom>
          <a:noFill/>
        </p:spPr>
        <p:txBody>
          <a:bodyPr wrap="square" rtlCol="0">
            <a:spAutoFit/>
          </a:bodyPr>
          <a:lstStyle/>
          <a:p>
            <a:pPr algn="ctr"/>
            <a:r>
              <a:rPr lang="en-US" sz="6600" dirty="0" smtClean="0">
                <a:ln>
                  <a:solidFill>
                    <a:schemeClr val="accent1"/>
                  </a:solidFill>
                </a:ln>
                <a:solidFill>
                  <a:srgbClr val="FF0000">
                    <a:alpha val="43000"/>
                  </a:srgbClr>
                </a:solidFill>
              </a:rPr>
              <a:t>Example Only</a:t>
            </a:r>
            <a:endParaRPr lang="en-US" sz="6600" dirty="0">
              <a:ln>
                <a:solidFill>
                  <a:schemeClr val="accent1"/>
                </a:solidFill>
              </a:ln>
              <a:solidFill>
                <a:srgbClr val="FF0000">
                  <a:alpha val="43000"/>
                </a:srgbClr>
              </a:solidFill>
            </a:endParaRPr>
          </a:p>
        </p:txBody>
      </p:sp>
    </p:spTree>
    <p:extLst>
      <p:ext uri="{BB962C8B-B14F-4D97-AF65-F5344CB8AC3E}">
        <p14:creationId xmlns:p14="http://schemas.microsoft.com/office/powerpoint/2010/main" val="1539495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3"/>
          <a:srcRect/>
          <a:stretch>
            <a:fillRect/>
          </a:stretch>
        </p:blipFill>
        <p:spPr bwMode="auto">
          <a:xfrm>
            <a:off x="6771694" y="3878317"/>
            <a:ext cx="2095204" cy="889739"/>
          </a:xfrm>
          <a:prstGeom prst="rect">
            <a:avLst/>
          </a:prstGeom>
          <a:noFill/>
          <a:ln w="12700">
            <a:solidFill>
              <a:schemeClr val="tx2">
                <a:lumMod val="65000"/>
                <a:lumOff val="35000"/>
              </a:schemeClr>
            </a:solidFill>
            <a:miter lim="800000"/>
            <a:headEnd/>
            <a:tailEnd/>
          </a:ln>
        </p:spPr>
      </p:pic>
      <p:pic>
        <p:nvPicPr>
          <p:cNvPr id="28" name="Picture 2"/>
          <p:cNvPicPr>
            <a:picLocks noChangeAspect="1" noChangeArrowheads="1"/>
          </p:cNvPicPr>
          <p:nvPr/>
        </p:nvPicPr>
        <p:blipFill>
          <a:blip r:embed="rId4"/>
          <a:srcRect/>
          <a:stretch>
            <a:fillRect/>
          </a:stretch>
        </p:blipFill>
        <p:spPr bwMode="auto">
          <a:xfrm>
            <a:off x="7217414" y="1140720"/>
            <a:ext cx="1600661" cy="995490"/>
          </a:xfrm>
          <a:prstGeom prst="rect">
            <a:avLst/>
          </a:prstGeom>
          <a:noFill/>
          <a:ln w="12700">
            <a:solidFill>
              <a:schemeClr val="tx2">
                <a:lumMod val="65000"/>
                <a:lumOff val="35000"/>
              </a:schemeClr>
            </a:solidFill>
            <a:miter lim="800000"/>
            <a:headEnd/>
            <a:tailEnd/>
          </a:ln>
        </p:spPr>
      </p:pic>
      <p:pic>
        <p:nvPicPr>
          <p:cNvPr id="29" name="Picture 1"/>
          <p:cNvPicPr>
            <a:picLocks noChangeAspect="1" noChangeArrowheads="1"/>
          </p:cNvPicPr>
          <p:nvPr/>
        </p:nvPicPr>
        <p:blipFill>
          <a:blip r:embed="rId5"/>
          <a:srcRect/>
          <a:stretch>
            <a:fillRect/>
          </a:stretch>
        </p:blipFill>
        <p:spPr bwMode="auto">
          <a:xfrm>
            <a:off x="1370173" y="1122630"/>
            <a:ext cx="1678827" cy="955815"/>
          </a:xfrm>
          <a:prstGeom prst="rect">
            <a:avLst/>
          </a:prstGeom>
          <a:noFill/>
          <a:ln w="12700">
            <a:solidFill>
              <a:schemeClr val="tx2">
                <a:lumMod val="65000"/>
                <a:lumOff val="35000"/>
              </a:schemeClr>
            </a:solidFill>
            <a:miter lim="800000"/>
            <a:headEnd/>
            <a:tailEnd/>
          </a:ln>
        </p:spPr>
      </p:pic>
      <p:pic>
        <p:nvPicPr>
          <p:cNvPr id="30" name="Picture 1"/>
          <p:cNvPicPr>
            <a:picLocks noChangeAspect="1" noChangeArrowheads="1"/>
          </p:cNvPicPr>
          <p:nvPr/>
        </p:nvPicPr>
        <p:blipFill>
          <a:blip r:embed="rId6"/>
          <a:srcRect/>
          <a:stretch>
            <a:fillRect/>
          </a:stretch>
        </p:blipFill>
        <p:spPr bwMode="auto">
          <a:xfrm>
            <a:off x="1650320" y="3739080"/>
            <a:ext cx="1450290" cy="986809"/>
          </a:xfrm>
          <a:prstGeom prst="rect">
            <a:avLst/>
          </a:prstGeom>
          <a:noFill/>
          <a:ln w="12700">
            <a:solidFill>
              <a:schemeClr val="tx2">
                <a:lumMod val="65000"/>
                <a:lumOff val="35000"/>
              </a:schemeClr>
            </a:solidFill>
            <a:miter lim="800000"/>
            <a:headEnd/>
            <a:tailEnd/>
          </a:ln>
        </p:spPr>
      </p:pic>
      <p:pic>
        <p:nvPicPr>
          <p:cNvPr id="31" name="Picture 2"/>
          <p:cNvPicPr>
            <a:picLocks noChangeAspect="1" noChangeArrowheads="1"/>
          </p:cNvPicPr>
          <p:nvPr/>
        </p:nvPicPr>
        <p:blipFill>
          <a:blip r:embed="rId7"/>
          <a:srcRect/>
          <a:stretch>
            <a:fillRect/>
          </a:stretch>
        </p:blipFill>
        <p:spPr bwMode="auto">
          <a:xfrm>
            <a:off x="4402401" y="3763422"/>
            <a:ext cx="1522412" cy="1046162"/>
          </a:xfrm>
          <a:prstGeom prst="rect">
            <a:avLst/>
          </a:prstGeom>
          <a:noFill/>
          <a:ln w="12700">
            <a:solidFill>
              <a:schemeClr val="tx2">
                <a:lumMod val="65000"/>
                <a:lumOff val="35000"/>
              </a:schemeClr>
            </a:solidFill>
            <a:miter lim="800000"/>
            <a:headEnd/>
            <a:tailEnd/>
          </a:ln>
        </p:spPr>
      </p:pic>
      <p:pic>
        <p:nvPicPr>
          <p:cNvPr id="32" name="Picture 1"/>
          <p:cNvPicPr>
            <a:picLocks noChangeAspect="1" noChangeArrowheads="1"/>
          </p:cNvPicPr>
          <p:nvPr/>
        </p:nvPicPr>
        <p:blipFill>
          <a:blip r:embed="rId8"/>
          <a:srcRect/>
          <a:stretch>
            <a:fillRect/>
          </a:stretch>
        </p:blipFill>
        <p:spPr bwMode="auto">
          <a:xfrm>
            <a:off x="4626321" y="1082956"/>
            <a:ext cx="1229825" cy="987616"/>
          </a:xfrm>
          <a:prstGeom prst="rect">
            <a:avLst/>
          </a:prstGeom>
          <a:noFill/>
          <a:ln w="12700">
            <a:solidFill>
              <a:schemeClr val="tx2">
                <a:lumMod val="65000"/>
                <a:lumOff val="35000"/>
              </a:schemeClr>
            </a:solidFill>
            <a:miter lim="800000"/>
            <a:headEnd/>
            <a:tailEnd/>
          </a:ln>
        </p:spPr>
      </p:pic>
      <p:sp>
        <p:nvSpPr>
          <p:cNvPr id="59" name="Rectangle 58"/>
          <p:cNvSpPr/>
          <p:nvPr/>
        </p:nvSpPr>
        <p:spPr bwMode="auto">
          <a:xfrm>
            <a:off x="7378561" y="3080512"/>
            <a:ext cx="196556" cy="550255"/>
          </a:xfrm>
          <a:prstGeom prst="rect">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51" name="Right Arrow 50"/>
          <p:cNvSpPr/>
          <p:nvPr/>
        </p:nvSpPr>
        <p:spPr bwMode="auto">
          <a:xfrm>
            <a:off x="5188923" y="5135678"/>
            <a:ext cx="959668"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52" name="Right Arrow 51"/>
          <p:cNvSpPr/>
          <p:nvPr/>
        </p:nvSpPr>
        <p:spPr bwMode="auto">
          <a:xfrm>
            <a:off x="2208734" y="5113907"/>
            <a:ext cx="959668"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53" name="Right Arrow 52"/>
          <p:cNvSpPr/>
          <p:nvPr/>
        </p:nvSpPr>
        <p:spPr bwMode="auto">
          <a:xfrm>
            <a:off x="5082008" y="2495892"/>
            <a:ext cx="1097962"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520194" name="Rectangle 2"/>
          <p:cNvSpPr>
            <a:spLocks noGrp="1" noChangeArrowheads="1"/>
          </p:cNvSpPr>
          <p:nvPr>
            <p:ph type="title"/>
          </p:nvPr>
        </p:nvSpPr>
        <p:spPr>
          <a:xfrm>
            <a:off x="228600" y="304800"/>
            <a:ext cx="8229600" cy="492443"/>
          </a:xfrm>
        </p:spPr>
        <p:txBody>
          <a:bodyPr/>
          <a:lstStyle/>
          <a:p>
            <a:r>
              <a:rPr lang="en-US" dirty="0" smtClean="0"/>
              <a:t>CATE</a:t>
            </a:r>
            <a:r>
              <a:rPr lang="en-US" sz="2200" dirty="0" smtClean="0"/>
              <a:t> </a:t>
            </a:r>
            <a:r>
              <a:rPr lang="en-US" dirty="0" smtClean="0"/>
              <a:t>Cost Estimating Approach Overview</a:t>
            </a:r>
            <a:endParaRPr lang="en-US" dirty="0"/>
          </a:p>
        </p:txBody>
      </p:sp>
      <p:sp>
        <p:nvSpPr>
          <p:cNvPr id="520220" name="Line 28"/>
          <p:cNvSpPr>
            <a:spLocks noChangeShapeType="1"/>
          </p:cNvSpPr>
          <p:nvPr/>
        </p:nvSpPr>
        <p:spPr bwMode="auto">
          <a:xfrm>
            <a:off x="4731652" y="2138615"/>
            <a:ext cx="44450" cy="34925"/>
          </a:xfrm>
          <a:prstGeom prst="line">
            <a:avLst/>
          </a:prstGeom>
          <a:noFill/>
          <a:ln w="120650">
            <a:solidFill>
              <a:schemeClr val="bg1"/>
            </a:solidFill>
            <a:round/>
            <a:headEnd/>
            <a:tailEnd/>
          </a:ln>
          <a:effectLst/>
        </p:spPr>
        <p:txBody>
          <a:bodyPr/>
          <a:lstStyle/>
          <a:p>
            <a:endParaRPr lang="en-US" dirty="0"/>
          </a:p>
        </p:txBody>
      </p:sp>
      <p:pic>
        <p:nvPicPr>
          <p:cNvPr id="520227" name="Picture 35"/>
          <p:cNvPicPr>
            <a:picLocks noChangeAspect="1" noChangeArrowheads="1"/>
          </p:cNvPicPr>
          <p:nvPr/>
        </p:nvPicPr>
        <p:blipFill>
          <a:blip r:embed="rId9"/>
          <a:srcRect/>
          <a:stretch>
            <a:fillRect/>
          </a:stretch>
        </p:blipFill>
        <p:spPr bwMode="auto">
          <a:xfrm>
            <a:off x="1611313" y="4622120"/>
            <a:ext cx="1316037" cy="898525"/>
          </a:xfrm>
          <a:prstGeom prst="rect">
            <a:avLst/>
          </a:prstGeom>
          <a:noFill/>
          <a:ln w="9525">
            <a:noFill/>
            <a:miter lim="800000"/>
            <a:headEnd/>
            <a:tailEnd/>
          </a:ln>
          <a:effectLst/>
        </p:spPr>
      </p:pic>
      <p:sp>
        <p:nvSpPr>
          <p:cNvPr id="35" name="Right Arrow 34"/>
          <p:cNvSpPr/>
          <p:nvPr/>
        </p:nvSpPr>
        <p:spPr bwMode="auto">
          <a:xfrm>
            <a:off x="2176075" y="2495892"/>
            <a:ext cx="1032995"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520197" name="Text Box 5"/>
          <p:cNvSpPr txBox="1">
            <a:spLocks noChangeArrowheads="1"/>
          </p:cNvSpPr>
          <p:nvPr/>
        </p:nvSpPr>
        <p:spPr bwMode="auto">
          <a:xfrm>
            <a:off x="181075" y="2019370"/>
            <a:ext cx="2670772" cy="1123384"/>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ct val="50000"/>
              </a:spcBef>
            </a:pPr>
            <a:r>
              <a:rPr lang="en-US" sz="1600" b="1" dirty="0" smtClean="0"/>
              <a:t>Estimate Instruments &amp; Spacecraft </a:t>
            </a:r>
          </a:p>
          <a:p>
            <a:pPr algn="ctr" eaLnBrk="1" hangingPunct="1">
              <a:spcBef>
                <a:spcPct val="50000"/>
              </a:spcBef>
            </a:pPr>
            <a:r>
              <a:rPr lang="en-US" sz="1400" dirty="0" smtClean="0"/>
              <a:t>Multiple analogies and models</a:t>
            </a:r>
            <a:endParaRPr lang="en-US" sz="1400" dirty="0"/>
          </a:p>
        </p:txBody>
      </p:sp>
      <p:sp>
        <p:nvSpPr>
          <p:cNvPr id="20" name="Text Box 5"/>
          <p:cNvSpPr txBox="1">
            <a:spLocks noChangeArrowheads="1"/>
          </p:cNvSpPr>
          <p:nvPr/>
        </p:nvSpPr>
        <p:spPr bwMode="auto">
          <a:xfrm>
            <a:off x="3203567" y="2019370"/>
            <a:ext cx="2586124" cy="1123384"/>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ct val="50000"/>
              </a:spcBef>
            </a:pPr>
            <a:r>
              <a:rPr lang="en-US" sz="1600" b="1" dirty="0" smtClean="0"/>
              <a:t>Estimate Other Elements</a:t>
            </a:r>
          </a:p>
          <a:p>
            <a:pPr algn="ctr" eaLnBrk="1" hangingPunct="1">
              <a:spcBef>
                <a:spcPct val="50000"/>
              </a:spcBef>
            </a:pPr>
            <a:r>
              <a:rPr lang="en-US" sz="1400" dirty="0" smtClean="0"/>
              <a:t>Based on historical data</a:t>
            </a:r>
            <a:endParaRPr lang="en-US" sz="1400" dirty="0"/>
          </a:p>
        </p:txBody>
      </p:sp>
      <p:sp>
        <p:nvSpPr>
          <p:cNvPr id="23" name="Text Box 5"/>
          <p:cNvSpPr txBox="1">
            <a:spLocks noChangeArrowheads="1"/>
          </p:cNvSpPr>
          <p:nvPr/>
        </p:nvSpPr>
        <p:spPr bwMode="auto">
          <a:xfrm>
            <a:off x="6173720" y="2017716"/>
            <a:ext cx="2590032" cy="1126692"/>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ts val="0"/>
              </a:spcBef>
            </a:pPr>
            <a:r>
              <a:rPr lang="en-US" sz="1600" b="1" dirty="0" smtClean="0"/>
              <a:t>Estimate Cost Reserves</a:t>
            </a:r>
          </a:p>
          <a:p>
            <a:pPr algn="ctr" eaLnBrk="1" hangingPunct="1">
              <a:spcBef>
                <a:spcPts val="0"/>
              </a:spcBef>
            </a:pPr>
            <a:r>
              <a:rPr lang="en-US" sz="1600" b="1" dirty="0" smtClean="0"/>
              <a:t> </a:t>
            </a:r>
          </a:p>
          <a:p>
            <a:pPr algn="ctr" eaLnBrk="1" hangingPunct="1">
              <a:spcBef>
                <a:spcPct val="50000"/>
              </a:spcBef>
            </a:pPr>
            <a:r>
              <a:rPr lang="en-US" sz="1400" dirty="0" smtClean="0"/>
              <a:t>Based on probabilistic cost risk analysis</a:t>
            </a:r>
            <a:endParaRPr lang="en-US" sz="1400" dirty="0"/>
          </a:p>
        </p:txBody>
      </p:sp>
      <p:sp>
        <p:nvSpPr>
          <p:cNvPr id="25" name="Text Box 5"/>
          <p:cNvSpPr txBox="1">
            <a:spLocks noChangeArrowheads="1"/>
          </p:cNvSpPr>
          <p:nvPr/>
        </p:nvSpPr>
        <p:spPr bwMode="auto">
          <a:xfrm>
            <a:off x="172022" y="4656260"/>
            <a:ext cx="2688878" cy="1123384"/>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ct val="50000"/>
              </a:spcBef>
            </a:pPr>
            <a:r>
              <a:rPr lang="en-US" sz="1600" b="1" dirty="0" smtClean="0"/>
              <a:t>Estimate Mass and Power Contingency Threat</a:t>
            </a:r>
          </a:p>
          <a:p>
            <a:pPr algn="ctr" eaLnBrk="1" hangingPunct="1">
              <a:spcBef>
                <a:spcPct val="50000"/>
              </a:spcBef>
            </a:pPr>
            <a:r>
              <a:rPr lang="en-US" sz="1400" dirty="0" smtClean="0"/>
              <a:t>Re-run estimate with Aerospace contingencies</a:t>
            </a:r>
            <a:endParaRPr lang="en-US" sz="1400" dirty="0"/>
          </a:p>
        </p:txBody>
      </p:sp>
      <p:sp>
        <p:nvSpPr>
          <p:cNvPr id="26" name="Text Box 5"/>
          <p:cNvSpPr txBox="1">
            <a:spLocks noChangeArrowheads="1"/>
          </p:cNvSpPr>
          <p:nvPr/>
        </p:nvSpPr>
        <p:spPr bwMode="auto">
          <a:xfrm>
            <a:off x="3164109" y="4656260"/>
            <a:ext cx="2665040" cy="1123384"/>
          </a:xfrm>
          <a:prstGeom prst="rect">
            <a:avLst/>
          </a:prstGeom>
          <a:solidFill>
            <a:schemeClr val="accent1">
              <a:lumMod val="20000"/>
              <a:lumOff val="80000"/>
            </a:schemeClr>
          </a:solidFill>
          <a:ln w="9525">
            <a:solidFill>
              <a:schemeClr val="tx1"/>
            </a:solidFill>
            <a:miter lim="800000"/>
            <a:headEnd/>
            <a:tailEnd/>
          </a:ln>
          <a:effectLst/>
        </p:spPr>
        <p:txBody>
          <a:bodyPr wrap="square">
            <a:spAutoFit/>
          </a:bodyPr>
          <a:lstStyle/>
          <a:p>
            <a:pPr algn="ctr" eaLnBrk="1" hangingPunct="1">
              <a:spcBef>
                <a:spcPct val="50000"/>
              </a:spcBef>
            </a:pPr>
            <a:r>
              <a:rPr lang="en-US" sz="1600" b="1" dirty="0" smtClean="0"/>
              <a:t>Estimate Schedule Threat </a:t>
            </a:r>
          </a:p>
          <a:p>
            <a:pPr algn="ctr" eaLnBrk="1" hangingPunct="1">
              <a:spcBef>
                <a:spcPct val="50000"/>
              </a:spcBef>
            </a:pPr>
            <a:r>
              <a:rPr lang="en-US" sz="1400" dirty="0" smtClean="0"/>
              <a:t>Based on ISE results and project burn rates</a:t>
            </a:r>
            <a:endParaRPr lang="en-US" sz="1400" dirty="0"/>
          </a:p>
        </p:txBody>
      </p:sp>
      <p:sp>
        <p:nvSpPr>
          <p:cNvPr id="27" name="Text Box 5"/>
          <p:cNvSpPr txBox="1">
            <a:spLocks noChangeArrowheads="1"/>
          </p:cNvSpPr>
          <p:nvPr/>
        </p:nvSpPr>
        <p:spPr bwMode="auto">
          <a:xfrm>
            <a:off x="6149142" y="4658015"/>
            <a:ext cx="2639188" cy="1119874"/>
          </a:xfrm>
          <a:prstGeom prst="rect">
            <a:avLst/>
          </a:prstGeom>
          <a:solidFill>
            <a:schemeClr val="accent1">
              <a:lumMod val="20000"/>
              <a:lumOff val="80000"/>
            </a:schemeClr>
          </a:solidFill>
          <a:ln w="9525">
            <a:solidFill>
              <a:schemeClr val="tx1"/>
            </a:solidFill>
            <a:miter lim="800000"/>
            <a:headEnd/>
            <a:tailEnd/>
          </a:ln>
          <a:effectLst/>
        </p:spPr>
        <p:txBody>
          <a:bodyPr wrap="square">
            <a:noAutofit/>
          </a:bodyPr>
          <a:lstStyle/>
          <a:p>
            <a:pPr algn="ctr" eaLnBrk="1" hangingPunct="1">
              <a:spcBef>
                <a:spcPct val="50000"/>
              </a:spcBef>
            </a:pPr>
            <a:r>
              <a:rPr lang="en-US" sz="1600" b="1" dirty="0" smtClean="0"/>
              <a:t>Integrate Results &amp; Level Across Concepts</a:t>
            </a:r>
          </a:p>
          <a:p>
            <a:pPr algn="ctr" eaLnBrk="1" hangingPunct="1">
              <a:spcBef>
                <a:spcPct val="50000"/>
              </a:spcBef>
            </a:pPr>
            <a:r>
              <a:rPr lang="en-US" sz="1400" dirty="0" smtClean="0"/>
              <a:t>Cross-check with </a:t>
            </a:r>
            <a:r>
              <a:rPr lang="en-US" sz="1400" dirty="0" err="1" smtClean="0"/>
              <a:t>CoBRA</a:t>
            </a:r>
            <a:endParaRPr lang="en-US" sz="1400" dirty="0"/>
          </a:p>
        </p:txBody>
      </p:sp>
      <p:sp>
        <p:nvSpPr>
          <p:cNvPr id="54" name="Right Arrow 53"/>
          <p:cNvSpPr/>
          <p:nvPr/>
        </p:nvSpPr>
        <p:spPr bwMode="auto">
          <a:xfrm rot="5400000">
            <a:off x="899687" y="3888506"/>
            <a:ext cx="1203995" cy="325925"/>
          </a:xfrm>
          <a:prstGeom prst="rightArrow">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
        <p:nvSpPr>
          <p:cNvPr id="55" name="Rectangle 54"/>
          <p:cNvSpPr/>
          <p:nvPr/>
        </p:nvSpPr>
        <p:spPr bwMode="auto">
          <a:xfrm>
            <a:off x="1548143" y="3449354"/>
            <a:ext cx="5857592" cy="186243"/>
          </a:xfrm>
          <a:prstGeom prst="rect">
            <a:avLst/>
          </a:prstGeom>
          <a:solidFill>
            <a:srgbClr val="0F75B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endParaRPr>
          </a:p>
        </p:txBody>
      </p:sp>
    </p:spTree>
    <p:extLst>
      <p:ext uri="{BB962C8B-B14F-4D97-AF65-F5344CB8AC3E}">
        <p14:creationId xmlns:p14="http://schemas.microsoft.com/office/powerpoint/2010/main" val="268803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p:txBody>
          <a:bodyPr/>
          <a:lstStyle/>
          <a:p>
            <a:r>
              <a:rPr lang="en-US" dirty="0" smtClean="0">
                <a:latin typeface="Arial" pitchFamily="34" charset="0"/>
                <a:ea typeface="ＭＳ Ｐゴシック"/>
                <a:cs typeface="ＭＳ Ｐゴシック"/>
              </a:rPr>
              <a:t>Example Hardware Estimate Results</a:t>
            </a:r>
            <a:endParaRPr lang="en-US" sz="2400" i="1" dirty="0">
              <a:solidFill>
                <a:srgbClr val="8C8D8E"/>
              </a:solidFill>
            </a:endParaRPr>
          </a:p>
        </p:txBody>
      </p:sp>
      <p:graphicFrame>
        <p:nvGraphicFramePr>
          <p:cNvPr id="5" name="Object 2"/>
          <p:cNvGraphicFramePr>
            <a:graphicFrameLocks noChangeAspect="1"/>
          </p:cNvGraphicFramePr>
          <p:nvPr/>
        </p:nvGraphicFramePr>
        <p:xfrm>
          <a:off x="380246" y="1141413"/>
          <a:ext cx="8437829"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4796109" y="1074084"/>
            <a:ext cx="2199992" cy="316871"/>
          </a:xfrm>
          <a:prstGeom prst="rect">
            <a:avLst/>
          </a:prstGeom>
          <a:solidFill>
            <a:schemeClr val="accent1">
              <a:lumMod val="40000"/>
              <a:lumOff val="60000"/>
            </a:schemeClr>
          </a:solidFill>
          <a:ln>
            <a:solidFill>
              <a:schemeClr val="tx1"/>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t>Notional Results</a:t>
            </a:r>
            <a:endParaRPr lang="en-US" sz="1800" dirty="0"/>
          </a:p>
        </p:txBody>
      </p:sp>
    </p:spTree>
    <p:extLst>
      <p:ext uri="{BB962C8B-B14F-4D97-AF65-F5344CB8AC3E}">
        <p14:creationId xmlns:p14="http://schemas.microsoft.com/office/powerpoint/2010/main" val="77769626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4_CorpPPTtemplate">
  <a:themeElements>
    <a:clrScheme name="">
      <a:dk1>
        <a:srgbClr val="000000"/>
      </a:dk1>
      <a:lt1>
        <a:srgbClr val="FFFFFF"/>
      </a:lt1>
      <a:dk2>
        <a:srgbClr val="000000"/>
      </a:dk2>
      <a:lt2>
        <a:srgbClr val="808080"/>
      </a:lt2>
      <a:accent1>
        <a:srgbClr val="496EA2"/>
      </a:accent1>
      <a:accent2>
        <a:srgbClr val="F75824"/>
      </a:accent2>
      <a:accent3>
        <a:srgbClr val="FFFFFF"/>
      </a:accent3>
      <a:accent4>
        <a:srgbClr val="000000"/>
      </a:accent4>
      <a:accent5>
        <a:srgbClr val="B1BACE"/>
      </a:accent5>
      <a:accent6>
        <a:srgbClr val="E04F20"/>
      </a:accent6>
      <a:hlink>
        <a:srgbClr val="258492"/>
      </a:hlink>
      <a:folHlink>
        <a:srgbClr val="879861"/>
      </a:folHlink>
    </a:clrScheme>
    <a:fontScheme name="4_CorpPPT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80" charset="0"/>
            <a:ea typeface="ＭＳ Ｐゴシック" pitchFamily="80" charset="-128"/>
            <a:cs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28046</TotalTime>
  <Words>1788</Words>
  <Application>Microsoft Office PowerPoint</Application>
  <PresentationFormat>On-screen Show (4:3)</PresentationFormat>
  <Paragraphs>247</Paragraphs>
  <Slides>19</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ＭＳ Ｐゴシック</vt:lpstr>
      <vt:lpstr>Arial</vt:lpstr>
      <vt:lpstr>Times</vt:lpstr>
      <vt:lpstr>Times New Roman</vt:lpstr>
      <vt:lpstr>4_CorpPPTtemplate</vt:lpstr>
      <vt:lpstr>Worksheet</vt:lpstr>
      <vt:lpstr>Aerospace Support to the Decadal Study Large Mission Concept Teams </vt:lpstr>
      <vt:lpstr>Agenda</vt:lpstr>
      <vt:lpstr>What is a CATE?:  Cost and Technical Evaluation</vt:lpstr>
      <vt:lpstr>Aerospace is the Custodian for the NAS CATE Process</vt:lpstr>
      <vt:lpstr>General Limitations of Assessment</vt:lpstr>
      <vt:lpstr>Technical Risk &amp; Maturity Assessment Approach</vt:lpstr>
      <vt:lpstr>Project X Top Technical Risks and Concerns</vt:lpstr>
      <vt:lpstr>CATE Cost Estimating Approach Overview</vt:lpstr>
      <vt:lpstr>Example Hardware Estimate Results</vt:lpstr>
      <vt:lpstr>Cost Risk Process Overview</vt:lpstr>
      <vt:lpstr>Design Growth and Launch Vehicle Threats</vt:lpstr>
      <vt:lpstr>Payload Mass Contingency Values for Threat Estimate</vt:lpstr>
      <vt:lpstr>Example Cost Estimate Table</vt:lpstr>
      <vt:lpstr>CATE Conclusions</vt:lpstr>
      <vt:lpstr>Objectives for Support to Large Mission Concept Teams</vt:lpstr>
      <vt:lpstr>NASA Guidance to the Astrophysics Large Mission Concept Teams </vt:lpstr>
      <vt:lpstr>NASA Guidance – In Scope Tasks</vt:lpstr>
      <vt:lpstr>Aerospace Support Provided in Phase I </vt:lpstr>
      <vt:lpstr>Considerations for Trades &amp; Costing</vt:lpstr>
    </vt:vector>
  </TitlesOfParts>
  <Company>Aerospace User</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Astro2010 Expedited Concepts: Ground Overview</dc:title>
  <dc:subject>2008 Branding Guidelines for PowerPoint</dc:subject>
  <dc:creator>Aerospace User</dc:creator>
  <cp:lastModifiedBy>Debra L Emmons</cp:lastModifiedBy>
  <cp:revision>1099</cp:revision>
  <cp:lastPrinted>2009-08-10T15:47:29Z</cp:lastPrinted>
  <dcterms:created xsi:type="dcterms:W3CDTF">2009-07-05T00:27:39Z</dcterms:created>
  <dcterms:modified xsi:type="dcterms:W3CDTF">2017-04-25T14:57:24Z</dcterms:modified>
</cp:coreProperties>
</file>