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57" r:id="rId3"/>
    <p:sldId id="264" r:id="rId4"/>
    <p:sldId id="269" r:id="rId5"/>
    <p:sldId id="261" r:id="rId6"/>
    <p:sldId id="258" r:id="rId7"/>
    <p:sldId id="260" r:id="rId8"/>
    <p:sldId id="265" r:id="rId9"/>
    <p:sldId id="262"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9534"/>
    <p:restoredTop sz="94679"/>
  </p:normalViewPr>
  <p:slideViewPr>
    <p:cSldViewPr snapToGrid="0" snapToObjects="1">
      <p:cViewPr>
        <p:scale>
          <a:sx n="67" d="100"/>
          <a:sy n="67" d="100"/>
        </p:scale>
        <p:origin x="824" y="9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7FF4A2-2333-814D-9DED-75DA991EFCC9}" type="datetimeFigureOut">
              <a:rPr lang="en-US" smtClean="0"/>
              <a:t>4/21/17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592F2-11D7-6943-A15F-A9B4ACE7261D}" type="slidenum">
              <a:rPr lang="en-US" smtClean="0"/>
              <a:t>‹#›</a:t>
            </a:fld>
            <a:endParaRPr lang="en-US"/>
          </a:p>
        </p:txBody>
      </p:sp>
    </p:spTree>
    <p:extLst>
      <p:ext uri="{BB962C8B-B14F-4D97-AF65-F5344CB8AC3E}">
        <p14:creationId xmlns:p14="http://schemas.microsoft.com/office/powerpoint/2010/main" val="335690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a:t>
            </a:r>
            <a:r>
              <a:rPr lang="en-US" baseline="0" dirty="0" smtClean="0"/>
              <a:t> the topic and g</a:t>
            </a:r>
            <a:r>
              <a:rPr lang="en-US" dirty="0" smtClean="0"/>
              <a:t>ive some context</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F37592F2-11D7-6943-A15F-A9B4ACE7261D}" type="slidenum">
              <a:rPr lang="en-US" smtClean="0"/>
              <a:t>2</a:t>
            </a:fld>
            <a:endParaRPr lang="en-US"/>
          </a:p>
        </p:txBody>
      </p:sp>
    </p:spTree>
    <p:extLst>
      <p:ext uri="{BB962C8B-B14F-4D97-AF65-F5344CB8AC3E}">
        <p14:creationId xmlns:p14="http://schemas.microsoft.com/office/powerpoint/2010/main" val="5154492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37592F2-11D7-6943-A15F-A9B4ACE7261D}" type="slidenum">
              <a:rPr lang="en-US" smtClean="0"/>
              <a:t>4</a:t>
            </a:fld>
            <a:endParaRPr lang="en-US"/>
          </a:p>
        </p:txBody>
      </p:sp>
    </p:spTree>
    <p:extLst>
      <p:ext uri="{BB962C8B-B14F-4D97-AF65-F5344CB8AC3E}">
        <p14:creationId xmlns:p14="http://schemas.microsoft.com/office/powerpoint/2010/main" val="1472968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is the key question to answer? Action item: have NASA</a:t>
            </a:r>
            <a:r>
              <a:rPr lang="en-US" baseline="0" dirty="0" smtClean="0"/>
              <a:t> </a:t>
            </a:r>
            <a:r>
              <a:rPr lang="en-US" dirty="0" smtClean="0"/>
              <a:t>bring us the following facts</a:t>
            </a:r>
            <a:r>
              <a:rPr lang="mr-IN" dirty="0" smtClean="0"/>
              <a:t>…</a:t>
            </a:r>
            <a:endParaRPr lang="en-US" dirty="0"/>
          </a:p>
        </p:txBody>
      </p:sp>
      <p:sp>
        <p:nvSpPr>
          <p:cNvPr id="4" name="Slide Number Placeholder 3"/>
          <p:cNvSpPr>
            <a:spLocks noGrp="1"/>
          </p:cNvSpPr>
          <p:nvPr>
            <p:ph type="sldNum" sz="quarter" idx="10"/>
          </p:nvPr>
        </p:nvSpPr>
        <p:spPr/>
        <p:txBody>
          <a:bodyPr/>
          <a:lstStyle/>
          <a:p>
            <a:fld id="{F37592F2-11D7-6943-A15F-A9B4ACE7261D}" type="slidenum">
              <a:rPr lang="en-US" smtClean="0"/>
              <a:t>6</a:t>
            </a:fld>
            <a:endParaRPr lang="en-US"/>
          </a:p>
        </p:txBody>
      </p:sp>
    </p:spTree>
    <p:extLst>
      <p:ext uri="{BB962C8B-B14F-4D97-AF65-F5344CB8AC3E}">
        <p14:creationId xmlns:p14="http://schemas.microsoft.com/office/powerpoint/2010/main" val="266428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fld id="{C25CB162-8614-2E47-89A6-B9F9DA0D531F}" type="slidenum">
              <a:rPr lang="en-US"/>
              <a:pPr/>
              <a:t>9</a:t>
            </a:fld>
            <a:endParaRPr lang="en-US"/>
          </a:p>
        </p:txBody>
      </p:sp>
    </p:spTree>
    <p:extLst>
      <p:ext uri="{BB962C8B-B14F-4D97-AF65-F5344CB8AC3E}">
        <p14:creationId xmlns:p14="http://schemas.microsoft.com/office/powerpoint/2010/main" val="14912698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Slide Number Placeholder 3"/>
          <p:cNvSpPr>
            <a:spLocks noGrp="1"/>
          </p:cNvSpPr>
          <p:nvPr>
            <p:ph type="sldNum" sz="quarter" idx="5"/>
          </p:nvPr>
        </p:nvSpPr>
        <p:spPr/>
        <p:txBody>
          <a:bodyPr/>
          <a:lstStyle/>
          <a:p>
            <a:fld id="{C25CB162-8614-2E47-89A6-B9F9DA0D531F}" type="slidenum">
              <a:rPr lang="en-US"/>
              <a:pPr/>
              <a:t>10</a:t>
            </a:fld>
            <a:endParaRPr lang="en-US"/>
          </a:p>
        </p:txBody>
      </p:sp>
    </p:spTree>
    <p:extLst>
      <p:ext uri="{BB962C8B-B14F-4D97-AF65-F5344CB8AC3E}">
        <p14:creationId xmlns:p14="http://schemas.microsoft.com/office/powerpoint/2010/main" val="229479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A21FC5-35E0-6B40-85ED-1D9F7A8B39CD}" type="datetimeFigureOut">
              <a:rPr lang="en-US" smtClean="0"/>
              <a:t>4/21/17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1906689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1FC5-35E0-6B40-85ED-1D9F7A8B39CD}" type="datetimeFigureOut">
              <a:rPr lang="en-US" smtClean="0"/>
              <a:t>4/21/17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1133876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1FC5-35E0-6B40-85ED-1D9F7A8B39CD}" type="datetimeFigureOut">
              <a:rPr lang="en-US" smtClean="0"/>
              <a:t>4/21/17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292804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21FC5-35E0-6B40-85ED-1D9F7A8B39CD}" type="datetimeFigureOut">
              <a:rPr lang="en-US" smtClean="0"/>
              <a:t>4/21/17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645790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21FC5-35E0-6B40-85ED-1D9F7A8B39CD}" type="datetimeFigureOut">
              <a:rPr lang="en-US" smtClean="0"/>
              <a:t>4/21/17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417556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21FC5-35E0-6B40-85ED-1D9F7A8B39CD}" type="datetimeFigureOut">
              <a:rPr lang="en-US" smtClean="0"/>
              <a:t>4/21/17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2040247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21FC5-35E0-6B40-85ED-1D9F7A8B39CD}" type="datetimeFigureOut">
              <a:rPr lang="en-US" smtClean="0"/>
              <a:t>4/21/17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1569954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21FC5-35E0-6B40-85ED-1D9F7A8B39CD}" type="datetimeFigureOut">
              <a:rPr lang="en-US" smtClean="0"/>
              <a:t>4/21/17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90735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21FC5-35E0-6B40-85ED-1D9F7A8B39CD}" type="datetimeFigureOut">
              <a:rPr lang="en-US" smtClean="0"/>
              <a:t>4/21/17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2860920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1FC5-35E0-6B40-85ED-1D9F7A8B39CD}" type="datetimeFigureOut">
              <a:rPr lang="en-US" smtClean="0"/>
              <a:t>4/21/17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132929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21FC5-35E0-6B40-85ED-1D9F7A8B39CD}" type="datetimeFigureOut">
              <a:rPr lang="en-US" smtClean="0"/>
              <a:t>4/21/17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4EE03C-B0C0-784D-8AE3-3A71EFD299CA}" type="slidenum">
              <a:rPr lang="en-US" smtClean="0"/>
              <a:t>‹#›</a:t>
            </a:fld>
            <a:endParaRPr lang="en-US"/>
          </a:p>
        </p:txBody>
      </p:sp>
    </p:spTree>
    <p:extLst>
      <p:ext uri="{BB962C8B-B14F-4D97-AF65-F5344CB8AC3E}">
        <p14:creationId xmlns:p14="http://schemas.microsoft.com/office/powerpoint/2010/main" val="76823975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21FC5-35E0-6B40-85ED-1D9F7A8B39CD}" type="datetimeFigureOut">
              <a:rPr lang="en-US" smtClean="0"/>
              <a:t>4/21/17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4EE03C-B0C0-784D-8AE3-3A71EFD299CA}" type="slidenum">
              <a:rPr lang="en-US" smtClean="0"/>
              <a:t>‹#›</a:t>
            </a:fld>
            <a:endParaRPr lang="en-US"/>
          </a:p>
        </p:txBody>
      </p:sp>
    </p:spTree>
    <p:extLst>
      <p:ext uri="{BB962C8B-B14F-4D97-AF65-F5344CB8AC3E}">
        <p14:creationId xmlns:p14="http://schemas.microsoft.com/office/powerpoint/2010/main" val="13274211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20818" y="1108038"/>
            <a:ext cx="9144000" cy="2014650"/>
          </a:xfrm>
        </p:spPr>
        <p:txBody>
          <a:bodyPr/>
          <a:lstStyle/>
          <a:p>
            <a:r>
              <a:rPr lang="en-US" dirty="0"/>
              <a:t>G</a:t>
            </a:r>
            <a:r>
              <a:rPr lang="en-US" dirty="0" smtClean="0"/>
              <a:t>round-based facilities as part of the NASA portfolio*</a:t>
            </a:r>
            <a:endParaRPr lang="en-US" dirty="0"/>
          </a:p>
        </p:txBody>
      </p:sp>
      <p:sp>
        <p:nvSpPr>
          <p:cNvPr id="4" name="TextBox 3"/>
          <p:cNvSpPr txBox="1"/>
          <p:nvPr/>
        </p:nvSpPr>
        <p:spPr>
          <a:xfrm>
            <a:off x="2336201" y="4284010"/>
            <a:ext cx="7713234" cy="461665"/>
          </a:xfrm>
          <a:prstGeom prst="rect">
            <a:avLst/>
          </a:prstGeom>
          <a:noFill/>
        </p:spPr>
        <p:txBody>
          <a:bodyPr wrap="square" rtlCol="0">
            <a:spAutoFit/>
          </a:bodyPr>
          <a:lstStyle/>
          <a:p>
            <a:r>
              <a:rPr lang="en-US" sz="2400" dirty="0" smtClean="0"/>
              <a:t>*providing support of NASA missions and strategic goals. </a:t>
            </a:r>
          </a:p>
        </p:txBody>
      </p:sp>
      <p:sp>
        <p:nvSpPr>
          <p:cNvPr id="5" name="TextBox 4"/>
          <p:cNvSpPr txBox="1"/>
          <p:nvPr/>
        </p:nvSpPr>
        <p:spPr>
          <a:xfrm>
            <a:off x="8458760" y="5906997"/>
            <a:ext cx="3181350" cy="369332"/>
          </a:xfrm>
          <a:prstGeom prst="rect">
            <a:avLst/>
          </a:prstGeom>
          <a:noFill/>
        </p:spPr>
        <p:txBody>
          <a:bodyPr wrap="square" rtlCol="0">
            <a:spAutoFit/>
          </a:bodyPr>
          <a:lstStyle/>
          <a:p>
            <a:r>
              <a:rPr lang="en-US" dirty="0" smtClean="0"/>
              <a:t>Debra Fischer </a:t>
            </a:r>
            <a:r>
              <a:rPr lang="mr-IN" dirty="0" smtClean="0"/>
              <a:t>–</a:t>
            </a:r>
            <a:r>
              <a:rPr lang="en-US" dirty="0" smtClean="0"/>
              <a:t> APAC member</a:t>
            </a:r>
            <a:endParaRPr lang="en-US" dirty="0"/>
          </a:p>
        </p:txBody>
      </p:sp>
    </p:spTree>
    <p:extLst>
      <p:ext uri="{BB962C8B-B14F-4D97-AF65-F5344CB8AC3E}">
        <p14:creationId xmlns:p14="http://schemas.microsoft.com/office/powerpoint/2010/main" val="9748240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514600" y="122238"/>
            <a:ext cx="7620000" cy="715962"/>
          </a:xfrm>
        </p:spPr>
        <p:txBody>
          <a:bodyPr>
            <a:normAutofit/>
          </a:bodyPr>
          <a:lstStyle/>
          <a:p>
            <a:pPr algn="r" eaLnBrk="1" hangingPunct="1"/>
            <a:r>
              <a:rPr lang="en-US" dirty="0" smtClean="0"/>
              <a:t>NASA Planetary Mission Support</a:t>
            </a:r>
            <a:endParaRPr lang="en-US" dirty="0"/>
          </a:p>
        </p:txBody>
      </p:sp>
      <p:sp>
        <p:nvSpPr>
          <p:cNvPr id="3" name="Content Placeholder 2"/>
          <p:cNvSpPr>
            <a:spLocks noGrp="1"/>
          </p:cNvSpPr>
          <p:nvPr>
            <p:ph idx="1"/>
          </p:nvPr>
        </p:nvSpPr>
        <p:spPr>
          <a:xfrm>
            <a:off x="1828800" y="990600"/>
            <a:ext cx="8458200" cy="5638800"/>
          </a:xfrm>
        </p:spPr>
        <p:txBody>
          <a:bodyPr>
            <a:normAutofit lnSpcReduction="10000"/>
          </a:bodyPr>
          <a:lstStyle/>
          <a:p>
            <a:pPr marL="338138" lvl="1" indent="-338138">
              <a:spcBef>
                <a:spcPts val="600"/>
              </a:spcBef>
              <a:buClr>
                <a:srgbClr val="6F89F7"/>
              </a:buClr>
              <a:buSzPct val="110000"/>
              <a:buBlip>
                <a:blip r:embed="rId3"/>
              </a:buBlip>
            </a:pPr>
            <a:r>
              <a:rPr lang="en-US" b="1" dirty="0" smtClean="0">
                <a:solidFill>
                  <a:schemeClr val="tx1"/>
                </a:solidFill>
              </a:rPr>
              <a:t>Planetary Mission Support </a:t>
            </a:r>
            <a:endParaRPr lang="en-US" sz="1800" b="1" dirty="0"/>
          </a:p>
          <a:p>
            <a:pPr lvl="1">
              <a:lnSpc>
                <a:spcPct val="90000"/>
              </a:lnSpc>
            </a:pPr>
            <a:r>
              <a:rPr lang="en-US" sz="1800" dirty="0">
                <a:solidFill>
                  <a:srgbClr val="660066"/>
                </a:solidFill>
              </a:rPr>
              <a:t>Europa Clipper:</a:t>
            </a:r>
            <a:r>
              <a:rPr lang="en-US" sz="1800" dirty="0">
                <a:solidFill>
                  <a:srgbClr val="000000"/>
                </a:solidFill>
              </a:rPr>
              <a:t> </a:t>
            </a:r>
            <a:r>
              <a:rPr lang="en-US" sz="1800" dirty="0">
                <a:solidFill>
                  <a:srgbClr val="660066"/>
                </a:solidFill>
              </a:rPr>
              <a:t>Paganini (GSFC/Catholic U) 10 x 0.5 </a:t>
            </a:r>
            <a:r>
              <a:rPr lang="en-US" sz="1800" dirty="0" err="1">
                <a:solidFill>
                  <a:srgbClr val="660066"/>
                </a:solidFill>
              </a:rPr>
              <a:t>nts</a:t>
            </a:r>
            <a:r>
              <a:rPr lang="en-US" sz="1800" dirty="0">
                <a:solidFill>
                  <a:srgbClr val="660066"/>
                </a:solidFill>
              </a:rPr>
              <a:t>/</a:t>
            </a:r>
            <a:r>
              <a:rPr lang="en-US" sz="1800" dirty="0" err="1">
                <a:solidFill>
                  <a:srgbClr val="660066"/>
                </a:solidFill>
              </a:rPr>
              <a:t>sem</a:t>
            </a:r>
            <a:r>
              <a:rPr lang="en-US" sz="1800" dirty="0">
                <a:solidFill>
                  <a:srgbClr val="660066"/>
                </a:solidFill>
              </a:rPr>
              <a:t> x 2 </a:t>
            </a:r>
            <a:r>
              <a:rPr lang="en-US" sz="1800" dirty="0" err="1">
                <a:solidFill>
                  <a:srgbClr val="660066"/>
                </a:solidFill>
              </a:rPr>
              <a:t>sem</a:t>
            </a:r>
            <a:r>
              <a:rPr lang="en-US" sz="1800" dirty="0">
                <a:solidFill>
                  <a:srgbClr val="660066"/>
                </a:solidFill>
              </a:rPr>
              <a:t> = 10 </a:t>
            </a:r>
            <a:r>
              <a:rPr lang="en-US" sz="1800" dirty="0" err="1">
                <a:solidFill>
                  <a:srgbClr val="660066"/>
                </a:solidFill>
              </a:rPr>
              <a:t>nts</a:t>
            </a:r>
            <a:r>
              <a:rPr lang="en-US" sz="1800" dirty="0">
                <a:solidFill>
                  <a:srgbClr val="660066"/>
                </a:solidFill>
              </a:rPr>
              <a:t> total in 2016A &amp; 2017A</a:t>
            </a:r>
          </a:p>
          <a:p>
            <a:pPr lvl="1">
              <a:lnSpc>
                <a:spcPct val="90000"/>
              </a:lnSpc>
            </a:pPr>
            <a:r>
              <a:rPr lang="en-US" sz="1800" dirty="0">
                <a:solidFill>
                  <a:srgbClr val="660066"/>
                </a:solidFill>
              </a:rPr>
              <a:t>Juno:</a:t>
            </a:r>
            <a:r>
              <a:rPr lang="en-US" sz="1800" dirty="0">
                <a:solidFill>
                  <a:srgbClr val="000000"/>
                </a:solidFill>
              </a:rPr>
              <a:t> </a:t>
            </a:r>
            <a:r>
              <a:rPr lang="en-US" sz="1800" dirty="0" err="1">
                <a:solidFill>
                  <a:srgbClr val="660066"/>
                </a:solidFill>
              </a:rPr>
              <a:t>Bjorker</a:t>
            </a:r>
            <a:r>
              <a:rPr lang="en-US" sz="1800" dirty="0">
                <a:solidFill>
                  <a:srgbClr val="660066"/>
                </a:solidFill>
              </a:rPr>
              <a:t> (GSFC) 1 x 0.75 </a:t>
            </a:r>
            <a:r>
              <a:rPr lang="en-US" sz="1800" dirty="0" err="1">
                <a:solidFill>
                  <a:srgbClr val="660066"/>
                </a:solidFill>
              </a:rPr>
              <a:t>nts</a:t>
            </a:r>
            <a:r>
              <a:rPr lang="en-US" sz="1800" dirty="0">
                <a:solidFill>
                  <a:srgbClr val="660066"/>
                </a:solidFill>
              </a:rPr>
              <a:t> 2017A</a:t>
            </a:r>
            <a:r>
              <a:rPr lang="en-US" sz="1800" dirty="0">
                <a:solidFill>
                  <a:srgbClr val="000000"/>
                </a:solidFill>
              </a:rPr>
              <a:t>, 2 x 0.5 </a:t>
            </a:r>
            <a:r>
              <a:rPr lang="en-US" sz="1800" dirty="0" err="1">
                <a:solidFill>
                  <a:srgbClr val="000000"/>
                </a:solidFill>
              </a:rPr>
              <a:t>nts</a:t>
            </a:r>
            <a:r>
              <a:rPr lang="en-US" sz="1800" dirty="0">
                <a:solidFill>
                  <a:srgbClr val="000000"/>
                </a:solidFill>
              </a:rPr>
              <a:t> 2016B; </a:t>
            </a:r>
            <a:r>
              <a:rPr lang="en-US" sz="1800" dirty="0" err="1">
                <a:solidFill>
                  <a:srgbClr val="660066"/>
                </a:solidFill>
              </a:rPr>
              <a:t>O’Donoghue</a:t>
            </a:r>
            <a:r>
              <a:rPr lang="en-US" sz="1800" dirty="0">
                <a:solidFill>
                  <a:srgbClr val="660066"/>
                </a:solidFill>
              </a:rPr>
              <a:t> (Boston U) 3 x 0.5 </a:t>
            </a:r>
            <a:r>
              <a:rPr lang="en-US" sz="1800" dirty="0" err="1">
                <a:solidFill>
                  <a:srgbClr val="660066"/>
                </a:solidFill>
              </a:rPr>
              <a:t>nts</a:t>
            </a:r>
            <a:r>
              <a:rPr lang="en-US" sz="1800" dirty="0">
                <a:solidFill>
                  <a:srgbClr val="660066"/>
                </a:solidFill>
              </a:rPr>
              <a:t> 2017A</a:t>
            </a:r>
            <a:r>
              <a:rPr lang="en-US" sz="1800" dirty="0">
                <a:solidFill>
                  <a:srgbClr val="000000"/>
                </a:solidFill>
              </a:rPr>
              <a:t>, </a:t>
            </a:r>
            <a:r>
              <a:rPr lang="en-US" sz="1800" dirty="0"/>
              <a:t>Orton (JPL) 2 x 0.5 Subaru </a:t>
            </a:r>
            <a:r>
              <a:rPr lang="en-US" sz="1800" dirty="0" err="1"/>
              <a:t>nts</a:t>
            </a:r>
            <a:r>
              <a:rPr lang="en-US" sz="1800" dirty="0"/>
              <a:t>, Moore (Boston U) 1 x 0.5 </a:t>
            </a:r>
            <a:r>
              <a:rPr lang="en-US" sz="1800" dirty="0" err="1"/>
              <a:t>nt</a:t>
            </a:r>
            <a:r>
              <a:rPr lang="en-US" sz="1800" dirty="0"/>
              <a:t>, Davies (JPL) 4 x 0.25 </a:t>
            </a:r>
            <a:r>
              <a:rPr lang="en-US" sz="1800" dirty="0" err="1"/>
              <a:t>nts</a:t>
            </a:r>
            <a:r>
              <a:rPr lang="en-US" sz="1800" dirty="0"/>
              <a:t>,</a:t>
            </a:r>
            <a:r>
              <a:rPr lang="en-US" sz="1800" dirty="0">
                <a:solidFill>
                  <a:srgbClr val="660066"/>
                </a:solidFill>
              </a:rPr>
              <a:t>; </a:t>
            </a:r>
            <a:r>
              <a:rPr lang="en-US" sz="1800" dirty="0" err="1">
                <a:solidFill>
                  <a:srgbClr val="000000"/>
                </a:solidFill>
              </a:rPr>
              <a:t>O’Donoghue</a:t>
            </a:r>
            <a:r>
              <a:rPr lang="en-US" sz="1800" dirty="0">
                <a:solidFill>
                  <a:srgbClr val="000000"/>
                </a:solidFill>
              </a:rPr>
              <a:t> (Boston U) 4 x 0.5 </a:t>
            </a:r>
            <a:r>
              <a:rPr lang="en-US" sz="1800" dirty="0" err="1">
                <a:solidFill>
                  <a:srgbClr val="000000"/>
                </a:solidFill>
              </a:rPr>
              <a:t>nts</a:t>
            </a:r>
            <a:r>
              <a:rPr lang="en-US" sz="1800" dirty="0">
                <a:solidFill>
                  <a:srgbClr val="000000"/>
                </a:solidFill>
              </a:rPr>
              <a:t> 2016A</a:t>
            </a:r>
          </a:p>
          <a:p>
            <a:pPr lvl="1">
              <a:lnSpc>
                <a:spcPct val="90000"/>
              </a:lnSpc>
            </a:pPr>
            <a:r>
              <a:rPr lang="en-US" sz="1800" dirty="0">
                <a:solidFill>
                  <a:srgbClr val="660066"/>
                </a:solidFill>
              </a:rPr>
              <a:t>New Horizons: Porter (</a:t>
            </a:r>
            <a:r>
              <a:rPr lang="en-US" sz="1800" dirty="0" err="1">
                <a:solidFill>
                  <a:srgbClr val="660066"/>
                </a:solidFill>
              </a:rPr>
              <a:t>SwRI</a:t>
            </a:r>
            <a:r>
              <a:rPr lang="en-US" sz="1800" dirty="0">
                <a:solidFill>
                  <a:srgbClr val="660066"/>
                </a:solidFill>
              </a:rPr>
              <a:t>) 2 Subaru </a:t>
            </a:r>
            <a:r>
              <a:rPr lang="en-US" sz="1800" dirty="0" err="1">
                <a:solidFill>
                  <a:srgbClr val="660066"/>
                </a:solidFill>
              </a:rPr>
              <a:t>nts</a:t>
            </a:r>
            <a:r>
              <a:rPr lang="en-US" sz="1800" dirty="0">
                <a:solidFill>
                  <a:srgbClr val="660066"/>
                </a:solidFill>
              </a:rPr>
              <a:t> 2017A</a:t>
            </a:r>
            <a:r>
              <a:rPr lang="en-US" sz="1800" dirty="0"/>
              <a:t>; Roe (Lowell </a:t>
            </a:r>
            <a:r>
              <a:rPr lang="en-US" sz="1800" dirty="0" err="1"/>
              <a:t>Obs</a:t>
            </a:r>
            <a:r>
              <a:rPr lang="en-US" sz="1800" dirty="0"/>
              <a:t>) 2 x 0.5 </a:t>
            </a:r>
            <a:r>
              <a:rPr lang="en-US" sz="1800" dirty="0" err="1"/>
              <a:t>nts</a:t>
            </a:r>
            <a:r>
              <a:rPr lang="en-US" sz="1800" dirty="0"/>
              <a:t> 2015B; 3 x 0.5 </a:t>
            </a:r>
            <a:r>
              <a:rPr lang="en-US" sz="1800" dirty="0" err="1"/>
              <a:t>nts</a:t>
            </a:r>
            <a:r>
              <a:rPr lang="en-US" sz="1800" dirty="0"/>
              <a:t> 2015A&amp;B; E. Young (</a:t>
            </a:r>
            <a:r>
              <a:rPr lang="en-US" sz="1800" dirty="0" err="1"/>
              <a:t>SwRI</a:t>
            </a:r>
            <a:r>
              <a:rPr lang="en-US" sz="1800" dirty="0"/>
              <a:t>), 3 x 0.5 </a:t>
            </a:r>
            <a:r>
              <a:rPr lang="en-US" sz="1800" dirty="0" err="1"/>
              <a:t>nts</a:t>
            </a:r>
            <a:r>
              <a:rPr lang="en-US" sz="1800" dirty="0"/>
              <a:t> 2015A; L. Young (</a:t>
            </a:r>
            <a:r>
              <a:rPr lang="en-US" sz="1800" dirty="0" err="1"/>
              <a:t>SwRI</a:t>
            </a:r>
            <a:r>
              <a:rPr lang="en-US" sz="1800" dirty="0"/>
              <a:t>) 2 x 0.5 </a:t>
            </a:r>
            <a:r>
              <a:rPr lang="en-US" sz="1800" dirty="0" err="1"/>
              <a:t>nts</a:t>
            </a:r>
            <a:r>
              <a:rPr lang="en-US" sz="1800" dirty="0"/>
              <a:t> 2015B; 4 x 0.5 </a:t>
            </a:r>
            <a:r>
              <a:rPr lang="en-US" sz="1800" dirty="0" err="1"/>
              <a:t>nts</a:t>
            </a:r>
            <a:r>
              <a:rPr lang="en-US" sz="1800" dirty="0"/>
              <a:t> 2</a:t>
            </a:r>
            <a:r>
              <a:rPr lang="en-US" sz="1800" dirty="0">
                <a:solidFill>
                  <a:srgbClr val="000000"/>
                </a:solidFill>
              </a:rPr>
              <a:t>015A,</a:t>
            </a:r>
            <a:r>
              <a:rPr lang="en-US" sz="1800" dirty="0">
                <a:solidFill>
                  <a:srgbClr val="660066"/>
                </a:solidFill>
              </a:rPr>
              <a:t> </a:t>
            </a:r>
            <a:r>
              <a:rPr lang="en-US" sz="1800" dirty="0"/>
              <a:t>2 </a:t>
            </a:r>
            <a:r>
              <a:rPr lang="en-US" sz="1800" dirty="0" err="1"/>
              <a:t>nts</a:t>
            </a:r>
            <a:r>
              <a:rPr lang="en-US" sz="1800" dirty="0"/>
              <a:t> 2011A</a:t>
            </a:r>
            <a:r>
              <a:rPr lang="en-US" sz="1800" dirty="0">
                <a:solidFill>
                  <a:srgbClr val="000000"/>
                </a:solidFill>
              </a:rPr>
              <a:t>;</a:t>
            </a:r>
            <a:r>
              <a:rPr lang="en-US" sz="1800" dirty="0"/>
              <a:t>Spencer (</a:t>
            </a:r>
            <a:r>
              <a:rPr lang="en-US" sz="1800" dirty="0" err="1"/>
              <a:t>SwRI</a:t>
            </a:r>
            <a:r>
              <a:rPr lang="en-US" sz="1800" dirty="0"/>
              <a:t>) 2 x 0.5 </a:t>
            </a:r>
            <a:r>
              <a:rPr lang="en-US" sz="1800" dirty="0" err="1"/>
              <a:t>nts</a:t>
            </a:r>
            <a:r>
              <a:rPr lang="en-US" sz="1800" dirty="0"/>
              <a:t> 2014A, 2014B, 6 </a:t>
            </a:r>
            <a:r>
              <a:rPr lang="en-US" sz="1800" dirty="0" err="1"/>
              <a:t>nts</a:t>
            </a:r>
            <a:r>
              <a:rPr lang="en-US" sz="1800" dirty="0"/>
              <a:t> over 2013A&amp;B, 1 </a:t>
            </a:r>
            <a:r>
              <a:rPr lang="en-US" sz="1800" dirty="0" err="1"/>
              <a:t>nt</a:t>
            </a:r>
            <a:r>
              <a:rPr lang="en-US" sz="1800" dirty="0"/>
              <a:t> 2012B, 1 </a:t>
            </a:r>
            <a:r>
              <a:rPr lang="en-US" sz="1800" dirty="0" err="1"/>
              <a:t>nt</a:t>
            </a:r>
            <a:r>
              <a:rPr lang="en-US" sz="1800" dirty="0"/>
              <a:t> 2012A, 2 </a:t>
            </a:r>
            <a:r>
              <a:rPr lang="en-US" sz="1800" dirty="0" err="1"/>
              <a:t>nts</a:t>
            </a:r>
            <a:r>
              <a:rPr lang="en-US" sz="1800" dirty="0"/>
              <a:t> 2011A</a:t>
            </a:r>
          </a:p>
          <a:p>
            <a:pPr lvl="3">
              <a:lnSpc>
                <a:spcPct val="90000"/>
              </a:lnSpc>
            </a:pPr>
            <a:r>
              <a:rPr lang="en-US" sz="1600" dirty="0"/>
              <a:t>Spencer programs required extensive coordination to obtain Subaru-Keck Swap Time</a:t>
            </a:r>
          </a:p>
          <a:p>
            <a:pPr lvl="1">
              <a:lnSpc>
                <a:spcPct val="90000"/>
              </a:lnSpc>
            </a:pPr>
            <a:r>
              <a:rPr lang="en-US" sz="1800" dirty="0"/>
              <a:t>SOFIA: Bosh (GSFC) 0.5 </a:t>
            </a:r>
            <a:r>
              <a:rPr lang="en-US" sz="1800" dirty="0" err="1"/>
              <a:t>nts</a:t>
            </a:r>
            <a:r>
              <a:rPr lang="en-US" sz="1800" dirty="0"/>
              <a:t> in 2014B, 2014A, 2013A, 2012B</a:t>
            </a:r>
            <a:endParaRPr lang="en-US" sz="1800" dirty="0">
              <a:solidFill>
                <a:srgbClr val="660066"/>
              </a:solidFill>
            </a:endParaRPr>
          </a:p>
          <a:p>
            <a:pPr lvl="1">
              <a:lnSpc>
                <a:spcPct val="90000"/>
              </a:lnSpc>
            </a:pPr>
            <a:r>
              <a:rPr lang="en-US" sz="1800" dirty="0"/>
              <a:t>Comet ISON: Cochran (U Texas), </a:t>
            </a:r>
            <a:r>
              <a:rPr lang="en-US" sz="1800" dirty="0" err="1"/>
              <a:t>Dello</a:t>
            </a:r>
            <a:r>
              <a:rPr lang="en-US" sz="1800" dirty="0"/>
              <a:t> Russo (JHU/APL), </a:t>
            </a:r>
            <a:r>
              <a:rPr lang="en-US" sz="1800" dirty="0" err="1"/>
              <a:t>Mumma</a:t>
            </a:r>
            <a:r>
              <a:rPr lang="en-US" sz="1800" dirty="0"/>
              <a:t> 2 </a:t>
            </a:r>
            <a:r>
              <a:rPr lang="en-US" sz="1800" dirty="0" err="1"/>
              <a:t>nts</a:t>
            </a:r>
            <a:r>
              <a:rPr lang="en-US" sz="1800" dirty="0"/>
              <a:t> 2013B</a:t>
            </a:r>
          </a:p>
          <a:p>
            <a:pPr lvl="1">
              <a:lnSpc>
                <a:spcPct val="90000"/>
              </a:lnSpc>
            </a:pPr>
            <a:r>
              <a:rPr lang="en-US" sz="1800" dirty="0">
                <a:solidFill>
                  <a:srgbClr val="000000"/>
                </a:solidFill>
              </a:rPr>
              <a:t>MESSENGER:  </a:t>
            </a:r>
            <a:r>
              <a:rPr lang="en-US" sz="1800" dirty="0" err="1">
                <a:solidFill>
                  <a:srgbClr val="000000"/>
                </a:solidFill>
              </a:rPr>
              <a:t>Bida</a:t>
            </a:r>
            <a:r>
              <a:rPr lang="en-US" sz="1800" dirty="0">
                <a:solidFill>
                  <a:srgbClr val="000000"/>
                </a:solidFill>
              </a:rPr>
              <a:t> (Lowell </a:t>
            </a:r>
            <a:r>
              <a:rPr lang="en-US" sz="1800" dirty="0" err="1">
                <a:solidFill>
                  <a:srgbClr val="000000"/>
                </a:solidFill>
              </a:rPr>
              <a:t>Obs</a:t>
            </a:r>
            <a:r>
              <a:rPr lang="en-US" sz="1800" dirty="0">
                <a:solidFill>
                  <a:srgbClr val="000000"/>
                </a:solidFill>
              </a:rPr>
              <a:t>) ~0.5 </a:t>
            </a:r>
            <a:r>
              <a:rPr lang="en-US" sz="1800" dirty="0" err="1">
                <a:solidFill>
                  <a:srgbClr val="000000"/>
                </a:solidFill>
              </a:rPr>
              <a:t>nts</a:t>
            </a:r>
            <a:r>
              <a:rPr lang="en-US" sz="1800" dirty="0">
                <a:solidFill>
                  <a:srgbClr val="000000"/>
                </a:solidFill>
              </a:rPr>
              <a:t> 2013A, 2008A – 2012A </a:t>
            </a:r>
          </a:p>
          <a:p>
            <a:pPr lvl="1">
              <a:lnSpc>
                <a:spcPct val="90000"/>
              </a:lnSpc>
            </a:pPr>
            <a:r>
              <a:rPr lang="en-US" sz="1800" dirty="0">
                <a:solidFill>
                  <a:srgbClr val="660066"/>
                </a:solidFill>
              </a:rPr>
              <a:t>Cassini:</a:t>
            </a:r>
            <a:r>
              <a:rPr lang="en-US" sz="1800" dirty="0">
                <a:solidFill>
                  <a:srgbClr val="000000"/>
                </a:solidFill>
              </a:rPr>
              <a:t> </a:t>
            </a:r>
            <a:r>
              <a:rPr lang="en-US" sz="1800" dirty="0">
                <a:solidFill>
                  <a:srgbClr val="660066"/>
                </a:solidFill>
              </a:rPr>
              <a:t>Baines (JPL) 5 x 0.5 </a:t>
            </a:r>
            <a:r>
              <a:rPr lang="en-US" sz="1800" dirty="0" err="1">
                <a:solidFill>
                  <a:srgbClr val="660066"/>
                </a:solidFill>
              </a:rPr>
              <a:t>nts</a:t>
            </a:r>
            <a:r>
              <a:rPr lang="en-US" sz="1800" dirty="0">
                <a:solidFill>
                  <a:srgbClr val="660066"/>
                </a:solidFill>
              </a:rPr>
              <a:t> 2017A</a:t>
            </a:r>
            <a:r>
              <a:rPr lang="en-US" sz="1800" dirty="0"/>
              <a:t>, </a:t>
            </a:r>
            <a:r>
              <a:rPr lang="en-US" sz="1800" dirty="0">
                <a:solidFill>
                  <a:srgbClr val="000000"/>
                </a:solidFill>
              </a:rPr>
              <a:t>1.5 </a:t>
            </a:r>
            <a:r>
              <a:rPr lang="en-US" sz="1800" dirty="0" err="1">
                <a:solidFill>
                  <a:srgbClr val="000000"/>
                </a:solidFill>
              </a:rPr>
              <a:t>nts</a:t>
            </a:r>
            <a:r>
              <a:rPr lang="en-US" sz="1800" dirty="0">
                <a:solidFill>
                  <a:srgbClr val="000000"/>
                </a:solidFill>
              </a:rPr>
              <a:t> 2016B</a:t>
            </a:r>
            <a:r>
              <a:rPr lang="en-US" sz="1800" dirty="0"/>
              <a:t>, 2 </a:t>
            </a:r>
            <a:r>
              <a:rPr lang="en-US" sz="1800" dirty="0" err="1"/>
              <a:t>nts</a:t>
            </a:r>
            <a:r>
              <a:rPr lang="en-US" sz="1800" dirty="0"/>
              <a:t> </a:t>
            </a:r>
            <a:r>
              <a:rPr lang="en-US" sz="1800" dirty="0">
                <a:solidFill>
                  <a:srgbClr val="000000"/>
                </a:solidFill>
              </a:rPr>
              <a:t>in 2013A, </a:t>
            </a:r>
            <a:r>
              <a:rPr lang="en-US" sz="1800" dirty="0"/>
              <a:t>1 </a:t>
            </a:r>
            <a:r>
              <a:rPr lang="en-US" sz="1800" dirty="0" err="1"/>
              <a:t>nt</a:t>
            </a:r>
            <a:r>
              <a:rPr lang="en-US" sz="1800" dirty="0"/>
              <a:t> 2011A</a:t>
            </a:r>
            <a:r>
              <a:rPr lang="en-US" sz="1800" dirty="0">
                <a:solidFill>
                  <a:srgbClr val="000000"/>
                </a:solidFill>
              </a:rPr>
              <a:t>; </a:t>
            </a:r>
            <a:r>
              <a:rPr lang="en-US" sz="1800" dirty="0"/>
              <a:t>Griffith (U of </a:t>
            </a:r>
            <a:r>
              <a:rPr lang="en-US" sz="1800" dirty="0" err="1"/>
              <a:t>Az</a:t>
            </a:r>
            <a:r>
              <a:rPr lang="en-US" sz="1800" dirty="0"/>
              <a:t>) 0.5 </a:t>
            </a:r>
            <a:r>
              <a:rPr lang="en-US" sz="1800" dirty="0" err="1"/>
              <a:t>nts</a:t>
            </a:r>
            <a:r>
              <a:rPr lang="en-US" sz="1800" dirty="0"/>
              <a:t> in 2012A</a:t>
            </a:r>
          </a:p>
          <a:p>
            <a:pPr lvl="1">
              <a:lnSpc>
                <a:spcPct val="90000"/>
              </a:lnSpc>
            </a:pPr>
            <a:r>
              <a:rPr lang="en-US" sz="1800" dirty="0"/>
              <a:t>EPOXI: </a:t>
            </a:r>
            <a:r>
              <a:rPr lang="en-US" sz="1800" dirty="0" err="1"/>
              <a:t>Dello</a:t>
            </a:r>
            <a:r>
              <a:rPr lang="en-US" sz="1800" dirty="0"/>
              <a:t> Russo (Johns Hopkins - APL) 1.5 </a:t>
            </a:r>
            <a:r>
              <a:rPr lang="en-US" sz="1800" dirty="0" err="1"/>
              <a:t>nts</a:t>
            </a:r>
            <a:r>
              <a:rPr lang="en-US" sz="1800" dirty="0"/>
              <a:t> 2010B</a:t>
            </a:r>
          </a:p>
          <a:p>
            <a:pPr lvl="1">
              <a:lnSpc>
                <a:spcPct val="90000"/>
              </a:lnSpc>
            </a:pPr>
            <a:r>
              <a:rPr lang="en-US" sz="1800" dirty="0"/>
              <a:t>LCROSS: Wooden (Ames); 1 </a:t>
            </a:r>
            <a:r>
              <a:rPr lang="en-US" sz="1800" dirty="0" err="1"/>
              <a:t>nts</a:t>
            </a:r>
            <a:r>
              <a:rPr lang="en-US" sz="1800" dirty="0"/>
              <a:t> 2009A, 1 </a:t>
            </a:r>
            <a:r>
              <a:rPr lang="en-US" sz="1800" dirty="0" err="1"/>
              <a:t>nts</a:t>
            </a:r>
            <a:r>
              <a:rPr lang="en-US" sz="1800" dirty="0"/>
              <a:t> 2009B</a:t>
            </a:r>
          </a:p>
          <a:p>
            <a:pPr lvl="1">
              <a:lnSpc>
                <a:spcPct val="90000"/>
              </a:lnSpc>
            </a:pPr>
            <a:r>
              <a:rPr lang="en-US" sz="1800" dirty="0"/>
              <a:t>Deep Impact: 2 </a:t>
            </a:r>
            <a:r>
              <a:rPr lang="en-US" sz="1800" dirty="0" err="1"/>
              <a:t>nts</a:t>
            </a:r>
            <a:r>
              <a:rPr lang="en-US" sz="1800" dirty="0"/>
              <a:t> 2005A</a:t>
            </a:r>
          </a:p>
        </p:txBody>
      </p:sp>
      <p:sp>
        <p:nvSpPr>
          <p:cNvPr id="5" name="Footer Placeholder 4"/>
          <p:cNvSpPr>
            <a:spLocks noGrp="1"/>
          </p:cNvSpPr>
          <p:nvPr>
            <p:ph type="ftr" sz="quarter" idx="11"/>
          </p:nvPr>
        </p:nvSpPr>
        <p:spPr/>
        <p:txBody>
          <a:bodyPr/>
          <a:lstStyle/>
          <a:p>
            <a:pPr>
              <a:defRPr/>
            </a:pPr>
            <a:r>
              <a:rPr lang="en-US" smtClean="0"/>
              <a:t>NASA Keck TAC Report - D. Gelino</a:t>
            </a:r>
            <a:endParaRPr lang="en-US"/>
          </a:p>
        </p:txBody>
      </p:sp>
      <p:sp>
        <p:nvSpPr>
          <p:cNvPr id="6" name="Slide Number Placeholder 5"/>
          <p:cNvSpPr>
            <a:spLocks noGrp="1"/>
          </p:cNvSpPr>
          <p:nvPr>
            <p:ph type="sldNum" sz="quarter" idx="12"/>
          </p:nvPr>
        </p:nvSpPr>
        <p:spPr/>
        <p:txBody>
          <a:bodyPr/>
          <a:lstStyle/>
          <a:p>
            <a:fld id="{CBBE6B90-1FF3-7449-B1C2-BD29923C8986}" type="slidenum">
              <a:rPr lang="en-US"/>
              <a:pPr/>
              <a:t>10</a:t>
            </a:fld>
            <a:endParaRPr lang="en-US"/>
          </a:p>
        </p:txBody>
      </p:sp>
      <p:sp>
        <p:nvSpPr>
          <p:cNvPr id="7" name="Date Placeholder 3"/>
          <p:cNvSpPr>
            <a:spLocks noGrp="1"/>
          </p:cNvSpPr>
          <p:nvPr>
            <p:ph type="dt" sz="quarter" idx="10"/>
          </p:nvPr>
        </p:nvSpPr>
        <p:spPr>
          <a:xfrm>
            <a:off x="1828800" y="6248400"/>
            <a:ext cx="1900238" cy="452438"/>
          </a:xfrm>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March 14, 2017</a:t>
            </a:r>
            <a:endParaRPr lang="en-GB" dirty="0"/>
          </a:p>
        </p:txBody>
      </p:sp>
    </p:spTree>
    <p:extLst>
      <p:ext uri="{BB962C8B-B14F-4D97-AF65-F5344CB8AC3E}">
        <p14:creationId xmlns:p14="http://schemas.microsoft.com/office/powerpoint/2010/main" val="19030672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3492" y="527125"/>
            <a:ext cx="9509758" cy="5940088"/>
          </a:xfrm>
          <a:prstGeom prst="rect">
            <a:avLst/>
          </a:prstGeom>
          <a:noFill/>
        </p:spPr>
        <p:txBody>
          <a:bodyPr wrap="square" rtlCol="0">
            <a:spAutoFit/>
          </a:bodyPr>
          <a:lstStyle/>
          <a:p>
            <a:r>
              <a:rPr lang="en-US" sz="2000" dirty="0" smtClean="0"/>
              <a:t>At the NRC OIR committee “Optimizing the OIR system in the era of LSST”: </a:t>
            </a:r>
          </a:p>
          <a:p>
            <a:r>
              <a:rPr lang="en-US" sz="2000" dirty="0" smtClean="0"/>
              <a:t>Paul Hertz presentation (7/31/14) discussed NASA strategic needs for ground-based optical and IR astronomy. From his presentation:</a:t>
            </a:r>
          </a:p>
          <a:p>
            <a:endParaRPr lang="en-US" sz="2000" dirty="0"/>
          </a:p>
          <a:p>
            <a:r>
              <a:rPr lang="en-US" sz="2000" dirty="0" smtClean="0"/>
              <a:t>NASA use is based on: </a:t>
            </a:r>
          </a:p>
          <a:p>
            <a:pPr marL="285750" indent="-285750">
              <a:buFont typeface="Arial" charset="0"/>
              <a:buChar char="•"/>
            </a:pPr>
            <a:r>
              <a:rPr lang="en-US" sz="2000" dirty="0" smtClean="0"/>
              <a:t>strategic needs for development of missions (technology testbeds and instrumentation)</a:t>
            </a:r>
          </a:p>
          <a:p>
            <a:pPr marL="285750" indent="-285750">
              <a:buFont typeface="Arial" charset="0"/>
              <a:buChar char="•"/>
            </a:pPr>
            <a:r>
              <a:rPr lang="en-US" sz="2000" dirty="0" smtClean="0"/>
              <a:t>Interpretation and understanding of space data</a:t>
            </a:r>
          </a:p>
          <a:p>
            <a:pPr marL="285750" indent="-285750">
              <a:buFont typeface="Arial" charset="0"/>
              <a:buChar char="•"/>
            </a:pPr>
            <a:r>
              <a:rPr lang="en-US" sz="2000" dirty="0" smtClean="0"/>
              <a:t>Exploitation of space and data archives</a:t>
            </a:r>
          </a:p>
          <a:p>
            <a:endParaRPr lang="en-US" sz="2000" dirty="0" smtClean="0"/>
          </a:p>
          <a:p>
            <a:r>
              <a:rPr lang="en-US" sz="2000" dirty="0" smtClean="0"/>
              <a:t>NASA facility investments: </a:t>
            </a:r>
          </a:p>
          <a:p>
            <a:pPr marL="285750" indent="-285750">
              <a:buFont typeface="Arial" charset="0"/>
              <a:buChar char="•"/>
            </a:pPr>
            <a:r>
              <a:rPr lang="en-US" sz="2000" dirty="0" smtClean="0"/>
              <a:t>IRTF (100%) </a:t>
            </a:r>
          </a:p>
          <a:p>
            <a:pPr marL="285750" indent="-285750">
              <a:buFont typeface="Arial" charset="0"/>
              <a:buChar char="•"/>
            </a:pPr>
            <a:r>
              <a:rPr lang="en-US" sz="2000" dirty="0" smtClean="0"/>
              <a:t>Keck (1/6</a:t>
            </a:r>
            <a:r>
              <a:rPr lang="en-US" sz="2000" baseline="30000" dirty="0" smtClean="0"/>
              <a:t>th</a:t>
            </a:r>
            <a:r>
              <a:rPr lang="en-US" sz="2000" dirty="0" smtClean="0"/>
              <a:t> investment): 40% of time goes explicitly to mission support and the remaining time is for proposals with importance to NASA strategic goals.</a:t>
            </a:r>
          </a:p>
          <a:p>
            <a:pPr marL="285750" indent="-285750">
              <a:buFont typeface="Arial" charset="0"/>
              <a:buChar char="•"/>
            </a:pPr>
            <a:r>
              <a:rPr lang="en-US" sz="2000" dirty="0" smtClean="0"/>
              <a:t>LBTI</a:t>
            </a:r>
          </a:p>
          <a:p>
            <a:pPr marL="285750" indent="-285750">
              <a:buFont typeface="Arial" charset="0"/>
              <a:buChar char="•"/>
            </a:pPr>
            <a:r>
              <a:rPr lang="en-US" sz="2000" dirty="0" smtClean="0"/>
              <a:t>UKIRT </a:t>
            </a:r>
          </a:p>
          <a:p>
            <a:pPr marL="285750" indent="-285750">
              <a:buFont typeface="Arial" charset="0"/>
              <a:buChar char="•"/>
            </a:pPr>
            <a:r>
              <a:rPr lang="en-US" sz="2000" dirty="0" smtClean="0"/>
              <a:t>Arecibo </a:t>
            </a:r>
          </a:p>
          <a:p>
            <a:pPr marL="285750" indent="-285750">
              <a:buFont typeface="Arial" charset="0"/>
              <a:buChar char="•"/>
            </a:pPr>
            <a:r>
              <a:rPr lang="en-US" sz="2000" dirty="0" smtClean="0"/>
              <a:t>NEO searches, DSN</a:t>
            </a:r>
          </a:p>
          <a:p>
            <a:pPr marL="285750" indent="-285750">
              <a:buFont typeface="Arial" charset="0"/>
              <a:buChar char="•"/>
            </a:pPr>
            <a:r>
              <a:rPr lang="en-US" sz="2000" dirty="0" smtClean="0"/>
              <a:t>WIYN + NEID spectrograph  (40%): NASA is paying for the spectrograph (plus funds for data analysis by investigators?), NSF provides facility support for telescope time </a:t>
            </a:r>
            <a:endParaRPr lang="en-US" sz="2000" dirty="0"/>
          </a:p>
        </p:txBody>
      </p:sp>
    </p:spTree>
    <p:extLst>
      <p:ext uri="{BB962C8B-B14F-4D97-AF65-F5344CB8AC3E}">
        <p14:creationId xmlns:p14="http://schemas.microsoft.com/office/powerpoint/2010/main" val="16165418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6559" y="357491"/>
            <a:ext cx="10331991" cy="5632311"/>
          </a:xfrm>
          <a:prstGeom prst="rect">
            <a:avLst/>
          </a:prstGeom>
          <a:noFill/>
        </p:spPr>
        <p:txBody>
          <a:bodyPr wrap="square" rtlCol="0">
            <a:spAutoFit/>
          </a:bodyPr>
          <a:lstStyle/>
          <a:p>
            <a:r>
              <a:rPr lang="en-US" sz="2400" dirty="0" smtClean="0"/>
              <a:t>NASA </a:t>
            </a:r>
            <a:r>
              <a:rPr lang="en-US" sz="2400" dirty="0" smtClean="0"/>
              <a:t>HQ understands the importance of procuring strategic ground-based </a:t>
            </a:r>
            <a:r>
              <a:rPr lang="en-US" sz="2400" dirty="0" smtClean="0"/>
              <a:t>observations in support of missions</a:t>
            </a:r>
            <a:r>
              <a:rPr lang="en-US" sz="2400" dirty="0" smtClean="0"/>
              <a:t>. </a:t>
            </a:r>
          </a:p>
          <a:p>
            <a:endParaRPr lang="en-US" sz="2400" dirty="0"/>
          </a:p>
          <a:p>
            <a:r>
              <a:rPr lang="en-US" sz="2400" dirty="0" smtClean="0"/>
              <a:t>However, there </a:t>
            </a:r>
            <a:r>
              <a:rPr lang="en-US" sz="2400" dirty="0"/>
              <a:t>are real gaps </a:t>
            </a:r>
            <a:r>
              <a:rPr lang="en-US" sz="2400" dirty="0" smtClean="0"/>
              <a:t>with impact on future missions: </a:t>
            </a:r>
            <a:endParaRPr lang="en-US" sz="2400" dirty="0"/>
          </a:p>
          <a:p>
            <a:pPr marL="342900" indent="-342900">
              <a:buFont typeface="Arial" charset="0"/>
              <a:buChar char="•"/>
            </a:pPr>
            <a:r>
              <a:rPr lang="en-US" sz="2400" dirty="0"/>
              <a:t>TESS will need AO and higher precision RVs and this is particularly acute in the southern hemisphere. </a:t>
            </a:r>
          </a:p>
          <a:p>
            <a:pPr marL="342900" indent="-342900">
              <a:buFont typeface="Arial" charset="0"/>
              <a:buChar char="•"/>
            </a:pPr>
            <a:r>
              <a:rPr lang="en-US" sz="2400" dirty="0"/>
              <a:t>WFIRST exoplanets will need RVs, perhaps wide field imaging to obtain optical colors to go with WFIRST NIR colors (LSST helps). WFIRST would also benefit from a network of ground-based microlensing campaigns.</a:t>
            </a:r>
          </a:p>
          <a:p>
            <a:pPr marL="342900" indent="-342900">
              <a:buFont typeface="Arial" charset="0"/>
              <a:buChar char="•"/>
            </a:pPr>
            <a:r>
              <a:rPr lang="en-US" sz="2400" dirty="0"/>
              <a:t>JWST needs masses and densities for well-characterized planets.  </a:t>
            </a:r>
            <a:r>
              <a:rPr lang="en-US" sz="2400" dirty="0" smtClean="0"/>
              <a:t>There are some big </a:t>
            </a:r>
            <a:r>
              <a:rPr lang="en-US" sz="2400" dirty="0"/>
              <a:t>advantages for simultaneous ground + JWST data.</a:t>
            </a:r>
          </a:p>
          <a:p>
            <a:endParaRPr lang="en-US" sz="2400" dirty="0"/>
          </a:p>
          <a:p>
            <a:r>
              <a:rPr lang="en-US" sz="2400" dirty="0" smtClean="0"/>
              <a:t>In short: the </a:t>
            </a:r>
            <a:r>
              <a:rPr lang="en-US" sz="2400" dirty="0"/>
              <a:t>current US community access to PRV spectrographs is inadequate for supporting the long-term vision of </a:t>
            </a:r>
            <a:r>
              <a:rPr lang="en-US" sz="2400" dirty="0" smtClean="0"/>
              <a:t>NASA. May require a *system* of ground-based support. </a:t>
            </a:r>
            <a:endParaRPr lang="en-US" sz="2400" dirty="0"/>
          </a:p>
        </p:txBody>
      </p:sp>
    </p:spTree>
    <p:extLst>
      <p:ext uri="{BB962C8B-B14F-4D97-AF65-F5344CB8AC3E}">
        <p14:creationId xmlns:p14="http://schemas.microsoft.com/office/powerpoint/2010/main" val="13744820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2759" y="700391"/>
            <a:ext cx="10274841" cy="4893647"/>
          </a:xfrm>
          <a:prstGeom prst="rect">
            <a:avLst/>
          </a:prstGeom>
          <a:noFill/>
        </p:spPr>
        <p:txBody>
          <a:bodyPr wrap="square" rtlCol="0">
            <a:spAutoFit/>
          </a:bodyPr>
          <a:lstStyle/>
          <a:p>
            <a:r>
              <a:rPr lang="en-US" sz="2400" dirty="0" smtClean="0"/>
              <a:t>There are two issues: </a:t>
            </a:r>
            <a:r>
              <a:rPr lang="en-US" sz="2400" u="sng" dirty="0" smtClean="0"/>
              <a:t>access</a:t>
            </a:r>
            <a:r>
              <a:rPr lang="en-US" sz="2400" dirty="0" smtClean="0"/>
              <a:t> and </a:t>
            </a:r>
            <a:r>
              <a:rPr lang="en-US" sz="2400" u="sng" dirty="0" smtClean="0"/>
              <a:t>technology development</a:t>
            </a:r>
            <a:r>
              <a:rPr lang="en-US" sz="2400" dirty="0" smtClean="0"/>
              <a:t>. </a:t>
            </a:r>
            <a:endParaRPr lang="en-US" sz="2400" dirty="0" smtClean="0"/>
          </a:p>
          <a:p>
            <a:endParaRPr lang="en-US" sz="2400" dirty="0"/>
          </a:p>
          <a:p>
            <a:r>
              <a:rPr lang="en-US" sz="2400" dirty="0" smtClean="0"/>
              <a:t>Imagine the Kepler yield if PRV precision had been 0.2 m/s instead of 2 m/s.  </a:t>
            </a:r>
          </a:p>
          <a:p>
            <a:pPr marL="342900" indent="-342900">
              <a:buFont typeface="Arial" charset="0"/>
              <a:buChar char="•"/>
            </a:pPr>
            <a:r>
              <a:rPr lang="en-US" sz="2400" dirty="0" smtClean="0"/>
              <a:t>Revealed multi-planetary architecture and sibling non-transiting planets.</a:t>
            </a:r>
          </a:p>
          <a:p>
            <a:pPr marL="342900" indent="-342900">
              <a:buFont typeface="Arial" charset="0"/>
              <a:buChar char="•"/>
            </a:pPr>
            <a:r>
              <a:rPr lang="en-US" sz="2400" dirty="0" smtClean="0"/>
              <a:t>Actual mass measurements instead of limits; true densities. </a:t>
            </a:r>
          </a:p>
          <a:p>
            <a:pPr marL="342900" indent="-342900">
              <a:buFont typeface="Arial" charset="0"/>
              <a:buChar char="•"/>
            </a:pPr>
            <a:r>
              <a:rPr lang="en-US" sz="2400" dirty="0" smtClean="0"/>
              <a:t>Shapes of orbits </a:t>
            </a:r>
            <a:r>
              <a:rPr lang="mr-IN" sz="2400" dirty="0" smtClean="0"/>
              <a:t>–</a:t>
            </a:r>
            <a:r>
              <a:rPr lang="en-US" sz="2400" dirty="0" smtClean="0"/>
              <a:t> evidence for evolution of planetary systems. </a:t>
            </a:r>
            <a:endParaRPr lang="en-US" sz="2400" dirty="0" smtClean="0"/>
          </a:p>
          <a:p>
            <a:pPr marL="342900" indent="-342900">
              <a:buFont typeface="Arial" charset="0"/>
              <a:buChar char="•"/>
            </a:pPr>
            <a:endParaRPr lang="en-US" sz="2400" dirty="0" smtClean="0"/>
          </a:p>
          <a:p>
            <a:r>
              <a:rPr lang="en-US" sz="2400" dirty="0" smtClean="0"/>
              <a:t>Getting higher RV precision is a solvable problem (like extracting the CMB signal). But it requires a system engineering approach.   </a:t>
            </a:r>
          </a:p>
          <a:p>
            <a:endParaRPr lang="en-US" sz="2400" dirty="0" smtClean="0"/>
          </a:p>
          <a:p>
            <a:r>
              <a:rPr lang="en-US" sz="2400" dirty="0" smtClean="0"/>
              <a:t>NASA has been investing in procurement of some strategic ground-based observations, but there is not a strategic path for needed technology development.</a:t>
            </a:r>
            <a:endParaRPr lang="en-US" sz="2400" dirty="0"/>
          </a:p>
        </p:txBody>
      </p:sp>
    </p:spTree>
    <p:extLst>
      <p:ext uri="{BB962C8B-B14F-4D97-AF65-F5344CB8AC3E}">
        <p14:creationId xmlns:p14="http://schemas.microsoft.com/office/powerpoint/2010/main" val="2211152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71599" y="657226"/>
            <a:ext cx="9329738" cy="5878532"/>
          </a:xfrm>
          <a:prstGeom prst="rect">
            <a:avLst/>
          </a:prstGeom>
          <a:noFill/>
        </p:spPr>
        <p:txBody>
          <a:bodyPr wrap="square" rtlCol="0">
            <a:spAutoFit/>
          </a:bodyPr>
          <a:lstStyle/>
          <a:p>
            <a:r>
              <a:rPr lang="en-US" sz="3200" dirty="0" smtClean="0"/>
              <a:t>Whose role is it to provide advice about ground-based strategic support of space missions? </a:t>
            </a:r>
          </a:p>
          <a:p>
            <a:endParaRPr lang="en-US" sz="2400" dirty="0"/>
          </a:p>
          <a:p>
            <a:r>
              <a:rPr lang="en-US" sz="2400" dirty="0" smtClean="0"/>
              <a:t>If the team working on Mission X notes a need for ground-based data will that project be required to carry the cost for that work?</a:t>
            </a:r>
          </a:p>
          <a:p>
            <a:endParaRPr lang="en-US" sz="2400" dirty="0"/>
          </a:p>
          <a:p>
            <a:r>
              <a:rPr lang="en-US" sz="2400" dirty="0" smtClean="0"/>
              <a:t>If the mission team notes a need for ground-based data (especially precursor work), will there be a risk of delaying the mission until the required data are in hand? </a:t>
            </a:r>
          </a:p>
          <a:p>
            <a:endParaRPr lang="en-US" sz="2400" dirty="0"/>
          </a:p>
          <a:p>
            <a:r>
              <a:rPr lang="en-US" sz="2400" dirty="0" smtClean="0"/>
              <a:t>Folks working on ground-based projects may have a conflict of interest. </a:t>
            </a:r>
          </a:p>
          <a:p>
            <a:endParaRPr lang="en-US" sz="2400" dirty="0" smtClean="0"/>
          </a:p>
          <a:p>
            <a:r>
              <a:rPr lang="en-US" sz="2400" dirty="0" smtClean="0"/>
              <a:t>It is possible that a $100M investment in a network of ground based facilities is needed for follow-up. This should NOT be done unless the RV precision is improved. </a:t>
            </a:r>
            <a:endParaRPr lang="en-US" sz="2400" dirty="0" smtClean="0"/>
          </a:p>
        </p:txBody>
      </p:sp>
    </p:spTree>
    <p:extLst>
      <p:ext uri="{BB962C8B-B14F-4D97-AF65-F5344CB8AC3E}">
        <p14:creationId xmlns:p14="http://schemas.microsoft.com/office/powerpoint/2010/main" val="211687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0360" y="428514"/>
            <a:ext cx="11017790" cy="6247864"/>
          </a:xfrm>
          <a:prstGeom prst="rect">
            <a:avLst/>
          </a:prstGeom>
          <a:noFill/>
        </p:spPr>
        <p:txBody>
          <a:bodyPr wrap="square" rtlCol="0">
            <a:spAutoFit/>
          </a:bodyPr>
          <a:lstStyle/>
          <a:p>
            <a:r>
              <a:rPr lang="en-US" sz="3200" dirty="0" smtClean="0"/>
              <a:t>If the APAC thinks this is an important question to </a:t>
            </a:r>
            <a:r>
              <a:rPr lang="en-US" sz="3200" dirty="0" smtClean="0"/>
              <a:t>consider, </a:t>
            </a:r>
            <a:r>
              <a:rPr lang="en-US" sz="3200" dirty="0" smtClean="0"/>
              <a:t>what information do we need for a more complete discussion? </a:t>
            </a:r>
          </a:p>
          <a:p>
            <a:pPr marL="342900" indent="-342900">
              <a:buFont typeface="Arial" charset="0"/>
              <a:buChar char="•"/>
            </a:pPr>
            <a:endParaRPr lang="en-US" sz="2400" dirty="0" smtClean="0"/>
          </a:p>
          <a:p>
            <a:pPr marL="342900" indent="-342900">
              <a:buFont typeface="Arial" charset="0"/>
              <a:buChar char="•"/>
            </a:pPr>
            <a:r>
              <a:rPr lang="en-US" sz="2400" dirty="0" smtClean="0"/>
              <a:t>Are existing NASA investments in ground based facilities sufficient for the next wave of missions (TESS, JWST, WFIRST, </a:t>
            </a:r>
            <a:r>
              <a:rPr lang="en-US" sz="2400" dirty="0" err="1" smtClean="0"/>
              <a:t>etc</a:t>
            </a:r>
            <a:r>
              <a:rPr lang="en-US" sz="2400" dirty="0" smtClean="0"/>
              <a:t>)?  These missions represent major tax-payer investments, but much of the work requires additional supporting data. To what extent do we risk having other countries scoop key science because they have the necessary southern hemisphere ground-based facilities? </a:t>
            </a:r>
          </a:p>
          <a:p>
            <a:pPr marL="342900" indent="-342900">
              <a:buFont typeface="Arial" charset="0"/>
              <a:buChar char="•"/>
            </a:pPr>
            <a:r>
              <a:rPr lang="en-US" sz="2400" dirty="0" smtClean="0"/>
              <a:t>(Do we care?) </a:t>
            </a:r>
          </a:p>
          <a:p>
            <a:pPr marL="342900" indent="-342900">
              <a:buFont typeface="Arial" charset="0"/>
              <a:buChar char="•"/>
            </a:pPr>
            <a:endParaRPr lang="en-US" sz="2400" dirty="0"/>
          </a:p>
          <a:p>
            <a:pPr marL="342900" indent="-342900">
              <a:buFont typeface="Arial" charset="0"/>
              <a:buChar char="•"/>
            </a:pPr>
            <a:r>
              <a:rPr lang="en-US" sz="2400" dirty="0" smtClean="0"/>
              <a:t>Is there the right balance of instruments, with the right wavelength coverage on the right suite of telescopes? (e.g., need WF imaging to get optical colors to go with WFIRST NIR colors)</a:t>
            </a:r>
          </a:p>
          <a:p>
            <a:pPr marL="342900" indent="-342900">
              <a:buFont typeface="Arial" charset="0"/>
              <a:buChar char="•"/>
            </a:pPr>
            <a:endParaRPr lang="en-US" sz="2400" dirty="0"/>
          </a:p>
          <a:p>
            <a:pPr marL="342900" indent="-342900">
              <a:buFont typeface="Arial" charset="0"/>
              <a:buChar char="•"/>
            </a:pPr>
            <a:r>
              <a:rPr lang="en-US" sz="2400" dirty="0" smtClean="0"/>
              <a:t>Are the portfolio facilities sufficiently supported for ongoing maintenance and modernization?</a:t>
            </a:r>
          </a:p>
        </p:txBody>
      </p:sp>
    </p:spTree>
    <p:extLst>
      <p:ext uri="{BB962C8B-B14F-4D97-AF65-F5344CB8AC3E}">
        <p14:creationId xmlns:p14="http://schemas.microsoft.com/office/powerpoint/2010/main" val="578627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35728" y="1978909"/>
            <a:ext cx="9844392" cy="3416320"/>
          </a:xfrm>
          <a:prstGeom prst="rect">
            <a:avLst/>
          </a:prstGeom>
        </p:spPr>
        <p:txBody>
          <a:bodyPr wrap="square">
            <a:spAutoFit/>
          </a:bodyPr>
          <a:lstStyle/>
          <a:p>
            <a:pPr marL="342900" indent="-342900">
              <a:buFont typeface="Arial" charset="0"/>
              <a:buChar char="•"/>
            </a:pPr>
            <a:r>
              <a:rPr lang="en-US" sz="2400" dirty="0" smtClean="0"/>
              <a:t>What is the sensitivity gap between space and ground-based facilities? (JWST will reach 30</a:t>
            </a:r>
            <a:r>
              <a:rPr lang="en-US" sz="2400" baseline="30000" dirty="0" smtClean="0"/>
              <a:t>th</a:t>
            </a:r>
            <a:r>
              <a:rPr lang="en-US" sz="2400" dirty="0" smtClean="0"/>
              <a:t> magnitude in some fields)</a:t>
            </a:r>
          </a:p>
          <a:p>
            <a:pPr marL="342900" indent="-342900">
              <a:buFont typeface="Arial" charset="0"/>
              <a:buChar char="•"/>
            </a:pPr>
            <a:endParaRPr lang="en-US" sz="2400" dirty="0" smtClean="0"/>
          </a:p>
          <a:p>
            <a:pPr marL="342900" indent="-342900">
              <a:buFont typeface="Arial" charset="0"/>
              <a:buChar char="•"/>
            </a:pPr>
            <a:r>
              <a:rPr lang="en-US" sz="2400" dirty="0" smtClean="0"/>
              <a:t>Is there adequate geographical coverage (southern hemisphere)? </a:t>
            </a:r>
          </a:p>
          <a:p>
            <a:pPr marL="342900" indent="-342900">
              <a:buFont typeface="Arial" charset="0"/>
              <a:buChar char="•"/>
            </a:pPr>
            <a:endParaRPr lang="en-US" sz="2400" dirty="0" smtClean="0"/>
          </a:p>
          <a:p>
            <a:pPr marL="342900" indent="-342900">
              <a:buFont typeface="Arial" charset="0"/>
              <a:buChar char="•"/>
            </a:pPr>
            <a:r>
              <a:rPr lang="en-US" sz="2400" dirty="0" smtClean="0"/>
              <a:t>Consider the role of private as well as national facilities?  </a:t>
            </a:r>
          </a:p>
          <a:p>
            <a:pPr marL="342900" indent="-342900">
              <a:buFont typeface="Arial" charset="0"/>
              <a:buChar char="•"/>
            </a:pPr>
            <a:endParaRPr lang="en-US" sz="2400" dirty="0" smtClean="0"/>
          </a:p>
          <a:p>
            <a:pPr marL="342900" indent="-342900">
              <a:buFont typeface="Arial" charset="0"/>
              <a:buChar char="•"/>
            </a:pPr>
            <a:r>
              <a:rPr lang="en-US" sz="2400" dirty="0" smtClean="0"/>
              <a:t>Is there sufficient support for the data archives? (~15% of Keck papers acknowledge the Keck archive)</a:t>
            </a:r>
            <a:endParaRPr lang="en-US" sz="2400" dirty="0"/>
          </a:p>
        </p:txBody>
      </p:sp>
      <p:sp>
        <p:nvSpPr>
          <p:cNvPr id="3" name="Rectangle 2"/>
          <p:cNvSpPr/>
          <p:nvPr/>
        </p:nvSpPr>
        <p:spPr>
          <a:xfrm>
            <a:off x="666750" y="589628"/>
            <a:ext cx="11010899" cy="1077218"/>
          </a:xfrm>
          <a:prstGeom prst="rect">
            <a:avLst/>
          </a:prstGeom>
        </p:spPr>
        <p:txBody>
          <a:bodyPr wrap="square">
            <a:spAutoFit/>
          </a:bodyPr>
          <a:lstStyle/>
          <a:p>
            <a:r>
              <a:rPr lang="en-US" sz="3200" dirty="0" smtClean="0"/>
              <a:t>If the APAC thinks this is an important question to </a:t>
            </a:r>
            <a:r>
              <a:rPr lang="en-US" sz="3200" dirty="0" smtClean="0"/>
              <a:t>consider, </a:t>
            </a:r>
            <a:r>
              <a:rPr lang="en-US" sz="3200" dirty="0" smtClean="0"/>
              <a:t>what information do we need for a more complete discussion? </a:t>
            </a:r>
          </a:p>
        </p:txBody>
      </p:sp>
    </p:spTree>
    <p:extLst>
      <p:ext uri="{BB962C8B-B14F-4D97-AF65-F5344CB8AC3E}">
        <p14:creationId xmlns:p14="http://schemas.microsoft.com/office/powerpoint/2010/main" val="9980870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43051" y="2623297"/>
            <a:ext cx="8145556" cy="1077218"/>
          </a:xfrm>
          <a:prstGeom prst="rect">
            <a:avLst/>
          </a:prstGeom>
          <a:noFill/>
        </p:spPr>
        <p:txBody>
          <a:bodyPr wrap="square" rtlCol="0">
            <a:spAutoFit/>
          </a:bodyPr>
          <a:lstStyle/>
          <a:p>
            <a:r>
              <a:rPr lang="en-US" sz="3200" dirty="0" smtClean="0"/>
              <a:t>Supplementary Slides </a:t>
            </a:r>
          </a:p>
          <a:p>
            <a:r>
              <a:rPr lang="en-US" sz="3200" dirty="0" smtClean="0"/>
              <a:t>(provided </a:t>
            </a:r>
            <a:r>
              <a:rPr lang="en-US" sz="3200" dirty="0" smtClean="0"/>
              <a:t>on request </a:t>
            </a:r>
            <a:r>
              <a:rPr lang="en-US" sz="3200" dirty="0" smtClean="0"/>
              <a:t>by Chas </a:t>
            </a:r>
            <a:r>
              <a:rPr lang="en-US" sz="3200" dirty="0" err="1" smtClean="0"/>
              <a:t>Beichman</a:t>
            </a:r>
            <a:r>
              <a:rPr lang="en-US" sz="3200" dirty="0" smtClean="0"/>
              <a:t>)</a:t>
            </a:r>
            <a:endParaRPr lang="en-US" sz="3200" dirty="0"/>
          </a:p>
        </p:txBody>
      </p:sp>
    </p:spTree>
    <p:extLst>
      <p:ext uri="{BB962C8B-B14F-4D97-AF65-F5344CB8AC3E}">
        <p14:creationId xmlns:p14="http://schemas.microsoft.com/office/powerpoint/2010/main" val="12808908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514600" y="122238"/>
            <a:ext cx="7620000" cy="715962"/>
          </a:xfrm>
        </p:spPr>
        <p:txBody>
          <a:bodyPr>
            <a:normAutofit fontScale="90000"/>
          </a:bodyPr>
          <a:lstStyle/>
          <a:p>
            <a:pPr algn="r" eaLnBrk="1" hangingPunct="1"/>
            <a:r>
              <a:rPr lang="en-US" dirty="0" smtClean="0"/>
              <a:t>NASA Strategic Key Science Projects</a:t>
            </a:r>
            <a:endParaRPr lang="en-US" dirty="0"/>
          </a:p>
        </p:txBody>
      </p:sp>
      <p:sp>
        <p:nvSpPr>
          <p:cNvPr id="3" name="Content Placeholder 2"/>
          <p:cNvSpPr>
            <a:spLocks noGrp="1"/>
          </p:cNvSpPr>
          <p:nvPr>
            <p:ph idx="1"/>
          </p:nvPr>
        </p:nvSpPr>
        <p:spPr>
          <a:xfrm>
            <a:off x="1828800" y="838200"/>
            <a:ext cx="8458200" cy="5867400"/>
          </a:xfrm>
        </p:spPr>
        <p:txBody>
          <a:bodyPr>
            <a:normAutofit fontScale="77500" lnSpcReduction="20000"/>
          </a:bodyPr>
          <a:lstStyle/>
          <a:p>
            <a:pPr eaLnBrk="1" hangingPunct="1">
              <a:buNone/>
            </a:pPr>
            <a:endParaRPr lang="en-US" sz="2100" dirty="0"/>
          </a:p>
          <a:p>
            <a:pPr>
              <a:lnSpc>
                <a:spcPct val="96000"/>
              </a:lnSpc>
            </a:pPr>
            <a:r>
              <a:rPr lang="en-US" sz="2300" dirty="0"/>
              <a:t>2005B: TPF – Cochran (McDonald </a:t>
            </a:r>
            <a:r>
              <a:rPr lang="en-US" sz="2300" dirty="0" err="1"/>
              <a:t>Obs</a:t>
            </a:r>
            <a:r>
              <a:rPr lang="en-US" sz="2300" dirty="0"/>
              <a:t>)</a:t>
            </a:r>
          </a:p>
          <a:p>
            <a:pPr>
              <a:lnSpc>
                <a:spcPct val="96000"/>
              </a:lnSpc>
            </a:pPr>
            <a:r>
              <a:rPr lang="en-US" sz="2300" dirty="0"/>
              <a:t>2007 - 2008: </a:t>
            </a:r>
            <a:r>
              <a:rPr lang="el-GR" sz="2300" dirty="0"/>
              <a:t>η</a:t>
            </a:r>
            <a:r>
              <a:rPr lang="en-US" sz="2300" baseline="-25000" dirty="0" err="1">
                <a:sym typeface="Symbol" charset="2"/>
              </a:rPr>
              <a:t></a:t>
            </a:r>
            <a:r>
              <a:rPr lang="en-US" sz="2300" dirty="0"/>
              <a:t> – Marcy (UCB)</a:t>
            </a:r>
          </a:p>
          <a:p>
            <a:pPr>
              <a:lnSpc>
                <a:spcPct val="96000"/>
              </a:lnSpc>
            </a:pPr>
            <a:r>
              <a:rPr lang="en-US" sz="2300" dirty="0"/>
              <a:t>2008: </a:t>
            </a:r>
            <a:r>
              <a:rPr lang="en-US" sz="2300" dirty="0" err="1"/>
              <a:t>Exo-Zodi</a:t>
            </a:r>
            <a:r>
              <a:rPr lang="en-US" sz="2300" dirty="0"/>
              <a:t>/Nulling – </a:t>
            </a:r>
            <a:r>
              <a:rPr lang="en-US" sz="2100" dirty="0" err="1"/>
              <a:t>Hinz</a:t>
            </a:r>
            <a:r>
              <a:rPr lang="en-US" sz="2100" dirty="0"/>
              <a:t> (U of Arizona), </a:t>
            </a:r>
            <a:r>
              <a:rPr lang="en-US" sz="2100" dirty="0" err="1"/>
              <a:t>Kuchner</a:t>
            </a:r>
            <a:r>
              <a:rPr lang="en-US" sz="2100" dirty="0"/>
              <a:t> (GSFC), </a:t>
            </a:r>
            <a:r>
              <a:rPr lang="en-US" sz="2100" dirty="0" err="1"/>
              <a:t>Serabyn</a:t>
            </a:r>
            <a:r>
              <a:rPr lang="en-US" sz="2100" dirty="0"/>
              <a:t> (JPL)</a:t>
            </a:r>
          </a:p>
          <a:p>
            <a:pPr>
              <a:lnSpc>
                <a:spcPct val="96000"/>
              </a:lnSpc>
            </a:pPr>
            <a:r>
              <a:rPr lang="en-US" sz="2300" dirty="0"/>
              <a:t>2009A - 2012B: CoRoT – </a:t>
            </a:r>
            <a:r>
              <a:rPr lang="en-US" sz="2300" dirty="0" err="1"/>
              <a:t>Endl</a:t>
            </a:r>
            <a:r>
              <a:rPr lang="en-US" sz="2300" dirty="0"/>
              <a:t> (UT Austin; 2009A-2012A) &amp; Ciardi (NExScI; 2010A)</a:t>
            </a:r>
          </a:p>
          <a:p>
            <a:pPr>
              <a:lnSpc>
                <a:spcPct val="96000"/>
              </a:lnSpc>
            </a:pPr>
            <a:r>
              <a:rPr lang="en-US" sz="2300" dirty="0"/>
              <a:t>2009A - 2013A: Kepler – </a:t>
            </a:r>
            <a:r>
              <a:rPr lang="en-US" sz="2300" dirty="0" err="1"/>
              <a:t>Borucki</a:t>
            </a:r>
            <a:r>
              <a:rPr lang="en-US" sz="2300" dirty="0"/>
              <a:t> (Ames)</a:t>
            </a:r>
          </a:p>
          <a:p>
            <a:pPr>
              <a:lnSpc>
                <a:spcPct val="96000"/>
              </a:lnSpc>
            </a:pPr>
            <a:r>
              <a:rPr lang="en-US" sz="2300" dirty="0"/>
              <a:t>2010A – 2011A: WISE – Wright (UCLA)</a:t>
            </a:r>
          </a:p>
          <a:p>
            <a:pPr marL="338138" lvl="1" indent="-338138">
              <a:lnSpc>
                <a:spcPct val="96000"/>
              </a:lnSpc>
              <a:spcBef>
                <a:spcPts val="600"/>
              </a:spcBef>
              <a:buClr>
                <a:srgbClr val="6F89F7"/>
              </a:buClr>
              <a:buSzPct val="110000"/>
              <a:buBlip>
                <a:blip r:embed="rId3"/>
              </a:buBlip>
            </a:pPr>
            <a:r>
              <a:rPr lang="en-US" sz="2300" dirty="0"/>
              <a:t>2012A – </a:t>
            </a:r>
            <a:r>
              <a:rPr lang="en-US" sz="2300" dirty="0">
                <a:solidFill>
                  <a:srgbClr val="000000"/>
                </a:solidFill>
              </a:rPr>
              <a:t>2013B:</a:t>
            </a:r>
            <a:r>
              <a:rPr lang="en-US" sz="2300" dirty="0"/>
              <a:t> New Horizons – </a:t>
            </a:r>
            <a:r>
              <a:rPr lang="en-US" sz="2300" dirty="0" err="1"/>
              <a:t>Merline</a:t>
            </a:r>
            <a:r>
              <a:rPr lang="en-US" sz="2300" dirty="0"/>
              <a:t> (</a:t>
            </a:r>
            <a:r>
              <a:rPr lang="en-US" sz="2300" dirty="0" err="1"/>
              <a:t>SwRI</a:t>
            </a:r>
            <a:r>
              <a:rPr lang="en-US" sz="2300" dirty="0"/>
              <a:t>)</a:t>
            </a:r>
          </a:p>
          <a:p>
            <a:pPr>
              <a:lnSpc>
                <a:spcPct val="96000"/>
              </a:lnSpc>
            </a:pPr>
            <a:r>
              <a:rPr lang="en-US" sz="2300" dirty="0"/>
              <a:t>2013B – </a:t>
            </a:r>
            <a:r>
              <a:rPr lang="en-US" sz="2300" dirty="0">
                <a:solidFill>
                  <a:srgbClr val="000000"/>
                </a:solidFill>
              </a:rPr>
              <a:t>2015A: Kepler Key Science</a:t>
            </a:r>
          </a:p>
          <a:p>
            <a:pPr lvl="1">
              <a:lnSpc>
                <a:spcPct val="96000"/>
              </a:lnSpc>
            </a:pPr>
            <a:r>
              <a:rPr lang="en-US" sz="2300" dirty="0"/>
              <a:t>2 PIs: </a:t>
            </a:r>
            <a:r>
              <a:rPr lang="en-US" sz="2300" dirty="0" err="1"/>
              <a:t>Borucki</a:t>
            </a:r>
            <a:r>
              <a:rPr lang="en-US" sz="2300" dirty="0"/>
              <a:t> (Ames; 9 </a:t>
            </a:r>
            <a:r>
              <a:rPr lang="en-US" sz="2300" dirty="0" err="1"/>
              <a:t>nts</a:t>
            </a:r>
            <a:r>
              <a:rPr lang="en-US" sz="2300" dirty="0"/>
              <a:t>/</a:t>
            </a:r>
            <a:r>
              <a:rPr lang="en-US" sz="2300" dirty="0" err="1"/>
              <a:t>sem</a:t>
            </a:r>
            <a:r>
              <a:rPr lang="en-US" sz="2300" dirty="0"/>
              <a:t>= 36 tot), Kraus (</a:t>
            </a:r>
            <a:r>
              <a:rPr lang="en-US" sz="2300" dirty="0" err="1"/>
              <a:t>CfA</a:t>
            </a:r>
            <a:r>
              <a:rPr lang="en-US" sz="2300" dirty="0"/>
              <a:t>; 2 </a:t>
            </a:r>
            <a:r>
              <a:rPr lang="en-US" sz="2300" dirty="0" err="1"/>
              <a:t>nts</a:t>
            </a:r>
            <a:r>
              <a:rPr lang="en-US" sz="2300" dirty="0"/>
              <a:t>/</a:t>
            </a:r>
            <a:r>
              <a:rPr lang="en-US" sz="2300" dirty="0" err="1"/>
              <a:t>sem</a:t>
            </a:r>
            <a:r>
              <a:rPr lang="en-US" sz="2300" dirty="0"/>
              <a:t>= 8 tot) </a:t>
            </a:r>
          </a:p>
          <a:p>
            <a:pPr lvl="1">
              <a:lnSpc>
                <a:spcPct val="96000"/>
              </a:lnSpc>
            </a:pPr>
            <a:r>
              <a:rPr lang="en-US" sz="2300" dirty="0"/>
              <a:t>Ciardi (IPAC; 4 </a:t>
            </a:r>
            <a:r>
              <a:rPr lang="en-US" sz="2300" dirty="0" err="1"/>
              <a:t>nts</a:t>
            </a:r>
            <a:r>
              <a:rPr lang="en-US" sz="2300" dirty="0"/>
              <a:t> 1 semester only- not approved for multi-semester status)</a:t>
            </a:r>
          </a:p>
          <a:p>
            <a:pPr>
              <a:lnSpc>
                <a:spcPct val="96000"/>
              </a:lnSpc>
            </a:pPr>
            <a:r>
              <a:rPr lang="en-US" sz="2200" dirty="0">
                <a:solidFill>
                  <a:srgbClr val="000000"/>
                </a:solidFill>
              </a:rPr>
              <a:t>2015A: JWST – </a:t>
            </a:r>
            <a:r>
              <a:rPr lang="en-US" sz="2200" dirty="0" err="1">
                <a:solidFill>
                  <a:srgbClr val="000000"/>
                </a:solidFill>
              </a:rPr>
              <a:t>Muzerolle</a:t>
            </a:r>
            <a:r>
              <a:rPr lang="en-US" sz="2200" dirty="0">
                <a:solidFill>
                  <a:srgbClr val="000000"/>
                </a:solidFill>
              </a:rPr>
              <a:t> (</a:t>
            </a:r>
            <a:r>
              <a:rPr lang="en-US" sz="2200" dirty="0" err="1">
                <a:solidFill>
                  <a:srgbClr val="000000"/>
                </a:solidFill>
              </a:rPr>
              <a:t>STScI</a:t>
            </a:r>
            <a:r>
              <a:rPr lang="en-US" sz="2200" dirty="0">
                <a:solidFill>
                  <a:srgbClr val="000000"/>
                </a:solidFill>
              </a:rPr>
              <a:t>) </a:t>
            </a:r>
            <a:r>
              <a:rPr lang="en-US" sz="2200" dirty="0" err="1">
                <a:solidFill>
                  <a:srgbClr val="000000"/>
                </a:solidFill>
              </a:rPr>
              <a:t>NIRSpec</a:t>
            </a:r>
            <a:r>
              <a:rPr lang="en-US" sz="2200" dirty="0">
                <a:solidFill>
                  <a:srgbClr val="000000"/>
                </a:solidFill>
              </a:rPr>
              <a:t> Wavelength calibration</a:t>
            </a:r>
          </a:p>
          <a:p>
            <a:pPr>
              <a:lnSpc>
                <a:spcPct val="96000"/>
              </a:lnSpc>
            </a:pPr>
            <a:r>
              <a:rPr lang="en-US" sz="2200" dirty="0">
                <a:solidFill>
                  <a:srgbClr val="660066"/>
                </a:solidFill>
              </a:rPr>
              <a:t>2017A: WFIRST – Gaudi (OSU)</a:t>
            </a:r>
          </a:p>
          <a:p>
            <a:pPr marL="0" indent="0">
              <a:lnSpc>
                <a:spcPct val="96000"/>
              </a:lnSpc>
              <a:buNone/>
            </a:pPr>
            <a:endParaRPr lang="en-US" sz="2200" dirty="0">
              <a:solidFill>
                <a:srgbClr val="660066"/>
              </a:solidFill>
            </a:endParaRPr>
          </a:p>
          <a:p>
            <a:pPr>
              <a:lnSpc>
                <a:spcPct val="96000"/>
              </a:lnSpc>
            </a:pPr>
            <a:r>
              <a:rPr lang="en-US" b="1" dirty="0" smtClean="0">
                <a:solidFill>
                  <a:srgbClr val="660066"/>
                </a:solidFill>
              </a:rPr>
              <a:t>2016A-2017B: Key Strategic Mission Support</a:t>
            </a:r>
            <a:endParaRPr lang="en-US" sz="2200" b="1" dirty="0">
              <a:solidFill>
                <a:srgbClr val="660066"/>
              </a:solidFill>
            </a:endParaRPr>
          </a:p>
          <a:p>
            <a:pPr lvl="1">
              <a:lnSpc>
                <a:spcPct val="96000"/>
              </a:lnSpc>
            </a:pPr>
            <a:r>
              <a:rPr lang="en-US" sz="1900" dirty="0">
                <a:solidFill>
                  <a:srgbClr val="660066"/>
                </a:solidFill>
              </a:rPr>
              <a:t>K2, JWST – A. Howard (U Hawaii; 10 </a:t>
            </a:r>
            <a:r>
              <a:rPr lang="en-US" sz="1900" dirty="0" err="1">
                <a:solidFill>
                  <a:srgbClr val="660066"/>
                </a:solidFill>
              </a:rPr>
              <a:t>nts</a:t>
            </a:r>
            <a:r>
              <a:rPr lang="en-US" sz="1900" dirty="0">
                <a:solidFill>
                  <a:srgbClr val="660066"/>
                </a:solidFill>
              </a:rPr>
              <a:t>/</a:t>
            </a:r>
            <a:r>
              <a:rPr lang="en-US" sz="1900" dirty="0" err="1">
                <a:solidFill>
                  <a:srgbClr val="660066"/>
                </a:solidFill>
              </a:rPr>
              <a:t>sem</a:t>
            </a:r>
            <a:r>
              <a:rPr lang="en-US" sz="1900" dirty="0">
                <a:solidFill>
                  <a:srgbClr val="660066"/>
                </a:solidFill>
              </a:rPr>
              <a:t> x 4 </a:t>
            </a:r>
            <a:r>
              <a:rPr lang="en-US" sz="1900" dirty="0" err="1">
                <a:solidFill>
                  <a:srgbClr val="660066"/>
                </a:solidFill>
              </a:rPr>
              <a:t>sem</a:t>
            </a:r>
            <a:r>
              <a:rPr lang="en-US" sz="1900" dirty="0">
                <a:solidFill>
                  <a:srgbClr val="660066"/>
                </a:solidFill>
              </a:rPr>
              <a:t> = 40 </a:t>
            </a:r>
            <a:r>
              <a:rPr lang="en-US" sz="1900" dirty="0" err="1">
                <a:solidFill>
                  <a:srgbClr val="660066"/>
                </a:solidFill>
              </a:rPr>
              <a:t>nts</a:t>
            </a:r>
            <a:r>
              <a:rPr lang="en-US" sz="1900" dirty="0">
                <a:solidFill>
                  <a:srgbClr val="660066"/>
                </a:solidFill>
              </a:rPr>
              <a:t> tot)</a:t>
            </a:r>
          </a:p>
          <a:p>
            <a:pPr lvl="1">
              <a:lnSpc>
                <a:spcPct val="96000"/>
              </a:lnSpc>
            </a:pPr>
            <a:r>
              <a:rPr lang="en-US" sz="1900" dirty="0">
                <a:solidFill>
                  <a:srgbClr val="660066"/>
                </a:solidFill>
              </a:rPr>
              <a:t>WFIRST/Euclid – D. Stern (JPL; 5 </a:t>
            </a:r>
            <a:r>
              <a:rPr lang="en-US" sz="1900" dirty="0" err="1">
                <a:solidFill>
                  <a:srgbClr val="660066"/>
                </a:solidFill>
              </a:rPr>
              <a:t>nts</a:t>
            </a:r>
            <a:r>
              <a:rPr lang="en-US" sz="1900" dirty="0">
                <a:solidFill>
                  <a:srgbClr val="660066"/>
                </a:solidFill>
              </a:rPr>
              <a:t>/</a:t>
            </a:r>
            <a:r>
              <a:rPr lang="en-US" sz="1900" dirty="0" err="1">
                <a:solidFill>
                  <a:srgbClr val="660066"/>
                </a:solidFill>
              </a:rPr>
              <a:t>sem</a:t>
            </a:r>
            <a:r>
              <a:rPr lang="en-US" sz="1900" dirty="0">
                <a:solidFill>
                  <a:srgbClr val="660066"/>
                </a:solidFill>
              </a:rPr>
              <a:t> x 2 </a:t>
            </a:r>
            <a:r>
              <a:rPr lang="en-US" sz="1900" dirty="0" err="1">
                <a:solidFill>
                  <a:srgbClr val="660066"/>
                </a:solidFill>
              </a:rPr>
              <a:t>sem</a:t>
            </a:r>
            <a:r>
              <a:rPr lang="en-US" sz="1900" dirty="0">
                <a:solidFill>
                  <a:srgbClr val="660066"/>
                </a:solidFill>
              </a:rPr>
              <a:t> = 10 </a:t>
            </a:r>
            <a:r>
              <a:rPr lang="en-US" sz="1900" dirty="0" err="1">
                <a:solidFill>
                  <a:srgbClr val="660066"/>
                </a:solidFill>
              </a:rPr>
              <a:t>nts</a:t>
            </a:r>
            <a:r>
              <a:rPr lang="en-US" sz="1900" dirty="0">
                <a:solidFill>
                  <a:srgbClr val="660066"/>
                </a:solidFill>
              </a:rPr>
              <a:t> tot)</a:t>
            </a:r>
          </a:p>
          <a:p>
            <a:pPr lvl="1">
              <a:lnSpc>
                <a:spcPct val="96000"/>
              </a:lnSpc>
            </a:pPr>
            <a:r>
              <a:rPr lang="en-US" sz="1900" dirty="0">
                <a:solidFill>
                  <a:srgbClr val="660066"/>
                </a:solidFill>
              </a:rPr>
              <a:t>Europa Clipper – L. Paganini (GSFC/Catholic U; 5 </a:t>
            </a:r>
            <a:r>
              <a:rPr lang="en-US" sz="1900" dirty="0" err="1">
                <a:solidFill>
                  <a:srgbClr val="660066"/>
                </a:solidFill>
              </a:rPr>
              <a:t>nts</a:t>
            </a:r>
            <a:r>
              <a:rPr lang="en-US" sz="1900" dirty="0">
                <a:solidFill>
                  <a:srgbClr val="660066"/>
                </a:solidFill>
              </a:rPr>
              <a:t>/</a:t>
            </a:r>
            <a:r>
              <a:rPr lang="en-US" sz="1900" dirty="0" err="1">
                <a:solidFill>
                  <a:srgbClr val="660066"/>
                </a:solidFill>
              </a:rPr>
              <a:t>sem</a:t>
            </a:r>
            <a:r>
              <a:rPr lang="en-US" sz="1900" dirty="0">
                <a:solidFill>
                  <a:srgbClr val="660066"/>
                </a:solidFill>
              </a:rPr>
              <a:t> x 2 </a:t>
            </a:r>
            <a:r>
              <a:rPr lang="en-US" sz="1900" dirty="0" err="1">
                <a:solidFill>
                  <a:srgbClr val="660066"/>
                </a:solidFill>
              </a:rPr>
              <a:t>sem</a:t>
            </a:r>
            <a:r>
              <a:rPr lang="en-US" sz="1900" dirty="0">
                <a:solidFill>
                  <a:srgbClr val="660066"/>
                </a:solidFill>
              </a:rPr>
              <a:t> = 10 </a:t>
            </a:r>
            <a:r>
              <a:rPr lang="en-US" sz="1900" dirty="0" err="1">
                <a:solidFill>
                  <a:srgbClr val="660066"/>
                </a:solidFill>
              </a:rPr>
              <a:t>nts</a:t>
            </a:r>
            <a:r>
              <a:rPr lang="en-US" sz="1900" dirty="0">
                <a:solidFill>
                  <a:srgbClr val="660066"/>
                </a:solidFill>
              </a:rPr>
              <a:t> tot)</a:t>
            </a:r>
          </a:p>
          <a:p>
            <a:pPr eaLnBrk="1" hangingPunct="1">
              <a:buFont typeface="Wingdings" charset="2"/>
              <a:buChar char=""/>
            </a:pPr>
            <a:endParaRPr lang="en-US" sz="1600" dirty="0"/>
          </a:p>
        </p:txBody>
      </p:sp>
      <p:sp>
        <p:nvSpPr>
          <p:cNvPr id="4" name="Date Placeholder 3"/>
          <p:cNvSpPr>
            <a:spLocks noGrp="1"/>
          </p:cNvSpPr>
          <p:nvPr>
            <p:ph type="dt" sz="quarter" idx="10"/>
          </p:nvPr>
        </p:nvSpPr>
        <p:spPr/>
        <p:txBody>
          <a:bodyPr/>
          <a:lstStyle/>
          <a:p>
            <a:pPr>
              <a:defRPr/>
            </a:pPr>
            <a:r>
              <a:rPr lang="en-US" dirty="0" smtClean="0"/>
              <a:t>March 14, 2017</a:t>
            </a:r>
            <a:endParaRPr lang="en-US" dirty="0"/>
          </a:p>
        </p:txBody>
      </p:sp>
      <p:sp>
        <p:nvSpPr>
          <p:cNvPr id="5" name="Footer Placeholder 4"/>
          <p:cNvSpPr>
            <a:spLocks noGrp="1"/>
          </p:cNvSpPr>
          <p:nvPr>
            <p:ph type="ftr" sz="quarter" idx="11"/>
          </p:nvPr>
        </p:nvSpPr>
        <p:spPr/>
        <p:txBody>
          <a:bodyPr/>
          <a:lstStyle/>
          <a:p>
            <a:pPr>
              <a:defRPr/>
            </a:pPr>
            <a:r>
              <a:rPr lang="en-US" dirty="0" smtClean="0"/>
              <a:t>NASA Keck TAC Report - D. Gelino</a:t>
            </a:r>
            <a:endParaRPr lang="en-US" dirty="0"/>
          </a:p>
        </p:txBody>
      </p:sp>
      <p:sp>
        <p:nvSpPr>
          <p:cNvPr id="6" name="Slide Number Placeholder 5"/>
          <p:cNvSpPr>
            <a:spLocks noGrp="1"/>
          </p:cNvSpPr>
          <p:nvPr>
            <p:ph type="sldNum" sz="quarter" idx="12"/>
          </p:nvPr>
        </p:nvSpPr>
        <p:spPr/>
        <p:txBody>
          <a:bodyPr/>
          <a:lstStyle/>
          <a:p>
            <a:fld id="{CBBE6B90-1FF3-7449-B1C2-BD29923C8986}" type="slidenum">
              <a:rPr lang="en-US"/>
              <a:pPr/>
              <a:t>9</a:t>
            </a:fld>
            <a:endParaRPr lang="en-US" dirty="0"/>
          </a:p>
        </p:txBody>
      </p:sp>
    </p:spTree>
    <p:extLst>
      <p:ext uri="{BB962C8B-B14F-4D97-AF65-F5344CB8AC3E}">
        <p14:creationId xmlns:p14="http://schemas.microsoft.com/office/powerpoint/2010/main" val="18953481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9307</TotalTime>
  <Words>1228</Words>
  <Application>Microsoft Macintosh PowerPoint</Application>
  <PresentationFormat>Widescreen</PresentationFormat>
  <Paragraphs>109</Paragraphs>
  <Slides>10</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Calibri</vt:lpstr>
      <vt:lpstr>Calibri Light</vt:lpstr>
      <vt:lpstr>Mangal</vt:lpstr>
      <vt:lpstr>Symbol</vt:lpstr>
      <vt:lpstr>Wingdings</vt:lpstr>
      <vt:lpstr>Arial</vt:lpstr>
      <vt:lpstr>Office Theme</vt:lpstr>
      <vt:lpstr>Ground-based facilities as part of the NASA portfolio*</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NASA Strategic Key Science Projects</vt:lpstr>
      <vt:lpstr>NASA Planetary Mission Support</vt:lpstr>
    </vt:vector>
  </TitlesOfParts>
  <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NASA meets ground-based astronomy</dc:title>
  <dc:creator>Microsoft Office User</dc:creator>
  <cp:lastModifiedBy>Microsoft Office User</cp:lastModifiedBy>
  <cp:revision>22</cp:revision>
  <dcterms:created xsi:type="dcterms:W3CDTF">2017-04-14T16:08:29Z</dcterms:created>
  <dcterms:modified xsi:type="dcterms:W3CDTF">2017-04-21T13:46:36Z</dcterms:modified>
</cp:coreProperties>
</file>