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96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13DAD-6830-7243-B651-6A24F0670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31E27-2DFE-194C-92D2-E272A5A29181}" type="datetimeFigureOut">
              <a:rPr lang="en-US" smtClean="0"/>
              <a:pPr/>
              <a:t>7/12/11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761EB-A995-7B40-9CD8-D9C4B79A9E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Government Performance and Results Act (GPRA)-required Performance and Accountability Report (PAR)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593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/>
                <a:cs typeface="Times New Roman"/>
              </a:rPr>
              <a:t>APS is tasked with </a:t>
            </a:r>
          </a:p>
          <a:p>
            <a:pPr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         </a:t>
            </a: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1) Assessing annual APD progress on each of the three Astrophysics Strategic Plan outcomes listed in the Agency’s Performance and Accountability Report (PAR) (see next slide) for previous ~12 months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      2) For each outcome, assigning a color-coded ranking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      3) Editing and finalizing the</a:t>
            </a: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draft justification for the rating prepared by APD </a:t>
            </a: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and distributed in advance of the meeting by the</a:t>
            </a: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APS Exec Secy</a:t>
            </a:r>
            <a:r>
              <a:rPr lang="en-US" sz="1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 This is the rationale for the APS ratings and is “owned” by the subcommittee. </a:t>
            </a:r>
            <a:endParaRPr lang="en-US" sz="18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      </a:t>
            </a:r>
          </a:p>
          <a:p>
            <a:r>
              <a:rPr lang="en-US" sz="1800" dirty="0" smtClean="0">
                <a:latin typeface="Times New Roman"/>
                <a:cs typeface="Times New Roman"/>
              </a:rPr>
              <a:t>These tasks are to be undertaken and completed at the APS summer meeting </a:t>
            </a:r>
          </a:p>
          <a:p>
            <a:r>
              <a:rPr lang="en-US" sz="1800" dirty="0" smtClean="0">
                <a:latin typeface="Times New Roman"/>
                <a:cs typeface="Times New Roman"/>
              </a:rPr>
              <a:t>The APS ratings and narrative are incorporated into the Astrophysics Division’s input to the PAR for the current Fiscal Year. </a:t>
            </a:r>
          </a:p>
          <a:p>
            <a:r>
              <a:rPr lang="en-US" sz="1800" dirty="0" smtClean="0">
                <a:latin typeface="Times New Roman"/>
                <a:cs typeface="Times New Roman"/>
              </a:rPr>
              <a:t>The Astrophysics Division’s input is integrated with that of other SMD Divisions,</a:t>
            </a:r>
            <a:r>
              <a:rPr lang="en-US" sz="1800" dirty="0" smtClean="0">
                <a:latin typeface="Times New Roman"/>
                <a:cs typeface="Times New Roman"/>
              </a:rPr>
              <a:t> and </a:t>
            </a:r>
            <a:r>
              <a:rPr lang="en-US" sz="1800" dirty="0" smtClean="0">
                <a:latin typeface="Times New Roman"/>
                <a:cs typeface="Times New Roman"/>
              </a:rPr>
              <a:t>that in turn into the Agency’s PAR. The Agency PAR is submitted to Congress after the end of the current Fiscal Year and posted on </a:t>
            </a:r>
            <a:r>
              <a:rPr lang="en-US" sz="1800" dirty="0" err="1" smtClean="0">
                <a:latin typeface="Times New Roman"/>
                <a:cs typeface="Times New Roman"/>
              </a:rPr>
              <a:t>nasa.gov</a:t>
            </a:r>
            <a:r>
              <a:rPr lang="en-US" sz="1800" dirty="0" smtClean="0">
                <a:latin typeface="Times New Roman"/>
                <a:cs typeface="Times New Roman"/>
              </a:rPr>
              <a:t> for public access. </a:t>
            </a:r>
          </a:p>
          <a:p>
            <a:endParaRPr lang="en-US" sz="1800" dirty="0" smtClean="0">
              <a:latin typeface="Times New Roman"/>
              <a:cs typeface="Times New Roman"/>
            </a:endParaRPr>
          </a:p>
          <a:p>
            <a:endParaRPr lang="en-US" sz="160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NASA</a:t>
            </a:r>
            <a:r>
              <a:rPr lang="en-US" sz="3200" b="1" dirty="0" smtClean="0">
                <a:solidFill>
                  <a:srgbClr val="FF0000"/>
                </a:solidFill>
              </a:rPr>
              <a:t> Annual Performance Goals for Astrophysics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b="1" dirty="0" smtClean="0"/>
              <a:t>APG 2.4.1.1: AS-11-1</a:t>
            </a:r>
            <a:endParaRPr lang="en-US" sz="1800" b="1" dirty="0" smtClean="0"/>
          </a:p>
          <a:p>
            <a:pPr indent="-914400">
              <a:buNone/>
            </a:pPr>
            <a:r>
              <a:rPr lang="en-US" sz="1800" dirty="0" smtClean="0"/>
              <a:t>     </a:t>
            </a:r>
            <a:r>
              <a:rPr lang="en-US" sz="1400" i="1" dirty="0" smtClean="0"/>
              <a:t>Demonstrate </a:t>
            </a:r>
            <a:r>
              <a:rPr lang="en-US" sz="1400" i="1" dirty="0" smtClean="0"/>
              <a:t>planned progress </a:t>
            </a:r>
            <a:r>
              <a:rPr lang="en-US" sz="1400" i="1" dirty="0" smtClean="0"/>
              <a:t>in understanding </a:t>
            </a:r>
            <a:r>
              <a:rPr lang="en-US" sz="1400" i="1" dirty="0" smtClean="0"/>
              <a:t>the origin and destiny of </a:t>
            </a:r>
            <a:r>
              <a:rPr lang="en-US" sz="1400" i="1" dirty="0" smtClean="0"/>
              <a:t>the universe</a:t>
            </a:r>
            <a:r>
              <a:rPr lang="en-US" sz="1400" i="1" dirty="0" smtClean="0"/>
              <a:t>, and the nature of black holes, </a:t>
            </a:r>
            <a:r>
              <a:rPr lang="en-US" sz="1400" i="1" dirty="0" smtClean="0"/>
              <a:t>dark energy</a:t>
            </a:r>
            <a:r>
              <a:rPr lang="en-US" sz="1400" i="1" dirty="0" smtClean="0"/>
              <a:t>, dark matter, and gravity. </a:t>
            </a:r>
            <a:r>
              <a:rPr lang="en-US" sz="1400" i="1" dirty="0" smtClean="0"/>
              <a:t>Progress relative </a:t>
            </a:r>
            <a:r>
              <a:rPr lang="en-US" sz="1400" i="1" dirty="0" smtClean="0"/>
              <a:t>to the objectives in NASA's </a:t>
            </a:r>
            <a:r>
              <a:rPr lang="en-US" sz="1400" i="1" dirty="0" smtClean="0"/>
              <a:t>2010 Science </a:t>
            </a:r>
            <a:r>
              <a:rPr lang="en-US" sz="1400" i="1" dirty="0" smtClean="0"/>
              <a:t>Plan will be evaluated by </a:t>
            </a:r>
            <a:r>
              <a:rPr lang="en-US" sz="1400" i="1" dirty="0" smtClean="0"/>
              <a:t>external expert </a:t>
            </a:r>
            <a:r>
              <a:rPr lang="en-US" sz="1400" i="1" dirty="0" smtClean="0"/>
              <a:t>review. </a:t>
            </a:r>
            <a:endParaRPr lang="en-US" sz="1400" i="1" dirty="0" smtClean="0"/>
          </a:p>
          <a:p>
            <a:r>
              <a:rPr lang="en-US" sz="1800" b="1" dirty="0" smtClean="0"/>
              <a:t>APG </a:t>
            </a:r>
            <a:r>
              <a:rPr lang="en-US" sz="1800" b="1" dirty="0" smtClean="0"/>
              <a:t>2.4.2.1</a:t>
            </a:r>
            <a:r>
              <a:rPr lang="en-US" sz="1800" b="1" dirty="0" smtClean="0"/>
              <a:t>: AS-11</a:t>
            </a:r>
            <a:r>
              <a:rPr lang="en-US" sz="1800" b="1" dirty="0" smtClean="0"/>
              <a:t>-3</a:t>
            </a:r>
          </a:p>
          <a:p>
            <a:pPr>
              <a:buNone/>
            </a:pPr>
            <a:r>
              <a:rPr lang="en-US" sz="1800" i="1" dirty="0" smtClean="0"/>
              <a:t>     </a:t>
            </a:r>
            <a:r>
              <a:rPr lang="en-US" sz="1400" i="1" dirty="0" smtClean="0"/>
              <a:t>Demonstrate </a:t>
            </a:r>
            <a:r>
              <a:rPr lang="en-US" sz="1400" i="1" dirty="0" smtClean="0"/>
              <a:t>planned progress in understanding the</a:t>
            </a:r>
            <a:r>
              <a:rPr lang="en-US" sz="1400" i="1" dirty="0" smtClean="0"/>
              <a:t> many phenomena and processes associated with galaxy, stellar, and planetary system formation and evolution from the earliest epoch to today.  Progress </a:t>
            </a:r>
            <a:r>
              <a:rPr lang="en-US" sz="1400" i="1" dirty="0" smtClean="0"/>
              <a:t>relative to the objectives in NASA's 2010 Science Plan will be evaluated by external expert review. </a:t>
            </a:r>
            <a:endParaRPr lang="en-US" sz="1400" b="1" dirty="0" smtClean="0"/>
          </a:p>
          <a:p>
            <a:r>
              <a:rPr lang="en-US" sz="1800" b="1" dirty="0" smtClean="0"/>
              <a:t>APG </a:t>
            </a:r>
            <a:r>
              <a:rPr lang="en-US" sz="1800" b="1" dirty="0" smtClean="0"/>
              <a:t>2.4.3.1</a:t>
            </a:r>
            <a:r>
              <a:rPr lang="en-US" sz="1800" b="1" dirty="0" smtClean="0"/>
              <a:t>: AS-11</a:t>
            </a:r>
            <a:r>
              <a:rPr lang="en-US" sz="1800" b="1" dirty="0" smtClean="0"/>
              <a:t>-5</a:t>
            </a:r>
          </a:p>
          <a:p>
            <a:pPr>
              <a:buNone/>
            </a:pPr>
            <a:r>
              <a:rPr lang="en-US" sz="1800" i="1" dirty="0" smtClean="0"/>
              <a:t>      </a:t>
            </a:r>
            <a:r>
              <a:rPr lang="en-US" sz="1400" i="1" dirty="0" smtClean="0"/>
              <a:t>Demonstrate </a:t>
            </a:r>
            <a:r>
              <a:rPr lang="en-US" sz="1400" i="1" dirty="0" smtClean="0"/>
              <a:t>planned progress </a:t>
            </a:r>
            <a:r>
              <a:rPr lang="en-US" sz="1400" i="1" dirty="0" smtClean="0"/>
              <a:t>in generating a census of extra-solar planets and measuring their properties. </a:t>
            </a:r>
            <a:r>
              <a:rPr lang="en-US" sz="1400" i="1" dirty="0" smtClean="0"/>
              <a:t>Progress relative to the objectives in NASA's 2010 Science Plan will be evaluated by external expert review. 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GPRA Science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Ratings</a:t>
            </a:r>
          </a:p>
        </p:txBody>
      </p:sp>
      <p:graphicFrame>
        <p:nvGraphicFramePr>
          <p:cNvPr id="7240" name="Group 72"/>
          <p:cNvGraphicFramePr>
            <a:graphicFrameLocks noGrp="1"/>
          </p:cNvGraphicFramePr>
          <p:nvPr>
            <p:ph type="tbl" idx="1"/>
          </p:nvPr>
        </p:nvGraphicFramePr>
        <p:xfrm>
          <a:off x="762000" y="1676400"/>
          <a:ext cx="7696200" cy="3733801"/>
        </p:xfrm>
        <a:graphic>
          <a:graphicData uri="http://schemas.openxmlformats.org/drawingml/2006/table">
            <a:tbl>
              <a:tblPr/>
              <a:tblGrid>
                <a:gridCol w="1371600"/>
                <a:gridCol w="6324600"/>
              </a:tblGrid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Color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Guidelines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Expectations for the research program fully met in context of resources invested.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YELLOW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Some notable or significant shortfalls, but some worthy scientific advancements achieved.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RED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Major disappointments or shortfalls in scientific outcomes, uncompensated by other unusually positive results.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Preparing</a:t>
            </a:r>
            <a:r>
              <a:rPr lang="en-US" sz="3200" b="1" dirty="0" smtClean="0">
                <a:solidFill>
                  <a:srgbClr val="FF0000"/>
                </a:solidFill>
              </a:rPr>
              <a:t> the </a:t>
            </a:r>
            <a:r>
              <a:rPr lang="en-US" sz="3200" b="1" dirty="0" smtClean="0">
                <a:solidFill>
                  <a:srgbClr val="FF0000"/>
                </a:solidFill>
              </a:rPr>
              <a:t>PAR report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To aid the Subcommittee, a draft describing the most noteworthy science accomplishments is compiled by APD and distributed in advance to members for review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At the summer meeting, APS members edit the report and implement their edits. They also may choose to retain </a:t>
            </a:r>
            <a:r>
              <a:rPr lang="en-US" sz="2000" smtClean="0">
                <a:latin typeface="Times New Roman"/>
                <a:cs typeface="Times New Roman"/>
              </a:rPr>
              <a:t>only the </a:t>
            </a:r>
            <a:r>
              <a:rPr lang="en-US" sz="2000" dirty="0" smtClean="0">
                <a:latin typeface="Times New Roman"/>
                <a:cs typeface="Times New Roman"/>
              </a:rPr>
              <a:t>most significant accomplishments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The Exec Secretary and SMD </a:t>
            </a:r>
            <a:r>
              <a:rPr lang="en-US" sz="2000" dirty="0" err="1" smtClean="0">
                <a:latin typeface="Times New Roman"/>
                <a:cs typeface="Times New Roman"/>
              </a:rPr>
              <a:t>POCs</a:t>
            </a:r>
            <a:r>
              <a:rPr lang="en-US" sz="2000" dirty="0" smtClean="0">
                <a:latin typeface="Times New Roman"/>
                <a:cs typeface="Times New Roman"/>
              </a:rPr>
              <a:t> (Jennifer Kearns, Paul Hertz, and Greg Williams) will work with OCFO to select a subset of accomplishments from the APS-vetted document to be highlighted in the Agency’s PAR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This material is incorporated in the Agency’s PAR and released by November 1 to OMB and the general public 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522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Government Performance and Results Act (GPRA)-required Performance and Accountability Report (PAR) </vt:lpstr>
      <vt:lpstr>NASA Annual Performance Goals for Astrophysics</vt:lpstr>
      <vt:lpstr>GPRA Science Ratings</vt:lpstr>
      <vt:lpstr>Preparing the PAR report </vt:lpstr>
    </vt:vector>
  </TitlesOfParts>
  <Company>Lockheed Martin IS&amp;GS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Government Performance and Results Act (GPRA) report</dc:title>
  <dc:creator>Rita Sambruna</dc:creator>
  <cp:lastModifiedBy>Rita Sambruna</cp:lastModifiedBy>
  <cp:revision>8</cp:revision>
  <dcterms:created xsi:type="dcterms:W3CDTF">2011-07-12T20:27:11Z</dcterms:created>
  <dcterms:modified xsi:type="dcterms:W3CDTF">2011-07-12T20:45:53Z</dcterms:modified>
</cp:coreProperties>
</file>