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276" r:id="rId4"/>
    <p:sldId id="292" r:id="rId5"/>
    <p:sldId id="277" r:id="rId6"/>
    <p:sldId id="286" r:id="rId7"/>
    <p:sldId id="278" r:id="rId8"/>
    <p:sldId id="293" r:id="rId9"/>
    <p:sldId id="294" r:id="rId10"/>
    <p:sldId id="295" r:id="rId11"/>
    <p:sldId id="296" r:id="rId12"/>
    <p:sldId id="259" r:id="rId13"/>
    <p:sldId id="26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35" autoAdjust="0"/>
  </p:normalViewPr>
  <p:slideViewPr>
    <p:cSldViewPr snapToGrid="0" snapToObjects="1">
      <p:cViewPr varScale="1">
        <p:scale>
          <a:sx n="93" d="100"/>
          <a:sy n="93" d="100"/>
        </p:scale>
        <p:origin x="-15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0BC9DA-0A51-4547-AB37-BFDE6D9A4F3D}" type="datetimeFigureOut">
              <a:rPr lang="en-US" smtClean="0"/>
              <a:t>4/18/17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36B7AB-82A9-9B4F-8139-03B43546BB11}" type="slidenum">
              <a:rPr lang="en-US" smtClean="0"/>
              <a:t>‹#›</a:t>
            </a:fld>
            <a:endParaRPr lang="en-US"/>
          </a:p>
        </p:txBody>
      </p:sp>
    </p:spTree>
    <p:extLst>
      <p:ext uri="{BB962C8B-B14F-4D97-AF65-F5344CB8AC3E}">
        <p14:creationId xmlns:p14="http://schemas.microsoft.com/office/powerpoint/2010/main" val="1056874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FABB1B-CCA6-DE49-BDC2-EE37838FA318}" type="datetimeFigureOut">
              <a:rPr lang="en-US" smtClean="0"/>
              <a:t>4/18/17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BD1099-A3DA-A542-AC10-992E593276FD}" type="slidenum">
              <a:rPr lang="en-US" smtClean="0"/>
              <a:t>‹#›</a:t>
            </a:fld>
            <a:endParaRPr lang="en-US"/>
          </a:p>
        </p:txBody>
      </p:sp>
    </p:spTree>
    <p:extLst>
      <p:ext uri="{BB962C8B-B14F-4D97-AF65-F5344CB8AC3E}">
        <p14:creationId xmlns:p14="http://schemas.microsoft.com/office/powerpoint/2010/main" val="12744551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Date Goes Here</a:t>
            </a:r>
            <a:endParaRPr lang="en-US"/>
          </a:p>
        </p:txBody>
      </p:sp>
      <p:sp>
        <p:nvSpPr>
          <p:cNvPr id="5" name="Footer Placeholder 4"/>
          <p:cNvSpPr>
            <a:spLocks noGrp="1"/>
          </p:cNvSpPr>
          <p:nvPr>
            <p:ph type="ftr" sz="quarter" idx="11"/>
          </p:nvPr>
        </p:nvSpPr>
        <p:spPr/>
        <p:txBody>
          <a:bodyPr/>
          <a:lstStyle/>
          <a:p>
            <a:r>
              <a:rPr lang="en-US" smtClean="0"/>
              <a:t>Name of presentation or other info goes here</a:t>
            </a:r>
            <a:endParaRPr lang="en-US"/>
          </a:p>
        </p:txBody>
      </p:sp>
      <p:sp>
        <p:nvSpPr>
          <p:cNvPr id="6" name="Slide Number Placeholder 5"/>
          <p:cNvSpPr>
            <a:spLocks noGrp="1"/>
          </p:cNvSpPr>
          <p:nvPr>
            <p:ph type="sldNum" sz="quarter" idx="12"/>
          </p:nvPr>
        </p:nvSpPr>
        <p:spPr/>
        <p:txBody>
          <a:bodyPr/>
          <a:lstStyle/>
          <a:p>
            <a:fld id="{21A23120-A135-F542-B519-B46021F11F6A}" type="slidenum">
              <a:rPr lang="en-US" smtClean="0"/>
              <a:t>‹#›</a:t>
            </a:fld>
            <a:endParaRPr lang="en-US"/>
          </a:p>
        </p:txBody>
      </p:sp>
    </p:spTree>
    <p:extLst>
      <p:ext uri="{BB962C8B-B14F-4D97-AF65-F5344CB8AC3E}">
        <p14:creationId xmlns:p14="http://schemas.microsoft.com/office/powerpoint/2010/main" val="318456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Date Goes Here</a:t>
            </a:r>
            <a:endParaRPr lang="en-US"/>
          </a:p>
        </p:txBody>
      </p:sp>
      <p:sp>
        <p:nvSpPr>
          <p:cNvPr id="5" name="Footer Placeholder 4"/>
          <p:cNvSpPr>
            <a:spLocks noGrp="1"/>
          </p:cNvSpPr>
          <p:nvPr>
            <p:ph type="ftr" sz="quarter" idx="11"/>
          </p:nvPr>
        </p:nvSpPr>
        <p:spPr/>
        <p:txBody>
          <a:bodyPr/>
          <a:lstStyle/>
          <a:p>
            <a:r>
              <a:rPr lang="en-US" smtClean="0"/>
              <a:t>Name of presentation or other info goes here</a:t>
            </a:r>
            <a:endParaRPr lang="en-US"/>
          </a:p>
        </p:txBody>
      </p:sp>
      <p:sp>
        <p:nvSpPr>
          <p:cNvPr id="6" name="Slide Number Placeholder 5"/>
          <p:cNvSpPr>
            <a:spLocks noGrp="1"/>
          </p:cNvSpPr>
          <p:nvPr>
            <p:ph type="sldNum" sz="quarter" idx="12"/>
          </p:nvPr>
        </p:nvSpPr>
        <p:spPr/>
        <p:txBody>
          <a:bodyPr/>
          <a:lstStyle/>
          <a:p>
            <a:fld id="{21A23120-A135-F542-B519-B46021F11F6A}" type="slidenum">
              <a:rPr lang="en-US" smtClean="0"/>
              <a:t>‹#›</a:t>
            </a:fld>
            <a:endParaRPr lang="en-US"/>
          </a:p>
        </p:txBody>
      </p:sp>
    </p:spTree>
    <p:extLst>
      <p:ext uri="{BB962C8B-B14F-4D97-AF65-F5344CB8AC3E}">
        <p14:creationId xmlns:p14="http://schemas.microsoft.com/office/powerpoint/2010/main" val="3576406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Date Goes Here</a:t>
            </a:r>
            <a:endParaRPr lang="en-US"/>
          </a:p>
        </p:txBody>
      </p:sp>
      <p:sp>
        <p:nvSpPr>
          <p:cNvPr id="5" name="Footer Placeholder 4"/>
          <p:cNvSpPr>
            <a:spLocks noGrp="1"/>
          </p:cNvSpPr>
          <p:nvPr>
            <p:ph type="ftr" sz="quarter" idx="11"/>
          </p:nvPr>
        </p:nvSpPr>
        <p:spPr/>
        <p:txBody>
          <a:bodyPr/>
          <a:lstStyle/>
          <a:p>
            <a:r>
              <a:rPr lang="en-US" smtClean="0"/>
              <a:t>Name of presentation or other info goes here</a:t>
            </a:r>
            <a:endParaRPr lang="en-US"/>
          </a:p>
        </p:txBody>
      </p:sp>
      <p:sp>
        <p:nvSpPr>
          <p:cNvPr id="6" name="Slide Number Placeholder 5"/>
          <p:cNvSpPr>
            <a:spLocks noGrp="1"/>
          </p:cNvSpPr>
          <p:nvPr>
            <p:ph type="sldNum" sz="quarter" idx="12"/>
          </p:nvPr>
        </p:nvSpPr>
        <p:spPr/>
        <p:txBody>
          <a:bodyPr/>
          <a:lstStyle/>
          <a:p>
            <a:fld id="{21A23120-A135-F542-B519-B46021F11F6A}" type="slidenum">
              <a:rPr lang="en-US" smtClean="0"/>
              <a:t>‹#›</a:t>
            </a:fld>
            <a:endParaRPr lang="en-US"/>
          </a:p>
        </p:txBody>
      </p:sp>
    </p:spTree>
    <p:extLst>
      <p:ext uri="{BB962C8B-B14F-4D97-AF65-F5344CB8AC3E}">
        <p14:creationId xmlns:p14="http://schemas.microsoft.com/office/powerpoint/2010/main" val="72144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Date Goes Here</a:t>
            </a:r>
            <a:endParaRPr lang="en-US"/>
          </a:p>
        </p:txBody>
      </p:sp>
      <p:sp>
        <p:nvSpPr>
          <p:cNvPr id="5" name="Footer Placeholder 4"/>
          <p:cNvSpPr>
            <a:spLocks noGrp="1"/>
          </p:cNvSpPr>
          <p:nvPr>
            <p:ph type="ftr" sz="quarter" idx="11"/>
          </p:nvPr>
        </p:nvSpPr>
        <p:spPr/>
        <p:txBody>
          <a:bodyPr/>
          <a:lstStyle/>
          <a:p>
            <a:r>
              <a:rPr lang="en-US" smtClean="0"/>
              <a:t>Name of presentation or other info goes here</a:t>
            </a:r>
            <a:endParaRPr lang="en-US"/>
          </a:p>
        </p:txBody>
      </p:sp>
      <p:sp>
        <p:nvSpPr>
          <p:cNvPr id="6" name="Slide Number Placeholder 5"/>
          <p:cNvSpPr>
            <a:spLocks noGrp="1"/>
          </p:cNvSpPr>
          <p:nvPr>
            <p:ph type="sldNum" sz="quarter" idx="12"/>
          </p:nvPr>
        </p:nvSpPr>
        <p:spPr/>
        <p:txBody>
          <a:bodyPr/>
          <a:lstStyle/>
          <a:p>
            <a:fld id="{21A23120-A135-F542-B519-B46021F11F6A}" type="slidenum">
              <a:rPr lang="en-US" smtClean="0"/>
              <a:t>‹#›</a:t>
            </a:fld>
            <a:endParaRPr lang="en-US" dirty="0"/>
          </a:p>
        </p:txBody>
      </p:sp>
    </p:spTree>
    <p:extLst>
      <p:ext uri="{BB962C8B-B14F-4D97-AF65-F5344CB8AC3E}">
        <p14:creationId xmlns:p14="http://schemas.microsoft.com/office/powerpoint/2010/main" val="300076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Date Goes Here</a:t>
            </a:r>
            <a:endParaRPr lang="en-US"/>
          </a:p>
        </p:txBody>
      </p:sp>
      <p:sp>
        <p:nvSpPr>
          <p:cNvPr id="5" name="Footer Placeholder 4"/>
          <p:cNvSpPr>
            <a:spLocks noGrp="1"/>
          </p:cNvSpPr>
          <p:nvPr>
            <p:ph type="ftr" sz="quarter" idx="11"/>
          </p:nvPr>
        </p:nvSpPr>
        <p:spPr/>
        <p:txBody>
          <a:bodyPr/>
          <a:lstStyle/>
          <a:p>
            <a:r>
              <a:rPr lang="en-US" smtClean="0"/>
              <a:t>Name of presentation or other info goes here</a:t>
            </a:r>
            <a:endParaRPr lang="en-US"/>
          </a:p>
        </p:txBody>
      </p:sp>
      <p:sp>
        <p:nvSpPr>
          <p:cNvPr id="6" name="Slide Number Placeholder 5"/>
          <p:cNvSpPr>
            <a:spLocks noGrp="1"/>
          </p:cNvSpPr>
          <p:nvPr>
            <p:ph type="sldNum" sz="quarter" idx="12"/>
          </p:nvPr>
        </p:nvSpPr>
        <p:spPr/>
        <p:txBody>
          <a:bodyPr/>
          <a:lstStyle/>
          <a:p>
            <a:fld id="{21A23120-A135-F542-B519-B46021F11F6A}" type="slidenum">
              <a:rPr lang="en-US" smtClean="0"/>
              <a:t>‹#›</a:t>
            </a:fld>
            <a:endParaRPr lang="en-US"/>
          </a:p>
        </p:txBody>
      </p:sp>
    </p:spTree>
    <p:extLst>
      <p:ext uri="{BB962C8B-B14F-4D97-AF65-F5344CB8AC3E}">
        <p14:creationId xmlns:p14="http://schemas.microsoft.com/office/powerpoint/2010/main" val="380554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Date Goes Here</a:t>
            </a:r>
            <a:endParaRPr lang="en-US"/>
          </a:p>
        </p:txBody>
      </p:sp>
      <p:sp>
        <p:nvSpPr>
          <p:cNvPr id="6" name="Footer Placeholder 5"/>
          <p:cNvSpPr>
            <a:spLocks noGrp="1"/>
          </p:cNvSpPr>
          <p:nvPr>
            <p:ph type="ftr" sz="quarter" idx="11"/>
          </p:nvPr>
        </p:nvSpPr>
        <p:spPr/>
        <p:txBody>
          <a:bodyPr/>
          <a:lstStyle/>
          <a:p>
            <a:r>
              <a:rPr lang="en-US" smtClean="0"/>
              <a:t>Name of presentation or other info goes here</a:t>
            </a:r>
            <a:endParaRPr lang="en-US"/>
          </a:p>
        </p:txBody>
      </p:sp>
      <p:sp>
        <p:nvSpPr>
          <p:cNvPr id="7" name="Slide Number Placeholder 6"/>
          <p:cNvSpPr>
            <a:spLocks noGrp="1"/>
          </p:cNvSpPr>
          <p:nvPr>
            <p:ph type="sldNum" sz="quarter" idx="12"/>
          </p:nvPr>
        </p:nvSpPr>
        <p:spPr/>
        <p:txBody>
          <a:bodyPr/>
          <a:lstStyle/>
          <a:p>
            <a:fld id="{21A23120-A135-F542-B519-B46021F11F6A}" type="slidenum">
              <a:rPr lang="en-US" smtClean="0"/>
              <a:t>‹#›</a:t>
            </a:fld>
            <a:endParaRPr lang="en-US"/>
          </a:p>
        </p:txBody>
      </p:sp>
    </p:spTree>
    <p:extLst>
      <p:ext uri="{BB962C8B-B14F-4D97-AF65-F5344CB8AC3E}">
        <p14:creationId xmlns:p14="http://schemas.microsoft.com/office/powerpoint/2010/main" val="45811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Date Goes Here</a:t>
            </a:r>
            <a:endParaRPr lang="en-US"/>
          </a:p>
        </p:txBody>
      </p:sp>
      <p:sp>
        <p:nvSpPr>
          <p:cNvPr id="8" name="Footer Placeholder 7"/>
          <p:cNvSpPr>
            <a:spLocks noGrp="1"/>
          </p:cNvSpPr>
          <p:nvPr>
            <p:ph type="ftr" sz="quarter" idx="11"/>
          </p:nvPr>
        </p:nvSpPr>
        <p:spPr/>
        <p:txBody>
          <a:bodyPr/>
          <a:lstStyle/>
          <a:p>
            <a:r>
              <a:rPr lang="en-US" smtClean="0"/>
              <a:t>Name of presentation or other info goes here</a:t>
            </a:r>
            <a:endParaRPr lang="en-US"/>
          </a:p>
        </p:txBody>
      </p:sp>
      <p:sp>
        <p:nvSpPr>
          <p:cNvPr id="9" name="Slide Number Placeholder 8"/>
          <p:cNvSpPr>
            <a:spLocks noGrp="1"/>
          </p:cNvSpPr>
          <p:nvPr>
            <p:ph type="sldNum" sz="quarter" idx="12"/>
          </p:nvPr>
        </p:nvSpPr>
        <p:spPr/>
        <p:txBody>
          <a:bodyPr/>
          <a:lstStyle/>
          <a:p>
            <a:fld id="{21A23120-A135-F542-B519-B46021F11F6A}" type="slidenum">
              <a:rPr lang="en-US" smtClean="0"/>
              <a:t>‹#›</a:t>
            </a:fld>
            <a:endParaRPr lang="en-US"/>
          </a:p>
        </p:txBody>
      </p:sp>
    </p:spTree>
    <p:extLst>
      <p:ext uri="{BB962C8B-B14F-4D97-AF65-F5344CB8AC3E}">
        <p14:creationId xmlns:p14="http://schemas.microsoft.com/office/powerpoint/2010/main" val="240969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Date Goes Here</a:t>
            </a:r>
            <a:endParaRPr lang="en-US"/>
          </a:p>
        </p:txBody>
      </p:sp>
      <p:sp>
        <p:nvSpPr>
          <p:cNvPr id="4" name="Footer Placeholder 3"/>
          <p:cNvSpPr>
            <a:spLocks noGrp="1"/>
          </p:cNvSpPr>
          <p:nvPr>
            <p:ph type="ftr" sz="quarter" idx="11"/>
          </p:nvPr>
        </p:nvSpPr>
        <p:spPr/>
        <p:txBody>
          <a:bodyPr/>
          <a:lstStyle/>
          <a:p>
            <a:r>
              <a:rPr lang="en-US" smtClean="0"/>
              <a:t>Name of presentation or other info goes here</a:t>
            </a:r>
            <a:endParaRPr lang="en-US"/>
          </a:p>
        </p:txBody>
      </p:sp>
      <p:sp>
        <p:nvSpPr>
          <p:cNvPr id="5" name="Slide Number Placeholder 4"/>
          <p:cNvSpPr>
            <a:spLocks noGrp="1"/>
          </p:cNvSpPr>
          <p:nvPr>
            <p:ph type="sldNum" sz="quarter" idx="12"/>
          </p:nvPr>
        </p:nvSpPr>
        <p:spPr/>
        <p:txBody>
          <a:bodyPr/>
          <a:lstStyle/>
          <a:p>
            <a:fld id="{21A23120-A135-F542-B519-B46021F11F6A}" type="slidenum">
              <a:rPr lang="en-US" smtClean="0"/>
              <a:t>‹#›</a:t>
            </a:fld>
            <a:endParaRPr lang="en-US"/>
          </a:p>
        </p:txBody>
      </p:sp>
    </p:spTree>
    <p:extLst>
      <p:ext uri="{BB962C8B-B14F-4D97-AF65-F5344CB8AC3E}">
        <p14:creationId xmlns:p14="http://schemas.microsoft.com/office/powerpoint/2010/main" val="210312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 Goes Here</a:t>
            </a:r>
            <a:endParaRPr lang="en-US"/>
          </a:p>
        </p:txBody>
      </p:sp>
      <p:sp>
        <p:nvSpPr>
          <p:cNvPr id="3" name="Footer Placeholder 2"/>
          <p:cNvSpPr>
            <a:spLocks noGrp="1"/>
          </p:cNvSpPr>
          <p:nvPr>
            <p:ph type="ftr" sz="quarter" idx="11"/>
          </p:nvPr>
        </p:nvSpPr>
        <p:spPr/>
        <p:txBody>
          <a:bodyPr/>
          <a:lstStyle/>
          <a:p>
            <a:r>
              <a:rPr lang="en-US" smtClean="0"/>
              <a:t>Name of presentation or other info goes here</a:t>
            </a:r>
            <a:endParaRPr lang="en-US"/>
          </a:p>
        </p:txBody>
      </p:sp>
      <p:sp>
        <p:nvSpPr>
          <p:cNvPr id="4" name="Slide Number Placeholder 3"/>
          <p:cNvSpPr>
            <a:spLocks noGrp="1"/>
          </p:cNvSpPr>
          <p:nvPr>
            <p:ph type="sldNum" sz="quarter" idx="12"/>
          </p:nvPr>
        </p:nvSpPr>
        <p:spPr/>
        <p:txBody>
          <a:bodyPr/>
          <a:lstStyle/>
          <a:p>
            <a:fld id="{21A23120-A135-F542-B519-B46021F11F6A}" type="slidenum">
              <a:rPr lang="en-US" smtClean="0"/>
              <a:t>‹#›</a:t>
            </a:fld>
            <a:endParaRPr lang="en-US"/>
          </a:p>
        </p:txBody>
      </p:sp>
    </p:spTree>
    <p:extLst>
      <p:ext uri="{BB962C8B-B14F-4D97-AF65-F5344CB8AC3E}">
        <p14:creationId xmlns:p14="http://schemas.microsoft.com/office/powerpoint/2010/main" val="196810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Date Goes Here</a:t>
            </a:r>
            <a:endParaRPr lang="en-US"/>
          </a:p>
        </p:txBody>
      </p:sp>
      <p:sp>
        <p:nvSpPr>
          <p:cNvPr id="6" name="Footer Placeholder 5"/>
          <p:cNvSpPr>
            <a:spLocks noGrp="1"/>
          </p:cNvSpPr>
          <p:nvPr>
            <p:ph type="ftr" sz="quarter" idx="11"/>
          </p:nvPr>
        </p:nvSpPr>
        <p:spPr/>
        <p:txBody>
          <a:bodyPr/>
          <a:lstStyle/>
          <a:p>
            <a:r>
              <a:rPr lang="en-US" smtClean="0"/>
              <a:t>Name of presentation or other info goes here</a:t>
            </a:r>
            <a:endParaRPr lang="en-US"/>
          </a:p>
        </p:txBody>
      </p:sp>
      <p:sp>
        <p:nvSpPr>
          <p:cNvPr id="7" name="Slide Number Placeholder 6"/>
          <p:cNvSpPr>
            <a:spLocks noGrp="1"/>
          </p:cNvSpPr>
          <p:nvPr>
            <p:ph type="sldNum" sz="quarter" idx="12"/>
          </p:nvPr>
        </p:nvSpPr>
        <p:spPr/>
        <p:txBody>
          <a:bodyPr/>
          <a:lstStyle/>
          <a:p>
            <a:fld id="{21A23120-A135-F542-B519-B46021F11F6A}" type="slidenum">
              <a:rPr lang="en-US" smtClean="0"/>
              <a:t>‹#›</a:t>
            </a:fld>
            <a:endParaRPr lang="en-US"/>
          </a:p>
        </p:txBody>
      </p:sp>
    </p:spTree>
    <p:extLst>
      <p:ext uri="{BB962C8B-B14F-4D97-AF65-F5344CB8AC3E}">
        <p14:creationId xmlns:p14="http://schemas.microsoft.com/office/powerpoint/2010/main" val="314369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Date Goes Here</a:t>
            </a:r>
            <a:endParaRPr lang="en-US"/>
          </a:p>
        </p:txBody>
      </p:sp>
      <p:sp>
        <p:nvSpPr>
          <p:cNvPr id="6" name="Footer Placeholder 5"/>
          <p:cNvSpPr>
            <a:spLocks noGrp="1"/>
          </p:cNvSpPr>
          <p:nvPr>
            <p:ph type="ftr" sz="quarter" idx="11"/>
          </p:nvPr>
        </p:nvSpPr>
        <p:spPr/>
        <p:txBody>
          <a:bodyPr/>
          <a:lstStyle/>
          <a:p>
            <a:r>
              <a:rPr lang="en-US" smtClean="0"/>
              <a:t>Name of presentation or other info goes here</a:t>
            </a:r>
            <a:endParaRPr lang="en-US"/>
          </a:p>
        </p:txBody>
      </p:sp>
      <p:sp>
        <p:nvSpPr>
          <p:cNvPr id="7" name="Slide Number Placeholder 6"/>
          <p:cNvSpPr>
            <a:spLocks noGrp="1"/>
          </p:cNvSpPr>
          <p:nvPr>
            <p:ph type="sldNum" sz="quarter" idx="12"/>
          </p:nvPr>
        </p:nvSpPr>
        <p:spPr/>
        <p:txBody>
          <a:bodyPr/>
          <a:lstStyle/>
          <a:p>
            <a:fld id="{21A23120-A135-F542-B519-B46021F11F6A}" type="slidenum">
              <a:rPr lang="en-US" smtClean="0"/>
              <a:t>‹#›</a:t>
            </a:fld>
            <a:endParaRPr lang="en-US"/>
          </a:p>
        </p:txBody>
      </p:sp>
    </p:spTree>
    <p:extLst>
      <p:ext uri="{BB962C8B-B14F-4D97-AF65-F5344CB8AC3E}">
        <p14:creationId xmlns:p14="http://schemas.microsoft.com/office/powerpoint/2010/main" val="897547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Date Goes Here</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Name of presentation or other info goes here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23120-A135-F542-B519-B46021F11F6A}" type="slidenum">
              <a:rPr lang="en-US" smtClean="0"/>
              <a:t>‹#›</a:t>
            </a:fld>
            <a:endParaRPr lang="en-US" dirty="0"/>
          </a:p>
        </p:txBody>
      </p:sp>
    </p:spTree>
    <p:extLst>
      <p:ext uri="{BB962C8B-B14F-4D97-AF65-F5344CB8AC3E}">
        <p14:creationId xmlns:p14="http://schemas.microsoft.com/office/powerpoint/2010/main" val="127880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rxiv.org/abs/1611.0973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d-sig.jpl.nasa.gov/events.html%23sig_meeting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r.gsfc.nasa.gov/sigs/sig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nyurl.com/firsi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Cosmic Origins Program Analysis Group Report</a:t>
            </a:r>
            <a:br>
              <a:rPr lang="en-US" dirty="0" smtClean="0"/>
            </a:br>
            <a:r>
              <a:rPr lang="en-US" dirty="0" smtClean="0"/>
              <a:t>Astrophysics Advisory </a:t>
            </a:r>
            <a:r>
              <a:rPr lang="en-US" dirty="0"/>
              <a:t>C</a:t>
            </a:r>
            <a:r>
              <a:rPr lang="en-US" dirty="0" smtClean="0"/>
              <a:t>ommittee Meeting – April 2017</a:t>
            </a:r>
            <a:endParaRPr lang="en-US" dirty="0"/>
          </a:p>
        </p:txBody>
      </p:sp>
      <p:sp>
        <p:nvSpPr>
          <p:cNvPr id="3" name="Subtitle 2"/>
          <p:cNvSpPr>
            <a:spLocks noGrp="1"/>
          </p:cNvSpPr>
          <p:nvPr>
            <p:ph type="subTitle" idx="1"/>
          </p:nvPr>
        </p:nvSpPr>
        <p:spPr>
          <a:xfrm>
            <a:off x="1371600" y="4510597"/>
            <a:ext cx="6400800" cy="1752600"/>
          </a:xfrm>
        </p:spPr>
        <p:txBody>
          <a:bodyPr/>
          <a:lstStyle/>
          <a:p>
            <a:r>
              <a:rPr lang="en-US" dirty="0" smtClean="0"/>
              <a:t>Paul Scowen</a:t>
            </a:r>
          </a:p>
          <a:p>
            <a:r>
              <a:rPr lang="en-US" dirty="0" smtClean="0"/>
              <a:t>(COPAG EC Chair)</a:t>
            </a:r>
            <a:endParaRPr lang="en-US" dirty="0"/>
          </a:p>
        </p:txBody>
      </p:sp>
      <p:sp>
        <p:nvSpPr>
          <p:cNvPr id="4" name="Slide Number Placeholder 3"/>
          <p:cNvSpPr>
            <a:spLocks noGrp="1"/>
          </p:cNvSpPr>
          <p:nvPr>
            <p:ph type="sldNum" sz="quarter" idx="12"/>
          </p:nvPr>
        </p:nvSpPr>
        <p:spPr/>
        <p:txBody>
          <a:bodyPr/>
          <a:lstStyle/>
          <a:p>
            <a:fld id="{21A23120-A135-F542-B519-B46021F11F6A}" type="slidenum">
              <a:rPr lang="en-US" smtClean="0"/>
              <a:t>1</a:t>
            </a:fld>
            <a:endParaRPr lang="en-US"/>
          </a:p>
        </p:txBody>
      </p:sp>
    </p:spTree>
    <p:extLst>
      <p:ext uri="{BB962C8B-B14F-4D97-AF65-F5344CB8AC3E}">
        <p14:creationId xmlns:p14="http://schemas.microsoft.com/office/powerpoint/2010/main" val="3226342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800" dirty="0"/>
              <a:t>SIG2 - UV-Visible Astronomy from Space</a:t>
            </a:r>
            <a:br>
              <a:rPr lang="en-US" sz="2800" dirty="0"/>
            </a:br>
            <a:r>
              <a:rPr lang="en-US" sz="2800" dirty="0"/>
              <a:t>Paul Scowen, ASU - Chair</a:t>
            </a:r>
            <a:br>
              <a:rPr lang="en-US" sz="2800" dirty="0"/>
            </a:br>
            <a:endParaRPr lang="en-US" sz="2800"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a:t>UV-Visible SIG met at the AAS meeting in Grapevine, TX to learn more about the UV-visible instrumentation being designed into both the LUVOIR and </a:t>
            </a:r>
            <a:r>
              <a:rPr lang="en-US" dirty="0" err="1"/>
              <a:t>HabEx</a:t>
            </a:r>
            <a:r>
              <a:rPr lang="en-US" dirty="0"/>
              <a:t> large mission concepts.  </a:t>
            </a:r>
            <a:endParaRPr lang="en-US" dirty="0" smtClean="0"/>
          </a:p>
          <a:p>
            <a:r>
              <a:rPr lang="en-US" dirty="0" smtClean="0"/>
              <a:t>Both </a:t>
            </a:r>
            <a:r>
              <a:rPr lang="en-US" dirty="0"/>
              <a:t>missions have strong General Astrophysics portfolios and the instrumentation, in both case, consist of wide field cameras and FUV spectrographs, although the specific capabilities differ depending on the science cases that drive their requirements.  </a:t>
            </a:r>
            <a:endParaRPr lang="en-US" dirty="0" smtClean="0"/>
          </a:p>
          <a:p>
            <a:r>
              <a:rPr lang="en-US" dirty="0" smtClean="0"/>
              <a:t>An </a:t>
            </a:r>
            <a:r>
              <a:rPr lang="en-US" dirty="0"/>
              <a:t>energetic discussion ensued and it was noted that many members of the SIG2 were already actively helping shape these instrument designs and implementations in both science and necessary technologies.  </a:t>
            </a:r>
            <a:endParaRPr lang="en-US" dirty="0" smtClean="0"/>
          </a:p>
          <a:p>
            <a:r>
              <a:rPr lang="en-US" dirty="0" smtClean="0"/>
              <a:t>The </a:t>
            </a:r>
            <a:r>
              <a:rPr lang="en-US" dirty="0"/>
              <a:t>much awaited workshop paper from the Summer 2015 workshop held by SIG2 at NASA GSFC has been accepted for publication in the PASP and is available online here:  </a:t>
            </a:r>
            <a:r>
              <a:rPr lang="en-US" dirty="0">
                <a:hlinkClick r:id="rId2"/>
              </a:rPr>
              <a:t>https://arxiv.org/abs/</a:t>
            </a:r>
            <a:r>
              <a:rPr lang="en-US" dirty="0" smtClean="0">
                <a:hlinkClick r:id="rId2"/>
              </a:rPr>
              <a:t>1611.09736</a:t>
            </a:r>
            <a:r>
              <a:rPr lang="en-US" dirty="0" smtClean="0"/>
              <a:t>	</a:t>
            </a:r>
            <a:endParaRPr lang="en-US" dirty="0"/>
          </a:p>
        </p:txBody>
      </p:sp>
      <p:sp>
        <p:nvSpPr>
          <p:cNvPr id="4" name="Slide Number Placeholder 3"/>
          <p:cNvSpPr>
            <a:spLocks noGrp="1"/>
          </p:cNvSpPr>
          <p:nvPr>
            <p:ph type="sldNum" sz="quarter" idx="12"/>
          </p:nvPr>
        </p:nvSpPr>
        <p:spPr/>
        <p:txBody>
          <a:bodyPr/>
          <a:lstStyle/>
          <a:p>
            <a:fld id="{21A23120-A135-F542-B519-B46021F11F6A}" type="slidenum">
              <a:rPr lang="en-US" smtClean="0"/>
              <a:t>10</a:t>
            </a:fld>
            <a:endParaRPr lang="en-US" dirty="0"/>
          </a:p>
        </p:txBody>
      </p:sp>
    </p:spTree>
    <p:extLst>
      <p:ext uri="{BB962C8B-B14F-4D97-AF65-F5344CB8AC3E}">
        <p14:creationId xmlns:p14="http://schemas.microsoft.com/office/powerpoint/2010/main" val="189723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SIG3 </a:t>
            </a:r>
            <a:r>
              <a:rPr lang="mr-IN" sz="2800" dirty="0" smtClean="0"/>
              <a:t>–</a:t>
            </a:r>
            <a:r>
              <a:rPr lang="en-US" sz="2800" dirty="0" smtClean="0"/>
              <a:t> Cosmic Dawn</a:t>
            </a:r>
            <a:br>
              <a:rPr lang="en-US" sz="2800" dirty="0" smtClean="0"/>
            </a:br>
            <a:r>
              <a:rPr lang="en-US" sz="2800" dirty="0" smtClean="0"/>
              <a:t>Joe Lazio, JPL - Chair</a:t>
            </a:r>
            <a:endParaRPr lang="en-US" sz="2800" dirty="0"/>
          </a:p>
        </p:txBody>
      </p:sp>
      <p:sp>
        <p:nvSpPr>
          <p:cNvPr id="3" name="Content Placeholder 2"/>
          <p:cNvSpPr>
            <a:spLocks noGrp="1"/>
          </p:cNvSpPr>
          <p:nvPr>
            <p:ph idx="1"/>
          </p:nvPr>
        </p:nvSpPr>
        <p:spPr/>
        <p:txBody>
          <a:bodyPr>
            <a:noAutofit/>
          </a:bodyPr>
          <a:lstStyle/>
          <a:p>
            <a:r>
              <a:rPr lang="en-US" sz="1600" dirty="0"/>
              <a:t>The Cosmic Dawn SIG held a face-to-face meeting just prior to the 229th AAS meeting.  The focus of this meeting was on technology development relevant to future Flagship, and possible Probe-class, missions addressing Cosmic Dawn.  </a:t>
            </a:r>
            <a:endParaRPr lang="en-US" sz="1600" dirty="0" smtClean="0"/>
          </a:p>
          <a:p>
            <a:r>
              <a:rPr lang="en-US" sz="1600" dirty="0" smtClean="0"/>
              <a:t>This </a:t>
            </a:r>
            <a:r>
              <a:rPr lang="en-US" sz="1600" dirty="0"/>
              <a:t>focus was motivated by a standing responsibility of the COPAG Executive Committee is to provide feedback on the Cosmic Origins Program's Technology Program, and the recent formation of a Technology Interest Group (TIG). </a:t>
            </a:r>
          </a:p>
          <a:p>
            <a:r>
              <a:rPr lang="en-US" sz="1600" dirty="0"/>
              <a:t>Speakers covered a range of topics, from technology development for the Origins Space Telescope/Far-IR Surveyor and future far-IR and sub-millimeter missions to 21 cm missions to new concepts for Probe-class missions </a:t>
            </a:r>
            <a:r>
              <a:rPr lang="en-US" sz="1600" dirty="0" err="1"/>
              <a:t>focussing</a:t>
            </a:r>
            <a:r>
              <a:rPr lang="en-US" sz="1600" dirty="0"/>
              <a:t> on high-energy transients.  </a:t>
            </a:r>
            <a:endParaRPr lang="en-US" sz="1600" dirty="0" smtClean="0"/>
          </a:p>
          <a:p>
            <a:r>
              <a:rPr lang="en-US" sz="1600" dirty="0" smtClean="0"/>
              <a:t>There </a:t>
            </a:r>
            <a:r>
              <a:rPr lang="en-US" sz="1600" dirty="0"/>
              <a:t>was also a science overview, both highlighting recent progress in the field, the outlook for the future, and the strong synergy that appears to be developing between studies of the neutral intergalactic medium via the highly </a:t>
            </a:r>
            <a:r>
              <a:rPr lang="en-US" sz="1600" dirty="0" err="1"/>
              <a:t>redshifted</a:t>
            </a:r>
            <a:r>
              <a:rPr lang="en-US" sz="1600" dirty="0"/>
              <a:t> neutral hydrogen hyperfine line and X-ray observations, such as might be undertaken with the Lynx/X-ray Surveyor</a:t>
            </a:r>
            <a:r>
              <a:rPr lang="en-US" sz="1600" dirty="0" smtClean="0"/>
              <a:t>.</a:t>
            </a:r>
            <a:endParaRPr lang="en-US" sz="1600" dirty="0"/>
          </a:p>
          <a:p>
            <a:r>
              <a:rPr lang="en-US" sz="1600" dirty="0"/>
              <a:t>The meeting concluded with a presentation and discussion of the Cosmic Origins Program's Technology Program and its annual technology roadmap, delivered by H. </a:t>
            </a:r>
            <a:r>
              <a:rPr lang="en-US" sz="1600" dirty="0" err="1"/>
              <a:t>Thronson</a:t>
            </a:r>
            <a:r>
              <a:rPr lang="en-US" sz="1600" dirty="0"/>
              <a:t>.  The discussion proved both fruitful and illuminating to many participants in understanding the community's role in suggesting technology gaps</a:t>
            </a:r>
            <a:r>
              <a:rPr lang="en-US" sz="1600" dirty="0" smtClean="0"/>
              <a:t>.</a:t>
            </a:r>
          </a:p>
          <a:p>
            <a:r>
              <a:rPr lang="en-US" sz="1600" dirty="0"/>
              <a:t>Presentations from the meeting are at: </a:t>
            </a:r>
            <a:r>
              <a:rPr lang="en-US" sz="1600" dirty="0">
                <a:hlinkClick r:id="rId2"/>
              </a:rPr>
              <a:t>https://cd-sig.jpl.nasa.gov/events.html#</a:t>
            </a:r>
            <a:r>
              <a:rPr lang="en-US" sz="1600" dirty="0" smtClean="0">
                <a:hlinkClick r:id="rId2"/>
              </a:rPr>
              <a:t>sig_meeting2</a:t>
            </a:r>
            <a:r>
              <a:rPr lang="en-US" sz="1600" dirty="0" smtClean="0"/>
              <a:t>	</a:t>
            </a:r>
            <a:endParaRPr lang="en-US" sz="1600" dirty="0"/>
          </a:p>
        </p:txBody>
      </p:sp>
      <p:sp>
        <p:nvSpPr>
          <p:cNvPr id="4" name="Slide Number Placeholder 3"/>
          <p:cNvSpPr>
            <a:spLocks noGrp="1"/>
          </p:cNvSpPr>
          <p:nvPr>
            <p:ph type="sldNum" sz="quarter" idx="12"/>
          </p:nvPr>
        </p:nvSpPr>
        <p:spPr/>
        <p:txBody>
          <a:bodyPr/>
          <a:lstStyle/>
          <a:p>
            <a:fld id="{21A23120-A135-F542-B519-B46021F11F6A}" type="slidenum">
              <a:rPr lang="en-US" smtClean="0"/>
              <a:t>11</a:t>
            </a:fld>
            <a:endParaRPr lang="en-US" dirty="0"/>
          </a:p>
        </p:txBody>
      </p:sp>
    </p:spTree>
    <p:extLst>
      <p:ext uri="{BB962C8B-B14F-4D97-AF65-F5344CB8AC3E}">
        <p14:creationId xmlns:p14="http://schemas.microsoft.com/office/powerpoint/2010/main" val="1317381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Actions Requested of the APAC</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solidFill>
                  <a:srgbClr val="000000"/>
                </a:solidFill>
              </a:rPr>
              <a:t>The COPAG requests permission to establish the new Technology Interest Group in preparation for the annual Technology Gaps exercise in May/June 2017</a:t>
            </a:r>
          </a:p>
          <a:p>
            <a:r>
              <a:rPr lang="en-US" dirty="0">
                <a:solidFill>
                  <a:srgbClr val="000000"/>
                </a:solidFill>
              </a:rPr>
              <a:t>The COPAG would like to hear more about the ideas SMD (or APD) is (are) </a:t>
            </a:r>
            <a:r>
              <a:rPr lang="en-US" dirty="0" smtClean="0">
                <a:solidFill>
                  <a:srgbClr val="000000"/>
                </a:solidFill>
              </a:rPr>
              <a:t>considering </a:t>
            </a:r>
            <a:r>
              <a:rPr lang="en-US" dirty="0">
                <a:solidFill>
                  <a:srgbClr val="000000"/>
                </a:solidFill>
              </a:rPr>
              <a:t>about </a:t>
            </a:r>
            <a:r>
              <a:rPr lang="en-US" dirty="0" err="1">
                <a:solidFill>
                  <a:srgbClr val="000000"/>
                </a:solidFill>
              </a:rPr>
              <a:t>Smallsat</a:t>
            </a:r>
            <a:r>
              <a:rPr lang="en-US" dirty="0">
                <a:solidFill>
                  <a:srgbClr val="000000"/>
                </a:solidFill>
              </a:rPr>
              <a:t> development for Astrophysics, akin to announcements made by Jim Green at the recent LPSC meeting in Houston, TX for PSD. The COPAG could gather community input and analysis on this topic. </a:t>
            </a:r>
            <a:endParaRPr lang="en-US" dirty="0">
              <a:solidFill>
                <a:srgbClr val="000000"/>
              </a:solidFill>
            </a:endParaRPr>
          </a:p>
        </p:txBody>
      </p:sp>
      <p:sp>
        <p:nvSpPr>
          <p:cNvPr id="2" name="Slide Number Placeholder 1"/>
          <p:cNvSpPr>
            <a:spLocks noGrp="1"/>
          </p:cNvSpPr>
          <p:nvPr>
            <p:ph type="sldNum" sz="quarter" idx="12"/>
          </p:nvPr>
        </p:nvSpPr>
        <p:spPr/>
        <p:txBody>
          <a:bodyPr/>
          <a:lstStyle/>
          <a:p>
            <a:fld id="{21A23120-A135-F542-B519-B46021F11F6A}" type="slidenum">
              <a:rPr lang="en-US" smtClean="0"/>
              <a:t>12</a:t>
            </a:fld>
            <a:endParaRPr lang="en-US"/>
          </a:p>
        </p:txBody>
      </p:sp>
    </p:spTree>
    <p:extLst>
      <p:ext uri="{BB962C8B-B14F-4D97-AF65-F5344CB8AC3E}">
        <p14:creationId xmlns:p14="http://schemas.microsoft.com/office/powerpoint/2010/main" val="25236243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COPAG Future Activities</a:t>
            </a:r>
            <a:endParaRPr lang="en-US" dirty="0"/>
          </a:p>
        </p:txBody>
      </p:sp>
      <p:sp>
        <p:nvSpPr>
          <p:cNvPr id="3" name="Content Placeholder 2"/>
          <p:cNvSpPr>
            <a:spLocks noGrp="1"/>
          </p:cNvSpPr>
          <p:nvPr>
            <p:ph idx="1"/>
          </p:nvPr>
        </p:nvSpPr>
        <p:spPr>
          <a:xfrm>
            <a:off x="457200" y="1600200"/>
            <a:ext cx="4131016" cy="4525963"/>
          </a:xfrm>
        </p:spPr>
        <p:txBody>
          <a:bodyPr>
            <a:normAutofit lnSpcReduction="10000"/>
          </a:bodyPr>
          <a:lstStyle/>
          <a:p>
            <a:r>
              <a:rPr lang="en-US" sz="2400" dirty="0" smtClean="0">
                <a:solidFill>
                  <a:srgbClr val="000000"/>
                </a:solidFill>
              </a:rPr>
              <a:t>Bi-weekly EC </a:t>
            </a:r>
            <a:r>
              <a:rPr lang="en-US" sz="2400" dirty="0" err="1" smtClean="0">
                <a:solidFill>
                  <a:srgbClr val="000000"/>
                </a:solidFill>
              </a:rPr>
              <a:t>telecons</a:t>
            </a:r>
            <a:r>
              <a:rPr lang="en-US" sz="2400" dirty="0" smtClean="0">
                <a:solidFill>
                  <a:srgbClr val="000000"/>
                </a:solidFill>
              </a:rPr>
              <a:t> will continue</a:t>
            </a:r>
          </a:p>
          <a:p>
            <a:r>
              <a:rPr lang="en-US" sz="2400" dirty="0" smtClean="0">
                <a:solidFill>
                  <a:srgbClr val="000000"/>
                </a:solidFill>
              </a:rPr>
              <a:t>The COPAG is eager to promote the upcoming JWST proposal deadlines for Cycle </a:t>
            </a:r>
            <a:r>
              <a:rPr lang="en-US" sz="2400" dirty="0" smtClean="0">
                <a:solidFill>
                  <a:srgbClr val="000000"/>
                </a:solidFill>
              </a:rPr>
              <a:t>1 </a:t>
            </a:r>
            <a:r>
              <a:rPr lang="en-US" sz="2400" dirty="0">
                <a:solidFill>
                  <a:srgbClr val="000000"/>
                </a:solidFill>
              </a:rPr>
              <a:t>and the JWST meeting-within-a-meeting at the summer 230</a:t>
            </a:r>
            <a:r>
              <a:rPr lang="en-US" sz="2400" baseline="30000" dirty="0">
                <a:solidFill>
                  <a:srgbClr val="000000"/>
                </a:solidFill>
              </a:rPr>
              <a:t>th</a:t>
            </a:r>
            <a:r>
              <a:rPr lang="en-US" sz="2400" dirty="0">
                <a:solidFill>
                  <a:srgbClr val="000000"/>
                </a:solidFill>
              </a:rPr>
              <a:t> AAS in Austin, TX. </a:t>
            </a:r>
            <a:endParaRPr lang="en-US" sz="2400" dirty="0" smtClean="0">
              <a:solidFill>
                <a:srgbClr val="000000"/>
              </a:solidFill>
            </a:endParaRPr>
          </a:p>
          <a:p>
            <a:r>
              <a:rPr lang="en-US" sz="2400" dirty="0" smtClean="0">
                <a:solidFill>
                  <a:srgbClr val="000000"/>
                </a:solidFill>
              </a:rPr>
              <a:t>Continued dialogue and support of ongoing STDT activities</a:t>
            </a:r>
            <a:endParaRPr lang="en-US" sz="2400" dirty="0">
              <a:solidFill>
                <a:srgbClr val="000000"/>
              </a:solidFill>
            </a:endParaRPr>
          </a:p>
        </p:txBody>
      </p:sp>
      <p:sp>
        <p:nvSpPr>
          <p:cNvPr id="4" name="Slide Number Placeholder 3"/>
          <p:cNvSpPr>
            <a:spLocks noGrp="1"/>
          </p:cNvSpPr>
          <p:nvPr>
            <p:ph type="sldNum" sz="quarter" idx="12"/>
          </p:nvPr>
        </p:nvSpPr>
        <p:spPr/>
        <p:txBody>
          <a:bodyPr/>
          <a:lstStyle/>
          <a:p>
            <a:fld id="{21A23120-A135-F542-B519-B46021F11F6A}" type="slidenum">
              <a:rPr lang="en-US" smtClean="0"/>
              <a:t>13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0" y="1417638"/>
            <a:ext cx="4062845" cy="5257800"/>
          </a:xfrm>
          <a:prstGeom prst="rect">
            <a:avLst/>
          </a:prstGeom>
        </p:spPr>
      </p:pic>
    </p:spTree>
    <p:extLst>
      <p:ext uri="{BB962C8B-B14F-4D97-AF65-F5344CB8AC3E}">
        <p14:creationId xmlns:p14="http://schemas.microsoft.com/office/powerpoint/2010/main" val="23505633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COPAG EC Membership</a:t>
            </a:r>
            <a:endParaRPr lang="en-US" dirty="0"/>
          </a:p>
        </p:txBody>
      </p:sp>
      <p:sp>
        <p:nvSpPr>
          <p:cNvPr id="3" name="Content Placeholder 2"/>
          <p:cNvSpPr>
            <a:spLocks noGrp="1"/>
          </p:cNvSpPr>
          <p:nvPr>
            <p:ph idx="1"/>
          </p:nvPr>
        </p:nvSpPr>
        <p:spPr>
          <a:xfrm>
            <a:off x="922867" y="1600200"/>
            <a:ext cx="7247467" cy="4770967"/>
          </a:xfrm>
        </p:spPr>
        <p:txBody>
          <a:bodyPr>
            <a:normAutofit fontScale="47500" lnSpcReduction="20000"/>
          </a:bodyPr>
          <a:lstStyle/>
          <a:p>
            <a:pPr marL="0" indent="0">
              <a:buNone/>
            </a:pPr>
            <a:r>
              <a:rPr lang="en-US" b="1" dirty="0"/>
              <a:t>Paul </a:t>
            </a:r>
            <a:r>
              <a:rPr lang="en-US" b="1" dirty="0" smtClean="0"/>
              <a:t>Scowen</a:t>
            </a:r>
            <a:r>
              <a:rPr lang="en-US" dirty="0" smtClean="0"/>
              <a:t> (Chair, APAC Member)			Arizona </a:t>
            </a:r>
            <a:r>
              <a:rPr lang="en-US" dirty="0"/>
              <a:t>State University	</a:t>
            </a:r>
          </a:p>
          <a:p>
            <a:pPr marL="0" indent="0">
              <a:buNone/>
            </a:pPr>
            <a:r>
              <a:rPr lang="en-US" b="1" dirty="0"/>
              <a:t>Lee </a:t>
            </a:r>
            <a:r>
              <a:rPr lang="en-US" b="1" dirty="0" err="1" smtClean="0"/>
              <a:t>Armus</a:t>
            </a:r>
            <a:r>
              <a:rPr lang="en-US" b="1" dirty="0"/>
              <a:t>	</a:t>
            </a:r>
            <a:r>
              <a:rPr lang="en-US" dirty="0" smtClean="0"/>
              <a:t>					</a:t>
            </a:r>
            <a:r>
              <a:rPr lang="en-US" dirty="0"/>
              <a:t>	</a:t>
            </a:r>
            <a:r>
              <a:rPr lang="en-US" dirty="0" smtClean="0"/>
              <a:t>	Caltech</a:t>
            </a:r>
            <a:r>
              <a:rPr lang="en-US" dirty="0"/>
              <a:t>	</a:t>
            </a:r>
          </a:p>
          <a:p>
            <a:pPr marL="0" indent="0">
              <a:buNone/>
            </a:pPr>
            <a:r>
              <a:rPr lang="en-US" b="1" dirty="0" err="1" smtClean="0"/>
              <a:t>Suvi</a:t>
            </a:r>
            <a:r>
              <a:rPr lang="en-US" b="1" dirty="0" smtClean="0"/>
              <a:t> </a:t>
            </a:r>
            <a:r>
              <a:rPr lang="en-US" b="1" dirty="0" err="1" smtClean="0"/>
              <a:t>Gezari</a:t>
            </a:r>
            <a:r>
              <a:rPr lang="en-US" b="1" dirty="0"/>
              <a:t>	</a:t>
            </a:r>
            <a:r>
              <a:rPr lang="en-US" dirty="0"/>
              <a:t>	</a:t>
            </a:r>
            <a:r>
              <a:rPr lang="en-US" dirty="0" smtClean="0"/>
              <a:t>					</a:t>
            </a:r>
            <a:r>
              <a:rPr lang="en-US" dirty="0"/>
              <a:t>	University of Maryland	</a:t>
            </a:r>
          </a:p>
          <a:p>
            <a:pPr marL="0" indent="0">
              <a:buNone/>
            </a:pPr>
            <a:r>
              <a:rPr lang="en-US" b="1" dirty="0" smtClean="0"/>
              <a:t>Matt </a:t>
            </a:r>
            <a:r>
              <a:rPr lang="en-US" b="1" dirty="0"/>
              <a:t>Greenhouse</a:t>
            </a:r>
            <a:r>
              <a:rPr lang="en-US" dirty="0"/>
              <a:t>	</a:t>
            </a:r>
            <a:r>
              <a:rPr lang="en-US" dirty="0" smtClean="0"/>
              <a:t>				</a:t>
            </a:r>
            <a:r>
              <a:rPr lang="en-US" dirty="0"/>
              <a:t>	</a:t>
            </a:r>
            <a:r>
              <a:rPr lang="en-US" dirty="0" smtClean="0"/>
              <a:t>NASA</a:t>
            </a:r>
            <a:r>
              <a:rPr lang="en-US" dirty="0"/>
              <a:t>/Goddard Space Flight </a:t>
            </a:r>
            <a:r>
              <a:rPr lang="en-US" dirty="0" smtClean="0"/>
              <a:t>Center</a:t>
            </a:r>
            <a:endParaRPr lang="en-US" dirty="0"/>
          </a:p>
          <a:p>
            <a:pPr marL="0" indent="0">
              <a:buNone/>
            </a:pPr>
            <a:r>
              <a:rPr lang="en-US" b="1" dirty="0" smtClean="0"/>
              <a:t>Mary </a:t>
            </a:r>
            <a:r>
              <a:rPr lang="en-US" b="1" dirty="0"/>
              <a:t>Elizabeth Kaiser</a:t>
            </a:r>
            <a:r>
              <a:rPr lang="en-US" dirty="0"/>
              <a:t>	</a:t>
            </a:r>
            <a:r>
              <a:rPr lang="en-US" dirty="0" smtClean="0"/>
              <a:t>				</a:t>
            </a:r>
            <a:r>
              <a:rPr lang="en-US" dirty="0"/>
              <a:t>	Johns Hopkins	</a:t>
            </a:r>
          </a:p>
          <a:p>
            <a:pPr marL="0" indent="0">
              <a:buNone/>
            </a:pPr>
            <a:r>
              <a:rPr lang="en-US" b="1" dirty="0"/>
              <a:t>Joseph Lazio</a:t>
            </a:r>
            <a:r>
              <a:rPr lang="en-US" dirty="0"/>
              <a:t>	</a:t>
            </a:r>
            <a:r>
              <a:rPr lang="en-US" dirty="0" smtClean="0"/>
              <a:t>			</a:t>
            </a:r>
            <a:r>
              <a:rPr lang="en-US" dirty="0"/>
              <a:t>	</a:t>
            </a:r>
            <a:r>
              <a:rPr lang="en-US" dirty="0" smtClean="0"/>
              <a:t>		NASA</a:t>
            </a:r>
            <a:r>
              <a:rPr lang="en-US" dirty="0"/>
              <a:t>/JPL	</a:t>
            </a:r>
            <a:endParaRPr lang="en-US" dirty="0" smtClean="0"/>
          </a:p>
          <a:p>
            <a:pPr marL="0" indent="0">
              <a:buNone/>
            </a:pPr>
            <a:r>
              <a:rPr lang="en-US" b="1" dirty="0" smtClean="0"/>
              <a:t>Paul </a:t>
            </a:r>
            <a:r>
              <a:rPr lang="en-US" b="1" dirty="0" err="1" smtClean="0"/>
              <a:t>Lightsey</a:t>
            </a:r>
            <a:r>
              <a:rPr lang="en-US" b="1" dirty="0"/>
              <a:t> </a:t>
            </a:r>
            <a:r>
              <a:rPr lang="en-US" b="1" dirty="0" smtClean="0"/>
              <a:t>~</a:t>
            </a:r>
            <a:r>
              <a:rPr lang="en-US" dirty="0" smtClean="0"/>
              <a:t>							Ball Aerospace</a:t>
            </a:r>
            <a:endParaRPr lang="en-US" dirty="0"/>
          </a:p>
          <a:p>
            <a:pPr marL="0" indent="0">
              <a:buNone/>
            </a:pPr>
            <a:r>
              <a:rPr lang="en-US" b="1" dirty="0"/>
              <a:t>Pam Marcum</a:t>
            </a:r>
            <a:r>
              <a:rPr lang="en-US" dirty="0"/>
              <a:t>	</a:t>
            </a:r>
            <a:r>
              <a:rPr lang="en-US" dirty="0" smtClean="0"/>
              <a:t>		</a:t>
            </a:r>
            <a:r>
              <a:rPr lang="en-US" dirty="0"/>
              <a:t>	</a:t>
            </a:r>
            <a:r>
              <a:rPr lang="en-US" dirty="0" smtClean="0"/>
              <a:t>			NASA</a:t>
            </a:r>
            <a:r>
              <a:rPr lang="en-US" dirty="0"/>
              <a:t>/Ames	</a:t>
            </a:r>
            <a:endParaRPr lang="en-US" dirty="0" smtClean="0"/>
          </a:p>
          <a:p>
            <a:pPr marL="0" indent="0">
              <a:buNone/>
            </a:pPr>
            <a:r>
              <a:rPr lang="en-US" b="1" dirty="0" smtClean="0"/>
              <a:t>Tom </a:t>
            </a:r>
            <a:r>
              <a:rPr lang="en-US" b="1" dirty="0" err="1" smtClean="0"/>
              <a:t>Megeath</a:t>
            </a:r>
            <a:r>
              <a:rPr lang="en-US" b="1" dirty="0" smtClean="0"/>
              <a:t> ~</a:t>
            </a:r>
            <a:r>
              <a:rPr lang="en-US" dirty="0" smtClean="0"/>
              <a:t>							</a:t>
            </a:r>
            <a:r>
              <a:rPr lang="en-US" dirty="0" err="1" smtClean="0"/>
              <a:t>U.Toledo</a:t>
            </a:r>
            <a:endParaRPr lang="en-US" dirty="0" smtClean="0"/>
          </a:p>
          <a:p>
            <a:pPr marL="0" indent="0">
              <a:buNone/>
            </a:pPr>
            <a:r>
              <a:rPr lang="en-US" b="1" dirty="0" smtClean="0"/>
              <a:t>John O’Meara ~</a:t>
            </a:r>
            <a:r>
              <a:rPr lang="en-US" dirty="0" smtClean="0"/>
              <a:t>							St. Michael College</a:t>
            </a:r>
          </a:p>
          <a:p>
            <a:pPr marL="0" indent="0">
              <a:buNone/>
            </a:pPr>
            <a:r>
              <a:rPr lang="en-US" b="1" dirty="0" smtClean="0"/>
              <a:t>Claudia </a:t>
            </a:r>
            <a:r>
              <a:rPr lang="en-US" b="1" dirty="0" err="1" smtClean="0"/>
              <a:t>Scarlata</a:t>
            </a:r>
            <a:r>
              <a:rPr lang="en-US" b="1" dirty="0" smtClean="0"/>
              <a:t> ~</a:t>
            </a:r>
            <a:r>
              <a:rPr lang="en-US" dirty="0" smtClean="0"/>
              <a:t>						U. Minnesota</a:t>
            </a:r>
          </a:p>
          <a:p>
            <a:pPr marL="0" indent="0">
              <a:buNone/>
            </a:pPr>
            <a:r>
              <a:rPr lang="en-US" b="1" dirty="0" smtClean="0"/>
              <a:t>Sarah Tuttle ~</a:t>
            </a:r>
            <a:r>
              <a:rPr lang="en-US" dirty="0" smtClean="0"/>
              <a:t>							U. Washington</a:t>
            </a:r>
            <a:endParaRPr lang="en-US" dirty="0"/>
          </a:p>
          <a:p>
            <a:pPr marL="0" indent="0">
              <a:buNone/>
            </a:pPr>
            <a:r>
              <a:rPr lang="sk-SK" dirty="0"/>
              <a:t> 			</a:t>
            </a:r>
            <a:r>
              <a:rPr lang="en-US" b="1" dirty="0"/>
              <a:t>		 	</a:t>
            </a:r>
          </a:p>
          <a:p>
            <a:pPr marL="0" indent="0">
              <a:buNone/>
            </a:pPr>
            <a:r>
              <a:rPr lang="en-US" b="1" dirty="0"/>
              <a:t>Mario Perez</a:t>
            </a:r>
            <a:r>
              <a:rPr lang="en-US" dirty="0"/>
              <a:t> (Executive Secretary, Ex-Officio)		NASA HQ	</a:t>
            </a:r>
          </a:p>
          <a:p>
            <a:pPr marL="0" indent="0">
              <a:buNone/>
            </a:pPr>
            <a:r>
              <a:rPr lang="en-US" b="1" dirty="0"/>
              <a:t>Eric </a:t>
            </a:r>
            <a:r>
              <a:rPr lang="en-US" b="1" dirty="0" err="1"/>
              <a:t>Tollestrup</a:t>
            </a:r>
            <a:r>
              <a:rPr lang="en-US" b="1" dirty="0"/>
              <a:t> </a:t>
            </a:r>
            <a:r>
              <a:rPr lang="en-US" dirty="0"/>
              <a:t>(Ex-Officio)					NASA HQ	</a:t>
            </a:r>
          </a:p>
          <a:p>
            <a:pPr marL="0" indent="0">
              <a:buNone/>
            </a:pPr>
            <a:r>
              <a:rPr lang="en-US" b="1" dirty="0" smtClean="0"/>
              <a:t>Susan </a:t>
            </a:r>
            <a:r>
              <a:rPr lang="en-US" b="1" dirty="0"/>
              <a:t>Neff</a:t>
            </a:r>
            <a:r>
              <a:rPr lang="en-US" dirty="0"/>
              <a:t> (COR Program Office, Ex-Officio)		NASA/GSFC	</a:t>
            </a:r>
          </a:p>
          <a:p>
            <a:pPr marL="0" indent="0">
              <a:buNone/>
            </a:pPr>
            <a:r>
              <a:rPr lang="en-US" b="1" dirty="0" smtClean="0"/>
              <a:t>Vacant </a:t>
            </a:r>
            <a:r>
              <a:rPr lang="en-US" dirty="0" smtClean="0"/>
              <a:t>(</a:t>
            </a:r>
            <a:r>
              <a:rPr lang="en-US" dirty="0"/>
              <a:t>COR Program Office, Ex-Officio)		</a:t>
            </a:r>
          </a:p>
          <a:p>
            <a:pPr marL="0" indent="0">
              <a:buNone/>
            </a:pPr>
            <a:endParaRPr lang="en-US" dirty="0" smtClean="0"/>
          </a:p>
          <a:p>
            <a:pPr marL="0" indent="0">
              <a:buNone/>
            </a:pPr>
            <a:r>
              <a:rPr lang="en-US" dirty="0" smtClean="0"/>
              <a:t>~ New Members as of Nov 2016</a:t>
            </a:r>
          </a:p>
          <a:p>
            <a:pPr marL="0" indent="0">
              <a:buNone/>
            </a:pPr>
            <a:endParaRPr lang="en-US" dirty="0"/>
          </a:p>
        </p:txBody>
      </p:sp>
      <p:sp>
        <p:nvSpPr>
          <p:cNvPr id="4" name="Slide Number Placeholder 3"/>
          <p:cNvSpPr>
            <a:spLocks noGrp="1"/>
          </p:cNvSpPr>
          <p:nvPr>
            <p:ph type="sldNum" sz="quarter" idx="12"/>
          </p:nvPr>
        </p:nvSpPr>
        <p:spPr/>
        <p:txBody>
          <a:bodyPr/>
          <a:lstStyle/>
          <a:p>
            <a:fld id="{21A23120-A135-F542-B519-B46021F11F6A}" type="slidenum">
              <a:rPr lang="en-US" smtClean="0"/>
              <a:t>2</a:t>
            </a:fld>
            <a:endParaRPr lang="en-US"/>
          </a:p>
        </p:txBody>
      </p:sp>
    </p:spTree>
    <p:extLst>
      <p:ext uri="{BB962C8B-B14F-4D97-AF65-F5344CB8AC3E}">
        <p14:creationId xmlns:p14="http://schemas.microsoft.com/office/powerpoint/2010/main" val="148041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COPAG Activities Since October</a:t>
            </a:r>
            <a:endParaRPr lang="en-US" dirty="0"/>
          </a:p>
        </p:txBody>
      </p:sp>
      <p:sp>
        <p:nvSpPr>
          <p:cNvPr id="3" name="Content Placeholder 2"/>
          <p:cNvSpPr>
            <a:spLocks noGrp="1"/>
          </p:cNvSpPr>
          <p:nvPr>
            <p:ph idx="1"/>
          </p:nvPr>
        </p:nvSpPr>
        <p:spPr>
          <a:xfrm>
            <a:off x="457200" y="1443038"/>
            <a:ext cx="8229600" cy="4525963"/>
          </a:xfrm>
        </p:spPr>
        <p:txBody>
          <a:bodyPr>
            <a:noAutofit/>
          </a:bodyPr>
          <a:lstStyle/>
          <a:p>
            <a:r>
              <a:rPr lang="en-US" sz="1800" dirty="0" smtClean="0"/>
              <a:t>Members who rotated off:</a:t>
            </a:r>
          </a:p>
          <a:p>
            <a:pPr lvl="1"/>
            <a:r>
              <a:rPr lang="en-US" sz="1800" dirty="0" smtClean="0"/>
              <a:t>Daniela </a:t>
            </a:r>
            <a:r>
              <a:rPr lang="en-US" sz="1800" dirty="0" err="1" smtClean="0"/>
              <a:t>Calzetti</a:t>
            </a:r>
            <a:r>
              <a:rPr lang="en-US" sz="1800" dirty="0" smtClean="0"/>
              <a:t> </a:t>
            </a:r>
            <a:r>
              <a:rPr lang="mr-IN" sz="1800" dirty="0" smtClean="0"/>
              <a:t>–</a:t>
            </a:r>
            <a:r>
              <a:rPr lang="en-US" sz="1800" dirty="0"/>
              <a:t> led SAG #9 on </a:t>
            </a:r>
            <a:r>
              <a:rPr lang="en-US" sz="1800" b="1" dirty="0"/>
              <a:t>Science Enabled by Spitzer Observations Prior to JWST Launch</a:t>
            </a:r>
            <a:endParaRPr lang="en-US" sz="1800" b="1" dirty="0" smtClean="0"/>
          </a:p>
          <a:p>
            <a:pPr lvl="1"/>
            <a:r>
              <a:rPr lang="en-US" sz="1800" dirty="0" smtClean="0"/>
              <a:t>Dennis </a:t>
            </a:r>
            <a:r>
              <a:rPr lang="en-US" sz="1800" dirty="0" err="1" smtClean="0"/>
              <a:t>Ebbets</a:t>
            </a:r>
            <a:r>
              <a:rPr lang="en-US" sz="1800" dirty="0" smtClean="0"/>
              <a:t> </a:t>
            </a:r>
            <a:r>
              <a:rPr lang="mr-IN" sz="1800" dirty="0" smtClean="0"/>
              <a:t>–</a:t>
            </a:r>
            <a:r>
              <a:rPr lang="en-US" sz="1800" dirty="0"/>
              <a:t> led SAG #6 on </a:t>
            </a:r>
            <a:r>
              <a:rPr lang="en-US" sz="1800" b="1" dirty="0"/>
              <a:t>Cosmic Origins Science Enabled by the WFIRST-AFTA </a:t>
            </a:r>
            <a:r>
              <a:rPr lang="en-US" sz="1800" b="1" dirty="0" err="1" smtClean="0"/>
              <a:t>Coronograph</a:t>
            </a:r>
            <a:endParaRPr lang="en-US" sz="1800" b="1" dirty="0" smtClean="0"/>
          </a:p>
          <a:p>
            <a:pPr lvl="1"/>
            <a:r>
              <a:rPr lang="en-US" sz="1800" dirty="0" smtClean="0"/>
              <a:t>James Green </a:t>
            </a:r>
            <a:r>
              <a:rPr lang="mr-IN" sz="1800" dirty="0" smtClean="0"/>
              <a:t>–</a:t>
            </a:r>
            <a:r>
              <a:rPr lang="en-US" sz="1800" dirty="0"/>
              <a:t> led SAG </a:t>
            </a:r>
            <a:r>
              <a:rPr lang="en-US" sz="1800" dirty="0" smtClean="0"/>
              <a:t>#7 on </a:t>
            </a:r>
            <a:r>
              <a:rPr lang="en-US" sz="1800" b="1" dirty="0"/>
              <a:t>Science Enabled by Operations Overlap of HST and </a:t>
            </a:r>
            <a:r>
              <a:rPr lang="en-US" sz="1800" b="1" dirty="0" smtClean="0"/>
              <a:t>JWST</a:t>
            </a:r>
          </a:p>
          <a:p>
            <a:pPr lvl="1"/>
            <a:r>
              <a:rPr lang="en-US" sz="1800" dirty="0" smtClean="0"/>
              <a:t>Sally Heap </a:t>
            </a:r>
            <a:r>
              <a:rPr lang="mr-IN" sz="1800" dirty="0" smtClean="0"/>
              <a:t>–</a:t>
            </a:r>
            <a:r>
              <a:rPr lang="en-US" sz="1800" dirty="0"/>
              <a:t> led SAG #8 on </a:t>
            </a:r>
            <a:r>
              <a:rPr lang="en-US" sz="1800" b="1" dirty="0"/>
              <a:t>Science Enabled by the WFIRST - AFTA Data </a:t>
            </a:r>
            <a:r>
              <a:rPr lang="en-US" sz="1800" b="1" dirty="0" smtClean="0"/>
              <a:t>Archive</a:t>
            </a:r>
          </a:p>
          <a:p>
            <a:pPr lvl="1"/>
            <a:r>
              <a:rPr lang="en-US" sz="1800" dirty="0" smtClean="0"/>
              <a:t>Chris </a:t>
            </a:r>
            <a:r>
              <a:rPr lang="en-US" sz="1800" dirty="0" err="1" smtClean="0"/>
              <a:t>Howk</a:t>
            </a:r>
            <a:r>
              <a:rPr lang="en-US" sz="1800" dirty="0" smtClean="0"/>
              <a:t>*</a:t>
            </a:r>
          </a:p>
          <a:p>
            <a:r>
              <a:rPr lang="en-US" sz="1800" dirty="0" smtClean="0"/>
              <a:t>We thank these people for their excellent hard work and collegial contributions</a:t>
            </a:r>
          </a:p>
          <a:p>
            <a:r>
              <a:rPr lang="en-US" sz="1800" dirty="0" smtClean="0"/>
              <a:t>All SAGs completed their work and were closed by this Committee </a:t>
            </a:r>
            <a:r>
              <a:rPr lang="mr-IN" sz="1800" dirty="0" smtClean="0"/>
              <a:t>–</a:t>
            </a:r>
            <a:r>
              <a:rPr lang="en-US" sz="1800" dirty="0" smtClean="0"/>
              <a:t> their reports are all posted on the </a:t>
            </a:r>
            <a:r>
              <a:rPr lang="en-US" sz="1800" dirty="0"/>
              <a:t>COPAG website:  </a:t>
            </a:r>
            <a:r>
              <a:rPr lang="en-US" sz="1800" dirty="0">
                <a:hlinkClick r:id="rId2"/>
              </a:rPr>
              <a:t>https://cor.gsfc.nasa.gov/sigs/</a:t>
            </a:r>
            <a:r>
              <a:rPr lang="en-US" sz="1800" dirty="0" smtClean="0">
                <a:hlinkClick r:id="rId2"/>
              </a:rPr>
              <a:t>sigs.php</a:t>
            </a:r>
            <a:endParaRPr lang="en-US" sz="1800" dirty="0" smtClean="0"/>
          </a:p>
          <a:p>
            <a:r>
              <a:rPr lang="en-US" sz="1800" dirty="0" smtClean="0"/>
              <a:t>* - Chris </a:t>
            </a:r>
            <a:r>
              <a:rPr lang="en-US" sz="1800" dirty="0" err="1" smtClean="0"/>
              <a:t>Howk</a:t>
            </a:r>
            <a:r>
              <a:rPr lang="en-US" sz="1800" dirty="0" smtClean="0"/>
              <a:t> had only served since November 2015, but had found his commitments at Notre Dame </a:t>
            </a:r>
            <a:r>
              <a:rPr lang="en-US" sz="1800" dirty="0" smtClean="0"/>
              <a:t>(Sabbatical and study abroad officer) had </a:t>
            </a:r>
            <a:r>
              <a:rPr lang="en-US" sz="1800" dirty="0" smtClean="0"/>
              <a:t>enlarged to the point that he was having trouble even making the </a:t>
            </a:r>
            <a:r>
              <a:rPr lang="en-US" sz="1800" dirty="0" err="1" smtClean="0"/>
              <a:t>telecons</a:t>
            </a:r>
            <a:r>
              <a:rPr lang="en-US" sz="1800" dirty="0" smtClean="0"/>
              <a:t> </a:t>
            </a:r>
            <a:r>
              <a:rPr lang="mr-IN" sz="1800" dirty="0" smtClean="0"/>
              <a:t>–</a:t>
            </a:r>
            <a:r>
              <a:rPr lang="en-US" sz="1800" dirty="0" smtClean="0"/>
              <a:t> we mutually agreed that he should step down</a:t>
            </a:r>
          </a:p>
          <a:p>
            <a:endParaRPr lang="en-US" sz="1800" dirty="0" smtClean="0"/>
          </a:p>
          <a:p>
            <a:pPr lvl="1"/>
            <a:endParaRPr lang="en-US" sz="1800" dirty="0" smtClean="0"/>
          </a:p>
        </p:txBody>
      </p:sp>
      <p:sp>
        <p:nvSpPr>
          <p:cNvPr id="4" name="Slide Number Placeholder 3"/>
          <p:cNvSpPr>
            <a:spLocks noGrp="1"/>
          </p:cNvSpPr>
          <p:nvPr>
            <p:ph type="sldNum" sz="quarter" idx="12"/>
          </p:nvPr>
        </p:nvSpPr>
        <p:spPr/>
        <p:txBody>
          <a:bodyPr/>
          <a:lstStyle/>
          <a:p>
            <a:fld id="{21A23120-A135-F542-B519-B46021F11F6A}" type="slidenum">
              <a:rPr lang="en-US" smtClean="0"/>
              <a:t>3</a:t>
            </a:fld>
            <a:endParaRPr lang="en-US"/>
          </a:p>
        </p:txBody>
      </p:sp>
    </p:spTree>
    <p:extLst>
      <p:ext uri="{BB962C8B-B14F-4D97-AF65-F5344CB8AC3E}">
        <p14:creationId xmlns:p14="http://schemas.microsoft.com/office/powerpoint/2010/main" val="211031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8"/>
            <a:ext cx="8229600" cy="1143000"/>
          </a:xfrm>
        </p:spPr>
        <p:txBody>
          <a:bodyPr/>
          <a:lstStyle/>
          <a:p>
            <a:r>
              <a:rPr lang="en-US" dirty="0"/>
              <a:t>COPAG </a:t>
            </a:r>
            <a:r>
              <a:rPr lang="en-US" dirty="0" smtClean="0"/>
              <a:t>Activities</a:t>
            </a:r>
            <a:endParaRPr lang="en-US" dirty="0"/>
          </a:p>
        </p:txBody>
      </p:sp>
      <p:sp>
        <p:nvSpPr>
          <p:cNvPr id="3" name="Content Placeholder 2"/>
          <p:cNvSpPr>
            <a:spLocks noGrp="1"/>
          </p:cNvSpPr>
          <p:nvPr>
            <p:ph idx="1"/>
          </p:nvPr>
        </p:nvSpPr>
        <p:spPr>
          <a:xfrm>
            <a:off x="457200" y="1092200"/>
            <a:ext cx="8229600" cy="4756150"/>
          </a:xfrm>
        </p:spPr>
        <p:txBody>
          <a:bodyPr>
            <a:noAutofit/>
          </a:bodyPr>
          <a:lstStyle/>
          <a:p>
            <a:r>
              <a:rPr lang="en-US" sz="1800" dirty="0" smtClean="0"/>
              <a:t>We </a:t>
            </a:r>
            <a:r>
              <a:rPr lang="en-US" sz="1800" dirty="0" err="1" smtClean="0"/>
              <a:t>advertized</a:t>
            </a:r>
            <a:r>
              <a:rPr lang="en-US" sz="1800" dirty="0" smtClean="0"/>
              <a:t> for new members in Fall 2016</a:t>
            </a:r>
          </a:p>
          <a:p>
            <a:r>
              <a:rPr lang="en-US" sz="1800" dirty="0" smtClean="0"/>
              <a:t>9 compliant applications were received</a:t>
            </a:r>
          </a:p>
          <a:p>
            <a:r>
              <a:rPr lang="en-US" sz="1800" dirty="0" smtClean="0"/>
              <a:t>Given the people rotating off, we wanted to try to adhere to:</a:t>
            </a:r>
          </a:p>
          <a:p>
            <a:pPr lvl="1"/>
            <a:r>
              <a:rPr lang="en-US" sz="1800" dirty="0" smtClean="0"/>
              <a:t>Gender equality</a:t>
            </a:r>
          </a:p>
          <a:p>
            <a:pPr lvl="1"/>
            <a:r>
              <a:rPr lang="en-US" sz="1800" dirty="0" smtClean="0"/>
              <a:t>Industry representation</a:t>
            </a:r>
          </a:p>
          <a:p>
            <a:pPr lvl="1"/>
            <a:r>
              <a:rPr lang="en-US" sz="1800" dirty="0" smtClean="0"/>
              <a:t>Science diversity compared to remaining members</a:t>
            </a:r>
          </a:p>
          <a:p>
            <a:pPr lvl="1"/>
            <a:r>
              <a:rPr lang="en-US" sz="1800" dirty="0" smtClean="0"/>
              <a:t>Seniority balanced against early career scientists</a:t>
            </a:r>
          </a:p>
          <a:p>
            <a:pPr lvl="1"/>
            <a:r>
              <a:rPr lang="en-US" sz="1800" dirty="0" smtClean="0"/>
              <a:t>Continued representation with the ongoing STDT studies</a:t>
            </a:r>
          </a:p>
          <a:p>
            <a:pPr lvl="1"/>
            <a:r>
              <a:rPr lang="en-US" sz="1800" dirty="0" smtClean="0"/>
              <a:t>In line with instructions </a:t>
            </a:r>
            <a:r>
              <a:rPr lang="mr-IN" sz="1800" dirty="0" smtClean="0"/>
              <a:t>–</a:t>
            </a:r>
            <a:r>
              <a:rPr lang="en-US" sz="1800" dirty="0" smtClean="0"/>
              <a:t> no new members from NASA Centers</a:t>
            </a:r>
          </a:p>
          <a:p>
            <a:r>
              <a:rPr lang="en-US" sz="1800" dirty="0" smtClean="0"/>
              <a:t>The new members selected were:</a:t>
            </a:r>
          </a:p>
          <a:p>
            <a:pPr lvl="1"/>
            <a:r>
              <a:rPr lang="en-US" sz="1800" b="1" dirty="0" smtClean="0"/>
              <a:t>Paul </a:t>
            </a:r>
            <a:r>
              <a:rPr lang="en-US" sz="1800" b="1" dirty="0" err="1" smtClean="0"/>
              <a:t>Lightsey</a:t>
            </a:r>
            <a:r>
              <a:rPr lang="en-US" sz="1800" b="1" dirty="0" smtClean="0"/>
              <a:t> </a:t>
            </a:r>
            <a:r>
              <a:rPr lang="mr-IN" sz="1800" dirty="0" smtClean="0"/>
              <a:t>–</a:t>
            </a:r>
            <a:r>
              <a:rPr lang="en-US" sz="1800" dirty="0" smtClean="0"/>
              <a:t> Ball Aerospace </a:t>
            </a:r>
            <a:r>
              <a:rPr lang="mr-IN" sz="1800" dirty="0" smtClean="0"/>
              <a:t>–</a:t>
            </a:r>
            <a:r>
              <a:rPr lang="en-US" sz="1800" dirty="0" smtClean="0"/>
              <a:t> known expert in mission design and systems engineering</a:t>
            </a:r>
          </a:p>
          <a:p>
            <a:pPr lvl="1"/>
            <a:r>
              <a:rPr lang="en-US" sz="1800" b="1" dirty="0" smtClean="0"/>
              <a:t>Tom </a:t>
            </a:r>
            <a:r>
              <a:rPr lang="en-US" sz="1800" b="1" dirty="0" err="1" smtClean="0"/>
              <a:t>Megeath</a:t>
            </a:r>
            <a:r>
              <a:rPr lang="en-US" sz="1800" b="1" dirty="0" smtClean="0"/>
              <a:t> </a:t>
            </a:r>
            <a:r>
              <a:rPr lang="mr-IN" sz="1800" dirty="0" smtClean="0"/>
              <a:t>–</a:t>
            </a:r>
            <a:r>
              <a:rPr lang="en-US" sz="1800" dirty="0" smtClean="0"/>
              <a:t> U. Toledo </a:t>
            </a:r>
            <a:r>
              <a:rPr lang="mr-IN" sz="1800" dirty="0" smtClean="0"/>
              <a:t>–</a:t>
            </a:r>
            <a:r>
              <a:rPr lang="en-US" sz="1800" dirty="0" smtClean="0"/>
              <a:t> FIR observer of star formation</a:t>
            </a:r>
          </a:p>
          <a:p>
            <a:pPr lvl="1"/>
            <a:r>
              <a:rPr lang="en-US" sz="1800" b="1" dirty="0" smtClean="0"/>
              <a:t>John O’Meara </a:t>
            </a:r>
            <a:r>
              <a:rPr lang="mr-IN" sz="1800" dirty="0" smtClean="0"/>
              <a:t>–</a:t>
            </a:r>
            <a:r>
              <a:rPr lang="en-US" sz="1800" dirty="0" smtClean="0"/>
              <a:t> St. Michael College </a:t>
            </a:r>
            <a:r>
              <a:rPr lang="mr-IN" sz="1800" dirty="0" smtClean="0"/>
              <a:t>–</a:t>
            </a:r>
            <a:r>
              <a:rPr lang="en-US" sz="1800" dirty="0" smtClean="0"/>
              <a:t> Cosmology and Lyman Limit Systems (LUVOIR)</a:t>
            </a:r>
          </a:p>
          <a:p>
            <a:pPr lvl="1"/>
            <a:r>
              <a:rPr lang="en-US" sz="1800" b="1" dirty="0" smtClean="0"/>
              <a:t>Claudia </a:t>
            </a:r>
            <a:r>
              <a:rPr lang="en-US" sz="1800" b="1" dirty="0" err="1" smtClean="0"/>
              <a:t>Scarlata</a:t>
            </a:r>
            <a:r>
              <a:rPr lang="en-US" sz="1800" b="1" dirty="0" smtClean="0"/>
              <a:t> </a:t>
            </a:r>
            <a:r>
              <a:rPr lang="mr-IN" sz="1800" dirty="0" smtClean="0"/>
              <a:t>–</a:t>
            </a:r>
            <a:r>
              <a:rPr lang="en-US" sz="1800" dirty="0" smtClean="0"/>
              <a:t> U. Minnesota </a:t>
            </a:r>
            <a:r>
              <a:rPr lang="mr-IN" sz="1800" dirty="0" smtClean="0"/>
              <a:t>–</a:t>
            </a:r>
            <a:r>
              <a:rPr lang="en-US" sz="1800" dirty="0" smtClean="0"/>
              <a:t> Ly-</a:t>
            </a:r>
            <a:r>
              <a:rPr lang="en-US" sz="1800" dirty="0" smtClean="0">
                <a:latin typeface="Symbol" charset="2"/>
                <a:cs typeface="Symbol" charset="2"/>
              </a:rPr>
              <a:t>a</a:t>
            </a:r>
            <a:r>
              <a:rPr lang="en-US" sz="1800" dirty="0" smtClean="0"/>
              <a:t> emitters and galaxy evolution</a:t>
            </a:r>
          </a:p>
          <a:p>
            <a:pPr lvl="1"/>
            <a:r>
              <a:rPr lang="en-US" sz="1800" b="1" dirty="0"/>
              <a:t>Sarah Tuttle </a:t>
            </a:r>
            <a:r>
              <a:rPr lang="mr-IN" sz="1800" dirty="0"/>
              <a:t>–</a:t>
            </a:r>
            <a:r>
              <a:rPr lang="en-US" sz="1800" dirty="0"/>
              <a:t> U. Washington </a:t>
            </a:r>
            <a:r>
              <a:rPr lang="mr-IN" sz="1800" dirty="0"/>
              <a:t>–</a:t>
            </a:r>
            <a:r>
              <a:rPr lang="en-US" sz="1800" dirty="0"/>
              <a:t> technology and </a:t>
            </a:r>
            <a:r>
              <a:rPr lang="en-US" sz="1800" dirty="0" err="1"/>
              <a:t>smallsat</a:t>
            </a:r>
            <a:r>
              <a:rPr lang="en-US" sz="1800" dirty="0"/>
              <a:t> development</a:t>
            </a:r>
          </a:p>
          <a:p>
            <a:pPr marL="457200" lvl="1" indent="0">
              <a:buNone/>
            </a:pPr>
            <a:endParaRPr lang="en-US" sz="1800" dirty="0"/>
          </a:p>
        </p:txBody>
      </p:sp>
      <p:sp>
        <p:nvSpPr>
          <p:cNvPr id="4" name="Slide Number Placeholder 3"/>
          <p:cNvSpPr>
            <a:spLocks noGrp="1"/>
          </p:cNvSpPr>
          <p:nvPr>
            <p:ph type="sldNum" sz="quarter" idx="12"/>
          </p:nvPr>
        </p:nvSpPr>
        <p:spPr/>
        <p:txBody>
          <a:bodyPr/>
          <a:lstStyle/>
          <a:p>
            <a:fld id="{21A23120-A135-F542-B519-B46021F11F6A}" type="slidenum">
              <a:rPr lang="en-US" smtClean="0"/>
              <a:t>4</a:t>
            </a:fld>
            <a:endParaRPr lang="en-US" dirty="0"/>
          </a:p>
        </p:txBody>
      </p:sp>
    </p:spTree>
    <p:extLst>
      <p:ext uri="{BB962C8B-B14F-4D97-AF65-F5344CB8AC3E}">
        <p14:creationId xmlns:p14="http://schemas.microsoft.com/office/powerpoint/2010/main" val="16793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COPAG Activities</a:t>
            </a:r>
            <a:endParaRPr lang="en-US" dirty="0"/>
          </a:p>
        </p:txBody>
      </p:sp>
      <p:sp>
        <p:nvSpPr>
          <p:cNvPr id="3" name="Content Placeholder 2"/>
          <p:cNvSpPr>
            <a:spLocks noGrp="1"/>
          </p:cNvSpPr>
          <p:nvPr>
            <p:ph idx="1"/>
          </p:nvPr>
        </p:nvSpPr>
        <p:spPr/>
        <p:txBody>
          <a:bodyPr>
            <a:normAutofit fontScale="77500" lnSpcReduction="20000"/>
          </a:bodyPr>
          <a:lstStyle/>
          <a:p>
            <a:r>
              <a:rPr lang="en-US" u="sng" dirty="0" smtClean="0"/>
              <a:t>SPIE meeting of SIG2 </a:t>
            </a:r>
            <a:r>
              <a:rPr lang="en-US" dirty="0" smtClean="0"/>
              <a:t>on June 28, 2016, Edinburgh – Meeting discussed the need for some informed assessment of the Technology Gaps list </a:t>
            </a:r>
            <a:r>
              <a:rPr lang="mr-IN" dirty="0" smtClean="0"/>
              <a:t>–</a:t>
            </a:r>
            <a:r>
              <a:rPr lang="en-US" dirty="0" smtClean="0"/>
              <a:t> in response the COPAG is making the request to open a new Interest Group </a:t>
            </a:r>
            <a:r>
              <a:rPr lang="mr-IN" dirty="0" smtClean="0"/>
              <a:t>–</a:t>
            </a:r>
            <a:r>
              <a:rPr lang="en-US" dirty="0" smtClean="0"/>
              <a:t> a Technology Interest Group </a:t>
            </a:r>
            <a:r>
              <a:rPr lang="mr-IN" dirty="0" smtClean="0"/>
              <a:t>–</a:t>
            </a:r>
            <a:r>
              <a:rPr lang="en-US" dirty="0" smtClean="0"/>
              <a:t> the charter has been distributed to the APAC</a:t>
            </a:r>
          </a:p>
          <a:p>
            <a:r>
              <a:rPr lang="en-US" dirty="0" smtClean="0"/>
              <a:t>This motion was made in October 2016, but Paul Hertz requested a deferral to this meeting to allow time for his staff to assess the manner in which the Technology Gaps are handled across the Astrophysics Division</a:t>
            </a:r>
          </a:p>
          <a:p>
            <a:r>
              <a:rPr lang="en-US" dirty="0" smtClean="0"/>
              <a:t>After discussion with </a:t>
            </a:r>
            <a:r>
              <a:rPr lang="en-US" dirty="0" smtClean="0"/>
              <a:t>COR HQ, </a:t>
            </a:r>
            <a:r>
              <a:rPr lang="en-US" dirty="0" smtClean="0"/>
              <a:t>we received verbal approval from APD to start populating the new TIG in anticipation of formal approval at this meeting</a:t>
            </a:r>
            <a:endParaRPr lang="en-US" dirty="0"/>
          </a:p>
        </p:txBody>
      </p:sp>
      <p:sp>
        <p:nvSpPr>
          <p:cNvPr id="4" name="Slide Number Placeholder 3"/>
          <p:cNvSpPr>
            <a:spLocks noGrp="1"/>
          </p:cNvSpPr>
          <p:nvPr>
            <p:ph type="sldNum" sz="quarter" idx="12"/>
          </p:nvPr>
        </p:nvSpPr>
        <p:spPr/>
        <p:txBody>
          <a:bodyPr/>
          <a:lstStyle/>
          <a:p>
            <a:fld id="{21A23120-A135-F542-B519-B46021F11F6A}" type="slidenum">
              <a:rPr lang="en-US" smtClean="0"/>
              <a:t>5</a:t>
            </a:fld>
            <a:endParaRPr lang="en-US"/>
          </a:p>
        </p:txBody>
      </p:sp>
    </p:spTree>
    <p:extLst>
      <p:ext uri="{BB962C8B-B14F-4D97-AF65-F5344CB8AC3E}">
        <p14:creationId xmlns:p14="http://schemas.microsoft.com/office/powerpoint/2010/main" val="218221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Interest Group</a:t>
            </a:r>
            <a:endParaRPr lang="en-US" dirty="0"/>
          </a:p>
        </p:txBody>
      </p:sp>
      <p:sp>
        <p:nvSpPr>
          <p:cNvPr id="3" name="Content Placeholder 2"/>
          <p:cNvSpPr>
            <a:spLocks noGrp="1"/>
          </p:cNvSpPr>
          <p:nvPr>
            <p:ph idx="1"/>
          </p:nvPr>
        </p:nvSpPr>
        <p:spPr/>
        <p:txBody>
          <a:bodyPr>
            <a:noAutofit/>
          </a:bodyPr>
          <a:lstStyle/>
          <a:p>
            <a:r>
              <a:rPr lang="en-US" sz="2200" dirty="0" smtClean="0"/>
              <a:t>The intent is to form an open group of community members both from within the Astrophysics community and from within Industry to inform the COPAG as a whole on the Technology Gaps List</a:t>
            </a:r>
          </a:p>
          <a:p>
            <a:r>
              <a:rPr lang="en-US" sz="2200" dirty="0" smtClean="0"/>
              <a:t>Each year the COR Technology Office sends the draft list to the COPAG EC for review before it goes under review by a Technology Management Board</a:t>
            </a:r>
          </a:p>
          <a:p>
            <a:r>
              <a:rPr lang="en-US" sz="2200" dirty="0" smtClean="0"/>
              <a:t>This past year, the EC felt it did not have the expertise to address the list properly</a:t>
            </a:r>
          </a:p>
          <a:p>
            <a:r>
              <a:rPr lang="en-US" sz="2200" dirty="0" smtClean="0"/>
              <a:t>The new TIG will serve both as a more informed review body and provide input on technology developments throughout the year</a:t>
            </a:r>
          </a:p>
          <a:p>
            <a:r>
              <a:rPr lang="en-US" sz="2200" dirty="0" smtClean="0"/>
              <a:t>All input will be treated equally but will be reviewed to ensure that the needs forwarded to the COR Technology Office are complete</a:t>
            </a:r>
            <a:endParaRPr lang="en-US" sz="2200" dirty="0"/>
          </a:p>
        </p:txBody>
      </p:sp>
      <p:sp>
        <p:nvSpPr>
          <p:cNvPr id="4" name="Slide Number Placeholder 3"/>
          <p:cNvSpPr>
            <a:spLocks noGrp="1"/>
          </p:cNvSpPr>
          <p:nvPr>
            <p:ph type="sldNum" sz="quarter" idx="12"/>
          </p:nvPr>
        </p:nvSpPr>
        <p:spPr/>
        <p:txBody>
          <a:bodyPr/>
          <a:lstStyle/>
          <a:p>
            <a:fld id="{21A23120-A135-F542-B519-B46021F11F6A}" type="slidenum">
              <a:rPr lang="en-US" smtClean="0"/>
              <a:t>6</a:t>
            </a:fld>
            <a:endParaRPr lang="en-US" dirty="0"/>
          </a:p>
        </p:txBody>
      </p:sp>
    </p:spTree>
    <p:extLst>
      <p:ext uri="{BB962C8B-B14F-4D97-AF65-F5344CB8AC3E}">
        <p14:creationId xmlns:p14="http://schemas.microsoft.com/office/powerpoint/2010/main" val="352398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COPAG Activities</a:t>
            </a:r>
            <a:endParaRPr lang="en-US" dirty="0"/>
          </a:p>
        </p:txBody>
      </p:sp>
      <p:sp>
        <p:nvSpPr>
          <p:cNvPr id="3" name="Content Placeholder 2"/>
          <p:cNvSpPr>
            <a:spLocks noGrp="1"/>
          </p:cNvSpPr>
          <p:nvPr>
            <p:ph idx="1"/>
          </p:nvPr>
        </p:nvSpPr>
        <p:spPr/>
        <p:txBody>
          <a:bodyPr>
            <a:noAutofit/>
          </a:bodyPr>
          <a:lstStyle/>
          <a:p>
            <a:r>
              <a:rPr lang="en-US" sz="2300" dirty="0">
                <a:solidFill>
                  <a:srgbClr val="000000"/>
                </a:solidFill>
              </a:rPr>
              <a:t>T</a:t>
            </a:r>
            <a:r>
              <a:rPr lang="en-US" sz="2300" dirty="0" smtClean="0">
                <a:solidFill>
                  <a:srgbClr val="000000"/>
                </a:solidFill>
              </a:rPr>
              <a:t>he COPAG EC has continued to </a:t>
            </a:r>
            <a:r>
              <a:rPr lang="en-US" sz="2500" dirty="0">
                <a:solidFill>
                  <a:srgbClr val="000000"/>
                </a:solidFill>
              </a:rPr>
              <a:t>track closely </a:t>
            </a:r>
            <a:r>
              <a:rPr lang="en-US" sz="2500" dirty="0" smtClean="0">
                <a:solidFill>
                  <a:srgbClr val="000000"/>
                </a:solidFill>
              </a:rPr>
              <a:t>STDT </a:t>
            </a:r>
            <a:r>
              <a:rPr lang="en-US" sz="2500" dirty="0">
                <a:solidFill>
                  <a:srgbClr val="000000"/>
                </a:solidFill>
              </a:rPr>
              <a:t>activities: </a:t>
            </a:r>
          </a:p>
          <a:p>
            <a:pPr lvl="1"/>
            <a:r>
              <a:rPr lang="en-US" sz="2400" b="1" dirty="0">
                <a:solidFill>
                  <a:srgbClr val="000000"/>
                </a:solidFill>
              </a:rPr>
              <a:t>OST</a:t>
            </a:r>
            <a:r>
              <a:rPr lang="en-US" sz="2400" dirty="0">
                <a:solidFill>
                  <a:srgbClr val="000000"/>
                </a:solidFill>
              </a:rPr>
              <a:t>  - Lee </a:t>
            </a:r>
            <a:r>
              <a:rPr lang="en-US" sz="2400" dirty="0" err="1">
                <a:solidFill>
                  <a:srgbClr val="000000"/>
                </a:solidFill>
              </a:rPr>
              <a:t>Armus</a:t>
            </a:r>
            <a:endParaRPr lang="en-US" sz="2400" dirty="0">
              <a:solidFill>
                <a:srgbClr val="000000"/>
              </a:solidFill>
            </a:endParaRPr>
          </a:p>
          <a:p>
            <a:pPr lvl="1"/>
            <a:r>
              <a:rPr lang="en-US" sz="2400" b="1" dirty="0" err="1">
                <a:solidFill>
                  <a:srgbClr val="000000"/>
                </a:solidFill>
              </a:rPr>
              <a:t>HabEx</a:t>
            </a:r>
            <a:r>
              <a:rPr lang="en-US" sz="2400" dirty="0">
                <a:solidFill>
                  <a:srgbClr val="000000"/>
                </a:solidFill>
              </a:rPr>
              <a:t> - Paul Scowen</a:t>
            </a:r>
          </a:p>
          <a:p>
            <a:pPr lvl="1"/>
            <a:r>
              <a:rPr lang="en-US" sz="2400" b="1" dirty="0">
                <a:solidFill>
                  <a:srgbClr val="000000"/>
                </a:solidFill>
              </a:rPr>
              <a:t>LUVOIR</a:t>
            </a:r>
            <a:r>
              <a:rPr lang="en-US" sz="2400" dirty="0">
                <a:solidFill>
                  <a:srgbClr val="000000"/>
                </a:solidFill>
              </a:rPr>
              <a:t> - Daniela </a:t>
            </a:r>
            <a:r>
              <a:rPr lang="en-US" sz="2400" dirty="0" err="1">
                <a:solidFill>
                  <a:srgbClr val="000000"/>
                </a:solidFill>
              </a:rPr>
              <a:t>Calzetti</a:t>
            </a:r>
            <a:r>
              <a:rPr lang="en-US" sz="2400" dirty="0">
                <a:solidFill>
                  <a:srgbClr val="000000"/>
                </a:solidFill>
              </a:rPr>
              <a:t> and now, John O’Meara</a:t>
            </a:r>
          </a:p>
          <a:p>
            <a:pPr lvl="1"/>
            <a:r>
              <a:rPr lang="en-US" sz="2400" b="1" dirty="0">
                <a:solidFill>
                  <a:srgbClr val="000000"/>
                </a:solidFill>
              </a:rPr>
              <a:t>Lynx -</a:t>
            </a:r>
            <a:r>
              <a:rPr lang="en-US" sz="2400" dirty="0">
                <a:solidFill>
                  <a:srgbClr val="000000"/>
                </a:solidFill>
              </a:rPr>
              <a:t>Two additional EC members have been covering the activities of this STDT - Joe Lazio and </a:t>
            </a:r>
            <a:r>
              <a:rPr lang="en-US" sz="2400" dirty="0" err="1">
                <a:solidFill>
                  <a:srgbClr val="000000"/>
                </a:solidFill>
              </a:rPr>
              <a:t>Suvi</a:t>
            </a:r>
            <a:r>
              <a:rPr lang="en-US" sz="2400" dirty="0">
                <a:solidFill>
                  <a:srgbClr val="000000"/>
                </a:solidFill>
              </a:rPr>
              <a:t> </a:t>
            </a:r>
            <a:r>
              <a:rPr lang="en-US" sz="2400" dirty="0" err="1">
                <a:solidFill>
                  <a:srgbClr val="000000"/>
                </a:solidFill>
              </a:rPr>
              <a:t>Gezari</a:t>
            </a:r>
            <a:endParaRPr lang="en-US" sz="2400" dirty="0">
              <a:solidFill>
                <a:srgbClr val="000000"/>
              </a:solidFill>
            </a:endParaRPr>
          </a:p>
          <a:p>
            <a:pPr lvl="2"/>
            <a:r>
              <a:rPr lang="en-US" sz="2200" dirty="0">
                <a:solidFill>
                  <a:srgbClr val="000000"/>
                </a:solidFill>
              </a:rPr>
              <a:t>Overtures were made by the Lynx team for COPAG to help “get the word out” about opportunities to contribute to the STDT SWGs, but after several discussions, no concrete requests for help were made of the COPAG by the Lynx STDT</a:t>
            </a:r>
            <a:endParaRPr lang="en-US" sz="2200" dirty="0">
              <a:solidFill>
                <a:srgbClr val="000000"/>
              </a:solidFill>
            </a:endParaRPr>
          </a:p>
        </p:txBody>
      </p:sp>
      <p:sp>
        <p:nvSpPr>
          <p:cNvPr id="4" name="Slide Number Placeholder 3"/>
          <p:cNvSpPr>
            <a:spLocks noGrp="1"/>
          </p:cNvSpPr>
          <p:nvPr>
            <p:ph type="sldNum" sz="quarter" idx="12"/>
          </p:nvPr>
        </p:nvSpPr>
        <p:spPr/>
        <p:txBody>
          <a:bodyPr/>
          <a:lstStyle/>
          <a:p>
            <a:fld id="{21A23120-A135-F542-B519-B46021F11F6A}" type="slidenum">
              <a:rPr lang="en-US" smtClean="0"/>
              <a:t>7</a:t>
            </a:fld>
            <a:endParaRPr lang="en-US"/>
          </a:p>
        </p:txBody>
      </p:sp>
    </p:spTree>
    <p:extLst>
      <p:ext uri="{BB962C8B-B14F-4D97-AF65-F5344CB8AC3E}">
        <p14:creationId xmlns:p14="http://schemas.microsoft.com/office/powerpoint/2010/main" val="369376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COPAG Activities</a:t>
            </a:r>
          </a:p>
        </p:txBody>
      </p:sp>
      <p:sp>
        <p:nvSpPr>
          <p:cNvPr id="3" name="Content Placeholder 2"/>
          <p:cNvSpPr>
            <a:spLocks noGrp="1"/>
          </p:cNvSpPr>
          <p:nvPr>
            <p:ph idx="1"/>
          </p:nvPr>
        </p:nvSpPr>
        <p:spPr/>
        <p:txBody>
          <a:bodyPr>
            <a:normAutofit/>
          </a:bodyPr>
          <a:lstStyle/>
          <a:p>
            <a:r>
              <a:rPr lang="en-US" sz="2400" dirty="0" smtClean="0"/>
              <a:t>COPAG continues to have no open SAGs</a:t>
            </a:r>
          </a:p>
          <a:p>
            <a:r>
              <a:rPr lang="en-US" sz="2400" dirty="0" smtClean="0"/>
              <a:t>COPAG continues to have 3 open SIGs</a:t>
            </a:r>
          </a:p>
          <a:p>
            <a:r>
              <a:rPr lang="en-US" sz="2400" dirty="0" smtClean="0"/>
              <a:t>All 3 SIGs had community meetings at the January 2017 AAS Meeting in Grapevine, TX</a:t>
            </a:r>
          </a:p>
          <a:p>
            <a:r>
              <a:rPr lang="en-US" sz="2400" dirty="0" smtClean="0"/>
              <a:t>The COPAG co-sponsored a session at the AAS to allow Paul Hertz to address the combined membership of the PAGs, as well as providing a forum to hear summary talks on the state of progress with the STDT efforts</a:t>
            </a:r>
          </a:p>
          <a:p>
            <a:endParaRPr lang="en-US" sz="2400" dirty="0"/>
          </a:p>
        </p:txBody>
      </p:sp>
      <p:sp>
        <p:nvSpPr>
          <p:cNvPr id="4" name="Slide Number Placeholder 3"/>
          <p:cNvSpPr>
            <a:spLocks noGrp="1"/>
          </p:cNvSpPr>
          <p:nvPr>
            <p:ph type="sldNum" sz="quarter" idx="12"/>
          </p:nvPr>
        </p:nvSpPr>
        <p:spPr/>
        <p:txBody>
          <a:bodyPr/>
          <a:lstStyle/>
          <a:p>
            <a:fld id="{21A23120-A135-F542-B519-B46021F11F6A}" type="slidenum">
              <a:rPr lang="en-US" smtClean="0"/>
              <a:t>8</a:t>
            </a:fld>
            <a:endParaRPr lang="en-US" dirty="0"/>
          </a:p>
        </p:txBody>
      </p:sp>
    </p:spTree>
    <p:extLst>
      <p:ext uri="{BB962C8B-B14F-4D97-AF65-F5344CB8AC3E}">
        <p14:creationId xmlns:p14="http://schemas.microsoft.com/office/powerpoint/2010/main" val="81977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38"/>
            <a:ext cx="8229600" cy="1143000"/>
          </a:xfrm>
        </p:spPr>
        <p:txBody>
          <a:bodyPr>
            <a:noAutofit/>
          </a:bodyPr>
          <a:lstStyle/>
          <a:p>
            <a:r>
              <a:rPr lang="en-US" sz="2800" dirty="0"/>
              <a:t>SIG1 - FIR Astronomy</a:t>
            </a:r>
            <a:br>
              <a:rPr lang="en-US" sz="2800" dirty="0"/>
            </a:br>
            <a:r>
              <a:rPr lang="en-US" sz="2800" dirty="0"/>
              <a:t>J.D. Smith, U. Toledo - Co-Chair</a:t>
            </a:r>
            <a:br>
              <a:rPr lang="en-US" sz="2800" dirty="0"/>
            </a:br>
            <a:endParaRPr lang="en-US" sz="2800" dirty="0"/>
          </a:p>
        </p:txBody>
      </p:sp>
      <p:sp>
        <p:nvSpPr>
          <p:cNvPr id="3" name="Content Placeholder 2"/>
          <p:cNvSpPr>
            <a:spLocks noGrp="1"/>
          </p:cNvSpPr>
          <p:nvPr>
            <p:ph idx="1"/>
          </p:nvPr>
        </p:nvSpPr>
        <p:spPr/>
        <p:txBody>
          <a:bodyPr>
            <a:noAutofit/>
          </a:bodyPr>
          <a:lstStyle/>
          <a:p>
            <a:r>
              <a:rPr lang="en-US" sz="1600" dirty="0" smtClean="0"/>
              <a:t>The </a:t>
            </a:r>
            <a:r>
              <a:rPr lang="en-US" sz="1600" dirty="0"/>
              <a:t>Far-</a:t>
            </a:r>
            <a:r>
              <a:rPr lang="en-US" sz="1600" dirty="0" err="1"/>
              <a:t>Infared</a:t>
            </a:r>
            <a:r>
              <a:rPr lang="en-US" sz="1600" dirty="0"/>
              <a:t> Science Interest Group (SIG #1) has been very active in connecting the community with ongoing and planned missions and programs in the FIR &amp; </a:t>
            </a:r>
            <a:r>
              <a:rPr lang="en-US" sz="1600" dirty="0" err="1"/>
              <a:t>submm</a:t>
            </a:r>
            <a:r>
              <a:rPr lang="en-US" sz="1600" dirty="0"/>
              <a:t>.  </a:t>
            </a:r>
            <a:endParaRPr lang="en-US" sz="1600" dirty="0" smtClean="0"/>
          </a:p>
          <a:p>
            <a:r>
              <a:rPr lang="en-US" sz="1600" dirty="0" smtClean="0"/>
              <a:t>We </a:t>
            </a:r>
            <a:r>
              <a:rPr lang="en-US" sz="1600" dirty="0"/>
              <a:t>hosted a splinter session at the Winter AAS in Texas with the Origins Space Telescope study team.  In addition to OST, we heard important updates on SOFIA, SPICA and a variety of smaller missions under study.  </a:t>
            </a:r>
            <a:endParaRPr lang="en-US" sz="1600" dirty="0" smtClean="0"/>
          </a:p>
          <a:p>
            <a:r>
              <a:rPr lang="en-US" sz="1600" dirty="0" smtClean="0"/>
              <a:t>The </a:t>
            </a:r>
            <a:r>
              <a:rPr lang="en-US" sz="1600" dirty="0"/>
              <a:t>highlight of the session was a chaired panel discussion with several plenary speakers including Henry Norris Russell Lecturer Prof. Chris McKee.  All panel members gave tremendous feedback on the scientific and policy directions of the FIR-Space community from an outside perspective.  </a:t>
            </a:r>
            <a:endParaRPr lang="en-US" sz="1600" dirty="0" smtClean="0"/>
          </a:p>
          <a:p>
            <a:r>
              <a:rPr lang="en-US" sz="1600" dirty="0" smtClean="0"/>
              <a:t>A </a:t>
            </a:r>
            <a:r>
              <a:rPr lang="en-US" sz="1600" dirty="0"/>
              <a:t>newly formed steering committee will build on this success to grow and engage the community at future meetings.  </a:t>
            </a:r>
            <a:endParaRPr lang="en-US" sz="1600" dirty="0" smtClean="0"/>
          </a:p>
          <a:p>
            <a:r>
              <a:rPr lang="en-US" sz="1600" dirty="0" smtClean="0"/>
              <a:t>On </a:t>
            </a:r>
            <a:r>
              <a:rPr lang="en-US" sz="1600" dirty="0"/>
              <a:t>Mar 23 at Caltech, we </a:t>
            </a:r>
            <a:r>
              <a:rPr lang="en-US" sz="1600" dirty="0" smtClean="0"/>
              <a:t>helped organize </a:t>
            </a:r>
            <a:r>
              <a:rPr lang="en-US" sz="1600" dirty="0"/>
              <a:t>a "Far Infrared Next Generation Instrumentation Community Workshop” with a focus on the next generation of SOFIA instruments.  </a:t>
            </a:r>
            <a:endParaRPr lang="en-US" sz="1600" dirty="0" smtClean="0"/>
          </a:p>
          <a:p>
            <a:r>
              <a:rPr lang="en-US" sz="1600" dirty="0" smtClean="0"/>
              <a:t>In </a:t>
            </a:r>
            <a:r>
              <a:rPr lang="en-US" sz="1600" dirty="0"/>
              <a:t>addition to meetings, the FIRSIG hosts monthly webinars drawing a variety of speakers from around the community, with the aim of providing a low overhead means of staying updated on developments in the far-infrared scientific and mission landscape.  </a:t>
            </a:r>
            <a:endParaRPr lang="en-US" sz="1600" dirty="0" smtClean="0"/>
          </a:p>
          <a:p>
            <a:r>
              <a:rPr lang="en-US" sz="1600" dirty="0" smtClean="0"/>
              <a:t>Follow </a:t>
            </a:r>
            <a:r>
              <a:rPr lang="en-US" sz="1600" dirty="0"/>
              <a:t>our activities at </a:t>
            </a:r>
            <a:r>
              <a:rPr lang="en-US" sz="1600" dirty="0" smtClean="0">
                <a:hlinkClick r:id="rId2"/>
              </a:rPr>
              <a:t>http://tinyurl.com</a:t>
            </a:r>
            <a:r>
              <a:rPr lang="en-US" sz="1600" dirty="0">
                <a:hlinkClick r:id="rId2"/>
              </a:rPr>
              <a:t>/</a:t>
            </a:r>
            <a:r>
              <a:rPr lang="en-US" sz="1600" dirty="0" smtClean="0">
                <a:hlinkClick r:id="rId2"/>
              </a:rPr>
              <a:t>firsig</a:t>
            </a:r>
            <a:r>
              <a:rPr lang="en-US" sz="1600" dirty="0" smtClean="0"/>
              <a:t>	</a:t>
            </a:r>
            <a:endParaRPr lang="en-US" sz="1600" dirty="0"/>
          </a:p>
        </p:txBody>
      </p:sp>
      <p:sp>
        <p:nvSpPr>
          <p:cNvPr id="4" name="Slide Number Placeholder 3"/>
          <p:cNvSpPr>
            <a:spLocks noGrp="1"/>
          </p:cNvSpPr>
          <p:nvPr>
            <p:ph type="sldNum" sz="quarter" idx="12"/>
          </p:nvPr>
        </p:nvSpPr>
        <p:spPr/>
        <p:txBody>
          <a:bodyPr/>
          <a:lstStyle/>
          <a:p>
            <a:fld id="{21A23120-A135-F542-B519-B46021F11F6A}" type="slidenum">
              <a:rPr lang="en-US" smtClean="0"/>
              <a:t>9</a:t>
            </a:fld>
            <a:endParaRPr lang="en-US" dirty="0"/>
          </a:p>
        </p:txBody>
      </p:sp>
    </p:spTree>
    <p:extLst>
      <p:ext uri="{BB962C8B-B14F-4D97-AF65-F5344CB8AC3E}">
        <p14:creationId xmlns:p14="http://schemas.microsoft.com/office/powerpoint/2010/main" val="534099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5923</TotalTime>
  <Words>1545</Words>
  <Application>Microsoft Macintosh PowerPoint</Application>
  <PresentationFormat>On-screen Show (4:3)</PresentationFormat>
  <Paragraphs>111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Cosmic Origins Program Analysis Group Report Astrophysics Advisory Committee Meeting – April 2017</vt:lpstr>
      <vt:lpstr>COPAG EC Membership</vt:lpstr>
      <vt:lpstr>COPAG Activities Since October</vt:lpstr>
      <vt:lpstr>COPAG Activities</vt:lpstr>
      <vt:lpstr>COPAG Activities</vt:lpstr>
      <vt:lpstr>Technology Interest Group</vt:lpstr>
      <vt:lpstr>COPAG Activities</vt:lpstr>
      <vt:lpstr>COPAG Activities</vt:lpstr>
      <vt:lpstr>SIG1 - FIR Astronomy J.D. Smith, U. Toledo - Co-Chair </vt:lpstr>
      <vt:lpstr>SIG2 - UV-Visible Astronomy from Space Paul Scowen, ASU - Chair </vt:lpstr>
      <vt:lpstr>SIG3 – Cosmic Dawn Joe Lazio, JPL - Chair</vt:lpstr>
      <vt:lpstr>Actions Requested of the APAC</vt:lpstr>
      <vt:lpstr>COPAG Future Activities</vt:lpstr>
    </vt:vector>
  </TitlesOfParts>
  <Manager/>
  <Company>Arizona State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 Scowen</dc:creator>
  <cp:keywords/>
  <dc:description/>
  <cp:lastModifiedBy>Paul Scowen</cp:lastModifiedBy>
  <cp:revision>125</cp:revision>
  <cp:lastPrinted>2016-09-29T02:39:43Z</cp:lastPrinted>
  <dcterms:created xsi:type="dcterms:W3CDTF">2016-03-10T18:03:33Z</dcterms:created>
  <dcterms:modified xsi:type="dcterms:W3CDTF">2017-04-18T20:12:30Z</dcterms:modified>
  <cp:category/>
</cp:coreProperties>
</file>