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74" autoAdjust="0"/>
  </p:normalViewPr>
  <p:slideViewPr>
    <p:cSldViewPr snapToGrid="0">
      <p:cViewPr varScale="1">
        <p:scale>
          <a:sx n="102" d="100"/>
          <a:sy n="102" d="100"/>
        </p:scale>
        <p:origin x="18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der Kaaden, Kathleen E. (HQ-DG000)" userId="50d15993-9c86-46dc-ad6a-475661bca711" providerId="ADAL" clId="{544C8A0A-243A-4CB1-A620-ECDB04A63B6C}"/>
    <pc:docChg chg="modSld">
      <pc:chgData name="Vander Kaaden, Kathleen E. (HQ-DG000)" userId="50d15993-9c86-46dc-ad6a-475661bca711" providerId="ADAL" clId="{544C8A0A-243A-4CB1-A620-ECDB04A63B6C}" dt="2023-01-23T22:04:31.007" v="5" actId="20577"/>
      <pc:docMkLst>
        <pc:docMk/>
      </pc:docMkLst>
      <pc:sldChg chg="modSp mod">
        <pc:chgData name="Vander Kaaden, Kathleen E. (HQ-DG000)" userId="50d15993-9c86-46dc-ad6a-475661bca711" providerId="ADAL" clId="{544C8A0A-243A-4CB1-A620-ECDB04A63B6C}" dt="2023-01-23T22:04:31.007" v="5" actId="20577"/>
        <pc:sldMkLst>
          <pc:docMk/>
          <pc:sldMk cId="3893272775" sldId="261"/>
        </pc:sldMkLst>
        <pc:spChg chg="mod">
          <ac:chgData name="Vander Kaaden, Kathleen E. (HQ-DG000)" userId="50d15993-9c86-46dc-ad6a-475661bca711" providerId="ADAL" clId="{544C8A0A-243A-4CB1-A620-ECDB04A63B6C}" dt="2023-01-23T22:04:31.007" v="5" actId="20577"/>
          <ac:spMkLst>
            <pc:docMk/>
            <pc:sldMk cId="3893272775" sldId="261"/>
            <ac:spMk id="206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20B83-C36D-4135-B3BB-31E8FCDDEAE8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EFC8E-51B7-4133-9B32-6241830A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q-psef@mail.nasa.gov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9BA2FEF-D731-4A40-807C-D316E978753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1000" dirty="0">
                <a:latin typeface="Comic Sans MS" pitchFamily="66" charset="0"/>
              </a:rPr>
              <a:t>Complete and email to </a:t>
            </a:r>
            <a:r>
              <a:rPr lang="en-US" sz="1800" u="sng" dirty="0">
                <a:solidFill>
                  <a:srgbClr val="0000FF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hlinkClick r:id="rId3"/>
              </a:rPr>
              <a:t>hq-psef@mail.nasa.gov</a:t>
            </a:r>
            <a:endParaRPr lang="en-US" altLang="en-US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2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3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2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3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6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1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3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C1C29-06D0-486E-94FD-D4DB910C7CB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6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65127" y="430530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" pitchFamily="-84" charset="0"/>
            </a:endParaRPr>
          </a:p>
        </p:txBody>
      </p:sp>
      <p:pic>
        <p:nvPicPr>
          <p:cNvPr id="2055" name="Picture 67" descr="NASA-logo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5" y="134938"/>
            <a:ext cx="74612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75"/>
          <p:cNvSpPr>
            <a:spLocks noGrp="1" noChangeArrowheads="1"/>
          </p:cNvSpPr>
          <p:nvPr>
            <p:ph type="title"/>
          </p:nvPr>
        </p:nvSpPr>
        <p:spPr>
          <a:xfrm>
            <a:off x="1143006" y="111125"/>
            <a:ext cx="7572375" cy="381000"/>
          </a:xfrm>
          <a:noFill/>
        </p:spPr>
        <p:txBody>
          <a:bodyPr>
            <a:normAutofit/>
          </a:bodyPr>
          <a:lstStyle/>
          <a:p>
            <a:r>
              <a:rPr lang="en-US" altLang="en-US" sz="1600" b="1">
                <a:latin typeface="Helvetica" pitchFamily="2" charset="0"/>
              </a:rPr>
              <a:t>Name of Facility (do not change font or font size for any chart elements)</a:t>
            </a:r>
          </a:p>
        </p:txBody>
      </p:sp>
      <p:sp>
        <p:nvSpPr>
          <p:cNvPr id="2060" name="Text Box 76"/>
          <p:cNvSpPr txBox="1">
            <a:spLocks noChangeArrowheads="1"/>
          </p:cNvSpPr>
          <p:nvPr/>
        </p:nvSpPr>
        <p:spPr bwMode="auto">
          <a:xfrm>
            <a:off x="228603" y="41878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2061" name="Text Box 77"/>
          <p:cNvSpPr txBox="1">
            <a:spLocks noChangeArrowheads="1"/>
          </p:cNvSpPr>
          <p:nvPr/>
        </p:nvSpPr>
        <p:spPr bwMode="auto">
          <a:xfrm>
            <a:off x="320968" y="421709"/>
            <a:ext cx="76660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Helvetica" pitchFamily="2" charset="0"/>
                <a:cs typeface="Times New Roman" pitchFamily="18" charset="0"/>
              </a:rPr>
              <a:t>PI:  Name/Institution                              Website</a:t>
            </a:r>
          </a:p>
        </p:txBody>
      </p:sp>
      <p:sp>
        <p:nvSpPr>
          <p:cNvPr id="2063" name="Text Box 79"/>
          <p:cNvSpPr txBox="1">
            <a:spLocks noChangeArrowheads="1"/>
          </p:cNvSpPr>
          <p:nvPr/>
        </p:nvSpPr>
        <p:spPr bwMode="auto">
          <a:xfrm>
            <a:off x="249240" y="35020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u="sng">
              <a:latin typeface="Comic Sans MS" pitchFamily="66" charset="0"/>
            </a:endParaRPr>
          </a:p>
        </p:txBody>
      </p:sp>
      <p:sp>
        <p:nvSpPr>
          <p:cNvPr id="2066" name="Rectangle 83"/>
          <p:cNvSpPr>
            <a:spLocks noChangeArrowheads="1"/>
          </p:cNvSpPr>
          <p:nvPr/>
        </p:nvSpPr>
        <p:spPr bwMode="auto">
          <a:xfrm>
            <a:off x="6778627" y="4570418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068" name="Rectangle 88"/>
          <p:cNvSpPr>
            <a:spLocks noChangeArrowheads="1"/>
          </p:cNvSpPr>
          <p:nvPr/>
        </p:nvSpPr>
        <p:spPr bwMode="auto">
          <a:xfrm>
            <a:off x="3186113" y="7051675"/>
            <a:ext cx="46720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</p:txBody>
      </p:sp>
      <p:sp>
        <p:nvSpPr>
          <p:cNvPr id="2069" name="TextBox 64"/>
          <p:cNvSpPr txBox="1">
            <a:spLocks noChangeArrowheads="1"/>
          </p:cNvSpPr>
          <p:nvPr/>
        </p:nvSpPr>
        <p:spPr bwMode="auto">
          <a:xfrm>
            <a:off x="294482" y="6529056"/>
            <a:ext cx="8555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Planetary Science Facility</a:t>
            </a:r>
          </a:p>
        </p:txBody>
      </p:sp>
      <p:sp>
        <p:nvSpPr>
          <p:cNvPr id="2070" name="TextBox 22"/>
          <p:cNvSpPr txBox="1">
            <a:spLocks noChangeArrowheads="1"/>
          </p:cNvSpPr>
          <p:nvPr/>
        </p:nvSpPr>
        <p:spPr bwMode="auto">
          <a:xfrm>
            <a:off x="228603" y="1021209"/>
            <a:ext cx="3829051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latin typeface="Helvetica" pitchFamily="2" charset="0"/>
              </a:rPr>
              <a:t>Description of Facility</a:t>
            </a:r>
            <a:endParaRPr lang="en-US" altLang="en-US" sz="160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>
                <a:latin typeface="Helvetica" pitchFamily="2" charset="0"/>
              </a:rPr>
              <a:t>Overview of facility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>
                <a:latin typeface="Helvetica" pitchFamily="2" charset="0"/>
              </a:rPr>
              <a:t>List of available instruments or apparatus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>
                <a:latin typeface="Helvetica" pitchFamily="2" charset="0"/>
              </a:rPr>
              <a:t>Fraction of instrument time available to the community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>
                <a:latin typeface="Helvetica" pitchFamily="2" charset="0"/>
              </a:rPr>
              <a:t>Type of access available (in person, remote, or analyses done by facility personnel)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>
                <a:latin typeface="Helvetica" pitchFamily="2" charset="0"/>
              </a:rPr>
              <a:t>Restrictions on access</a:t>
            </a:r>
          </a:p>
        </p:txBody>
      </p:sp>
      <p:sp>
        <p:nvSpPr>
          <p:cNvPr id="28" name="TextBox 22"/>
          <p:cNvSpPr txBox="1">
            <a:spLocks noChangeArrowheads="1"/>
          </p:cNvSpPr>
          <p:nvPr/>
        </p:nvSpPr>
        <p:spPr bwMode="auto">
          <a:xfrm>
            <a:off x="4279568" y="3871360"/>
            <a:ext cx="465322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latin typeface="Helvetica" pitchFamily="2" charset="0"/>
              </a:rPr>
              <a:t>Contact information:</a:t>
            </a:r>
            <a:endParaRPr lang="en-US" altLang="en-US" sz="140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>
                <a:latin typeface="Helvetica" pitchFamily="2" charset="0"/>
              </a:rPr>
              <a:t>Location of facility</a:t>
            </a: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>
                <a:latin typeface="Helvetica" pitchFamily="2" charset="0"/>
              </a:rPr>
              <a:t>POC for information and scheduling (email, phone)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>
              <a:latin typeface="Helvetic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76062" y="1113310"/>
            <a:ext cx="4656734" cy="2369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>
                <a:latin typeface="Helvetica" pitchFamily="2" charset="0"/>
              </a:rPr>
              <a:t>Replace this box with figure(s) illustrating the facility</a:t>
            </a:r>
          </a:p>
          <a:p>
            <a:endParaRPr lang="en-US">
              <a:latin typeface="Helvetica" pitchFamily="2" charset="0"/>
            </a:endParaRPr>
          </a:p>
          <a:p>
            <a:endParaRPr lang="en-US">
              <a:latin typeface="Helvetica" pitchFamily="2" charset="0"/>
            </a:endParaRPr>
          </a:p>
          <a:p>
            <a:endParaRPr lang="en-US">
              <a:latin typeface="Helvetica" pitchFamily="2" charset="0"/>
            </a:endParaRPr>
          </a:p>
          <a:p>
            <a:endParaRPr lang="en-US">
              <a:latin typeface="Helvetica" pitchFamily="2" charset="0"/>
            </a:endParaRPr>
          </a:p>
          <a:p>
            <a:r>
              <a:rPr lang="en-US" sz="1000">
                <a:latin typeface="Helvetica" pitchFamily="2" charset="0"/>
              </a:rPr>
              <a:t>Figure Caption:</a:t>
            </a:r>
          </a:p>
          <a:p>
            <a:endParaRPr lang="en-US" sz="1000">
              <a:latin typeface="Helvetica" pitchFamily="2" charset="0"/>
            </a:endParaRPr>
          </a:p>
          <a:p>
            <a:endParaRPr lang="en-US" sz="1000">
              <a:latin typeface="Helvetica" pitchFamily="2" charset="0"/>
            </a:endParaRPr>
          </a:p>
          <a:p>
            <a:endParaRPr lang="en-US" sz="1000">
              <a:latin typeface="Helvetica" pitchFamily="2" charset="0"/>
            </a:endParaRPr>
          </a:p>
        </p:txBody>
      </p:sp>
      <p:sp>
        <p:nvSpPr>
          <p:cNvPr id="30" name="TextBox 22">
            <a:extLst>
              <a:ext uri="{FF2B5EF4-FFF2-40B4-BE49-F238E27FC236}">
                <a16:creationId xmlns:a16="http://schemas.microsoft.com/office/drawing/2014/main" id="{7EB36C8A-4908-4616-B887-6D7A4DD19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95" y="3940606"/>
            <a:ext cx="3781183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latin typeface="Helvetica" pitchFamily="2" charset="0"/>
              </a:rPr>
              <a:t>How to use the facility</a:t>
            </a:r>
            <a:endParaRPr lang="en-US" altLang="en-US" sz="160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>
                <a:latin typeface="Helvetica" pitchFamily="2" charset="0"/>
              </a:rPr>
              <a:t>How to request access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>
                <a:latin typeface="Helvetica" pitchFamily="2" charset="0"/>
              </a:rPr>
              <a:t>How requests are evaluated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>
                <a:latin typeface="Helvetica" pitchFamily="2" charset="0"/>
              </a:rPr>
              <a:t>How requests are prioritized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>
                <a:latin typeface="Helvetica" pitchFamily="2" charset="0"/>
              </a:rPr>
              <a:t>What does it cost to use the facility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C51A49-4B99-4047-8683-591B9248AC7B}"/>
              </a:ext>
            </a:extLst>
          </p:cNvPr>
          <p:cNvGrpSpPr/>
          <p:nvPr/>
        </p:nvGrpSpPr>
        <p:grpSpPr>
          <a:xfrm>
            <a:off x="268554" y="887413"/>
            <a:ext cx="8598890" cy="5623626"/>
            <a:chOff x="268554" y="887413"/>
            <a:chExt cx="8598890" cy="5623626"/>
          </a:xfrm>
        </p:grpSpPr>
        <p:sp>
          <p:nvSpPr>
            <p:cNvPr id="2054" name="Line 8"/>
            <p:cNvSpPr>
              <a:spLocks noChangeShapeType="1"/>
            </p:cNvSpPr>
            <p:nvPr/>
          </p:nvSpPr>
          <p:spPr bwMode="auto">
            <a:xfrm>
              <a:off x="268554" y="6480876"/>
              <a:ext cx="8551863" cy="301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Line 71"/>
            <p:cNvSpPr>
              <a:spLocks noChangeShapeType="1"/>
            </p:cNvSpPr>
            <p:nvPr/>
          </p:nvSpPr>
          <p:spPr bwMode="auto">
            <a:xfrm>
              <a:off x="533402" y="887413"/>
              <a:ext cx="8301039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973B75D-0E70-427D-A6EB-434114F987E1}"/>
                </a:ext>
              </a:extLst>
            </p:cNvPr>
            <p:cNvCxnSpPr>
              <a:cxnSpLocks/>
            </p:cNvCxnSpPr>
            <p:nvPr/>
          </p:nvCxnSpPr>
          <p:spPr>
            <a:xfrm>
              <a:off x="4153983" y="887413"/>
              <a:ext cx="18103" cy="5593463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A796463-F159-42DF-9B81-DF89C1D29AFF}"/>
                </a:ext>
              </a:extLst>
            </p:cNvPr>
            <p:cNvCxnSpPr>
              <a:cxnSpLocks/>
            </p:cNvCxnSpPr>
            <p:nvPr/>
          </p:nvCxnSpPr>
          <p:spPr>
            <a:xfrm>
              <a:off x="276556" y="3659202"/>
              <a:ext cx="8590888" cy="0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327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6E7E0EE5C2894B94AA200EC51B9C70" ma:contentTypeVersion="4" ma:contentTypeDescription="Create a new document." ma:contentTypeScope="" ma:versionID="5f80299ceca6a55bb4dbcfeca982d462">
  <xsd:schema xmlns:xsd="http://www.w3.org/2001/XMLSchema" xmlns:xs="http://www.w3.org/2001/XMLSchema" xmlns:p="http://schemas.microsoft.com/office/2006/metadata/properties" xmlns:ns2="a5b23d55-c766-42ba-a2d7-8ee98c0cd3bb" xmlns:ns3="c7485024-4b96-46f3-8c64-4de490aeca19" targetNamespace="http://schemas.microsoft.com/office/2006/metadata/properties" ma:root="true" ma:fieldsID="9f5b199156525cfc46f371d0ffd7d9db" ns2:_="" ns3:_="">
    <xsd:import namespace="a5b23d55-c766-42ba-a2d7-8ee98c0cd3bb"/>
    <xsd:import namespace="c7485024-4b96-46f3-8c64-4de490aeca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23d55-c766-42ba-a2d7-8ee98c0cd3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485024-4b96-46f3-8c64-4de490aeca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3833C3-E233-45D6-BCFE-29F25CED6C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23d55-c766-42ba-a2d7-8ee98c0cd3bb"/>
    <ds:schemaRef ds:uri="c7485024-4b96-46f3-8c64-4de490aeca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B4F640-412F-477C-9D4E-20F826A7480D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www.w3.org/XML/1998/namespace"/>
    <ds:schemaRef ds:uri="a5b23d55-c766-42ba-a2d7-8ee98c0cd3bb"/>
    <ds:schemaRef ds:uri="http://schemas.microsoft.com/office/2006/documentManagement/types"/>
    <ds:schemaRef ds:uri="http://schemas.openxmlformats.org/package/2006/metadata/core-properties"/>
    <ds:schemaRef ds:uri="c7485024-4b96-46f3-8c64-4de490aeca19"/>
  </ds:schemaRefs>
</ds:datastoreItem>
</file>

<file path=customXml/itemProps3.xml><?xml version="1.0" encoding="utf-8"?>
<ds:datastoreItem xmlns:ds="http://schemas.openxmlformats.org/officeDocument/2006/customXml" ds:itemID="{1632BE7A-175B-4A20-BA8E-6EB24DFEE78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005d458-45be-48ae-8140-d43da96dd17b}" enabled="0" method="" siteId="{7005d458-45be-48ae-8140-d43da96dd17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132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Garamond</vt:lpstr>
      <vt:lpstr>Helvetica</vt:lpstr>
      <vt:lpstr>Times</vt:lpstr>
      <vt:lpstr>Times New Roman</vt:lpstr>
      <vt:lpstr>Office Theme</vt:lpstr>
      <vt:lpstr>Name of Facility (do not change font or font size for any chart elements)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Generation Neutron and Gamma-Ray Spectrometer for Planetary Spacecraft</dc:title>
  <dc:creator>Gaier, James R. (GRC-LME0)</dc:creator>
  <cp:lastModifiedBy>Vander Kaaden, Kathleen E. (HQ-DG000)</cp:lastModifiedBy>
  <cp:revision>4</cp:revision>
  <dcterms:created xsi:type="dcterms:W3CDTF">2015-03-10T15:46:18Z</dcterms:created>
  <dcterms:modified xsi:type="dcterms:W3CDTF">2023-01-23T22:04:37Z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0x0101001B6E7E0EE5C2894B94AA200EC51B9C70</vt:lpwstr>
  </property>
</Properties>
</file>