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CEC8C0-EFD0-4074-B55D-3E1504A0B790}" v="2" dt="2022-12-22T15:29:39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381" autoAdjust="0"/>
    <p:restoredTop sz="89474" autoAdjust="0"/>
  </p:normalViewPr>
  <p:slideViewPr>
    <p:cSldViewPr snapToGrid="0">
      <p:cViewPr varScale="1">
        <p:scale>
          <a:sx n="60" d="100"/>
          <a:sy n="60" d="100"/>
        </p:scale>
        <p:origin x="194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0B83-C36D-4135-B3BB-31E8FCDDEAE8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FC8E-51B7-4133-9B32-6241830A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BA2FEF-D731-4A40-807C-D316E978753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C1C29-06D0-486E-94FD-D4DB910C7CB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g"/><Relationship Id="rId4" Type="http://schemas.openxmlformats.org/officeDocument/2006/relationships/hyperlink" Target="http://cpex.labs.stonybrook.edu/tglot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5127" y="43053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" pitchFamily="-84" charset="0"/>
            </a:endParaRPr>
          </a:p>
        </p:txBody>
      </p:sp>
      <p:pic>
        <p:nvPicPr>
          <p:cNvPr id="2055" name="Picture 67" descr="NASA-logo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5" y="134938"/>
            <a:ext cx="74612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75"/>
          <p:cNvSpPr>
            <a:spLocks noGrp="1" noChangeArrowheads="1"/>
          </p:cNvSpPr>
          <p:nvPr>
            <p:ph type="title"/>
          </p:nvPr>
        </p:nvSpPr>
        <p:spPr>
          <a:xfrm>
            <a:off x="1143006" y="111125"/>
            <a:ext cx="7572375" cy="3810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1600" b="1" dirty="0">
                <a:latin typeface="Helvetica" pitchFamily="2" charset="0"/>
              </a:rPr>
              <a:t>Stony Brook Nano-IR Imaging and Spectroscopy Facility</a:t>
            </a:r>
          </a:p>
        </p:txBody>
      </p:sp>
      <p:sp>
        <p:nvSpPr>
          <p:cNvPr id="2060" name="Text Box 76"/>
          <p:cNvSpPr txBox="1">
            <a:spLocks noChangeArrowheads="1"/>
          </p:cNvSpPr>
          <p:nvPr/>
        </p:nvSpPr>
        <p:spPr bwMode="auto">
          <a:xfrm>
            <a:off x="228603" y="41878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061" name="Text Box 77"/>
          <p:cNvSpPr txBox="1">
            <a:spLocks noChangeArrowheads="1"/>
          </p:cNvSpPr>
          <p:nvPr/>
        </p:nvSpPr>
        <p:spPr bwMode="auto">
          <a:xfrm>
            <a:off x="769610" y="446911"/>
            <a:ext cx="782862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Helvetica" pitchFamily="2" charset="0"/>
                <a:cs typeface="Times New Roman" pitchFamily="18" charset="0"/>
              </a:rPr>
              <a:t>PI:  Tim Glotch/Stony Brook University                Website: </a:t>
            </a:r>
            <a:r>
              <a:rPr lang="en-US" altLang="en-US" sz="1400" dirty="0">
                <a:latin typeface="Helvetica" pitchFamily="2" charset="0"/>
                <a:cs typeface="Times New Roman" pitchFamily="18" charset="0"/>
                <a:hlinkClick r:id="rId4"/>
              </a:rPr>
              <a:t>http://cpex.labs.stonybrook.edu/tglotch/</a:t>
            </a:r>
            <a:endParaRPr lang="en-US" altLang="en-US" sz="1400" dirty="0">
              <a:latin typeface="Helvetica" pitchFamily="2" charset="0"/>
              <a:cs typeface="Times New Roman" pitchFamily="18" charset="0"/>
            </a:endParaRPr>
          </a:p>
        </p:txBody>
      </p:sp>
      <p:sp>
        <p:nvSpPr>
          <p:cNvPr id="2063" name="Text Box 79"/>
          <p:cNvSpPr txBox="1">
            <a:spLocks noChangeArrowheads="1"/>
          </p:cNvSpPr>
          <p:nvPr/>
        </p:nvSpPr>
        <p:spPr bwMode="auto">
          <a:xfrm>
            <a:off x="249240" y="35020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u="sng">
              <a:latin typeface="Comic Sans MS" pitchFamily="66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778627" y="4570418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68" name="Rectangle 88"/>
          <p:cNvSpPr>
            <a:spLocks noChangeArrowheads="1"/>
          </p:cNvSpPr>
          <p:nvPr/>
        </p:nvSpPr>
        <p:spPr bwMode="auto">
          <a:xfrm>
            <a:off x="3186113" y="7051675"/>
            <a:ext cx="4672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</p:txBody>
      </p:sp>
      <p:sp>
        <p:nvSpPr>
          <p:cNvPr id="2069" name="TextBox 64"/>
          <p:cNvSpPr txBox="1">
            <a:spLocks noChangeArrowheads="1"/>
          </p:cNvSpPr>
          <p:nvPr/>
        </p:nvSpPr>
        <p:spPr bwMode="auto">
          <a:xfrm>
            <a:off x="294482" y="6529056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Planetary </a:t>
            </a:r>
            <a:r>
              <a:rPr lang="en-US" altLang="en-US" sz="1400" b="1">
                <a:solidFill>
                  <a:srgbClr val="004070"/>
                </a:solidFill>
                <a:latin typeface="Helvetica" pitchFamily="2" charset="0"/>
              </a:rPr>
              <a:t>Science Legacy </a:t>
            </a: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Facilities 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28603" y="1021209"/>
            <a:ext cx="3829051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Description of Facility</a:t>
            </a:r>
            <a:endParaRPr lang="en-US" altLang="en-US" sz="16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Broadband near-field IR imaging, point spectroscopy, and hyperspectral imaging from ~2.4-15.4 µm at 3-30 nm/pixel spatial scales.  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 err="1">
                <a:latin typeface="Helvetica" pitchFamily="2" charset="0"/>
              </a:rPr>
              <a:t>Neaspec</a:t>
            </a:r>
            <a:r>
              <a:rPr lang="en-US" altLang="en-US" sz="1200" dirty="0">
                <a:latin typeface="Helvetica" pitchFamily="2" charset="0"/>
              </a:rPr>
              <a:t> </a:t>
            </a:r>
            <a:r>
              <a:rPr lang="en-US" altLang="en-US" sz="1200" dirty="0" err="1">
                <a:latin typeface="Helvetica" pitchFamily="2" charset="0"/>
              </a:rPr>
              <a:t>neaSNOM</a:t>
            </a:r>
            <a:r>
              <a:rPr lang="en-US" altLang="en-US" sz="1200" dirty="0">
                <a:latin typeface="Helvetica" pitchFamily="2" charset="0"/>
              </a:rPr>
              <a:t> near-field imaging and spectroscopy system with tunable mid-IR and near-IR laser sources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20% of instrument time available to the community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Analyses can be conducted in person or by sending samples to the PI.</a:t>
            </a: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4279568" y="3871360"/>
            <a:ext cx="465322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Contact information: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063-A Earth and Space Sciences, Stony Brook University, Stony Brook, NY 11794-2100</a:t>
            </a: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POC: Prof. Timothy Glotch (timothy.glotch@stonybrook.edu, 631-632-1168)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30" name="TextBox 22">
            <a:extLst>
              <a:ext uri="{FF2B5EF4-FFF2-40B4-BE49-F238E27FC236}">
                <a16:creationId xmlns:a16="http://schemas.microsoft.com/office/drawing/2014/main" id="{7EB36C8A-4908-4616-B887-6D7A4DD19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95" y="3940606"/>
            <a:ext cx="3781183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How to use the facility</a:t>
            </a:r>
            <a:endParaRPr lang="en-US" altLang="en-US" sz="16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Request access by emailing the PI.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Requests are evaluated based on appropriateness of samples and number of analyses requested.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Requests are prioritized after analyses required by PI and lab members.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Instrument is currently free to use.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C51A49-4B99-4047-8683-591B9248AC7B}"/>
              </a:ext>
            </a:extLst>
          </p:cNvPr>
          <p:cNvGrpSpPr/>
          <p:nvPr/>
        </p:nvGrpSpPr>
        <p:grpSpPr>
          <a:xfrm>
            <a:off x="268554" y="887413"/>
            <a:ext cx="8598890" cy="5623626"/>
            <a:chOff x="268554" y="887413"/>
            <a:chExt cx="8598890" cy="5623626"/>
          </a:xfrm>
        </p:grpSpPr>
        <p:sp>
          <p:nvSpPr>
            <p:cNvPr id="2054" name="Line 8"/>
            <p:cNvSpPr>
              <a:spLocks noChangeShapeType="1"/>
            </p:cNvSpPr>
            <p:nvPr/>
          </p:nvSpPr>
          <p:spPr bwMode="auto">
            <a:xfrm>
              <a:off x="268554" y="6480876"/>
              <a:ext cx="8551863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Line 71"/>
            <p:cNvSpPr>
              <a:spLocks noChangeShapeType="1"/>
            </p:cNvSpPr>
            <p:nvPr/>
          </p:nvSpPr>
          <p:spPr bwMode="auto">
            <a:xfrm>
              <a:off x="533402" y="887413"/>
              <a:ext cx="8301039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973B75D-0E70-427D-A6EB-434114F987E1}"/>
                </a:ext>
              </a:extLst>
            </p:cNvPr>
            <p:cNvCxnSpPr>
              <a:cxnSpLocks/>
            </p:cNvCxnSpPr>
            <p:nvPr/>
          </p:nvCxnSpPr>
          <p:spPr>
            <a:xfrm>
              <a:off x="4153983" y="887413"/>
              <a:ext cx="18103" cy="5593463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A796463-F159-42DF-9B81-DF89C1D29AFF}"/>
                </a:ext>
              </a:extLst>
            </p:cNvPr>
            <p:cNvCxnSpPr>
              <a:cxnSpLocks/>
            </p:cNvCxnSpPr>
            <p:nvPr/>
          </p:nvCxnSpPr>
          <p:spPr>
            <a:xfrm>
              <a:off x="276556" y="3659202"/>
              <a:ext cx="8590888" cy="0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922D4BF-12A5-0C46-A6DA-42997BD77F40}"/>
              </a:ext>
            </a:extLst>
          </p:cNvPr>
          <p:cNvSpPr txBox="1"/>
          <p:nvPr/>
        </p:nvSpPr>
        <p:spPr>
          <a:xfrm>
            <a:off x="4464848" y="3170034"/>
            <a:ext cx="46791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 err="1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Neaspec</a:t>
            </a:r>
            <a:r>
              <a:rPr lang="en-US" sz="120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200" dirty="0" err="1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neaSNOM</a:t>
            </a:r>
            <a:r>
              <a:rPr lang="en-US" sz="120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near-field infrared imaging and spectroscopy system at Stony Brook University. </a:t>
            </a:r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9" name="Picture 8" descr="neaspec neaSNOM near-field IR imaging and spectroscopy system. ">
            <a:extLst>
              <a:ext uri="{FF2B5EF4-FFF2-40B4-BE49-F238E27FC236}">
                <a16:creationId xmlns:a16="http://schemas.microsoft.com/office/drawing/2014/main" id="{1A236173-0E8C-2C0C-6B5F-85D87C763C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980" y="936073"/>
            <a:ext cx="3701237" cy="223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7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6E7E0EE5C2894B94AA200EC51B9C70" ma:contentTypeVersion="4" ma:contentTypeDescription="Create a new document." ma:contentTypeScope="" ma:versionID="5f80299ceca6a55bb4dbcfeca982d462">
  <xsd:schema xmlns:xsd="http://www.w3.org/2001/XMLSchema" xmlns:xs="http://www.w3.org/2001/XMLSchema" xmlns:p="http://schemas.microsoft.com/office/2006/metadata/properties" xmlns:ns2="a5b23d55-c766-42ba-a2d7-8ee98c0cd3bb" xmlns:ns3="c7485024-4b96-46f3-8c64-4de490aeca19" targetNamespace="http://schemas.microsoft.com/office/2006/metadata/properties" ma:root="true" ma:fieldsID="9f5b199156525cfc46f371d0ffd7d9db" ns2:_="" ns3:_="">
    <xsd:import namespace="a5b23d55-c766-42ba-a2d7-8ee98c0cd3bb"/>
    <xsd:import namespace="c7485024-4b96-46f3-8c64-4de490aeca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23d55-c766-42ba-a2d7-8ee98c0cd3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85024-4b96-46f3-8c64-4de490aeca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3833C3-E233-45D6-BCFE-29F25CED6C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23d55-c766-42ba-a2d7-8ee98c0cd3bb"/>
    <ds:schemaRef ds:uri="c7485024-4b96-46f3-8c64-4de490aeca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B4F640-412F-477C-9D4E-20F826A7480D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www.w3.org/XML/1998/namespace"/>
    <ds:schemaRef ds:uri="a5b23d55-c766-42ba-a2d7-8ee98c0cd3bb"/>
    <ds:schemaRef ds:uri="http://schemas.microsoft.com/office/2006/documentManagement/types"/>
    <ds:schemaRef ds:uri="http://schemas.openxmlformats.org/package/2006/metadata/core-properties"/>
    <ds:schemaRef ds:uri="c7485024-4b96-46f3-8c64-4de490aeca19"/>
  </ds:schemaRefs>
</ds:datastoreItem>
</file>

<file path=customXml/itemProps3.xml><?xml version="1.0" encoding="utf-8"?>
<ds:datastoreItem xmlns:ds="http://schemas.openxmlformats.org/officeDocument/2006/customXml" ds:itemID="{1632BE7A-175B-4A20-BA8E-6EB24DFEE7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190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Helvetica</vt:lpstr>
      <vt:lpstr>Times</vt:lpstr>
      <vt:lpstr>Times New Roman</vt:lpstr>
      <vt:lpstr>Office Theme</vt:lpstr>
      <vt:lpstr>Stony Brook Nano-IR Imaging and Spectroscopy Facility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Generation Neutron and Gamma-Ray Spectrometer for Planetary Spacecraft</dc:title>
  <dc:creator>Gaier, James R. (GRC-LME0)</dc:creator>
  <cp:lastModifiedBy>Vander Kaaden, Kathleen E. (HQ-DG000)</cp:lastModifiedBy>
  <cp:revision>8</cp:revision>
  <dcterms:created xsi:type="dcterms:W3CDTF">2015-03-10T15:46:18Z</dcterms:created>
  <dcterms:modified xsi:type="dcterms:W3CDTF">2022-12-22T20:15:39Z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0x0101001B6E7E0EE5C2894B94AA200EC51B9C70</vt:lpwstr>
  </property>
</Properties>
</file>