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86" autoAdjust="0"/>
    <p:restoredTop sz="94485" autoAdjust="0"/>
  </p:normalViewPr>
  <p:slideViewPr>
    <p:cSldViewPr snapToGrid="0">
      <p:cViewPr varScale="1">
        <p:scale>
          <a:sx n="67" d="100"/>
          <a:sy n="67" d="100"/>
        </p:scale>
        <p:origin x="147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20B83-C36D-4135-B3BB-31E8FCDDEAE8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EFC8E-51B7-4133-9B32-6241830A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868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9BA2FEF-D731-4A40-807C-D316E9787537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1000" dirty="0">
                <a:latin typeface="Comic Sans MS" pitchFamily="66" charset="0"/>
              </a:rPr>
              <a:t>Please complete and email to </a:t>
            </a:r>
            <a:r>
              <a:rPr lang="en-US" sz="1800" u="sng" dirty="0">
                <a:solidFill>
                  <a:srgbClr val="0000FF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Kathleen.e.vanderkaaden@nasa.gov</a:t>
            </a:r>
            <a:endParaRPr lang="en-US" altLang="en-US" sz="1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37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425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20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83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22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536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66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09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011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454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47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632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C1C29-06D0-486E-94FD-D4DB910C7CB9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65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1.pn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jpeg"/><Relationship Id="rId5" Type="http://schemas.openxmlformats.org/officeDocument/2006/relationships/hyperlink" Target="https://www.bnl.gov/nsls2/userguide/" TargetMode="External"/><Relationship Id="rId4" Type="http://schemas.openxmlformats.org/officeDocument/2006/relationships/hyperlink" Target="https://www.stonybrook.edu/commcms/geosciences/people/_researchfaculty/northrup.php" TargetMode="External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365127" y="4305303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Times" pitchFamily="-84" charset="0"/>
            </a:endParaRPr>
          </a:p>
        </p:txBody>
      </p:sp>
      <p:pic>
        <p:nvPicPr>
          <p:cNvPr id="2055" name="Picture 67" descr="NASA-logo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5" y="134938"/>
            <a:ext cx="746125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9" name="Rectangle 75"/>
          <p:cNvSpPr>
            <a:spLocks noGrp="1" noChangeArrowheads="1"/>
          </p:cNvSpPr>
          <p:nvPr>
            <p:ph type="title"/>
          </p:nvPr>
        </p:nvSpPr>
        <p:spPr>
          <a:xfrm>
            <a:off x="1143006" y="111125"/>
            <a:ext cx="7572375" cy="381000"/>
          </a:xfrm>
          <a:noFill/>
        </p:spPr>
        <p:txBody>
          <a:bodyPr>
            <a:normAutofit/>
          </a:bodyPr>
          <a:lstStyle/>
          <a:p>
            <a:r>
              <a:rPr lang="en-US" altLang="en-US" sz="1600" b="1" dirty="0">
                <a:latin typeface="Helvetica" pitchFamily="2" charset="0"/>
              </a:rPr>
              <a:t>A Tender-Energy X-Ray Microprobe for Analysis of Extraterrestrial Materials</a:t>
            </a:r>
          </a:p>
        </p:txBody>
      </p:sp>
      <p:sp>
        <p:nvSpPr>
          <p:cNvPr id="2060" name="Text Box 76"/>
          <p:cNvSpPr txBox="1">
            <a:spLocks noChangeArrowheads="1"/>
          </p:cNvSpPr>
          <p:nvPr/>
        </p:nvSpPr>
        <p:spPr bwMode="auto">
          <a:xfrm>
            <a:off x="228603" y="4187828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Comic Sans MS" pitchFamily="66" charset="0"/>
            </a:endParaRPr>
          </a:p>
        </p:txBody>
      </p:sp>
      <p:sp>
        <p:nvSpPr>
          <p:cNvPr id="2061" name="Text Box 77"/>
          <p:cNvSpPr txBox="1">
            <a:spLocks noChangeArrowheads="1"/>
          </p:cNvSpPr>
          <p:nvPr/>
        </p:nvSpPr>
        <p:spPr bwMode="auto">
          <a:xfrm>
            <a:off x="39566" y="399729"/>
            <a:ext cx="9051680" cy="846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400" dirty="0">
                <a:latin typeface="Helvetica" pitchFamily="2" charset="0"/>
                <a:cs typeface="Times New Roman" pitchFamily="18" charset="0"/>
              </a:rPr>
              <a:t>PI:  Paul Northrup, Stony Brook University           </a:t>
            </a:r>
            <a:r>
              <a:rPr lang="en-US" altLang="en-US" sz="1400" dirty="0">
                <a:latin typeface="Helvetica" pitchFamily="2" charset="0"/>
                <a:cs typeface="Times New Roman" pitchFamily="18" charset="0"/>
                <a:hlinkClick r:id="rId4"/>
              </a:rPr>
              <a:t>https://www.stonybrook.edu/commcms/geosciences/people/_researchfaculty/northrup.php</a:t>
            </a:r>
            <a:endParaRPr lang="en-US" altLang="en-US" sz="1400" dirty="0">
              <a:latin typeface="Helvetica" pitchFamily="2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endParaRPr lang="en-US" altLang="en-US" sz="1400" dirty="0">
              <a:latin typeface="Helvetica" pitchFamily="2" charset="0"/>
              <a:cs typeface="Times New Roman" pitchFamily="18" charset="0"/>
            </a:endParaRPr>
          </a:p>
        </p:txBody>
      </p:sp>
      <p:sp>
        <p:nvSpPr>
          <p:cNvPr id="2063" name="Text Box 79"/>
          <p:cNvSpPr txBox="1">
            <a:spLocks noChangeArrowheads="1"/>
          </p:cNvSpPr>
          <p:nvPr/>
        </p:nvSpPr>
        <p:spPr bwMode="auto">
          <a:xfrm>
            <a:off x="249240" y="3502028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u="sng">
              <a:latin typeface="Comic Sans MS" pitchFamily="66" charset="0"/>
            </a:endParaRPr>
          </a:p>
        </p:txBody>
      </p:sp>
      <p:sp>
        <p:nvSpPr>
          <p:cNvPr id="2066" name="Rectangle 83"/>
          <p:cNvSpPr>
            <a:spLocks noChangeArrowheads="1"/>
          </p:cNvSpPr>
          <p:nvPr/>
        </p:nvSpPr>
        <p:spPr bwMode="auto">
          <a:xfrm>
            <a:off x="6778627" y="4570418"/>
            <a:ext cx="184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068" name="Rectangle 88"/>
          <p:cNvSpPr>
            <a:spLocks noChangeArrowheads="1"/>
          </p:cNvSpPr>
          <p:nvPr/>
        </p:nvSpPr>
        <p:spPr bwMode="auto">
          <a:xfrm>
            <a:off x="3186113" y="7051675"/>
            <a:ext cx="46720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Comic Sans MS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Comic Sans MS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Comic Sans MS" pitchFamily="66" charset="0"/>
            </a:endParaRPr>
          </a:p>
        </p:txBody>
      </p:sp>
      <p:sp>
        <p:nvSpPr>
          <p:cNvPr id="2069" name="TextBox 64"/>
          <p:cNvSpPr txBox="1">
            <a:spLocks noChangeArrowheads="1"/>
          </p:cNvSpPr>
          <p:nvPr/>
        </p:nvSpPr>
        <p:spPr bwMode="auto">
          <a:xfrm>
            <a:off x="294482" y="6529056"/>
            <a:ext cx="85550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4070"/>
                </a:solidFill>
                <a:latin typeface="Helvetica" pitchFamily="2" charset="0"/>
              </a:rPr>
              <a:t>Planetary </a:t>
            </a:r>
            <a:r>
              <a:rPr lang="en-US" altLang="en-US" sz="1400" b="1">
                <a:solidFill>
                  <a:srgbClr val="004070"/>
                </a:solidFill>
                <a:latin typeface="Helvetica" pitchFamily="2" charset="0"/>
              </a:rPr>
              <a:t>Science Legacy </a:t>
            </a:r>
            <a:r>
              <a:rPr lang="en-US" altLang="en-US" sz="1400" b="1" dirty="0">
                <a:solidFill>
                  <a:srgbClr val="004070"/>
                </a:solidFill>
                <a:latin typeface="Helvetica" pitchFamily="2" charset="0"/>
              </a:rPr>
              <a:t>Facilities </a:t>
            </a:r>
          </a:p>
        </p:txBody>
      </p:sp>
      <p:sp>
        <p:nvSpPr>
          <p:cNvPr id="2070" name="TextBox 22"/>
          <p:cNvSpPr txBox="1">
            <a:spLocks noChangeArrowheads="1"/>
          </p:cNvSpPr>
          <p:nvPr/>
        </p:nvSpPr>
        <p:spPr bwMode="auto">
          <a:xfrm>
            <a:off x="228603" y="937685"/>
            <a:ext cx="3907277" cy="2523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 dirty="0">
                <a:latin typeface="Helvetica" pitchFamily="2" charset="0"/>
              </a:rPr>
              <a:t>Description of “TES” Beamline 8BM Facility</a:t>
            </a:r>
            <a:endParaRPr lang="en-US" altLang="en-US" sz="1600" dirty="0">
              <a:latin typeface="Helvetica" pitchFamily="2" charset="0"/>
            </a:endParaRP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TES is a synchrotron X-ray microprobe optimized for a lower energy range than typical hard X-ray microprobes, to access lighter elements Mg to Ca</a:t>
            </a: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Microbeam X-ray fluorescence (XRF) can map distribution and relative concentration of elements</a:t>
            </a: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Microbeam X-ray absorption spectroscopy can ID oxidation state, chemical speciation, local structure</a:t>
            </a: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Probe beam is user-tunable from 2 to 10 </a:t>
            </a:r>
            <a:r>
              <a:rPr lang="en-US" altLang="en-US" sz="1200" dirty="0">
                <a:latin typeface="Symbol" panose="05050102010706020507" pitchFamily="18" charset="2"/>
              </a:rPr>
              <a:t>m</a:t>
            </a:r>
            <a:r>
              <a:rPr lang="en-US" altLang="en-US" sz="1200" dirty="0">
                <a:latin typeface="Helvetica" pitchFamily="2" charset="0"/>
              </a:rPr>
              <a:t>m</a:t>
            </a: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Non-destructive; samples require minimal or no sample prep.  Versatile: thin sections, powders, grains, or pieces; helium sample environment.</a:t>
            </a: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See Northrup (2019) </a:t>
            </a:r>
            <a:r>
              <a:rPr lang="en-US" altLang="en-US" sz="1200" i="1" dirty="0">
                <a:latin typeface="Helvetica" pitchFamily="2" charset="0"/>
              </a:rPr>
              <a:t>J. Synch. Rad</a:t>
            </a:r>
            <a:r>
              <a:rPr lang="en-US" altLang="en-US" sz="1200" dirty="0">
                <a:latin typeface="Helvetica" pitchFamily="2" charset="0"/>
              </a:rPr>
              <a:t>., </a:t>
            </a:r>
            <a:r>
              <a:rPr lang="en-US" altLang="en-US" sz="1200" b="1" dirty="0">
                <a:latin typeface="Helvetica" pitchFamily="2" charset="0"/>
              </a:rPr>
              <a:t>26</a:t>
            </a:r>
            <a:r>
              <a:rPr lang="en-US" altLang="en-US" sz="1200" dirty="0">
                <a:latin typeface="Helvetica" pitchFamily="2" charset="0"/>
              </a:rPr>
              <a:t>, 2064-2074</a:t>
            </a:r>
          </a:p>
        </p:txBody>
      </p:sp>
      <p:sp>
        <p:nvSpPr>
          <p:cNvPr id="28" name="TextBox 22"/>
          <p:cNvSpPr txBox="1">
            <a:spLocks noChangeArrowheads="1"/>
          </p:cNvSpPr>
          <p:nvPr/>
        </p:nvSpPr>
        <p:spPr bwMode="auto">
          <a:xfrm>
            <a:off x="4279567" y="3757064"/>
            <a:ext cx="4691943" cy="260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 dirty="0">
                <a:latin typeface="Helvetica" pitchFamily="2" charset="0"/>
              </a:rPr>
              <a:t>Contact information:</a:t>
            </a:r>
            <a:endParaRPr lang="en-US" altLang="en-US" sz="1400" dirty="0">
              <a:latin typeface="Helvetica" pitchFamily="2" charset="0"/>
            </a:endParaRPr>
          </a:p>
          <a:p>
            <a:pPr marL="174625" indent="-174625" eaLnBrk="1" hangingPunct="1">
              <a:spcBef>
                <a:spcPts val="600"/>
              </a:spcBef>
            </a:pPr>
            <a:r>
              <a:rPr lang="en-US" altLang="en-US" sz="1200" dirty="0">
                <a:latin typeface="Helvetica" pitchFamily="2" charset="0"/>
              </a:rPr>
              <a:t>The TES Microprobe is Beamline 8BM at the National Synchrotron Light Source II, Brookhaven National Laboratory, on Long Island, NY</a:t>
            </a:r>
          </a:p>
          <a:p>
            <a:pPr marL="174625" indent="-174625" eaLnBrk="1" hangingPunct="1">
              <a:spcBef>
                <a:spcPts val="600"/>
              </a:spcBef>
            </a:pPr>
            <a:r>
              <a:rPr lang="en-US" altLang="en-US" sz="1200" dirty="0">
                <a:latin typeface="Helvetica" pitchFamily="2" charset="0"/>
              </a:rPr>
              <a:t>NSLSII User Office https://www.bnl.gov/nsls2/user-services.php phone: (631) 344-8737   email: nsls2user@bnl.gov</a:t>
            </a:r>
          </a:p>
          <a:p>
            <a:pPr marL="174625" indent="-174625" eaLnBrk="1" hangingPunct="1">
              <a:spcBef>
                <a:spcPts val="600"/>
              </a:spcBef>
            </a:pPr>
            <a:r>
              <a:rPr lang="en-US" altLang="en-US" sz="1200" dirty="0">
                <a:latin typeface="Helvetica" pitchFamily="2" charset="0"/>
              </a:rPr>
              <a:t>The TES Project PI ( paul.northrup@stonybrook.edu ) welcomes inquiries and collaborations</a:t>
            </a:r>
          </a:p>
          <a:p>
            <a:pPr eaLnBrk="1" hangingPunct="1">
              <a:spcBef>
                <a:spcPts val="600"/>
              </a:spcBef>
              <a:buNone/>
            </a:pPr>
            <a:r>
              <a:rPr lang="en-US" altLang="en-US" sz="1200" dirty="0">
                <a:latin typeface="Helvetica" pitchFamily="2" charset="0"/>
              </a:rPr>
              <a:t>*Northrup et al., 2021, LPSC</a:t>
            </a:r>
          </a:p>
          <a:p>
            <a:pPr marL="174625" indent="-174625" eaLnBrk="1" hangingPunct="1">
              <a:spcBef>
                <a:spcPts val="600"/>
              </a:spcBef>
            </a:pPr>
            <a:endParaRPr lang="en-US" altLang="en-US" sz="1200" dirty="0">
              <a:latin typeface="Helvetica" pitchFamily="2" charset="0"/>
            </a:endParaRPr>
          </a:p>
          <a:p>
            <a:pPr marL="285750" indent="-285750" eaLnBrk="1" hangingPunct="1">
              <a:spcBef>
                <a:spcPct val="0"/>
              </a:spcBef>
            </a:pPr>
            <a:endParaRPr lang="en-US" altLang="en-US" sz="1600" b="1" u="sng" dirty="0">
              <a:latin typeface="Helvetica" pitchFamily="2" charset="0"/>
            </a:endParaRPr>
          </a:p>
        </p:txBody>
      </p:sp>
      <p:sp>
        <p:nvSpPr>
          <p:cNvPr id="30" name="TextBox 22">
            <a:extLst>
              <a:ext uri="{FF2B5EF4-FFF2-40B4-BE49-F238E27FC236}">
                <a16:creationId xmlns:a16="http://schemas.microsoft.com/office/drawing/2014/main" id="{7EB36C8A-4908-4616-B887-6D7A4DD19A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695" y="3764766"/>
            <a:ext cx="3781183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 dirty="0">
                <a:latin typeface="Helvetica" pitchFamily="2" charset="0"/>
              </a:rPr>
              <a:t>How to use the facility</a:t>
            </a:r>
            <a:endParaRPr lang="en-US" altLang="en-US" sz="1600" dirty="0">
              <a:latin typeface="Helvetica" pitchFamily="2" charset="0"/>
            </a:endParaRP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TES is available to the community as a User Facility, either in person, remote, or in collaboration with the PI</a:t>
            </a: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Access to TES, Beamline 8-BM, can be requested through the NSLS-II User Facility General User program, described at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1200" dirty="0">
                <a:latin typeface="Helvetica" pitchFamily="2" charset="0"/>
              </a:rPr>
              <a:t>             </a:t>
            </a:r>
            <a:r>
              <a:rPr lang="en-US" altLang="en-US" sz="1200" dirty="0">
                <a:latin typeface="Helvetica" pitchFamily="2" charset="0"/>
                <a:hlinkClick r:id="rId5"/>
              </a:rPr>
              <a:t>https://www.bnl.gov/nsls2/userguide/</a:t>
            </a:r>
            <a:endParaRPr lang="en-US" altLang="en-US" sz="1200" dirty="0">
              <a:latin typeface="Helvetica" pitchFamily="2" charset="0"/>
            </a:endParaRP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There is no cost to use TES; access requests are peer-reviewed by an external panel, ranked, and allocated time according to competitive score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1C51A49-4B99-4047-8683-591B9248AC7B}"/>
              </a:ext>
            </a:extLst>
          </p:cNvPr>
          <p:cNvGrpSpPr/>
          <p:nvPr/>
        </p:nvGrpSpPr>
        <p:grpSpPr>
          <a:xfrm>
            <a:off x="268554" y="887413"/>
            <a:ext cx="8598890" cy="5623626"/>
            <a:chOff x="268554" y="887413"/>
            <a:chExt cx="8598890" cy="5623626"/>
          </a:xfrm>
        </p:grpSpPr>
        <p:sp>
          <p:nvSpPr>
            <p:cNvPr id="2054" name="Line 8"/>
            <p:cNvSpPr>
              <a:spLocks noChangeShapeType="1"/>
            </p:cNvSpPr>
            <p:nvPr/>
          </p:nvSpPr>
          <p:spPr bwMode="auto">
            <a:xfrm>
              <a:off x="268554" y="6480876"/>
              <a:ext cx="8551863" cy="3016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" name="Line 71"/>
            <p:cNvSpPr>
              <a:spLocks noChangeShapeType="1"/>
            </p:cNvSpPr>
            <p:nvPr/>
          </p:nvSpPr>
          <p:spPr bwMode="auto">
            <a:xfrm>
              <a:off x="533402" y="887413"/>
              <a:ext cx="8301039" cy="0"/>
            </a:xfrm>
            <a:prstGeom prst="line">
              <a:avLst/>
            </a:prstGeom>
            <a:noFill/>
            <a:ln w="28575">
              <a:solidFill>
                <a:srgbClr val="FF5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973B75D-0E70-427D-A6EB-434114F987E1}"/>
                </a:ext>
              </a:extLst>
            </p:cNvPr>
            <p:cNvCxnSpPr>
              <a:cxnSpLocks/>
            </p:cNvCxnSpPr>
            <p:nvPr/>
          </p:nvCxnSpPr>
          <p:spPr>
            <a:xfrm>
              <a:off x="4153983" y="887413"/>
              <a:ext cx="18103" cy="5593463"/>
            </a:xfrm>
            <a:prstGeom prst="line">
              <a:avLst/>
            </a:prstGeom>
            <a:ln w="38100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A796463-F159-42DF-9B81-DF89C1D29AFF}"/>
                </a:ext>
              </a:extLst>
            </p:cNvPr>
            <p:cNvCxnSpPr>
              <a:cxnSpLocks/>
            </p:cNvCxnSpPr>
            <p:nvPr/>
          </p:nvCxnSpPr>
          <p:spPr>
            <a:xfrm>
              <a:off x="276556" y="3659202"/>
              <a:ext cx="8590888" cy="0"/>
            </a:xfrm>
            <a:prstGeom prst="line">
              <a:avLst/>
            </a:prstGeom>
            <a:ln w="38100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7FB50E84-149E-2E33-0888-7EE92401DE1B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44884" b="32686"/>
          <a:stretch/>
        </p:blipFill>
        <p:spPr>
          <a:xfrm>
            <a:off x="4189622" y="914157"/>
            <a:ext cx="2430985" cy="167005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A717257-E3EB-B153-1B43-04437DC51C7B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616" b="36420"/>
          <a:stretch/>
        </p:blipFill>
        <p:spPr>
          <a:xfrm>
            <a:off x="6378128" y="2032219"/>
            <a:ext cx="2489315" cy="160744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118295" y="2531347"/>
            <a:ext cx="276608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>
                <a:latin typeface="Helvetica" pitchFamily="2" charset="0"/>
              </a:rPr>
              <a:t>Speciation imaging</a:t>
            </a:r>
            <a:r>
              <a:rPr lang="en-US" sz="1000" dirty="0">
                <a:latin typeface="Helvetica" pitchFamily="2" charset="0"/>
              </a:rPr>
              <a:t>, at 4 </a:t>
            </a:r>
            <a:r>
              <a:rPr lang="en-US" sz="1000" dirty="0">
                <a:latin typeface="Symbol" panose="05050102010706020507" pitchFamily="18" charset="2"/>
              </a:rPr>
              <a:t>m</a:t>
            </a:r>
            <a:r>
              <a:rPr lang="en-US" sz="1000" dirty="0">
                <a:latin typeface="Helvetica" pitchFamily="2" charset="0"/>
              </a:rPr>
              <a:t>m resolution, showing distribution of phosphide </a:t>
            </a:r>
            <a:r>
              <a:rPr lang="en-US" sz="1000" i="1" dirty="0">
                <a:latin typeface="Helvetica" pitchFamily="2" charset="0"/>
              </a:rPr>
              <a:t>vs</a:t>
            </a:r>
            <a:r>
              <a:rPr lang="en-US" sz="1000" dirty="0">
                <a:latin typeface="Helvetica" pitchFamily="2" charset="0"/>
              </a:rPr>
              <a:t> phosphate (above) and sulfide </a:t>
            </a:r>
            <a:r>
              <a:rPr lang="en-US" sz="1000" i="1" dirty="0">
                <a:latin typeface="Helvetica" pitchFamily="2" charset="0"/>
              </a:rPr>
              <a:t>vs</a:t>
            </a:r>
            <a:r>
              <a:rPr lang="en-US" sz="1000" dirty="0">
                <a:latin typeface="Helvetica" pitchFamily="2" charset="0"/>
              </a:rPr>
              <a:t> sulfate (rt), relative to Si, in NWA12748*. </a:t>
            </a:r>
            <a:r>
              <a:rPr lang="en-US" sz="1000" i="1" dirty="0">
                <a:latin typeface="Helvetica" pitchFamily="2" charset="0"/>
              </a:rPr>
              <a:t>Absorption spectra </a:t>
            </a:r>
            <a:r>
              <a:rPr lang="en-US" sz="1000" dirty="0">
                <a:latin typeface="Helvetica" pitchFamily="2" charset="0"/>
              </a:rPr>
              <a:t>(top rt) of P and S, used for ID of oxidation state and host phase at ~2 </a:t>
            </a:r>
            <a:r>
              <a:rPr lang="en-US" sz="1000" dirty="0">
                <a:latin typeface="Symbol" panose="05050102010706020507" pitchFamily="18" charset="2"/>
              </a:rPr>
              <a:t>m</a:t>
            </a:r>
            <a:r>
              <a:rPr lang="en-US" sz="1000" dirty="0">
                <a:latin typeface="Helvetica" pitchFamily="2" charset="0"/>
              </a:rPr>
              <a:t>m resolution and fast (1-2 min) scans</a:t>
            </a:r>
            <a:r>
              <a:rPr lang="en-US" sz="1000">
                <a:latin typeface="Helvetica" pitchFamily="2" charset="0"/>
              </a:rPr>
              <a:t>.    </a:t>
            </a:r>
            <a:endParaRPr lang="en-US" sz="1000" dirty="0">
              <a:latin typeface="Helvetica" pitchFamily="2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3CF024E-79F1-A7FE-7973-9040EFD079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96" t="11449" r="50951" b="25403"/>
          <a:stretch>
            <a:fillRect/>
          </a:stretch>
        </p:blipFill>
        <p:spPr bwMode="auto">
          <a:xfrm>
            <a:off x="6601037" y="921426"/>
            <a:ext cx="1059230" cy="1095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A6665EEB-D647-E177-000F-15E8E71D5D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65" t="12047" r="54520" b="25117"/>
          <a:stretch>
            <a:fillRect/>
          </a:stretch>
        </p:blipFill>
        <p:spPr bwMode="auto">
          <a:xfrm>
            <a:off x="7693269" y="921426"/>
            <a:ext cx="1141172" cy="1105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3272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6E7E0EE5C2894B94AA200EC51B9C70" ma:contentTypeVersion="4" ma:contentTypeDescription="Create a new document." ma:contentTypeScope="" ma:versionID="5f80299ceca6a55bb4dbcfeca982d462">
  <xsd:schema xmlns:xsd="http://www.w3.org/2001/XMLSchema" xmlns:xs="http://www.w3.org/2001/XMLSchema" xmlns:p="http://schemas.microsoft.com/office/2006/metadata/properties" xmlns:ns2="a5b23d55-c766-42ba-a2d7-8ee98c0cd3bb" xmlns:ns3="c7485024-4b96-46f3-8c64-4de490aeca19" targetNamespace="http://schemas.microsoft.com/office/2006/metadata/properties" ma:root="true" ma:fieldsID="9f5b199156525cfc46f371d0ffd7d9db" ns2:_="" ns3:_="">
    <xsd:import namespace="a5b23d55-c766-42ba-a2d7-8ee98c0cd3bb"/>
    <xsd:import namespace="c7485024-4b96-46f3-8c64-4de490aeca1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b23d55-c766-42ba-a2d7-8ee98c0cd3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485024-4b96-46f3-8c64-4de490aeca1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32BE7A-175B-4A20-BA8E-6EB24DFEE78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B4F640-412F-477C-9D4E-20F826A7480D}">
  <ds:schemaRefs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terms/"/>
    <ds:schemaRef ds:uri="http://purl.org/dc/elements/1.1/"/>
    <ds:schemaRef ds:uri="http://www.w3.org/XML/1998/namespace"/>
    <ds:schemaRef ds:uri="a5b23d55-c766-42ba-a2d7-8ee98c0cd3bb"/>
    <ds:schemaRef ds:uri="http://schemas.microsoft.com/office/2006/documentManagement/types"/>
    <ds:schemaRef ds:uri="http://schemas.openxmlformats.org/package/2006/metadata/core-properties"/>
    <ds:schemaRef ds:uri="c7485024-4b96-46f3-8c64-4de490aeca19"/>
  </ds:schemaRefs>
</ds:datastoreItem>
</file>

<file path=customXml/itemProps3.xml><?xml version="1.0" encoding="utf-8"?>
<ds:datastoreItem xmlns:ds="http://schemas.openxmlformats.org/officeDocument/2006/customXml" ds:itemID="{283833C3-E233-45D6-BCFE-29F25CED6C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b23d55-c766-42ba-a2d7-8ee98c0cd3bb"/>
    <ds:schemaRef ds:uri="c7485024-4b96-46f3-8c64-4de490aeca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626</TotalTime>
  <Words>397</Words>
  <Application>Microsoft Office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Garamond</vt:lpstr>
      <vt:lpstr>Helvetica</vt:lpstr>
      <vt:lpstr>Symbol</vt:lpstr>
      <vt:lpstr>Times</vt:lpstr>
      <vt:lpstr>Times New Roman</vt:lpstr>
      <vt:lpstr>Office Theme</vt:lpstr>
      <vt:lpstr>A Tender-Energy X-Ray Microprobe for Analysis of Extraterrestrial Materials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Next Generation Neutron and Gamma-Ray Spectrometer for Planetary Spacecraft</dc:title>
  <dc:creator>Gaier, James R. (GRC-LME0)</dc:creator>
  <cp:lastModifiedBy>Kathleen</cp:lastModifiedBy>
  <cp:revision>15</cp:revision>
  <dcterms:created xsi:type="dcterms:W3CDTF">2015-03-10T15:46:18Z</dcterms:created>
  <dcterms:modified xsi:type="dcterms:W3CDTF">2023-01-03T12:51:53Z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0x0101001B6E7E0EE5C2894B94AA200EC51B9C70</vt:lpwstr>
  </property>
</Properties>
</file>