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320" r:id="rId2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80160" autoAdjust="0"/>
  </p:normalViewPr>
  <p:slideViewPr>
    <p:cSldViewPr snapToGrid="0" snapToObjects="1">
      <p:cViewPr varScale="1">
        <p:scale>
          <a:sx n="132" d="100"/>
          <a:sy n="132" d="100"/>
        </p:scale>
        <p:origin x="1712" y="176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11/1/21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Planet Formation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Audience: 9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Grade and older. 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Description: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This slide illustrates how planets form from dust in a few hundred million years. Steps illustrated include planetesimal, protoplanets, giant and rocky planets.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#1: Astronomical dust</a:t>
            </a:r>
          </a:p>
          <a:p>
            <a:r>
              <a:rPr lang="en-US" dirty="0"/>
              <a:t>Click #2: Planetesimals</a:t>
            </a:r>
          </a:p>
          <a:p>
            <a:r>
              <a:rPr lang="en-US" dirty="0"/>
              <a:t>Click #3: Protoplanets</a:t>
            </a:r>
          </a:p>
          <a:p>
            <a:r>
              <a:rPr lang="en-US" dirty="0"/>
              <a:t>Click #4: Giant planets</a:t>
            </a:r>
          </a:p>
          <a:p>
            <a:r>
              <a:rPr lang="en-US" dirty="0"/>
              <a:t>Click #5: Rocky, terrestrial planets</a:t>
            </a:r>
          </a:p>
          <a:p>
            <a:r>
              <a:rPr lang="en-US" dirty="0"/>
              <a:t>Click #6: Planet formation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B95CE11-024D-3F4B-BC28-D51D5826C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78B4A6A-4915-8443-AB7C-65C51537CBCC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F3182A71-BA6C-4547-8331-7ABBC67616D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0FAFACDF-3642-8B4C-91A4-AF675B5D00DF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5E123897-8D53-0A42-9BEB-D7DB19DE493C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84F95DE-5270-E645-B311-4B413DD943E7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9A1C2EC-5A26-C245-9FB6-75590BA66773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A69F6DE1-B383-3341-AAB2-4917D353A1F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2027EC9-E70F-C248-88B9-E84C36A5AD3F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76B292D6-AAA8-7C47-B610-49B4A89AAC24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F9EC2D1-F9FB-D040-AC8A-FEC7C53B974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0E36706-0BCA-DC46-9383-936BEDCC9D9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CFDE584-1074-9049-92DB-08B06EFE87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A8D7E342-516D-4944-B5A2-4263BF6C06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C9049C6E-B33F-5D4E-85E8-6DA8A68D12CC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5C983F3-4002-014F-99A9-5CE9FD5A4F3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6B8282F-6E91-3F4A-8A22-D55DCFE23B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FAD9EA7C-53BA-D643-AF92-02919F851A3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EE239E7-3DAA-5D4B-8F19-81012A27D8D6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/>
          <a:p>
            <a:fld id="{BD6CABD3-6C16-BC44-8300-6A6289E70852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4B3FF778-78CC-B848-9E2C-1B5B5C050617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DF738A0A-176B-1540-ADF5-CAB2542E2BAE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82A00A1D-59CD-FC40-8CB9-035C2B72DE58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310CBB1-6EFA-3040-B677-2D5E27904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D6CABD3-6C16-BC44-8300-6A6289E70852}" type="datetime4">
              <a:rPr lang="en-US" smtClean="0"/>
              <a:pPr/>
              <a:t>November 1, 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B7DA37F-3862-FC4A-8823-3A71FC98E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B1A892C-70A8-1143-A670-8BC1EE9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54D05-9638-2740-A811-C34E59CBA73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microsoft.com/office/2007/relationships/hdphoto" Target="../media/hdphoto1.wdp"/><Relationship Id="rId5" Type="http://schemas.openxmlformats.org/officeDocument/2006/relationships/image" Target="../media/image3.jpg"/><Relationship Id="rId15" Type="http://schemas.openxmlformats.org/officeDocument/2006/relationships/image" Target="../media/image11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DE0DF1E5-78E0-2C40-82D9-23263410AF5E}"/>
              </a:ext>
            </a:extLst>
          </p:cNvPr>
          <p:cNvGrpSpPr/>
          <p:nvPr/>
        </p:nvGrpSpPr>
        <p:grpSpPr>
          <a:xfrm>
            <a:off x="0" y="1185369"/>
            <a:ext cx="9784913" cy="3839564"/>
            <a:chOff x="744130" y="1258613"/>
            <a:chExt cx="9784912" cy="38395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ED95C4-7A55-2646-94BB-38ACF145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44130" y="1258613"/>
              <a:ext cx="9143997" cy="383956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16EEF6-A493-3B4F-ADB0-DB633E1B0DE1}"/>
                </a:ext>
              </a:extLst>
            </p:cNvPr>
            <p:cNvSpPr txBox="1"/>
            <p:nvPr/>
          </p:nvSpPr>
          <p:spPr>
            <a:xfrm>
              <a:off x="10087896" y="194383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E3BD4A-DCD1-484D-9225-ADDE1568B562}"/>
              </a:ext>
            </a:extLst>
          </p:cNvPr>
          <p:cNvGrpSpPr/>
          <p:nvPr/>
        </p:nvGrpSpPr>
        <p:grpSpPr>
          <a:xfrm>
            <a:off x="0" y="1185369"/>
            <a:ext cx="9985149" cy="3839564"/>
            <a:chOff x="353963" y="1638408"/>
            <a:chExt cx="9985148" cy="383956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7F35BA0-20D3-B141-B59A-B6967EF59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53963" y="1638408"/>
              <a:ext cx="9143997" cy="383956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C576AA-0FF1-B143-B018-13F352D31370}"/>
                </a:ext>
              </a:extLst>
            </p:cNvPr>
            <p:cNvSpPr txBox="1"/>
            <p:nvPr/>
          </p:nvSpPr>
          <p:spPr>
            <a:xfrm>
              <a:off x="10026205" y="25231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83E7E6-74EA-0448-AC9E-82C6A2B5FE04}"/>
              </a:ext>
            </a:extLst>
          </p:cNvPr>
          <p:cNvGrpSpPr/>
          <p:nvPr/>
        </p:nvGrpSpPr>
        <p:grpSpPr>
          <a:xfrm>
            <a:off x="1" y="1185369"/>
            <a:ext cx="10157787" cy="3839564"/>
            <a:chOff x="353962" y="1638408"/>
            <a:chExt cx="10157786" cy="38395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60B31B-214F-4149-8ECF-EBE40B44F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962" y="1638408"/>
              <a:ext cx="9144000" cy="383956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29136C-5DB7-AA41-92D7-53F2118CAAB8}"/>
                </a:ext>
              </a:extLst>
            </p:cNvPr>
            <p:cNvSpPr txBox="1"/>
            <p:nvPr/>
          </p:nvSpPr>
          <p:spPr>
            <a:xfrm>
              <a:off x="10198842" y="25930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150CDD-505D-054A-8682-4EF6090FB208}"/>
              </a:ext>
            </a:extLst>
          </p:cNvPr>
          <p:cNvGrpSpPr/>
          <p:nvPr/>
        </p:nvGrpSpPr>
        <p:grpSpPr>
          <a:xfrm>
            <a:off x="0" y="1185369"/>
            <a:ext cx="10733302" cy="3839564"/>
            <a:chOff x="530943" y="1972880"/>
            <a:chExt cx="10733302" cy="383956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D4CB12-5D99-EB4C-91B2-94A316404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943" y="1972880"/>
              <a:ext cx="9144000" cy="383956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5302C9-A334-6B47-869F-672D01E7DADC}"/>
                </a:ext>
              </a:extLst>
            </p:cNvPr>
            <p:cNvSpPr txBox="1"/>
            <p:nvPr/>
          </p:nvSpPr>
          <p:spPr>
            <a:xfrm>
              <a:off x="10951339" y="37747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4BE6F6-381F-8940-A1EE-7682F2461C8B}"/>
              </a:ext>
            </a:extLst>
          </p:cNvPr>
          <p:cNvGrpSpPr/>
          <p:nvPr/>
        </p:nvGrpSpPr>
        <p:grpSpPr>
          <a:xfrm>
            <a:off x="0" y="1185369"/>
            <a:ext cx="10379341" cy="3839564"/>
            <a:chOff x="884905" y="2641824"/>
            <a:chExt cx="10379340" cy="38395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DAABBD8-2319-C94F-B6EF-94A67A810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905" y="2641824"/>
              <a:ext cx="9144000" cy="383956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B64872-32BB-AB4F-BA8E-82A316D4C8F2}"/>
                </a:ext>
              </a:extLst>
            </p:cNvPr>
            <p:cNvSpPr txBox="1"/>
            <p:nvPr/>
          </p:nvSpPr>
          <p:spPr>
            <a:xfrm>
              <a:off x="10951339" y="5461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4388B5-2446-1E45-A878-340C2E539A4F}"/>
              </a:ext>
            </a:extLst>
          </p:cNvPr>
          <p:cNvGrpSpPr/>
          <p:nvPr/>
        </p:nvGrpSpPr>
        <p:grpSpPr>
          <a:xfrm>
            <a:off x="1" y="1185369"/>
            <a:ext cx="10202359" cy="3839564"/>
            <a:chOff x="1061886" y="4817276"/>
            <a:chExt cx="10202359" cy="38395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12611E-7F62-DF4C-8339-ED1EB244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1886" y="4817276"/>
              <a:ext cx="9144000" cy="383956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9495D5-01EF-5745-901B-E71F1A556A77}"/>
                </a:ext>
              </a:extLst>
            </p:cNvPr>
            <p:cNvSpPr txBox="1"/>
            <p:nvPr/>
          </p:nvSpPr>
          <p:spPr>
            <a:xfrm>
              <a:off x="10951339" y="60512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AE5D80-A228-9241-8D51-5224FA5FEC58}"/>
              </a:ext>
            </a:extLst>
          </p:cNvPr>
          <p:cNvGrpSpPr/>
          <p:nvPr/>
        </p:nvGrpSpPr>
        <p:grpSpPr>
          <a:xfrm>
            <a:off x="0" y="1185369"/>
            <a:ext cx="10025380" cy="3872814"/>
            <a:chOff x="1238865" y="3645242"/>
            <a:chExt cx="10025380" cy="38728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7D4A57C-34C2-B347-91B5-ED19EC5F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8865" y="3645242"/>
              <a:ext cx="9144000" cy="383956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9D8A4E-1763-2B47-B4E2-306DF65DC5EC}"/>
                </a:ext>
              </a:extLst>
            </p:cNvPr>
            <p:cNvSpPr txBox="1"/>
            <p:nvPr/>
          </p:nvSpPr>
          <p:spPr>
            <a:xfrm>
              <a:off x="10951339" y="71487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8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928F7393-3AB5-D242-8077-384A46AAEF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6812" r="17365"/>
          <a:stretch/>
        </p:blipFill>
        <p:spPr>
          <a:xfrm>
            <a:off x="6334984" y="518399"/>
            <a:ext cx="2462921" cy="248175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708545F6-6964-A746-B1C6-8A3FE2180F48}"/>
              </a:ext>
            </a:extLst>
          </p:cNvPr>
          <p:cNvGrpSpPr/>
          <p:nvPr/>
        </p:nvGrpSpPr>
        <p:grpSpPr>
          <a:xfrm>
            <a:off x="4935754" y="518399"/>
            <a:ext cx="3862151" cy="2474807"/>
            <a:chOff x="4935754" y="6958375"/>
            <a:chExt cx="5005774" cy="3207623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5FE56BA-B6BC-9344-A7DC-864A59A3C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55000"/>
                      </a14:imgEffect>
                    </a14:imgLayer>
                  </a14:imgProps>
                </a:ext>
              </a:extLst>
            </a:blip>
            <a:srcRect l="31682" r="18341" b="10722"/>
            <a:stretch/>
          </p:blipFill>
          <p:spPr>
            <a:xfrm>
              <a:off x="6749311" y="6958375"/>
              <a:ext cx="3192217" cy="320762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AA15D0FC-3E87-BB42-8BA5-1A8D4A412209}"/>
                </a:ext>
              </a:extLst>
            </p:cNvPr>
            <p:cNvSpPr/>
            <p:nvPr/>
          </p:nvSpPr>
          <p:spPr>
            <a:xfrm flipH="1">
              <a:off x="4935754" y="7665714"/>
              <a:ext cx="1808949" cy="1361779"/>
            </a:xfrm>
            <a:custGeom>
              <a:avLst/>
              <a:gdLst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  <a:gd name="connsiteX3" fmla="*/ 0 w 2792098"/>
                <a:gd name="connsiteY3" fmla="*/ 1803400 h 1803400"/>
                <a:gd name="connsiteX4" fmla="*/ 0 w 2792098"/>
                <a:gd name="connsiteY4" fmla="*/ 0 h 1803400"/>
                <a:gd name="connsiteX0" fmla="*/ 0 w 2792098"/>
                <a:gd name="connsiteY0" fmla="*/ 1803400 h 1894840"/>
                <a:gd name="connsiteX1" fmla="*/ 0 w 2792098"/>
                <a:gd name="connsiteY1" fmla="*/ 0 h 1894840"/>
                <a:gd name="connsiteX2" fmla="*/ 2792098 w 2792098"/>
                <a:gd name="connsiteY2" fmla="*/ 0 h 1894840"/>
                <a:gd name="connsiteX3" fmla="*/ 2792098 w 2792098"/>
                <a:gd name="connsiteY3" fmla="*/ 1803400 h 1894840"/>
                <a:gd name="connsiteX4" fmla="*/ 91440 w 2792098"/>
                <a:gd name="connsiteY4" fmla="*/ 1894840 h 1894840"/>
                <a:gd name="connsiteX0" fmla="*/ 0 w 2792098"/>
                <a:gd name="connsiteY0" fmla="*/ 1803400 h 1803400"/>
                <a:gd name="connsiteX1" fmla="*/ 0 w 2792098"/>
                <a:gd name="connsiteY1" fmla="*/ 0 h 1803400"/>
                <a:gd name="connsiteX2" fmla="*/ 2792098 w 2792098"/>
                <a:gd name="connsiteY2" fmla="*/ 0 h 1803400"/>
                <a:gd name="connsiteX3" fmla="*/ 2792098 w 2792098"/>
                <a:gd name="connsiteY3" fmla="*/ 1803400 h 1803400"/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2098" h="1803400">
                  <a:moveTo>
                    <a:pt x="0" y="0"/>
                  </a:moveTo>
                  <a:lnTo>
                    <a:pt x="2792098" y="0"/>
                  </a:lnTo>
                  <a:lnTo>
                    <a:pt x="2792098" y="180340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426561-7EE6-284D-B5F7-D4B9F1841B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10553E-534B-A848-A838-6428BE4A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Planet Formation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from Dust to Planets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7772A-1B4E-4747-BE74-8157FF7150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8E36EE-D432-5643-8C4B-47B90BBC38CE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69CBE-812B-F54E-A012-E57CA23CEA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331ABF-298D-3245-97A2-033E66EA19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05A1157-A9D9-A540-B1B1-58FE9CD7157F}"/>
              </a:ext>
            </a:extLst>
          </p:cNvPr>
          <p:cNvGrpSpPr/>
          <p:nvPr/>
        </p:nvGrpSpPr>
        <p:grpSpPr>
          <a:xfrm>
            <a:off x="4935754" y="518399"/>
            <a:ext cx="3862152" cy="2462921"/>
            <a:chOff x="4935754" y="6958375"/>
            <a:chExt cx="5005774" cy="3192217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695D3FB-055C-F24F-BC48-5E690887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6749311" y="6958375"/>
              <a:ext cx="3192217" cy="3192217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02" name="Rectangle 92">
              <a:extLst>
                <a:ext uri="{FF2B5EF4-FFF2-40B4-BE49-F238E27FC236}">
                  <a16:creationId xmlns:a16="http://schemas.microsoft.com/office/drawing/2014/main" id="{2451BCBF-B8A2-8F45-9A31-9A61B00B652C}"/>
                </a:ext>
              </a:extLst>
            </p:cNvPr>
            <p:cNvSpPr/>
            <p:nvPr/>
          </p:nvSpPr>
          <p:spPr>
            <a:xfrm flipH="1">
              <a:off x="4935754" y="7665714"/>
              <a:ext cx="1808949" cy="1361779"/>
            </a:xfrm>
            <a:custGeom>
              <a:avLst/>
              <a:gdLst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  <a:gd name="connsiteX3" fmla="*/ 0 w 2792098"/>
                <a:gd name="connsiteY3" fmla="*/ 1803400 h 1803400"/>
                <a:gd name="connsiteX4" fmla="*/ 0 w 2792098"/>
                <a:gd name="connsiteY4" fmla="*/ 0 h 1803400"/>
                <a:gd name="connsiteX0" fmla="*/ 0 w 2792098"/>
                <a:gd name="connsiteY0" fmla="*/ 1803400 h 1894840"/>
                <a:gd name="connsiteX1" fmla="*/ 0 w 2792098"/>
                <a:gd name="connsiteY1" fmla="*/ 0 h 1894840"/>
                <a:gd name="connsiteX2" fmla="*/ 2792098 w 2792098"/>
                <a:gd name="connsiteY2" fmla="*/ 0 h 1894840"/>
                <a:gd name="connsiteX3" fmla="*/ 2792098 w 2792098"/>
                <a:gd name="connsiteY3" fmla="*/ 1803400 h 1894840"/>
                <a:gd name="connsiteX4" fmla="*/ 91440 w 2792098"/>
                <a:gd name="connsiteY4" fmla="*/ 1894840 h 1894840"/>
                <a:gd name="connsiteX0" fmla="*/ 0 w 2792098"/>
                <a:gd name="connsiteY0" fmla="*/ 1803400 h 1803400"/>
                <a:gd name="connsiteX1" fmla="*/ 0 w 2792098"/>
                <a:gd name="connsiteY1" fmla="*/ 0 h 1803400"/>
                <a:gd name="connsiteX2" fmla="*/ 2792098 w 2792098"/>
                <a:gd name="connsiteY2" fmla="*/ 0 h 1803400"/>
                <a:gd name="connsiteX3" fmla="*/ 2792098 w 2792098"/>
                <a:gd name="connsiteY3" fmla="*/ 1803400 h 1803400"/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2098" h="1803400">
                  <a:moveTo>
                    <a:pt x="0" y="0"/>
                  </a:moveTo>
                  <a:lnTo>
                    <a:pt x="2792098" y="0"/>
                  </a:lnTo>
                  <a:lnTo>
                    <a:pt x="2792098" y="180340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59BEA5-8FC8-4340-B93C-3568DEEB1870}"/>
              </a:ext>
            </a:extLst>
          </p:cNvPr>
          <p:cNvGrpSpPr/>
          <p:nvPr/>
        </p:nvGrpSpPr>
        <p:grpSpPr>
          <a:xfrm>
            <a:off x="4935754" y="518399"/>
            <a:ext cx="3862152" cy="2462921"/>
            <a:chOff x="4935754" y="6958375"/>
            <a:chExt cx="5005774" cy="3192217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B83AAC4-CBF4-764A-A7AC-259066742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6749311" y="6958375"/>
              <a:ext cx="3192217" cy="3192217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05" name="Rectangle 92">
              <a:extLst>
                <a:ext uri="{FF2B5EF4-FFF2-40B4-BE49-F238E27FC236}">
                  <a16:creationId xmlns:a16="http://schemas.microsoft.com/office/drawing/2014/main" id="{76506AC3-D215-7341-9753-C6895BBBCAE7}"/>
                </a:ext>
              </a:extLst>
            </p:cNvPr>
            <p:cNvSpPr/>
            <p:nvPr/>
          </p:nvSpPr>
          <p:spPr>
            <a:xfrm flipH="1">
              <a:off x="4935754" y="7665714"/>
              <a:ext cx="1808949" cy="1361779"/>
            </a:xfrm>
            <a:custGeom>
              <a:avLst/>
              <a:gdLst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  <a:gd name="connsiteX3" fmla="*/ 0 w 2792098"/>
                <a:gd name="connsiteY3" fmla="*/ 1803400 h 1803400"/>
                <a:gd name="connsiteX4" fmla="*/ 0 w 2792098"/>
                <a:gd name="connsiteY4" fmla="*/ 0 h 1803400"/>
                <a:gd name="connsiteX0" fmla="*/ 0 w 2792098"/>
                <a:gd name="connsiteY0" fmla="*/ 1803400 h 1894840"/>
                <a:gd name="connsiteX1" fmla="*/ 0 w 2792098"/>
                <a:gd name="connsiteY1" fmla="*/ 0 h 1894840"/>
                <a:gd name="connsiteX2" fmla="*/ 2792098 w 2792098"/>
                <a:gd name="connsiteY2" fmla="*/ 0 h 1894840"/>
                <a:gd name="connsiteX3" fmla="*/ 2792098 w 2792098"/>
                <a:gd name="connsiteY3" fmla="*/ 1803400 h 1894840"/>
                <a:gd name="connsiteX4" fmla="*/ 91440 w 2792098"/>
                <a:gd name="connsiteY4" fmla="*/ 1894840 h 1894840"/>
                <a:gd name="connsiteX0" fmla="*/ 0 w 2792098"/>
                <a:gd name="connsiteY0" fmla="*/ 1803400 h 1803400"/>
                <a:gd name="connsiteX1" fmla="*/ 0 w 2792098"/>
                <a:gd name="connsiteY1" fmla="*/ 0 h 1803400"/>
                <a:gd name="connsiteX2" fmla="*/ 2792098 w 2792098"/>
                <a:gd name="connsiteY2" fmla="*/ 0 h 1803400"/>
                <a:gd name="connsiteX3" fmla="*/ 2792098 w 2792098"/>
                <a:gd name="connsiteY3" fmla="*/ 1803400 h 1803400"/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2098" h="1803400">
                  <a:moveTo>
                    <a:pt x="0" y="0"/>
                  </a:moveTo>
                  <a:lnTo>
                    <a:pt x="2792098" y="0"/>
                  </a:lnTo>
                  <a:lnTo>
                    <a:pt x="2792098" y="180340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6F13760-5F9B-434F-87C8-34690CF2ADD8}"/>
              </a:ext>
            </a:extLst>
          </p:cNvPr>
          <p:cNvGrpSpPr/>
          <p:nvPr/>
        </p:nvGrpSpPr>
        <p:grpSpPr>
          <a:xfrm>
            <a:off x="4935754" y="518399"/>
            <a:ext cx="3862152" cy="2462921"/>
            <a:chOff x="4935754" y="6958375"/>
            <a:chExt cx="5005774" cy="319221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D470F2D-A9C3-F348-B071-77F3252B9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2658" r="11092"/>
            <a:stretch/>
          </p:blipFill>
          <p:spPr>
            <a:xfrm>
              <a:off x="6749311" y="6958375"/>
              <a:ext cx="3192217" cy="3192217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AE03F8E4-1311-214B-BB14-EFEC470C6907}"/>
                </a:ext>
              </a:extLst>
            </p:cNvPr>
            <p:cNvSpPr/>
            <p:nvPr/>
          </p:nvSpPr>
          <p:spPr>
            <a:xfrm flipH="1">
              <a:off x="4935754" y="7665714"/>
              <a:ext cx="1808949" cy="1361779"/>
            </a:xfrm>
            <a:custGeom>
              <a:avLst/>
              <a:gdLst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  <a:gd name="connsiteX3" fmla="*/ 0 w 2792098"/>
                <a:gd name="connsiteY3" fmla="*/ 1803400 h 1803400"/>
                <a:gd name="connsiteX4" fmla="*/ 0 w 2792098"/>
                <a:gd name="connsiteY4" fmla="*/ 0 h 1803400"/>
                <a:gd name="connsiteX0" fmla="*/ 0 w 2792098"/>
                <a:gd name="connsiteY0" fmla="*/ 1803400 h 1894840"/>
                <a:gd name="connsiteX1" fmla="*/ 0 w 2792098"/>
                <a:gd name="connsiteY1" fmla="*/ 0 h 1894840"/>
                <a:gd name="connsiteX2" fmla="*/ 2792098 w 2792098"/>
                <a:gd name="connsiteY2" fmla="*/ 0 h 1894840"/>
                <a:gd name="connsiteX3" fmla="*/ 2792098 w 2792098"/>
                <a:gd name="connsiteY3" fmla="*/ 1803400 h 1894840"/>
                <a:gd name="connsiteX4" fmla="*/ 91440 w 2792098"/>
                <a:gd name="connsiteY4" fmla="*/ 1894840 h 1894840"/>
                <a:gd name="connsiteX0" fmla="*/ 0 w 2792098"/>
                <a:gd name="connsiteY0" fmla="*/ 1803400 h 1803400"/>
                <a:gd name="connsiteX1" fmla="*/ 0 w 2792098"/>
                <a:gd name="connsiteY1" fmla="*/ 0 h 1803400"/>
                <a:gd name="connsiteX2" fmla="*/ 2792098 w 2792098"/>
                <a:gd name="connsiteY2" fmla="*/ 0 h 1803400"/>
                <a:gd name="connsiteX3" fmla="*/ 2792098 w 2792098"/>
                <a:gd name="connsiteY3" fmla="*/ 1803400 h 1803400"/>
                <a:gd name="connsiteX0" fmla="*/ 0 w 2792098"/>
                <a:gd name="connsiteY0" fmla="*/ 0 h 1803400"/>
                <a:gd name="connsiteX1" fmla="*/ 2792098 w 2792098"/>
                <a:gd name="connsiteY1" fmla="*/ 0 h 1803400"/>
                <a:gd name="connsiteX2" fmla="*/ 2792098 w 2792098"/>
                <a:gd name="connsiteY2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2098" h="1803400">
                  <a:moveTo>
                    <a:pt x="0" y="0"/>
                  </a:moveTo>
                  <a:lnTo>
                    <a:pt x="2792098" y="0"/>
                  </a:lnTo>
                  <a:lnTo>
                    <a:pt x="2792098" y="180340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92">
            <a:extLst>
              <a:ext uri="{FF2B5EF4-FFF2-40B4-BE49-F238E27FC236}">
                <a16:creationId xmlns:a16="http://schemas.microsoft.com/office/drawing/2014/main" id="{A0D67B60-D209-124D-8E57-C35ED8A0FCCE}"/>
              </a:ext>
            </a:extLst>
          </p:cNvPr>
          <p:cNvSpPr/>
          <p:nvPr/>
        </p:nvSpPr>
        <p:spPr>
          <a:xfrm flipH="1">
            <a:off x="4935754" y="1067566"/>
            <a:ext cx="0" cy="1050666"/>
          </a:xfrm>
          <a:custGeom>
            <a:avLst/>
            <a:gdLst>
              <a:gd name="connsiteX0" fmla="*/ 0 w 2792098"/>
              <a:gd name="connsiteY0" fmla="*/ 0 h 1803400"/>
              <a:gd name="connsiteX1" fmla="*/ 2792098 w 2792098"/>
              <a:gd name="connsiteY1" fmla="*/ 0 h 1803400"/>
              <a:gd name="connsiteX2" fmla="*/ 2792098 w 2792098"/>
              <a:gd name="connsiteY2" fmla="*/ 1803400 h 1803400"/>
              <a:gd name="connsiteX3" fmla="*/ 0 w 2792098"/>
              <a:gd name="connsiteY3" fmla="*/ 1803400 h 1803400"/>
              <a:gd name="connsiteX4" fmla="*/ 0 w 2792098"/>
              <a:gd name="connsiteY4" fmla="*/ 0 h 1803400"/>
              <a:gd name="connsiteX0" fmla="*/ 0 w 2792098"/>
              <a:gd name="connsiteY0" fmla="*/ 1803400 h 1894840"/>
              <a:gd name="connsiteX1" fmla="*/ 0 w 2792098"/>
              <a:gd name="connsiteY1" fmla="*/ 0 h 1894840"/>
              <a:gd name="connsiteX2" fmla="*/ 2792098 w 2792098"/>
              <a:gd name="connsiteY2" fmla="*/ 0 h 1894840"/>
              <a:gd name="connsiteX3" fmla="*/ 2792098 w 2792098"/>
              <a:gd name="connsiteY3" fmla="*/ 1803400 h 1894840"/>
              <a:gd name="connsiteX4" fmla="*/ 91440 w 2792098"/>
              <a:gd name="connsiteY4" fmla="*/ 1894840 h 1894840"/>
              <a:gd name="connsiteX0" fmla="*/ 0 w 2792098"/>
              <a:gd name="connsiteY0" fmla="*/ 1803400 h 1803400"/>
              <a:gd name="connsiteX1" fmla="*/ 0 w 2792098"/>
              <a:gd name="connsiteY1" fmla="*/ 0 h 1803400"/>
              <a:gd name="connsiteX2" fmla="*/ 2792098 w 2792098"/>
              <a:gd name="connsiteY2" fmla="*/ 0 h 1803400"/>
              <a:gd name="connsiteX3" fmla="*/ 2792098 w 2792098"/>
              <a:gd name="connsiteY3" fmla="*/ 1803400 h 1803400"/>
              <a:gd name="connsiteX0" fmla="*/ 0 w 2792098"/>
              <a:gd name="connsiteY0" fmla="*/ 0 h 1803400"/>
              <a:gd name="connsiteX1" fmla="*/ 2792098 w 2792098"/>
              <a:gd name="connsiteY1" fmla="*/ 0 h 1803400"/>
              <a:gd name="connsiteX2" fmla="*/ 2792098 w 2792098"/>
              <a:gd name="connsiteY2" fmla="*/ 1803400 h 1803400"/>
              <a:gd name="connsiteX0" fmla="*/ 0 w 0"/>
              <a:gd name="connsiteY0" fmla="*/ 0 h 1803400"/>
              <a:gd name="connsiteX1" fmla="*/ 0 w 0"/>
              <a:gd name="connsiteY1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03400">
                <a:moveTo>
                  <a:pt x="0" y="0"/>
                </a:moveTo>
                <a:lnTo>
                  <a:pt x="0" y="180340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92">
            <a:extLst>
              <a:ext uri="{FF2B5EF4-FFF2-40B4-BE49-F238E27FC236}">
                <a16:creationId xmlns:a16="http://schemas.microsoft.com/office/drawing/2014/main" id="{A5ED52A8-77B0-8C47-8047-0D902E59B537}"/>
              </a:ext>
            </a:extLst>
          </p:cNvPr>
          <p:cNvSpPr/>
          <p:nvPr/>
        </p:nvSpPr>
        <p:spPr>
          <a:xfrm flipH="1">
            <a:off x="4935754" y="1067566"/>
            <a:ext cx="1395675" cy="0"/>
          </a:xfrm>
          <a:custGeom>
            <a:avLst/>
            <a:gdLst>
              <a:gd name="connsiteX0" fmla="*/ 0 w 2792098"/>
              <a:gd name="connsiteY0" fmla="*/ 0 h 1803400"/>
              <a:gd name="connsiteX1" fmla="*/ 2792098 w 2792098"/>
              <a:gd name="connsiteY1" fmla="*/ 0 h 1803400"/>
              <a:gd name="connsiteX2" fmla="*/ 2792098 w 2792098"/>
              <a:gd name="connsiteY2" fmla="*/ 1803400 h 1803400"/>
              <a:gd name="connsiteX3" fmla="*/ 0 w 2792098"/>
              <a:gd name="connsiteY3" fmla="*/ 1803400 h 1803400"/>
              <a:gd name="connsiteX4" fmla="*/ 0 w 2792098"/>
              <a:gd name="connsiteY4" fmla="*/ 0 h 1803400"/>
              <a:gd name="connsiteX0" fmla="*/ 0 w 2792098"/>
              <a:gd name="connsiteY0" fmla="*/ 1803400 h 1894840"/>
              <a:gd name="connsiteX1" fmla="*/ 0 w 2792098"/>
              <a:gd name="connsiteY1" fmla="*/ 0 h 1894840"/>
              <a:gd name="connsiteX2" fmla="*/ 2792098 w 2792098"/>
              <a:gd name="connsiteY2" fmla="*/ 0 h 1894840"/>
              <a:gd name="connsiteX3" fmla="*/ 2792098 w 2792098"/>
              <a:gd name="connsiteY3" fmla="*/ 1803400 h 1894840"/>
              <a:gd name="connsiteX4" fmla="*/ 91440 w 2792098"/>
              <a:gd name="connsiteY4" fmla="*/ 1894840 h 1894840"/>
              <a:gd name="connsiteX0" fmla="*/ 0 w 2792098"/>
              <a:gd name="connsiteY0" fmla="*/ 1803400 h 1803400"/>
              <a:gd name="connsiteX1" fmla="*/ 0 w 2792098"/>
              <a:gd name="connsiteY1" fmla="*/ 0 h 1803400"/>
              <a:gd name="connsiteX2" fmla="*/ 2792098 w 2792098"/>
              <a:gd name="connsiteY2" fmla="*/ 0 h 1803400"/>
              <a:gd name="connsiteX3" fmla="*/ 2792098 w 2792098"/>
              <a:gd name="connsiteY3" fmla="*/ 1803400 h 1803400"/>
              <a:gd name="connsiteX0" fmla="*/ 0 w 2792098"/>
              <a:gd name="connsiteY0" fmla="*/ 0 h 1803400"/>
              <a:gd name="connsiteX1" fmla="*/ 2792098 w 2792098"/>
              <a:gd name="connsiteY1" fmla="*/ 0 h 1803400"/>
              <a:gd name="connsiteX2" fmla="*/ 2792098 w 2792098"/>
              <a:gd name="connsiteY2" fmla="*/ 1803400 h 1803400"/>
              <a:gd name="connsiteX0" fmla="*/ 0 w 2792098"/>
              <a:gd name="connsiteY0" fmla="*/ 0 h 0"/>
              <a:gd name="connsiteX1" fmla="*/ 2792098 w 279209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098">
                <a:moveTo>
                  <a:pt x="0" y="0"/>
                </a:moveTo>
                <a:lnTo>
                  <a:pt x="2792098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B0D59-1094-0845-A872-85C1E96227B9}"/>
              </a:ext>
            </a:extLst>
          </p:cNvPr>
          <p:cNvSpPr txBox="1"/>
          <p:nvPr/>
        </p:nvSpPr>
        <p:spPr>
          <a:xfrm>
            <a:off x="6138793" y="3427796"/>
            <a:ext cx="2929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D1BD8D"/>
                </a:solidFill>
              </a:rPr>
              <a:t>Protoplanetary disks:</a:t>
            </a:r>
            <a:br>
              <a:rPr lang="en-US" b="1" dirty="0">
                <a:solidFill>
                  <a:srgbClr val="D1BD8D"/>
                </a:solidFill>
              </a:rPr>
            </a:br>
            <a:r>
              <a:rPr lang="en-US" b="1" dirty="0">
                <a:solidFill>
                  <a:srgbClr val="D1BD8D"/>
                </a:solidFill>
              </a:rPr>
              <a:t>Birthplace of planets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D1BD8D"/>
                </a:solidFill>
              </a:rPr>
              <a:t>Lifetime: 1-10 million years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EEE2F97-7F96-D643-A112-5E0491E53CAC}"/>
              </a:ext>
            </a:extLst>
          </p:cNvPr>
          <p:cNvSpPr txBox="1"/>
          <p:nvPr/>
        </p:nvSpPr>
        <p:spPr>
          <a:xfrm>
            <a:off x="5510416" y="3427796"/>
            <a:ext cx="35573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Astronomical dust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Size: ~ 0.1 micron to ~ a few mm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9A55902-7D53-A543-8FEB-83CF8DE17792}"/>
              </a:ext>
            </a:extLst>
          </p:cNvPr>
          <p:cNvSpPr txBox="1"/>
          <p:nvPr/>
        </p:nvSpPr>
        <p:spPr>
          <a:xfrm>
            <a:off x="5491180" y="3427796"/>
            <a:ext cx="3576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Planetesimals: </a:t>
            </a:r>
            <a:br>
              <a:rPr lang="en-US" b="1" dirty="0">
                <a:solidFill>
                  <a:srgbClr val="D1BD8D"/>
                </a:solidFill>
              </a:rPr>
            </a:br>
            <a:r>
              <a:rPr lang="en-US" b="1" dirty="0">
                <a:solidFill>
                  <a:srgbClr val="D1BD8D"/>
                </a:solidFill>
              </a:rPr>
              <a:t>Building blocks of planets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Size: ~ a few km to a few 100 km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BB87DB5-F6ED-A349-B1E1-5F9C4C5E73C3}"/>
              </a:ext>
            </a:extLst>
          </p:cNvPr>
          <p:cNvSpPr txBox="1"/>
          <p:nvPr/>
        </p:nvSpPr>
        <p:spPr>
          <a:xfrm>
            <a:off x="5215463" y="3427796"/>
            <a:ext cx="3852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Protoplanets: embryos of planets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Size: ~ 1000 km or larger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53D3A64-0983-1341-A23C-2DE775390B79}"/>
              </a:ext>
            </a:extLst>
          </p:cNvPr>
          <p:cNvSpPr txBox="1"/>
          <p:nvPr/>
        </p:nvSpPr>
        <p:spPr>
          <a:xfrm>
            <a:off x="4869215" y="3427796"/>
            <a:ext cx="41985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Giant planets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Formation timescale: 1-10 million years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13542C4-B9D3-E54F-B1AF-D39E04859B51}"/>
              </a:ext>
            </a:extLst>
          </p:cNvPr>
          <p:cNvSpPr txBox="1"/>
          <p:nvPr/>
        </p:nvSpPr>
        <p:spPr>
          <a:xfrm>
            <a:off x="6143089" y="3427796"/>
            <a:ext cx="2924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Rocky, terrestrial planets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Formation timescale: </a:t>
            </a:r>
            <a:br>
              <a:rPr lang="en-US" i="1" dirty="0">
                <a:solidFill>
                  <a:srgbClr val="D1BD8D"/>
                </a:solidFill>
              </a:rPr>
            </a:br>
            <a:r>
              <a:rPr lang="en-US" i="1" dirty="0">
                <a:solidFill>
                  <a:srgbClr val="D1BD8D"/>
                </a:solidFill>
              </a:rPr>
              <a:t>10-100 million years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6A381-79E4-1347-9A0A-A922CA5EC993}"/>
              </a:ext>
            </a:extLst>
          </p:cNvPr>
          <p:cNvSpPr txBox="1"/>
          <p:nvPr/>
        </p:nvSpPr>
        <p:spPr>
          <a:xfrm>
            <a:off x="5159807" y="3427796"/>
            <a:ext cx="39079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1BD8D"/>
                </a:solidFill>
              </a:rPr>
              <a:t>Planet formation is complete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D1BD8D"/>
                </a:solidFill>
              </a:rPr>
              <a:t>Timescale: ~ a few 100 million years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8844D5-D125-354B-B747-DED6139C787E}"/>
              </a:ext>
            </a:extLst>
          </p:cNvPr>
          <p:cNvSpPr txBox="1"/>
          <p:nvPr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4" grpId="0" animBg="1"/>
      <p:bldP spid="114" grpId="1" animBg="1"/>
      <p:bldP spid="2" grpId="0" animBg="1"/>
      <p:bldP spid="158" grpId="0" animBg="1"/>
      <p:bldP spid="158" grpId="1" animBg="1"/>
      <p:bldP spid="154" grpId="0" animBg="1"/>
      <p:bldP spid="154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200</Words>
  <Application>Microsoft Macintosh PowerPoint</Application>
  <PresentationFormat>On-screen Show (16:9)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NASAjpl-BlackTheme-16x9-vA6</vt:lpstr>
      <vt:lpstr>Planet Formation – from Dust to Planets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258</cp:revision>
  <dcterms:created xsi:type="dcterms:W3CDTF">2016-09-08T21:41:17Z</dcterms:created>
  <dcterms:modified xsi:type="dcterms:W3CDTF">2021-11-02T04:31:33Z</dcterms:modified>
</cp:coreProperties>
</file>