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9144000" cy="5143500" type="screen16x9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80160" autoAdjust="0"/>
  </p:normalViewPr>
  <p:slideViewPr>
    <p:cSldViewPr snapToGrid="0" snapToObjects="1">
      <p:cViewPr varScale="1">
        <p:scale>
          <a:sx n="132" d="100"/>
          <a:sy n="132" d="100"/>
        </p:scale>
        <p:origin x="1712" y="176"/>
      </p:cViewPr>
      <p:guideLst>
        <p:guide orient="horz" pos="2772"/>
        <p:guide pos="2880"/>
      </p:guideLst>
    </p:cSldViewPr>
  </p:slideViewPr>
  <p:notesTextViewPr>
    <p:cViewPr>
      <p:scale>
        <a:sx n="100" d="100"/>
        <a:sy n="100" d="100"/>
      </p:scale>
      <p:origin x="0" y="-136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11/4/21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TRAPPIST-1 &amp; Solar System Comparison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Audience: 9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Grade and older. 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Description: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This slide explains and illustrates what a "habitable zone" is, and how it would change based on the size of the host star.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User's notes: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The represented Scale of Sun and planets are greatly exaggerated. Depending on its size, a star can be "whiter" or "redder" - as it was approximately reflected in this slide. However, the exact color of each of the three sizes of star in these slides is not accurate; the focus of these slides is to explain the "Habitable Zone" and how it changes based on the size of the hosting star.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NOTE: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This PowerPoint file has built-in interactive elements. To view them, you must be in "Slide Show" mode; you can then move to the next view either by clicking your mouse, the spacebar, or the arrow keys. This slide will not work in "regular viewing mode."</a:t>
            </a:r>
          </a:p>
          <a:p>
            <a:endParaRPr lang="en-US" dirty="0"/>
          </a:p>
          <a:p>
            <a:r>
              <a:rPr lang="en-US" dirty="0"/>
              <a:t>Based on existing artwork</a:t>
            </a:r>
          </a:p>
          <a:p>
            <a:endParaRPr lang="en-US" dirty="0"/>
          </a:p>
          <a:p>
            <a:r>
              <a:rPr lang="en-US" dirty="0"/>
              <a:t>Click #1: TRAPPIST-1 planets overlay</a:t>
            </a:r>
          </a:p>
          <a:p>
            <a:r>
              <a:rPr lang="en-US" dirty="0"/>
              <a:t>Click #2: All planets move into position by density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B95CE11-024D-3F4B-BC28-D51D5826C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78B4A6A-4915-8443-AB7C-65C51537CBCC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F3182A71-BA6C-4547-8331-7ABBC67616D1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0FAFACDF-3642-8B4C-91A4-AF675B5D00DF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5E123897-8D53-0A42-9BEB-D7DB19DE493C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B84F95DE-5270-E645-B311-4B413DD943E7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9A1C2EC-5A26-C245-9FB6-75590BA66773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A69F6DE1-B383-3341-AAB2-4917D353A1F1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62027EC9-E70F-C248-88B9-E84C36A5AD3F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76B292D6-AAA8-7C47-B610-49B4A89AAC24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6F9EC2D1-F9FB-D040-AC8A-FEC7C53B9741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0E36706-0BCA-DC46-9383-936BEDCC9D9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05D8BAC-B75D-074C-90BA-E6277C1FB3A5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CFDE584-1074-9049-92DB-08B06EFE87F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A8D7E342-516D-4944-B5A2-4263BF6C061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C9049C6E-B33F-5D4E-85E8-6DA8A68D12CC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95C983F3-4002-014F-99A9-5CE9FD5A4F3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05D8BAC-B75D-074C-90BA-E6277C1FB3A5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6B8282F-6E91-3F4A-8A22-D55DCFE23BE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FAD9EA7C-53BA-D643-AF92-02919F851A3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BEE239E7-3DAA-5D4B-8F19-81012A27D8D6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2849"/>
            <a:ext cx="1422400" cy="123211"/>
          </a:xfrm>
          <a:prstGeom prst="rect">
            <a:avLst/>
          </a:prstGeom>
        </p:spPr>
        <p:txBody>
          <a:bodyPr anchor="ctr"/>
          <a:lstStyle/>
          <a:p>
            <a:fld id="{BD6CABD3-6C16-BC44-8300-6A6289E70852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2849"/>
            <a:ext cx="5775960" cy="123211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 anchor="ctr"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FA2B4-D95F-B942-B724-18EC7176596D}"/>
              </a:ext>
            </a:extLst>
          </p:cNvPr>
          <p:cNvSpPr txBox="1"/>
          <p:nvPr userDrawn="1"/>
        </p:nvSpPr>
        <p:spPr>
          <a:xfrm>
            <a:off x="7351776" y="4900945"/>
            <a:ext cx="1691991" cy="205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4B3FF778-78CC-B848-9E2C-1B5B5C050617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05D8BAC-B75D-074C-90BA-E6277C1FB3A5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DF738A0A-176B-1540-ADF5-CAB2542E2BAE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82A00A1D-59CD-FC40-8CB9-035C2B72DE58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310CBB1-6EFA-3040-B677-2D5E27904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000" y="4952849"/>
            <a:ext cx="1422400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BD6CABD3-6C16-BC44-8300-6A6289E70852}" type="datetime4">
              <a:rPr lang="en-US" smtClean="0"/>
              <a:pPr/>
              <a:t>November 4, 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B7DA37F-3862-FC4A-8823-3A71FC98E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6400" y="4952849"/>
            <a:ext cx="5775960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B1A892C-70A8-1143-A670-8BC1EE996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54D05-9638-2740-A811-C34E59CBA73D}"/>
              </a:ext>
            </a:extLst>
          </p:cNvPr>
          <p:cNvSpPr txBox="1"/>
          <p:nvPr userDrawn="1"/>
        </p:nvSpPr>
        <p:spPr>
          <a:xfrm>
            <a:off x="7351776" y="4900945"/>
            <a:ext cx="1691991" cy="205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D632E0-5D36-1243-A02D-D33A6BABF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41" y="1175167"/>
            <a:ext cx="7543800" cy="2616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DB3CFC-CCCA-A343-8158-BB529592665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52441" y="1175167"/>
            <a:ext cx="7543800" cy="261620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84BB5DB-EEC0-0249-81F8-8586592EA36D}"/>
              </a:ext>
            </a:extLst>
          </p:cNvPr>
          <p:cNvCxnSpPr/>
          <p:nvPr/>
        </p:nvCxnSpPr>
        <p:spPr>
          <a:xfrm>
            <a:off x="1254798" y="1065375"/>
            <a:ext cx="0" cy="2743200"/>
          </a:xfrm>
          <a:prstGeom prst="line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55699A4-E63A-1546-BA62-6E3D16E15CA6}"/>
              </a:ext>
            </a:extLst>
          </p:cNvPr>
          <p:cNvCxnSpPr/>
          <p:nvPr/>
        </p:nvCxnSpPr>
        <p:spPr>
          <a:xfrm>
            <a:off x="8792420" y="1065375"/>
            <a:ext cx="0" cy="2743200"/>
          </a:xfrm>
          <a:prstGeom prst="line">
            <a:avLst/>
          </a:prstGeom>
          <a:noFill/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4120C71-60F9-6D4F-8878-344E88F9246D}"/>
              </a:ext>
            </a:extLst>
          </p:cNvPr>
          <p:cNvGrpSpPr/>
          <p:nvPr/>
        </p:nvGrpSpPr>
        <p:grpSpPr>
          <a:xfrm>
            <a:off x="4448083" y="7780344"/>
            <a:ext cx="247835" cy="247835"/>
            <a:chOff x="1892768" y="2027974"/>
            <a:chExt cx="247835" cy="247835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E831172-4E15-CC4F-B534-1D1DFFC0BD3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16686" y="2027974"/>
              <a:ext cx="0" cy="2478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AED88D7-D6DF-7B45-8990-91D698B94C7A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86" y="2027974"/>
              <a:ext cx="0" cy="2478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727F68-9E3D-6E45-840E-0F4DC34AFDEF}"/>
              </a:ext>
            </a:extLst>
          </p:cNvPr>
          <p:cNvGrpSpPr/>
          <p:nvPr/>
        </p:nvGrpSpPr>
        <p:grpSpPr>
          <a:xfrm>
            <a:off x="4828086" y="5658133"/>
            <a:ext cx="247835" cy="247835"/>
            <a:chOff x="1892768" y="2027974"/>
            <a:chExt cx="247835" cy="24783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A8489E6-087C-4B4A-B16D-168332835B2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DFB3735-5AEA-5845-BDFC-FF0C439D890B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A700962-C881-4448-BE52-1894ED74267C}"/>
              </a:ext>
            </a:extLst>
          </p:cNvPr>
          <p:cNvGrpSpPr/>
          <p:nvPr/>
        </p:nvGrpSpPr>
        <p:grpSpPr>
          <a:xfrm>
            <a:off x="4828086" y="6921328"/>
            <a:ext cx="247835" cy="247835"/>
            <a:chOff x="1892768" y="2027974"/>
            <a:chExt cx="247835" cy="247835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CDC5DB5-E6C2-D841-BF4D-CC1046C969D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AAA7285-DF53-C745-A630-17636670AF56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BD9047C-FBB7-8D43-85D4-4C51C1D8B46D}"/>
              </a:ext>
            </a:extLst>
          </p:cNvPr>
          <p:cNvGrpSpPr/>
          <p:nvPr/>
        </p:nvGrpSpPr>
        <p:grpSpPr>
          <a:xfrm>
            <a:off x="1740527" y="5709828"/>
            <a:ext cx="247835" cy="247835"/>
            <a:chOff x="1683411" y="1940250"/>
            <a:chExt cx="247835" cy="24783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617B097-720B-104A-8EE0-0EDF4AA53C1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07329" y="1940250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55C446A-F45A-0A40-9A5C-BBD44B450683}"/>
                </a:ext>
              </a:extLst>
            </p:cNvPr>
            <p:cNvCxnSpPr>
              <a:cxnSpLocks/>
            </p:cNvCxnSpPr>
            <p:nvPr/>
          </p:nvCxnSpPr>
          <p:spPr>
            <a:xfrm>
              <a:off x="1807329" y="1940250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6EC3D03-2FC8-0345-9C77-98C345E4F064}"/>
              </a:ext>
            </a:extLst>
          </p:cNvPr>
          <p:cNvGrpSpPr/>
          <p:nvPr/>
        </p:nvGrpSpPr>
        <p:grpSpPr>
          <a:xfrm>
            <a:off x="3793600" y="-1130663"/>
            <a:ext cx="247835" cy="247835"/>
            <a:chOff x="1892768" y="2027974"/>
            <a:chExt cx="247835" cy="24783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99BDCB7-665C-DA46-9457-9BEF2848361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5A11FE0-0BE1-3F48-AF12-1E3A7F35D9BF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14E4A7E-BA30-F749-86D2-CA9AB89CD0DC}"/>
              </a:ext>
            </a:extLst>
          </p:cNvPr>
          <p:cNvGrpSpPr/>
          <p:nvPr/>
        </p:nvGrpSpPr>
        <p:grpSpPr>
          <a:xfrm>
            <a:off x="3654581" y="-1130663"/>
            <a:ext cx="247835" cy="247835"/>
            <a:chOff x="3654581" y="1835518"/>
            <a:chExt cx="247835" cy="24783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5038F52-0E7A-F142-913D-E3B0A7E889C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778499" y="1835518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6A9C4EB-5AC6-AB49-B98E-B888B367E802}"/>
                </a:ext>
              </a:extLst>
            </p:cNvPr>
            <p:cNvCxnSpPr>
              <a:cxnSpLocks/>
            </p:cNvCxnSpPr>
            <p:nvPr/>
          </p:nvCxnSpPr>
          <p:spPr>
            <a:xfrm>
              <a:off x="3778499" y="1835518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D78FC84-D6C5-BC4E-8A31-C93289A51A91}"/>
              </a:ext>
            </a:extLst>
          </p:cNvPr>
          <p:cNvGrpSpPr/>
          <p:nvPr/>
        </p:nvGrpSpPr>
        <p:grpSpPr>
          <a:xfrm>
            <a:off x="4776505" y="-1130663"/>
            <a:ext cx="247835" cy="247835"/>
            <a:chOff x="1892768" y="2027974"/>
            <a:chExt cx="247835" cy="247835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E35E20B-CDB3-6D43-A8A3-7A01E5AB049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5554CDB-B137-5748-BA2B-DAB7A8FCD852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54E7726-7A54-7F40-B63E-A59EE69678C3}"/>
              </a:ext>
            </a:extLst>
          </p:cNvPr>
          <p:cNvGrpSpPr/>
          <p:nvPr/>
        </p:nvGrpSpPr>
        <p:grpSpPr>
          <a:xfrm>
            <a:off x="5674020" y="-1130663"/>
            <a:ext cx="247835" cy="247835"/>
            <a:chOff x="1892768" y="2027974"/>
            <a:chExt cx="247835" cy="24783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73A1A4-B4C2-2F49-9F21-474218069A4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6D22E17-C59C-E449-8852-431D7BC81BE8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7928DA-C0D6-9645-ABA2-E9DFE64C7662}"/>
              </a:ext>
            </a:extLst>
          </p:cNvPr>
          <p:cNvGrpSpPr/>
          <p:nvPr/>
        </p:nvGrpSpPr>
        <p:grpSpPr>
          <a:xfrm>
            <a:off x="6575720" y="-1130663"/>
            <a:ext cx="247835" cy="247835"/>
            <a:chOff x="1892768" y="2027974"/>
            <a:chExt cx="247835" cy="247835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B051944-09F5-8646-920E-C17F9660A12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A8EB291-D3FF-5348-B2C8-54E939104534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1121C47-3246-8E47-A52F-AE5262B5AF84}"/>
              </a:ext>
            </a:extLst>
          </p:cNvPr>
          <p:cNvGrpSpPr/>
          <p:nvPr/>
        </p:nvGrpSpPr>
        <p:grpSpPr>
          <a:xfrm>
            <a:off x="7220365" y="-1130663"/>
            <a:ext cx="247835" cy="247835"/>
            <a:chOff x="1892768" y="2027974"/>
            <a:chExt cx="247835" cy="24783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BF2D886-FFA5-FB47-8610-61D34700313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45D2E88-E73A-AD4C-851D-A068AE47CA64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A2C8A86-8A5F-7B46-AE94-08FE7138C230}"/>
              </a:ext>
            </a:extLst>
          </p:cNvPr>
          <p:cNvGrpSpPr/>
          <p:nvPr/>
        </p:nvGrpSpPr>
        <p:grpSpPr>
          <a:xfrm>
            <a:off x="6234104" y="-1130663"/>
            <a:ext cx="247835" cy="247835"/>
            <a:chOff x="1892768" y="2027974"/>
            <a:chExt cx="247835" cy="247835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D68E4C2-7860-7043-88C1-22C0F20577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1BB8D0C-DCCF-FC41-971B-7106BF1774EE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84B0DB5-F3F2-654D-ADA0-EEB456C609E4}"/>
              </a:ext>
            </a:extLst>
          </p:cNvPr>
          <p:cNvGrpSpPr/>
          <p:nvPr/>
        </p:nvGrpSpPr>
        <p:grpSpPr>
          <a:xfrm>
            <a:off x="8133875" y="-1130663"/>
            <a:ext cx="247835" cy="247835"/>
            <a:chOff x="1892768" y="2027974"/>
            <a:chExt cx="247835" cy="247835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3A4F445-92C0-DD4E-B1F1-F5A14213FAB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F91DE82-BC00-9643-8B4D-62657B53CA06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86" y="2027974"/>
              <a:ext cx="0" cy="24783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96E9C08-8289-034C-AAD3-F482E6A5A563}"/>
              </a:ext>
            </a:extLst>
          </p:cNvPr>
          <p:cNvGrpSpPr/>
          <p:nvPr/>
        </p:nvGrpSpPr>
        <p:grpSpPr>
          <a:xfrm>
            <a:off x="117641" y="1010824"/>
            <a:ext cx="1370895" cy="2809132"/>
            <a:chOff x="109006" y="1010824"/>
            <a:chExt cx="1370895" cy="28091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0FB898-F721-784D-A432-0A147EA6CD03}"/>
                </a:ext>
              </a:extLst>
            </p:cNvPr>
            <p:cNvSpPr txBox="1"/>
            <p:nvPr/>
          </p:nvSpPr>
          <p:spPr>
            <a:xfrm rot="16200000">
              <a:off x="-450122" y="2287677"/>
              <a:ext cx="167225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Planet Density</a:t>
              </a:r>
            </a:p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(relative to Earth)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F748A95-3C20-FD42-BCCD-AC746CFD473B}"/>
                </a:ext>
              </a:extLst>
            </p:cNvPr>
            <p:cNvSpPr txBox="1"/>
            <p:nvPr/>
          </p:nvSpPr>
          <p:spPr>
            <a:xfrm>
              <a:off x="798239" y="318636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</a:rPr>
                <a:t>0.8</a:t>
              </a:r>
              <a:endParaRPr lang="en-US" sz="10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AEE829-3D8B-3743-A550-3CB2A544DB31}"/>
                </a:ext>
              </a:extLst>
            </p:cNvPr>
            <p:cNvSpPr txBox="1"/>
            <p:nvPr/>
          </p:nvSpPr>
          <p:spPr>
            <a:xfrm>
              <a:off x="798239" y="275741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</a:rPr>
                <a:t>0.9</a:t>
              </a:r>
              <a:endParaRPr lang="en-US" sz="10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7E88DA-7383-3940-9D36-E461DB83F2B2}"/>
                </a:ext>
              </a:extLst>
            </p:cNvPr>
            <p:cNvSpPr txBox="1"/>
            <p:nvPr/>
          </p:nvSpPr>
          <p:spPr>
            <a:xfrm>
              <a:off x="761371" y="2297683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E8C93C"/>
                  </a:solidFill>
                </a:rPr>
                <a:t>1.0</a:t>
              </a:r>
              <a:endParaRPr lang="en-US" sz="1100" b="1" dirty="0">
                <a:solidFill>
                  <a:srgbClr val="E8C93C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A22D02-49A7-F749-8A4B-536F9FECEB21}"/>
                </a:ext>
              </a:extLst>
            </p:cNvPr>
            <p:cNvSpPr txBox="1"/>
            <p:nvPr/>
          </p:nvSpPr>
          <p:spPr>
            <a:xfrm>
              <a:off x="798239" y="1010824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</a:rPr>
                <a:t>1.3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1811093-0D46-B142-B04F-E7C501591402}"/>
                </a:ext>
              </a:extLst>
            </p:cNvPr>
            <p:cNvSpPr txBox="1"/>
            <p:nvPr/>
          </p:nvSpPr>
          <p:spPr>
            <a:xfrm>
              <a:off x="798239" y="186873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</a:rPr>
                <a:t>1.1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41AD916-6AEF-1F4E-877D-6CB1686763B2}"/>
                </a:ext>
              </a:extLst>
            </p:cNvPr>
            <p:cNvSpPr txBox="1"/>
            <p:nvPr/>
          </p:nvSpPr>
          <p:spPr>
            <a:xfrm>
              <a:off x="798239" y="1439777"/>
              <a:ext cx="4331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>
                      <a:lumMod val="85000"/>
                    </a:schemeClr>
                  </a:solidFill>
                </a:rPr>
                <a:t>1.2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F73F7BE-4D23-0D47-8A75-FFD81887E22B}"/>
                </a:ext>
              </a:extLst>
            </p:cNvPr>
            <p:cNvSpPr txBox="1"/>
            <p:nvPr/>
          </p:nvSpPr>
          <p:spPr>
            <a:xfrm>
              <a:off x="700549" y="2167180"/>
              <a:ext cx="5212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solidFill>
                    <a:srgbClr val="E8C93C"/>
                  </a:solidFill>
                </a:rPr>
                <a:t>Earth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511C489-AF82-A746-B30A-66DDE883B115}"/>
                </a:ext>
              </a:extLst>
            </p:cNvPr>
            <p:cNvSpPr txBox="1"/>
            <p:nvPr/>
          </p:nvSpPr>
          <p:spPr>
            <a:xfrm rot="16200000">
              <a:off x="1096462" y="1255915"/>
              <a:ext cx="5052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More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B176E7-D363-F948-A5C0-BE0B9EBF5254}"/>
                </a:ext>
              </a:extLst>
            </p:cNvPr>
            <p:cNvSpPr txBox="1"/>
            <p:nvPr/>
          </p:nvSpPr>
          <p:spPr>
            <a:xfrm rot="16200000">
              <a:off x="1107684" y="3447739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Less</a:t>
              </a:r>
            </a:p>
          </p:txBody>
        </p: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35305CE5-59D9-FC47-BAB9-91283DA0FEFF}"/>
              </a:ext>
            </a:extLst>
          </p:cNvPr>
          <p:cNvSpPr>
            <a:spLocks noChangeAspect="1"/>
          </p:cNvSpPr>
          <p:nvPr/>
        </p:nvSpPr>
        <p:spPr>
          <a:xfrm>
            <a:off x="7892742" y="2197833"/>
            <a:ext cx="557332" cy="557332"/>
          </a:xfrm>
          <a:prstGeom prst="ellipse">
            <a:avLst/>
          </a:prstGeom>
          <a:noFill/>
          <a:ln w="19050">
            <a:solidFill>
              <a:srgbClr val="D49D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024D11F-253B-1341-83CF-99F301D8ED34}"/>
              </a:ext>
            </a:extLst>
          </p:cNvPr>
          <p:cNvSpPr>
            <a:spLocks noChangeAspect="1"/>
          </p:cNvSpPr>
          <p:nvPr/>
        </p:nvSpPr>
        <p:spPr>
          <a:xfrm>
            <a:off x="6844473" y="2063781"/>
            <a:ext cx="823720" cy="823720"/>
          </a:xfrm>
          <a:prstGeom prst="ellipse">
            <a:avLst/>
          </a:prstGeom>
          <a:noFill/>
          <a:ln w="19050">
            <a:solidFill>
              <a:srgbClr val="D49D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7EDD13C8-BFCA-1D4D-8639-4C1BB9B0019B}"/>
              </a:ext>
            </a:extLst>
          </p:cNvPr>
          <p:cNvSpPr>
            <a:spLocks noChangeAspect="1"/>
          </p:cNvSpPr>
          <p:nvPr/>
        </p:nvSpPr>
        <p:spPr>
          <a:xfrm>
            <a:off x="6222635" y="2094739"/>
            <a:ext cx="769399" cy="769399"/>
          </a:xfrm>
          <a:prstGeom prst="ellipse">
            <a:avLst/>
          </a:prstGeom>
          <a:noFill/>
          <a:ln w="19050">
            <a:solidFill>
              <a:srgbClr val="D49D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F765781-1F33-4246-866B-65C1A2A55762}"/>
              </a:ext>
            </a:extLst>
          </p:cNvPr>
          <p:cNvSpPr>
            <a:spLocks noChangeAspect="1"/>
          </p:cNvSpPr>
          <p:nvPr/>
        </p:nvSpPr>
        <p:spPr>
          <a:xfrm>
            <a:off x="5369038" y="2141553"/>
            <a:ext cx="672891" cy="672891"/>
          </a:xfrm>
          <a:prstGeom prst="ellipse">
            <a:avLst/>
          </a:prstGeom>
          <a:noFill/>
          <a:ln w="19050">
            <a:solidFill>
              <a:srgbClr val="D49D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DC809B0B-64CC-3B4B-9A2B-096E803DE4E4}"/>
              </a:ext>
            </a:extLst>
          </p:cNvPr>
          <p:cNvSpPr>
            <a:spLocks noChangeAspect="1"/>
          </p:cNvSpPr>
          <p:nvPr/>
        </p:nvSpPr>
        <p:spPr>
          <a:xfrm>
            <a:off x="4513422" y="2185477"/>
            <a:ext cx="588417" cy="588417"/>
          </a:xfrm>
          <a:prstGeom prst="ellipse">
            <a:avLst/>
          </a:prstGeom>
          <a:noFill/>
          <a:ln w="19050">
            <a:solidFill>
              <a:srgbClr val="D49D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E5696A7-E2C7-EE4A-955E-FDEDD82A708C}"/>
              </a:ext>
            </a:extLst>
          </p:cNvPr>
          <p:cNvSpPr>
            <a:spLocks noChangeAspect="1"/>
          </p:cNvSpPr>
          <p:nvPr/>
        </p:nvSpPr>
        <p:spPr>
          <a:xfrm>
            <a:off x="3285115" y="2077738"/>
            <a:ext cx="802633" cy="802633"/>
          </a:xfrm>
          <a:prstGeom prst="ellipse">
            <a:avLst/>
          </a:prstGeom>
          <a:noFill/>
          <a:ln w="19050">
            <a:solidFill>
              <a:srgbClr val="D49D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9D17B72-4EAC-A04A-8238-0926DC986793}"/>
              </a:ext>
            </a:extLst>
          </p:cNvPr>
          <p:cNvSpPr>
            <a:spLocks noChangeAspect="1"/>
          </p:cNvSpPr>
          <p:nvPr/>
        </p:nvSpPr>
        <p:spPr>
          <a:xfrm>
            <a:off x="2231428" y="2068733"/>
            <a:ext cx="813816" cy="813816"/>
          </a:xfrm>
          <a:prstGeom prst="ellipse">
            <a:avLst/>
          </a:prstGeom>
          <a:noFill/>
          <a:ln w="19050">
            <a:solidFill>
              <a:srgbClr val="D49D5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B2506026-93F9-C546-8F12-5826FE30A705}"/>
              </a:ext>
            </a:extLst>
          </p:cNvPr>
          <p:cNvSpPr>
            <a:spLocks noChangeAspect="1"/>
          </p:cNvSpPr>
          <p:nvPr/>
        </p:nvSpPr>
        <p:spPr>
          <a:xfrm>
            <a:off x="4624168" y="2079329"/>
            <a:ext cx="813816" cy="813816"/>
          </a:xfrm>
          <a:prstGeom prst="ellipse">
            <a:avLst/>
          </a:prstGeom>
          <a:noFill/>
          <a:ln w="19050">
            <a:solidFill>
              <a:srgbClr val="6EC6F3"/>
            </a:solidFill>
            <a:prstDash val="sysDot"/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600" i="1" dirty="0">
                <a:solidFill>
                  <a:srgbClr val="6EC6F3"/>
                </a:solidFill>
              </a:rPr>
              <a:t>Earth</a:t>
            </a:r>
          </a:p>
          <a:p>
            <a:pPr algn="ctr">
              <a:spcBef>
                <a:spcPts val="300"/>
              </a:spcBef>
            </a:pPr>
            <a:endParaRPr lang="en-US" sz="1600" i="1" dirty="0">
              <a:solidFill>
                <a:srgbClr val="6EC6F3"/>
              </a:solidFill>
            </a:endParaRPr>
          </a:p>
          <a:p>
            <a:pPr algn="ctr">
              <a:spcBef>
                <a:spcPts val="300"/>
              </a:spcBef>
            </a:pPr>
            <a:endParaRPr lang="en-US" sz="1600" i="1" dirty="0">
              <a:solidFill>
                <a:srgbClr val="6EC6F3"/>
              </a:solidFill>
            </a:endParaRPr>
          </a:p>
          <a:p>
            <a:pPr algn="ctr">
              <a:spcBef>
                <a:spcPts val="300"/>
              </a:spcBef>
            </a:pPr>
            <a:endParaRPr lang="en-US" sz="1600" i="1" dirty="0">
              <a:solidFill>
                <a:srgbClr val="6EC6F3"/>
              </a:solidFill>
            </a:endParaRPr>
          </a:p>
          <a:p>
            <a:pPr algn="ctr">
              <a:spcBef>
                <a:spcPts val="300"/>
              </a:spcBef>
            </a:pPr>
            <a:endParaRPr lang="en-US" sz="1600" i="1" dirty="0">
              <a:solidFill>
                <a:srgbClr val="6EC6F3"/>
              </a:solidFill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683992C-6D42-9E46-AC19-ED13ADD7B23E}"/>
              </a:ext>
            </a:extLst>
          </p:cNvPr>
          <p:cNvSpPr>
            <a:spLocks noChangeAspect="1"/>
          </p:cNvSpPr>
          <p:nvPr/>
        </p:nvSpPr>
        <p:spPr>
          <a:xfrm>
            <a:off x="1755399" y="2317405"/>
            <a:ext cx="307966" cy="307966"/>
          </a:xfrm>
          <a:prstGeom prst="ellipse">
            <a:avLst/>
          </a:prstGeom>
          <a:noFill/>
          <a:ln w="19050">
            <a:solidFill>
              <a:srgbClr val="6EC6F3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1600" dirty="0">
              <a:solidFill>
                <a:srgbClr val="6EC6F3"/>
              </a:solidFill>
            </a:endParaRPr>
          </a:p>
          <a:p>
            <a:pPr algn="ctr"/>
            <a:endParaRPr lang="en-US" sz="1600" dirty="0">
              <a:solidFill>
                <a:srgbClr val="6EC6F3"/>
              </a:solidFill>
            </a:endParaRPr>
          </a:p>
          <a:p>
            <a:pPr algn="ctr"/>
            <a:r>
              <a:rPr lang="en-US" sz="1600" i="1" dirty="0">
                <a:solidFill>
                  <a:srgbClr val="6EC6F3"/>
                </a:solidFill>
              </a:rPr>
              <a:t>Mercury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7D16A4F-7408-7A49-B38A-FC4556365A81}"/>
              </a:ext>
            </a:extLst>
          </p:cNvPr>
          <p:cNvSpPr>
            <a:spLocks noChangeAspect="1"/>
          </p:cNvSpPr>
          <p:nvPr/>
        </p:nvSpPr>
        <p:spPr>
          <a:xfrm>
            <a:off x="4919436" y="2944525"/>
            <a:ext cx="215958" cy="215958"/>
          </a:xfrm>
          <a:prstGeom prst="ellipse">
            <a:avLst/>
          </a:prstGeom>
          <a:noFill/>
          <a:ln w="19050">
            <a:solidFill>
              <a:srgbClr val="6EC6F3"/>
            </a:solidFill>
            <a:prstDash val="sysDot"/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822960" bIns="0" rtlCol="0" anchor="ctr">
            <a:noAutofit/>
          </a:bodyPr>
          <a:lstStyle/>
          <a:p>
            <a:pPr algn="ctr"/>
            <a:r>
              <a:rPr lang="en-US" sz="1600" i="1" dirty="0">
                <a:solidFill>
                  <a:srgbClr val="6EC6F3"/>
                </a:solidFill>
              </a:rPr>
              <a:t>Moon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3FC0E07-4CC8-1F4F-A283-D8679DFC3590}"/>
              </a:ext>
            </a:extLst>
          </p:cNvPr>
          <p:cNvSpPr>
            <a:spLocks noChangeAspect="1"/>
          </p:cNvSpPr>
          <p:nvPr/>
        </p:nvSpPr>
        <p:spPr>
          <a:xfrm>
            <a:off x="3568250" y="2084646"/>
            <a:ext cx="786706" cy="786706"/>
          </a:xfrm>
          <a:prstGeom prst="ellipse">
            <a:avLst/>
          </a:prstGeom>
          <a:noFill/>
          <a:ln w="19050">
            <a:solidFill>
              <a:srgbClr val="6EC6F3"/>
            </a:solidFill>
            <a:prstDash val="sysDot"/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600" i="1" dirty="0">
                <a:solidFill>
                  <a:srgbClr val="6EC6F3"/>
                </a:solidFill>
              </a:rPr>
              <a:t>Venus</a:t>
            </a:r>
          </a:p>
          <a:p>
            <a:pPr algn="ctr">
              <a:spcBef>
                <a:spcPts val="300"/>
              </a:spcBef>
            </a:pPr>
            <a:endParaRPr lang="en-US" sz="1600" i="1" dirty="0">
              <a:solidFill>
                <a:srgbClr val="6EC6F3"/>
              </a:solidFill>
            </a:endParaRPr>
          </a:p>
          <a:p>
            <a:pPr algn="ctr">
              <a:spcBef>
                <a:spcPts val="300"/>
              </a:spcBef>
            </a:pPr>
            <a:endParaRPr lang="en-US" sz="1600" i="1" dirty="0">
              <a:solidFill>
                <a:srgbClr val="6EC6F3"/>
              </a:solidFill>
            </a:endParaRPr>
          </a:p>
          <a:p>
            <a:pPr algn="ctr">
              <a:spcBef>
                <a:spcPts val="300"/>
              </a:spcBef>
            </a:pPr>
            <a:endParaRPr lang="en-US" sz="1600" i="1" dirty="0">
              <a:solidFill>
                <a:srgbClr val="6EC6F3"/>
              </a:solidFill>
            </a:endParaRPr>
          </a:p>
          <a:p>
            <a:pPr algn="ctr">
              <a:spcBef>
                <a:spcPts val="300"/>
              </a:spcBef>
            </a:pPr>
            <a:endParaRPr lang="en-US" sz="1600" i="1" dirty="0">
              <a:solidFill>
                <a:srgbClr val="6EC6F3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B3DA15-7BB9-E746-A120-389680E9B6B9}"/>
              </a:ext>
            </a:extLst>
          </p:cNvPr>
          <p:cNvGrpSpPr/>
          <p:nvPr/>
        </p:nvGrpSpPr>
        <p:grpSpPr>
          <a:xfrm>
            <a:off x="4087697" y="1420527"/>
            <a:ext cx="4832155" cy="399145"/>
            <a:chOff x="4087697" y="1197086"/>
            <a:chExt cx="4832155" cy="399145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0ACDA8-E9A2-0549-BB2A-9B743080899F}"/>
                </a:ext>
              </a:extLst>
            </p:cNvPr>
            <p:cNvSpPr/>
            <p:nvPr/>
          </p:nvSpPr>
          <p:spPr>
            <a:xfrm>
              <a:off x="4087697" y="1200739"/>
              <a:ext cx="2970748" cy="173478"/>
            </a:xfrm>
            <a:prstGeom prst="rect">
              <a:avLst/>
            </a:prstGeom>
            <a:gradFill flip="none" rotWithShape="1">
              <a:gsLst>
                <a:gs pos="0">
                  <a:srgbClr val="0095E3">
                    <a:alpha val="0"/>
                  </a:srgbClr>
                </a:gs>
                <a:gs pos="81000">
                  <a:srgbClr val="0095E3">
                    <a:alpha val="85000"/>
                  </a:srgbClr>
                </a:gs>
                <a:gs pos="24000">
                  <a:srgbClr val="0095E3">
                    <a:alpha val="84883"/>
                  </a:srgbClr>
                </a:gs>
                <a:gs pos="97000">
                  <a:srgbClr val="0095E3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i="1" dirty="0">
                  <a:solidFill>
                    <a:schemeClr val="bg1">
                      <a:lumMod val="95000"/>
                    </a:schemeClr>
                  </a:solidFill>
                </a:rPr>
                <a:t>      Solar System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E58B3BA-7DC4-5C42-AFFF-5ACF54F5ADB8}"/>
                </a:ext>
              </a:extLst>
            </p:cNvPr>
            <p:cNvSpPr/>
            <p:nvPr/>
          </p:nvSpPr>
          <p:spPr>
            <a:xfrm>
              <a:off x="4448083" y="1405007"/>
              <a:ext cx="3443475" cy="17347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0"/>
                  </a:schemeClr>
                </a:gs>
                <a:gs pos="88000">
                  <a:schemeClr val="accent5">
                    <a:lumMod val="75000"/>
                    <a:alpha val="85000"/>
                  </a:schemeClr>
                </a:gs>
                <a:gs pos="24000">
                  <a:schemeClr val="accent5">
                    <a:lumMod val="75000"/>
                    <a:alpha val="84738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200" i="1" dirty="0">
                  <a:solidFill>
                    <a:schemeClr val="bg1">
                      <a:lumMod val="95000"/>
                    </a:schemeClr>
                  </a:solidFill>
                </a:rPr>
                <a:t>      TRAPPIST-1</a:t>
              </a: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42CBF04-529D-A84F-9184-ACBAB9023D4D}"/>
                </a:ext>
              </a:extLst>
            </p:cNvPr>
            <p:cNvGrpSpPr/>
            <p:nvPr/>
          </p:nvGrpSpPr>
          <p:grpSpPr>
            <a:xfrm>
              <a:off x="7773260" y="1197086"/>
              <a:ext cx="1146592" cy="399145"/>
              <a:chOff x="7773260" y="1197086"/>
              <a:chExt cx="1146592" cy="399145"/>
            </a:xfrm>
          </p:grpSpPr>
          <p:sp>
            <p:nvSpPr>
              <p:cNvPr id="139" name="Rectangle 24">
                <a:extLst>
                  <a:ext uri="{FF2B5EF4-FFF2-40B4-BE49-F238E27FC236}">
                    <a16:creationId xmlns:a16="http://schemas.microsoft.com/office/drawing/2014/main" id="{ACB7E96C-A0AA-724C-8262-B9A6BC778F27}"/>
                  </a:ext>
                </a:extLst>
              </p:cNvPr>
              <p:cNvSpPr/>
              <p:nvPr/>
            </p:nvSpPr>
            <p:spPr>
              <a:xfrm>
                <a:off x="7773260" y="1200737"/>
                <a:ext cx="142521" cy="390325"/>
              </a:xfrm>
              <a:custGeom>
                <a:avLst/>
                <a:gdLst>
                  <a:gd name="connsiteX0" fmla="*/ 0 w 142521"/>
                  <a:gd name="connsiteY0" fmla="*/ 0 h 377746"/>
                  <a:gd name="connsiteX1" fmla="*/ 142521 w 142521"/>
                  <a:gd name="connsiteY1" fmla="*/ 0 h 377746"/>
                  <a:gd name="connsiteX2" fmla="*/ 142521 w 142521"/>
                  <a:gd name="connsiteY2" fmla="*/ 377746 h 377746"/>
                  <a:gd name="connsiteX3" fmla="*/ 0 w 142521"/>
                  <a:gd name="connsiteY3" fmla="*/ 377746 h 377746"/>
                  <a:gd name="connsiteX4" fmla="*/ 0 w 142521"/>
                  <a:gd name="connsiteY4" fmla="*/ 0 h 377746"/>
                  <a:gd name="connsiteX0" fmla="*/ 8977 w 151498"/>
                  <a:gd name="connsiteY0" fmla="*/ 0 h 377746"/>
                  <a:gd name="connsiteX1" fmla="*/ 151498 w 151498"/>
                  <a:gd name="connsiteY1" fmla="*/ 0 h 377746"/>
                  <a:gd name="connsiteX2" fmla="*/ 151498 w 151498"/>
                  <a:gd name="connsiteY2" fmla="*/ 377746 h 377746"/>
                  <a:gd name="connsiteX3" fmla="*/ 8977 w 151498"/>
                  <a:gd name="connsiteY3" fmla="*/ 377746 h 377746"/>
                  <a:gd name="connsiteX4" fmla="*/ 0 w 151498"/>
                  <a:gd name="connsiteY4" fmla="*/ 195209 h 377746"/>
                  <a:gd name="connsiteX5" fmla="*/ 8977 w 151498"/>
                  <a:gd name="connsiteY5" fmla="*/ 0 h 377746"/>
                  <a:gd name="connsiteX0" fmla="*/ 0 w 151498"/>
                  <a:gd name="connsiteY0" fmla="*/ 195209 h 377746"/>
                  <a:gd name="connsiteX1" fmla="*/ 8977 w 151498"/>
                  <a:gd name="connsiteY1" fmla="*/ 0 h 377746"/>
                  <a:gd name="connsiteX2" fmla="*/ 151498 w 151498"/>
                  <a:gd name="connsiteY2" fmla="*/ 0 h 377746"/>
                  <a:gd name="connsiteX3" fmla="*/ 151498 w 151498"/>
                  <a:gd name="connsiteY3" fmla="*/ 377746 h 377746"/>
                  <a:gd name="connsiteX4" fmla="*/ 8977 w 151498"/>
                  <a:gd name="connsiteY4" fmla="*/ 377746 h 377746"/>
                  <a:gd name="connsiteX5" fmla="*/ 91440 w 151498"/>
                  <a:gd name="connsiteY5" fmla="*/ 286649 h 377746"/>
                  <a:gd name="connsiteX0" fmla="*/ 0 w 151498"/>
                  <a:gd name="connsiteY0" fmla="*/ 195209 h 377746"/>
                  <a:gd name="connsiteX1" fmla="*/ 8977 w 151498"/>
                  <a:gd name="connsiteY1" fmla="*/ 0 h 377746"/>
                  <a:gd name="connsiteX2" fmla="*/ 151498 w 151498"/>
                  <a:gd name="connsiteY2" fmla="*/ 0 h 377746"/>
                  <a:gd name="connsiteX3" fmla="*/ 151498 w 151498"/>
                  <a:gd name="connsiteY3" fmla="*/ 377746 h 377746"/>
                  <a:gd name="connsiteX4" fmla="*/ 8977 w 151498"/>
                  <a:gd name="connsiteY4" fmla="*/ 377746 h 377746"/>
                  <a:gd name="connsiteX0" fmla="*/ 0 w 142521"/>
                  <a:gd name="connsiteY0" fmla="*/ 0 h 377746"/>
                  <a:gd name="connsiteX1" fmla="*/ 142521 w 142521"/>
                  <a:gd name="connsiteY1" fmla="*/ 0 h 377746"/>
                  <a:gd name="connsiteX2" fmla="*/ 142521 w 142521"/>
                  <a:gd name="connsiteY2" fmla="*/ 377746 h 377746"/>
                  <a:gd name="connsiteX3" fmla="*/ 0 w 142521"/>
                  <a:gd name="connsiteY3" fmla="*/ 377746 h 37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521" h="377746">
                    <a:moveTo>
                      <a:pt x="0" y="0"/>
                    </a:moveTo>
                    <a:lnTo>
                      <a:pt x="142521" y="0"/>
                    </a:lnTo>
                    <a:lnTo>
                      <a:pt x="142521" y="377746"/>
                    </a:lnTo>
                    <a:lnTo>
                      <a:pt x="0" y="377746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A0286EC-E0BA-7E4F-A5D7-D8E68C5B971C}"/>
                  </a:ext>
                </a:extLst>
              </p:cNvPr>
              <p:cNvSpPr/>
              <p:nvPr/>
            </p:nvSpPr>
            <p:spPr>
              <a:xfrm>
                <a:off x="7882879" y="1197086"/>
                <a:ext cx="1036973" cy="399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i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Habitable Zones</a:t>
                </a:r>
              </a:p>
            </p:txBody>
          </p:sp>
        </p:grpSp>
      </p:grpSp>
      <p:sp>
        <p:nvSpPr>
          <p:cNvPr id="141" name="Oval 140">
            <a:extLst>
              <a:ext uri="{FF2B5EF4-FFF2-40B4-BE49-F238E27FC236}">
                <a16:creationId xmlns:a16="http://schemas.microsoft.com/office/drawing/2014/main" id="{BA3FCBAF-2C02-E140-88B9-565F8D8F120E}"/>
              </a:ext>
            </a:extLst>
          </p:cNvPr>
          <p:cNvSpPr>
            <a:spLocks noChangeAspect="1"/>
          </p:cNvSpPr>
          <p:nvPr/>
        </p:nvSpPr>
        <p:spPr>
          <a:xfrm>
            <a:off x="6194491" y="2266889"/>
            <a:ext cx="422218" cy="422218"/>
          </a:xfrm>
          <a:prstGeom prst="ellipse">
            <a:avLst/>
          </a:prstGeom>
          <a:noFill/>
          <a:ln w="19050">
            <a:solidFill>
              <a:srgbClr val="6EC6F3"/>
            </a:solidFill>
            <a:prstDash val="sysDot"/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1600" dirty="0">
              <a:solidFill>
                <a:srgbClr val="6EC6F3"/>
              </a:solidFill>
            </a:endParaRPr>
          </a:p>
          <a:p>
            <a:pPr algn="ctr"/>
            <a:endParaRPr lang="en-US" sz="1600" dirty="0">
              <a:solidFill>
                <a:srgbClr val="6EC6F3"/>
              </a:solidFill>
            </a:endParaRPr>
          </a:p>
          <a:p>
            <a:pPr algn="ctr"/>
            <a:endParaRPr lang="en-US" sz="1600" dirty="0">
              <a:solidFill>
                <a:srgbClr val="6EC6F3"/>
              </a:solidFill>
            </a:endParaRPr>
          </a:p>
          <a:p>
            <a:pPr algn="ctr"/>
            <a:r>
              <a:rPr lang="en-US" sz="1600" i="1" dirty="0">
                <a:solidFill>
                  <a:srgbClr val="6EC6F3"/>
                </a:solidFill>
              </a:rPr>
              <a:t>Mars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3C369E-AD28-674D-B5F5-56B92FA2F4A6}"/>
              </a:ext>
            </a:extLst>
          </p:cNvPr>
          <p:cNvGrpSpPr/>
          <p:nvPr/>
        </p:nvGrpSpPr>
        <p:grpSpPr>
          <a:xfrm>
            <a:off x="3079" y="3055025"/>
            <a:ext cx="9140921" cy="2079325"/>
            <a:chOff x="3079" y="2630712"/>
            <a:chExt cx="9140921" cy="207932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9332C4E-3AC4-404B-B0E8-47184C887364}"/>
                </a:ext>
              </a:extLst>
            </p:cNvPr>
            <p:cNvSpPr/>
            <p:nvPr/>
          </p:nvSpPr>
          <p:spPr>
            <a:xfrm>
              <a:off x="3079" y="2925865"/>
              <a:ext cx="9140921" cy="1784172"/>
            </a:xfrm>
            <a:custGeom>
              <a:avLst/>
              <a:gdLst>
                <a:gd name="connsiteX0" fmla="*/ 0 w 9132683"/>
                <a:gd name="connsiteY0" fmla="*/ 0 h 1782219"/>
                <a:gd name="connsiteX1" fmla="*/ 9132683 w 9132683"/>
                <a:gd name="connsiteY1" fmla="*/ 0 h 1782219"/>
                <a:gd name="connsiteX2" fmla="*/ 9132683 w 9132683"/>
                <a:gd name="connsiteY2" fmla="*/ 1782219 h 1782219"/>
                <a:gd name="connsiteX3" fmla="*/ 0 w 9132683"/>
                <a:gd name="connsiteY3" fmla="*/ 1782219 h 1782219"/>
                <a:gd name="connsiteX4" fmla="*/ 0 w 9132683"/>
                <a:gd name="connsiteY4" fmla="*/ 0 h 1782219"/>
                <a:gd name="connsiteX0" fmla="*/ 0 w 9132683"/>
                <a:gd name="connsiteY0" fmla="*/ 0 h 1782219"/>
                <a:gd name="connsiteX1" fmla="*/ 1174932 w 9132683"/>
                <a:gd name="connsiteY1" fmla="*/ 669 h 1782219"/>
                <a:gd name="connsiteX2" fmla="*/ 9132683 w 9132683"/>
                <a:gd name="connsiteY2" fmla="*/ 0 h 1782219"/>
                <a:gd name="connsiteX3" fmla="*/ 9132683 w 9132683"/>
                <a:gd name="connsiteY3" fmla="*/ 1782219 h 1782219"/>
                <a:gd name="connsiteX4" fmla="*/ 0 w 9132683"/>
                <a:gd name="connsiteY4" fmla="*/ 1782219 h 1782219"/>
                <a:gd name="connsiteX5" fmla="*/ 0 w 9132683"/>
                <a:gd name="connsiteY5" fmla="*/ 0 h 1782219"/>
                <a:gd name="connsiteX0" fmla="*/ 0 w 9132683"/>
                <a:gd name="connsiteY0" fmla="*/ 0 h 1782219"/>
                <a:gd name="connsiteX1" fmla="*/ 1174932 w 9132683"/>
                <a:gd name="connsiteY1" fmla="*/ 669 h 1782219"/>
                <a:gd name="connsiteX2" fmla="*/ 9132683 w 9132683"/>
                <a:gd name="connsiteY2" fmla="*/ 0 h 1782219"/>
                <a:gd name="connsiteX3" fmla="*/ 9132683 w 9132683"/>
                <a:gd name="connsiteY3" fmla="*/ 1782219 h 1782219"/>
                <a:gd name="connsiteX4" fmla="*/ 0 w 9132683"/>
                <a:gd name="connsiteY4" fmla="*/ 1782219 h 1782219"/>
                <a:gd name="connsiteX5" fmla="*/ 0 w 9132683"/>
                <a:gd name="connsiteY5" fmla="*/ 0 h 1782219"/>
                <a:gd name="connsiteX0" fmla="*/ 0 w 9132683"/>
                <a:gd name="connsiteY0" fmla="*/ 3021 h 1785240"/>
                <a:gd name="connsiteX1" fmla="*/ 1174932 w 9132683"/>
                <a:gd name="connsiteY1" fmla="*/ 3690 h 1785240"/>
                <a:gd name="connsiteX2" fmla="*/ 9132683 w 9132683"/>
                <a:gd name="connsiteY2" fmla="*/ 3021 h 1785240"/>
                <a:gd name="connsiteX3" fmla="*/ 9132683 w 9132683"/>
                <a:gd name="connsiteY3" fmla="*/ 1785240 h 1785240"/>
                <a:gd name="connsiteX4" fmla="*/ 0 w 9132683"/>
                <a:gd name="connsiteY4" fmla="*/ 1785240 h 1785240"/>
                <a:gd name="connsiteX5" fmla="*/ 0 w 9132683"/>
                <a:gd name="connsiteY5" fmla="*/ 3021 h 1785240"/>
                <a:gd name="connsiteX0" fmla="*/ 0 w 9132683"/>
                <a:gd name="connsiteY0" fmla="*/ 0 h 1782219"/>
                <a:gd name="connsiteX1" fmla="*/ 1174932 w 9132683"/>
                <a:gd name="connsiteY1" fmla="*/ 669 h 1782219"/>
                <a:gd name="connsiteX2" fmla="*/ 9132683 w 9132683"/>
                <a:gd name="connsiteY2" fmla="*/ 0 h 1782219"/>
                <a:gd name="connsiteX3" fmla="*/ 9132683 w 9132683"/>
                <a:gd name="connsiteY3" fmla="*/ 1782219 h 1782219"/>
                <a:gd name="connsiteX4" fmla="*/ 0 w 9132683"/>
                <a:gd name="connsiteY4" fmla="*/ 1782219 h 1782219"/>
                <a:gd name="connsiteX5" fmla="*/ 0 w 9132683"/>
                <a:gd name="connsiteY5" fmla="*/ 0 h 1782219"/>
                <a:gd name="connsiteX0" fmla="*/ 0 w 9132683"/>
                <a:gd name="connsiteY0" fmla="*/ 0 h 1782219"/>
                <a:gd name="connsiteX1" fmla="*/ 1174932 w 9132683"/>
                <a:gd name="connsiteY1" fmla="*/ 669 h 1782219"/>
                <a:gd name="connsiteX2" fmla="*/ 9132683 w 9132683"/>
                <a:gd name="connsiteY2" fmla="*/ 0 h 1782219"/>
                <a:gd name="connsiteX3" fmla="*/ 9132683 w 9132683"/>
                <a:gd name="connsiteY3" fmla="*/ 1782219 h 1782219"/>
                <a:gd name="connsiteX4" fmla="*/ 0 w 9132683"/>
                <a:gd name="connsiteY4" fmla="*/ 1782219 h 1782219"/>
                <a:gd name="connsiteX5" fmla="*/ 0 w 9132683"/>
                <a:gd name="connsiteY5" fmla="*/ 0 h 1782219"/>
                <a:gd name="connsiteX0" fmla="*/ 0 w 9132683"/>
                <a:gd name="connsiteY0" fmla="*/ 0 h 1782219"/>
                <a:gd name="connsiteX1" fmla="*/ 1174932 w 9132683"/>
                <a:gd name="connsiteY1" fmla="*/ 669 h 1782219"/>
                <a:gd name="connsiteX2" fmla="*/ 9132683 w 9132683"/>
                <a:gd name="connsiteY2" fmla="*/ 0 h 1782219"/>
                <a:gd name="connsiteX3" fmla="*/ 9132683 w 9132683"/>
                <a:gd name="connsiteY3" fmla="*/ 1782219 h 1782219"/>
                <a:gd name="connsiteX4" fmla="*/ 0 w 9132683"/>
                <a:gd name="connsiteY4" fmla="*/ 1782219 h 1782219"/>
                <a:gd name="connsiteX5" fmla="*/ 0 w 9132683"/>
                <a:gd name="connsiteY5" fmla="*/ 0 h 1782219"/>
                <a:gd name="connsiteX0" fmla="*/ 0 w 9132683"/>
                <a:gd name="connsiteY0" fmla="*/ 0 h 1782219"/>
                <a:gd name="connsiteX1" fmla="*/ 499429 w 9132683"/>
                <a:gd name="connsiteY1" fmla="*/ 669 h 1782219"/>
                <a:gd name="connsiteX2" fmla="*/ 1174932 w 9132683"/>
                <a:gd name="connsiteY2" fmla="*/ 669 h 1782219"/>
                <a:gd name="connsiteX3" fmla="*/ 9132683 w 9132683"/>
                <a:gd name="connsiteY3" fmla="*/ 0 h 1782219"/>
                <a:gd name="connsiteX4" fmla="*/ 9132683 w 9132683"/>
                <a:gd name="connsiteY4" fmla="*/ 1782219 h 1782219"/>
                <a:gd name="connsiteX5" fmla="*/ 0 w 9132683"/>
                <a:gd name="connsiteY5" fmla="*/ 1782219 h 1782219"/>
                <a:gd name="connsiteX6" fmla="*/ 0 w 9132683"/>
                <a:gd name="connsiteY6" fmla="*/ 0 h 1782219"/>
                <a:gd name="connsiteX0" fmla="*/ 0 w 9140921"/>
                <a:gd name="connsiteY0" fmla="*/ 420130 h 1782219"/>
                <a:gd name="connsiteX1" fmla="*/ 507667 w 9140921"/>
                <a:gd name="connsiteY1" fmla="*/ 669 h 1782219"/>
                <a:gd name="connsiteX2" fmla="*/ 1183170 w 9140921"/>
                <a:gd name="connsiteY2" fmla="*/ 669 h 1782219"/>
                <a:gd name="connsiteX3" fmla="*/ 9140921 w 9140921"/>
                <a:gd name="connsiteY3" fmla="*/ 0 h 1782219"/>
                <a:gd name="connsiteX4" fmla="*/ 9140921 w 9140921"/>
                <a:gd name="connsiteY4" fmla="*/ 1782219 h 1782219"/>
                <a:gd name="connsiteX5" fmla="*/ 8238 w 9140921"/>
                <a:gd name="connsiteY5" fmla="*/ 1782219 h 1782219"/>
                <a:gd name="connsiteX6" fmla="*/ 0 w 9140921"/>
                <a:gd name="connsiteY6" fmla="*/ 420130 h 1782219"/>
                <a:gd name="connsiteX0" fmla="*/ 0 w 9140921"/>
                <a:gd name="connsiteY0" fmla="*/ 429399 h 1791488"/>
                <a:gd name="connsiteX1" fmla="*/ 1207883 w 9140921"/>
                <a:gd name="connsiteY1" fmla="*/ 141743 h 1791488"/>
                <a:gd name="connsiteX2" fmla="*/ 1183170 w 9140921"/>
                <a:gd name="connsiteY2" fmla="*/ 9938 h 1791488"/>
                <a:gd name="connsiteX3" fmla="*/ 9140921 w 9140921"/>
                <a:gd name="connsiteY3" fmla="*/ 9269 h 1791488"/>
                <a:gd name="connsiteX4" fmla="*/ 9140921 w 9140921"/>
                <a:gd name="connsiteY4" fmla="*/ 1791488 h 1791488"/>
                <a:gd name="connsiteX5" fmla="*/ 8238 w 9140921"/>
                <a:gd name="connsiteY5" fmla="*/ 1791488 h 1791488"/>
                <a:gd name="connsiteX6" fmla="*/ 0 w 9140921"/>
                <a:gd name="connsiteY6" fmla="*/ 429399 h 1791488"/>
                <a:gd name="connsiteX0" fmla="*/ 0 w 9140921"/>
                <a:gd name="connsiteY0" fmla="*/ 149312 h 1791488"/>
                <a:gd name="connsiteX1" fmla="*/ 1207883 w 9140921"/>
                <a:gd name="connsiteY1" fmla="*/ 141743 h 1791488"/>
                <a:gd name="connsiteX2" fmla="*/ 1183170 w 9140921"/>
                <a:gd name="connsiteY2" fmla="*/ 9938 h 1791488"/>
                <a:gd name="connsiteX3" fmla="*/ 9140921 w 9140921"/>
                <a:gd name="connsiteY3" fmla="*/ 9269 h 1791488"/>
                <a:gd name="connsiteX4" fmla="*/ 9140921 w 9140921"/>
                <a:gd name="connsiteY4" fmla="*/ 1791488 h 1791488"/>
                <a:gd name="connsiteX5" fmla="*/ 8238 w 9140921"/>
                <a:gd name="connsiteY5" fmla="*/ 1791488 h 1791488"/>
                <a:gd name="connsiteX6" fmla="*/ 0 w 9140921"/>
                <a:gd name="connsiteY6" fmla="*/ 149312 h 1791488"/>
                <a:gd name="connsiteX0" fmla="*/ 0 w 9140921"/>
                <a:gd name="connsiteY0" fmla="*/ 141996 h 1784172"/>
                <a:gd name="connsiteX1" fmla="*/ 1207883 w 9140921"/>
                <a:gd name="connsiteY1" fmla="*/ 134427 h 1784172"/>
                <a:gd name="connsiteX2" fmla="*/ 1183170 w 9140921"/>
                <a:gd name="connsiteY2" fmla="*/ 2622 h 1784172"/>
                <a:gd name="connsiteX3" fmla="*/ 9140921 w 9140921"/>
                <a:gd name="connsiteY3" fmla="*/ 1953 h 1784172"/>
                <a:gd name="connsiteX4" fmla="*/ 9140921 w 9140921"/>
                <a:gd name="connsiteY4" fmla="*/ 1784172 h 1784172"/>
                <a:gd name="connsiteX5" fmla="*/ 8238 w 9140921"/>
                <a:gd name="connsiteY5" fmla="*/ 1784172 h 1784172"/>
                <a:gd name="connsiteX6" fmla="*/ 0 w 9140921"/>
                <a:gd name="connsiteY6" fmla="*/ 141996 h 1784172"/>
                <a:gd name="connsiteX0" fmla="*/ 0 w 9140921"/>
                <a:gd name="connsiteY0" fmla="*/ 141996 h 1784172"/>
                <a:gd name="connsiteX1" fmla="*/ 1207883 w 9140921"/>
                <a:gd name="connsiteY1" fmla="*/ 134427 h 1784172"/>
                <a:gd name="connsiteX2" fmla="*/ 1249072 w 9140921"/>
                <a:gd name="connsiteY2" fmla="*/ 2622 h 1784172"/>
                <a:gd name="connsiteX3" fmla="*/ 9140921 w 9140921"/>
                <a:gd name="connsiteY3" fmla="*/ 1953 h 1784172"/>
                <a:gd name="connsiteX4" fmla="*/ 9140921 w 9140921"/>
                <a:gd name="connsiteY4" fmla="*/ 1784172 h 1784172"/>
                <a:gd name="connsiteX5" fmla="*/ 8238 w 9140921"/>
                <a:gd name="connsiteY5" fmla="*/ 1784172 h 1784172"/>
                <a:gd name="connsiteX6" fmla="*/ 0 w 9140921"/>
                <a:gd name="connsiteY6" fmla="*/ 141996 h 178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0921" h="1784172">
                  <a:moveTo>
                    <a:pt x="0" y="141996"/>
                  </a:moveTo>
                  <a:lnTo>
                    <a:pt x="1207883" y="134427"/>
                  </a:lnTo>
                  <a:cubicBezTo>
                    <a:pt x="1199645" y="90492"/>
                    <a:pt x="1121385" y="8225"/>
                    <a:pt x="1249072" y="2622"/>
                  </a:cubicBezTo>
                  <a:cubicBezTo>
                    <a:pt x="1376759" y="-2981"/>
                    <a:pt x="6488337" y="2176"/>
                    <a:pt x="9140921" y="1953"/>
                  </a:cubicBezTo>
                  <a:lnTo>
                    <a:pt x="9140921" y="1784172"/>
                  </a:lnTo>
                  <a:lnTo>
                    <a:pt x="8238" y="1784172"/>
                  </a:lnTo>
                  <a:lnTo>
                    <a:pt x="0" y="1419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2472B1D-B972-2B49-ACB3-32A2DE6EC9F2}"/>
                </a:ext>
              </a:extLst>
            </p:cNvPr>
            <p:cNvGrpSpPr/>
            <p:nvPr/>
          </p:nvGrpSpPr>
          <p:grpSpPr>
            <a:xfrm>
              <a:off x="929008" y="2949933"/>
              <a:ext cx="8090779" cy="975314"/>
              <a:chOff x="929008" y="3387852"/>
              <a:chExt cx="8090779" cy="97531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D2AC2B-0976-F441-BA7D-1F379FBF1F00}"/>
                  </a:ext>
                </a:extLst>
              </p:cNvPr>
              <p:cNvSpPr txBox="1"/>
              <p:nvPr/>
            </p:nvSpPr>
            <p:spPr>
              <a:xfrm>
                <a:off x="3561220" y="3809168"/>
                <a:ext cx="290336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Illumination from Host Star</a:t>
                </a:r>
              </a:p>
              <a:p>
                <a:pPr algn="ctr"/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(relative to Sun/Earth)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0DD5D5-A283-9441-82C0-FCB954D7AAAE}"/>
                  </a:ext>
                </a:extLst>
              </p:cNvPr>
              <p:cNvSpPr txBox="1"/>
              <p:nvPr/>
            </p:nvSpPr>
            <p:spPr>
              <a:xfrm>
                <a:off x="1861412" y="3387852"/>
                <a:ext cx="3994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spc="200" dirty="0">
                    <a:solidFill>
                      <a:srgbClr val="6EC6F3"/>
                    </a:solidFill>
                  </a:rPr>
                  <a:t>6</a:t>
                </a:r>
                <a:r>
                  <a:rPr lang="en-US" sz="1400" dirty="0">
                    <a:solidFill>
                      <a:srgbClr val="6EC6F3"/>
                    </a:solidFill>
                  </a:rPr>
                  <a:t>x</a:t>
                </a:r>
                <a:endParaRPr lang="en-US" sz="1050" dirty="0">
                  <a:solidFill>
                    <a:srgbClr val="6EC6F3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185077-1BC7-D446-A095-659DAA7B4A95}"/>
                  </a:ext>
                </a:extLst>
              </p:cNvPr>
              <p:cNvSpPr txBox="1"/>
              <p:nvPr/>
            </p:nvSpPr>
            <p:spPr>
              <a:xfrm>
                <a:off x="5553538" y="3387852"/>
                <a:ext cx="5357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6EC6F3"/>
                    </a:solidFill>
                  </a:rPr>
                  <a:t>0.6</a:t>
                </a:r>
                <a:r>
                  <a:rPr lang="en-US" sz="1400" spc="100" dirty="0">
                    <a:solidFill>
                      <a:srgbClr val="6EC6F3"/>
                    </a:solidFill>
                  </a:rPr>
                  <a:t>x</a:t>
                </a:r>
                <a:endParaRPr lang="en-US" sz="1050" spc="100" dirty="0">
                  <a:solidFill>
                    <a:srgbClr val="6EC6F3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A2DB7E-0031-4E41-992C-9BB7F5DA7EC0}"/>
                  </a:ext>
                </a:extLst>
              </p:cNvPr>
              <p:cNvSpPr txBox="1"/>
              <p:nvPr/>
            </p:nvSpPr>
            <p:spPr>
              <a:xfrm>
                <a:off x="6225050" y="3387852"/>
                <a:ext cx="5357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6EC6F3"/>
                    </a:solidFill>
                  </a:rPr>
                  <a:t>0.4</a:t>
                </a:r>
                <a:r>
                  <a:rPr lang="en-US" sz="1400" spc="100" dirty="0">
                    <a:solidFill>
                      <a:srgbClr val="6EC6F3"/>
                    </a:solidFill>
                  </a:rPr>
                  <a:t>x</a:t>
                </a:r>
                <a:endParaRPr lang="en-US" sz="1050" spc="100" dirty="0">
                  <a:solidFill>
                    <a:srgbClr val="6EC6F3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5A55150-C32C-1D4D-A469-54FB46C204AA}"/>
                  </a:ext>
                </a:extLst>
              </p:cNvPr>
              <p:cNvSpPr txBox="1"/>
              <p:nvPr/>
            </p:nvSpPr>
            <p:spPr>
              <a:xfrm>
                <a:off x="7366463" y="3387852"/>
                <a:ext cx="5357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6EC6F3"/>
                    </a:solidFill>
                  </a:rPr>
                  <a:t>0.2</a:t>
                </a:r>
                <a:r>
                  <a:rPr lang="en-US" sz="1400" spc="100" dirty="0">
                    <a:solidFill>
                      <a:srgbClr val="6EC6F3"/>
                    </a:solidFill>
                  </a:rPr>
                  <a:t>x</a:t>
                </a:r>
                <a:endParaRPr lang="en-US" sz="1050" spc="100" dirty="0">
                  <a:solidFill>
                    <a:srgbClr val="6EC6F3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D04EDD5-462B-D74F-975C-04332B87BE4F}"/>
                  </a:ext>
                </a:extLst>
              </p:cNvPr>
              <p:cNvSpPr txBox="1"/>
              <p:nvPr/>
            </p:nvSpPr>
            <p:spPr>
              <a:xfrm>
                <a:off x="8484063" y="3387852"/>
                <a:ext cx="5357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6EC6F3"/>
                    </a:solidFill>
                  </a:rPr>
                  <a:t>0.1</a:t>
                </a:r>
                <a:r>
                  <a:rPr lang="en-US" sz="1400" spc="100" dirty="0">
                    <a:solidFill>
                      <a:srgbClr val="6EC6F3"/>
                    </a:solidFill>
                  </a:rPr>
                  <a:t>x</a:t>
                </a:r>
                <a:endParaRPr lang="en-US" sz="1050" spc="100" dirty="0">
                  <a:solidFill>
                    <a:srgbClr val="6EC6F3"/>
                  </a:solidFill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CDDD1B2-67D5-F74B-85EC-55960C5A7B05}"/>
                  </a:ext>
                </a:extLst>
              </p:cNvPr>
              <p:cNvSpPr txBox="1"/>
              <p:nvPr/>
            </p:nvSpPr>
            <p:spPr>
              <a:xfrm>
                <a:off x="2534512" y="3387852"/>
                <a:ext cx="3994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spc="200" dirty="0">
                    <a:solidFill>
                      <a:srgbClr val="6EC6F3"/>
                    </a:solidFill>
                  </a:rPr>
                  <a:t>4</a:t>
                </a:r>
                <a:r>
                  <a:rPr lang="en-US" sz="1400" dirty="0">
                    <a:solidFill>
                      <a:srgbClr val="6EC6F3"/>
                    </a:solidFill>
                  </a:rPr>
                  <a:t>x</a:t>
                </a:r>
                <a:endParaRPr lang="en-US" sz="1050" dirty="0">
                  <a:solidFill>
                    <a:srgbClr val="6EC6F3"/>
                  </a:solidFill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B598D27-783B-8240-8592-09702A2A3DE3}"/>
                  </a:ext>
                </a:extLst>
              </p:cNvPr>
              <p:cNvSpPr txBox="1"/>
              <p:nvPr/>
            </p:nvSpPr>
            <p:spPr>
              <a:xfrm>
                <a:off x="3679981" y="3387852"/>
                <a:ext cx="3994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spc="200" dirty="0">
                    <a:solidFill>
                      <a:srgbClr val="6EC6F3"/>
                    </a:solidFill>
                  </a:rPr>
                  <a:t>2</a:t>
                </a:r>
                <a:r>
                  <a:rPr lang="en-US" sz="1400" dirty="0">
                    <a:solidFill>
                      <a:srgbClr val="6EC6F3"/>
                    </a:solidFill>
                  </a:rPr>
                  <a:t>x</a:t>
                </a:r>
                <a:endParaRPr lang="en-US" sz="1050" dirty="0">
                  <a:solidFill>
                    <a:srgbClr val="6EC6F3"/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E58465B-37D9-C84A-878E-7516AD9CB5A6}"/>
                  </a:ext>
                </a:extLst>
              </p:cNvPr>
              <p:cNvSpPr txBox="1"/>
              <p:nvPr/>
            </p:nvSpPr>
            <p:spPr>
              <a:xfrm>
                <a:off x="4805473" y="3387852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spc="200" dirty="0">
                    <a:solidFill>
                      <a:srgbClr val="E8C93C"/>
                    </a:solidFill>
                  </a:rPr>
                  <a:t>1</a:t>
                </a:r>
                <a:r>
                  <a:rPr lang="en-US" sz="1400" b="1" dirty="0">
                    <a:solidFill>
                      <a:srgbClr val="E8C93C"/>
                    </a:solidFill>
                  </a:rPr>
                  <a:t>x</a:t>
                </a:r>
                <a:endParaRPr lang="en-US" sz="1050" b="1" dirty="0">
                  <a:solidFill>
                    <a:srgbClr val="E8C93C"/>
                  </a:solidFill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FF7FD5F-3902-D64F-95D4-04E4648B4833}"/>
                  </a:ext>
                </a:extLst>
              </p:cNvPr>
              <p:cNvSpPr txBox="1"/>
              <p:nvPr/>
            </p:nvSpPr>
            <p:spPr>
              <a:xfrm>
                <a:off x="4385363" y="3582814"/>
                <a:ext cx="12747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E8C93C"/>
                    </a:solidFill>
                  </a:rPr>
                  <a:t>Earth Illumination</a:t>
                </a:r>
                <a:endParaRPr lang="en-US" sz="900" dirty="0">
                  <a:solidFill>
                    <a:srgbClr val="E8C93C"/>
                  </a:solidFill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3B1580F-BB50-8041-BD3B-D126F19BAEE4}"/>
                  </a:ext>
                </a:extLst>
              </p:cNvPr>
              <p:cNvSpPr txBox="1"/>
              <p:nvPr/>
            </p:nvSpPr>
            <p:spPr>
              <a:xfrm>
                <a:off x="929008" y="3387852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6EC6F3"/>
                    </a:solidFill>
                  </a:rPr>
                  <a:t>1</a:t>
                </a:r>
                <a:r>
                  <a:rPr lang="en-US" sz="1400" spc="100" dirty="0">
                    <a:solidFill>
                      <a:srgbClr val="6EC6F3"/>
                    </a:solidFill>
                  </a:rPr>
                  <a:t>0</a:t>
                </a:r>
                <a:r>
                  <a:rPr lang="en-US" sz="1400" spc="200" dirty="0">
                    <a:solidFill>
                      <a:srgbClr val="6EC6F3"/>
                    </a:solidFill>
                  </a:rPr>
                  <a:t>x</a:t>
                </a:r>
                <a:endParaRPr lang="en-US" sz="1050" spc="200" dirty="0">
                  <a:solidFill>
                    <a:srgbClr val="6EC6F3"/>
                  </a:solidFill>
                </a:endParaRP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0843FE1-F041-974C-98D5-511636221669}"/>
                </a:ext>
              </a:extLst>
            </p:cNvPr>
            <p:cNvSpPr txBox="1"/>
            <p:nvPr/>
          </p:nvSpPr>
          <p:spPr>
            <a:xfrm>
              <a:off x="1349096" y="2630712"/>
              <a:ext cx="622712" cy="258922"/>
            </a:xfrm>
            <a:prstGeom prst="rect">
              <a:avLst/>
            </a:prstGeom>
            <a:noFill/>
          </p:spPr>
          <p:txBody>
            <a:bodyPr wrap="square" rIns="91440" rtlCol="0">
              <a:noAutofit/>
            </a:bodyPr>
            <a:lstStyle/>
            <a:p>
              <a:r>
                <a:rPr lang="en-US" sz="1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Hot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A97F394-4185-0143-BC43-DB267AF8EB7F}"/>
                </a:ext>
              </a:extLst>
            </p:cNvPr>
            <p:cNvSpPr txBox="1"/>
            <p:nvPr/>
          </p:nvSpPr>
          <p:spPr>
            <a:xfrm>
              <a:off x="8123243" y="2630712"/>
              <a:ext cx="622712" cy="258922"/>
            </a:xfrm>
            <a:prstGeom prst="rect">
              <a:avLst/>
            </a:prstGeom>
            <a:noFill/>
          </p:spPr>
          <p:txBody>
            <a:bodyPr wrap="square" rIns="91440" rtlCol="0">
              <a:noAutofit/>
            </a:bodyPr>
            <a:lstStyle/>
            <a:p>
              <a:pPr algn="r"/>
              <a:r>
                <a:rPr lang="en-US" sz="1400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Cold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27E235-8729-8548-9EF3-9512435F9283}"/>
                </a:ext>
              </a:extLst>
            </p:cNvPr>
            <p:cNvCxnSpPr/>
            <p:nvPr/>
          </p:nvCxnSpPr>
          <p:spPr>
            <a:xfrm>
              <a:off x="1252441" y="2915047"/>
              <a:ext cx="75438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A5B01D25-8EC1-9D45-89B3-CD892C77A7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D5FD82D7-1542-9145-978A-4B778D3F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TRAPPIST-1 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&amp;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Solar System Comparison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3CAC11E-734B-8D43-A93A-7F5CEEC5CC4E}"/>
              </a:ext>
            </a:extLst>
          </p:cNvPr>
          <p:cNvGrpSpPr/>
          <p:nvPr/>
        </p:nvGrpSpPr>
        <p:grpSpPr>
          <a:xfrm>
            <a:off x="526" y="1010709"/>
            <a:ext cx="9143474" cy="382923"/>
            <a:chOff x="526" y="1010709"/>
            <a:chExt cx="9143474" cy="38292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FB5069-5085-8A41-9863-5B9AA64B695F}"/>
                </a:ext>
              </a:extLst>
            </p:cNvPr>
            <p:cNvSpPr/>
            <p:nvPr/>
          </p:nvSpPr>
          <p:spPr>
            <a:xfrm>
              <a:off x="1221846" y="1022164"/>
              <a:ext cx="7922154" cy="366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3D13BD1-ADDA-B946-B53E-00F92E710C4E}"/>
                </a:ext>
              </a:extLst>
            </p:cNvPr>
            <p:cNvCxnSpPr/>
            <p:nvPr/>
          </p:nvCxnSpPr>
          <p:spPr>
            <a:xfrm>
              <a:off x="1252441" y="1393632"/>
              <a:ext cx="75438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AB46845-BD39-024E-946D-13644A56DC82}"/>
                </a:ext>
              </a:extLst>
            </p:cNvPr>
            <p:cNvSpPr/>
            <p:nvPr/>
          </p:nvSpPr>
          <p:spPr>
            <a:xfrm>
              <a:off x="526" y="1010709"/>
              <a:ext cx="1440161" cy="2221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33CC2-8A1B-D94E-91FF-843C79BBE84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CF3E05-38FD-4747-AA73-58C614073026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6E14-AF16-3347-87B3-B459D71E260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AF1F2-BA84-114F-B709-7CAC85F1F6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5CE45AC-F44F-0D4E-AF4B-99CF543D7326}"/>
              </a:ext>
            </a:extLst>
          </p:cNvPr>
          <p:cNvSpPr txBox="1"/>
          <p:nvPr/>
        </p:nvSpPr>
        <p:spPr>
          <a:xfrm>
            <a:off x="7351776" y="4900945"/>
            <a:ext cx="1691991" cy="205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62 L -8.33333E-7 0.085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7531E-6 L 0 -0.041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83951E-6 L -1.66667E-6 0.037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3457E-7 L 5E-6 0.02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3457E-6 L -4.44444E-6 0.065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L 1.66667E-6 0.041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1.23457E-6 L -0.00035 0.0651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3951E-6 L -2.77778E-6 0.080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3.61111E-6 0.078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2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3457E-7 L -8.33333E-7 0.065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7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4.16667E-6 -0.1929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3.61111E-6 0.044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1" grpId="0" animBg="1"/>
      <p:bldP spid="133" grpId="0" animBg="1"/>
      <p:bldP spid="1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15980</TotalTime>
  <Words>296</Words>
  <Application>Microsoft Macintosh PowerPoint</Application>
  <PresentationFormat>On-screen Show (16:9)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NASAjpl-BlackTheme-16x9-vA6</vt:lpstr>
      <vt:lpstr>TRAPPIST-1 &amp; Solar System 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261</cp:revision>
  <dcterms:created xsi:type="dcterms:W3CDTF">2016-09-08T21:41:17Z</dcterms:created>
  <dcterms:modified xsi:type="dcterms:W3CDTF">2021-11-05T00:17:47Z</dcterms:modified>
</cp:coreProperties>
</file>