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38" r:id="rId1"/>
  </p:sldMasterIdLst>
  <p:notesMasterIdLst>
    <p:notesMasterId r:id="rId49"/>
  </p:notesMasterIdLst>
  <p:sldIdLst>
    <p:sldId id="258" r:id="rId2"/>
    <p:sldId id="370" r:id="rId3"/>
    <p:sldId id="337" r:id="rId4"/>
    <p:sldId id="375" r:id="rId5"/>
    <p:sldId id="345" r:id="rId6"/>
    <p:sldId id="291" r:id="rId7"/>
    <p:sldId id="290" r:id="rId8"/>
    <p:sldId id="324" r:id="rId9"/>
    <p:sldId id="377" r:id="rId10"/>
    <p:sldId id="388" r:id="rId11"/>
    <p:sldId id="295" r:id="rId12"/>
    <p:sldId id="323" r:id="rId13"/>
    <p:sldId id="280" r:id="rId14"/>
    <p:sldId id="321" r:id="rId15"/>
    <p:sldId id="296" r:id="rId16"/>
    <p:sldId id="287" r:id="rId17"/>
    <p:sldId id="390" r:id="rId18"/>
    <p:sldId id="391" r:id="rId19"/>
    <p:sldId id="347" r:id="rId20"/>
    <p:sldId id="381" r:id="rId21"/>
    <p:sldId id="389" r:id="rId22"/>
    <p:sldId id="330" r:id="rId23"/>
    <p:sldId id="352" r:id="rId24"/>
    <p:sldId id="392" r:id="rId25"/>
    <p:sldId id="385" r:id="rId26"/>
    <p:sldId id="300" r:id="rId27"/>
    <p:sldId id="368" r:id="rId28"/>
    <p:sldId id="354" r:id="rId29"/>
    <p:sldId id="270" r:id="rId30"/>
    <p:sldId id="384" r:id="rId31"/>
    <p:sldId id="359" r:id="rId32"/>
    <p:sldId id="360" r:id="rId33"/>
    <p:sldId id="374" r:id="rId34"/>
    <p:sldId id="382" r:id="rId35"/>
    <p:sldId id="383" r:id="rId36"/>
    <p:sldId id="274" r:id="rId37"/>
    <p:sldId id="286" r:id="rId38"/>
    <p:sldId id="335" r:id="rId39"/>
    <p:sldId id="281" r:id="rId40"/>
    <p:sldId id="272" r:id="rId41"/>
    <p:sldId id="265" r:id="rId42"/>
    <p:sldId id="298" r:id="rId43"/>
    <p:sldId id="343" r:id="rId44"/>
    <p:sldId id="331" r:id="rId45"/>
    <p:sldId id="267" r:id="rId46"/>
    <p:sldId id="294" r:id="rId47"/>
    <p:sldId id="28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86181" autoAdjust="0"/>
  </p:normalViewPr>
  <p:slideViewPr>
    <p:cSldViewPr snapToGrid="0">
      <p:cViewPr varScale="1">
        <p:scale>
          <a:sx n="98" d="100"/>
          <a:sy n="98" d="100"/>
        </p:scale>
        <p:origin x="870" y="96"/>
      </p:cViewPr>
      <p:guideLst/>
    </p:cSldViewPr>
  </p:slideViewPr>
  <p:outlineViewPr>
    <p:cViewPr>
      <p:scale>
        <a:sx n="33" d="100"/>
        <a:sy n="33" d="100"/>
      </p:scale>
      <p:origin x="0" y="-310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C3662-0B42-43C1-9ADA-6420492C40C4}"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AAB96-40DE-4BDD-8D7D-DC35DB9F27B9}" type="slidenum">
              <a:rPr lang="en-US" smtClean="0"/>
              <a:t>‹#›</a:t>
            </a:fld>
            <a:endParaRPr lang="en-US"/>
          </a:p>
        </p:txBody>
      </p:sp>
    </p:spTree>
    <p:extLst>
      <p:ext uri="{BB962C8B-B14F-4D97-AF65-F5344CB8AC3E}">
        <p14:creationId xmlns:p14="http://schemas.microsoft.com/office/powerpoint/2010/main" val="41945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en-US" i="1" dirty="0"/>
              <a:t>NASA</a:t>
            </a:r>
            <a:r>
              <a:rPr lang="en-US" i="0" dirty="0"/>
              <a:t> </a:t>
            </a:r>
            <a:r>
              <a:rPr lang="en-US" i="0" dirty="0">
                <a:sym typeface="Wingdings" panose="05000000000000000000" pitchFamily="2" charset="2"/>
              </a:rPr>
              <a:t> </a:t>
            </a:r>
            <a:r>
              <a:rPr lang="en-US" b="0" i="0" dirty="0">
                <a:solidFill>
                  <a:srgbClr val="000000"/>
                </a:solidFill>
                <a:effectLst/>
                <a:latin typeface="Times New Roman" panose="02020603050405020304" pitchFamily="18" charset="0"/>
                <a:sym typeface="Wingdings" panose="05000000000000000000" pitchFamily="2" charset="2"/>
              </a:rPr>
              <a:t>Taken by </a:t>
            </a:r>
            <a:r>
              <a:rPr lang="en-US" b="0" i="0" dirty="0">
                <a:solidFill>
                  <a:srgbClr val="000000"/>
                </a:solidFill>
                <a:effectLst/>
                <a:latin typeface="Times New Roman" panose="02020603050405020304" pitchFamily="18" charset="0"/>
              </a:rPr>
              <a:t>Charlie Duke during EVA-1, showing the east rim of Flag crater. Image ID: AS16-109-17781 </a:t>
            </a:r>
            <a:r>
              <a:rPr lang="en-US" b="0" i="0" dirty="0">
                <a:solidFill>
                  <a:srgbClr val="000000"/>
                </a:solidFill>
                <a:effectLst/>
                <a:latin typeface="Times New Roman" panose="02020603050405020304" pitchFamily="18" charset="0"/>
                <a:sym typeface="Wingdings" panose="05000000000000000000" pitchFamily="2" charset="2"/>
              </a:rPr>
              <a:t> </a:t>
            </a:r>
            <a:r>
              <a:rPr lang="en-US" b="0" i="1" dirty="0">
                <a:solidFill>
                  <a:srgbClr val="000000"/>
                </a:solidFill>
                <a:effectLst/>
                <a:latin typeface="Times New Roman" panose="02020603050405020304" pitchFamily="18" charset="0"/>
                <a:sym typeface="Wingdings" panose="05000000000000000000" pitchFamily="2" charset="2"/>
              </a:rPr>
              <a:t>https://www.hq.nasa.gov/alsj/a16/AS16-109-17781.jpg</a:t>
            </a:r>
            <a:endParaRPr lang="en-US" i="1" dirty="0"/>
          </a:p>
          <a:p>
            <a:r>
              <a:rPr lang="en-US" sz="1200" b="0" i="0" kern="1200" dirty="0">
                <a:solidFill>
                  <a:schemeClr val="tx1"/>
                </a:solidFill>
                <a:effectLst/>
                <a:latin typeface="+mn-lt"/>
                <a:ea typeface="+mn-ea"/>
                <a:cs typeface="+mn-cs"/>
              </a:rPr>
              <a:t>-</a:t>
            </a:r>
            <a:r>
              <a:rPr lang="en-US" dirty="0"/>
              <a:t>For mission</a:t>
            </a:r>
            <a:r>
              <a:rPr lang="en-US" baseline="0" dirty="0"/>
              <a:t> patch image, see </a:t>
            </a:r>
            <a:r>
              <a:rPr lang="en-US" i="1" baseline="0" dirty="0"/>
              <a:t>https://history.nasa.gov/apollo_patches.html</a:t>
            </a:r>
          </a:p>
          <a:p>
            <a:r>
              <a:rPr lang="en-US" i="0" baseline="0" dirty="0"/>
              <a:t>-Note: This presentation provides a </a:t>
            </a:r>
            <a:r>
              <a:rPr lang="en-US" i="1" baseline="0" dirty="0"/>
              <a:t>brief overview</a:t>
            </a:r>
            <a:r>
              <a:rPr lang="en-US" i="0" baseline="0" dirty="0"/>
              <a:t> of the Apollo 16 mission to the Moon and thus does not include everything; however, links to support further research are included at the end.</a:t>
            </a:r>
          </a:p>
          <a:p>
            <a:r>
              <a:rPr lang="en-US" i="0" baseline="0" dirty="0"/>
              <a:t>-Tips:</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do not need to use everything in this presentation!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Feel</a:t>
            </a:r>
            <a:r>
              <a:rPr lang="en-US" baseline="0" dirty="0"/>
              <a:t> free to alter/edit this presentation to fit your specific needs/audience</a:t>
            </a:r>
          </a:p>
          <a:p>
            <a:r>
              <a:rPr lang="en-US" i="0" baseline="0" dirty="0"/>
              <a:t>-Updated January 2023</a:t>
            </a:r>
          </a:p>
        </p:txBody>
      </p:sp>
      <p:sp>
        <p:nvSpPr>
          <p:cNvPr id="4" name="Slide Number Placeholder 3"/>
          <p:cNvSpPr>
            <a:spLocks noGrp="1"/>
          </p:cNvSpPr>
          <p:nvPr>
            <p:ph type="sldNum" sz="quarter" idx="10"/>
          </p:nvPr>
        </p:nvSpPr>
        <p:spPr/>
        <p:txBody>
          <a:bodyPr/>
          <a:lstStyle/>
          <a:p>
            <a:fld id="{7A5AAB96-40DE-4BDD-8D7D-DC35DB9F27B9}" type="slidenum">
              <a:rPr lang="en-US" smtClean="0"/>
              <a:t>1</a:t>
            </a:fld>
            <a:endParaRPr lang="en-US"/>
          </a:p>
        </p:txBody>
      </p:sp>
    </p:spTree>
    <p:extLst>
      <p:ext uri="{BB962C8B-B14F-4D97-AF65-F5344CB8AC3E}">
        <p14:creationId xmlns:p14="http://schemas.microsoft.com/office/powerpoint/2010/main" val="190508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This p</a:t>
            </a:r>
            <a:r>
              <a:rPr lang="en-US" b="0" i="0" dirty="0">
                <a:solidFill>
                  <a:srgbClr val="000000"/>
                </a:solidFill>
                <a:effectLst/>
                <a:latin typeface="Times New Roman" panose="02020603050405020304" pitchFamily="18" charset="0"/>
              </a:rPr>
              <a:t>re-landing photo shows the Earth rising above the lunar surface, with the command module visible just above the lunar horizon to the left of Earth. Image ID: AS16-113-18289.</a:t>
            </a:r>
            <a:endParaRPr lang="en-US" i="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10</a:t>
            </a:fld>
            <a:endParaRPr lang="en-US" dirty="0"/>
          </a:p>
        </p:txBody>
      </p:sp>
    </p:spTree>
    <p:extLst>
      <p:ext uri="{BB962C8B-B14F-4D97-AF65-F5344CB8AC3E}">
        <p14:creationId xmlns:p14="http://schemas.microsoft.com/office/powerpoint/2010/main" val="1113586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sz="1200" b="0" i="1" kern="1200" dirty="0">
                <a:solidFill>
                  <a:schemeClr val="tx1"/>
                </a:solidFill>
                <a:effectLst/>
                <a:latin typeface="+mn-lt"/>
                <a:ea typeface="+mn-ea"/>
                <a:cs typeface="+mn-cs"/>
              </a:rPr>
              <a:t>NASA's Scientific Visualization Studio</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The bottom-right green dot marks the site of the Apollo 16 landing in the Moon’s Descartes region</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top-most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green dot represents the Apollo 15 landing site, on the eastern margin of the </a:t>
            </a:r>
            <a:r>
              <a:rPr lang="en-US" sz="1200" b="0" i="0" kern="1200" dirty="0" err="1">
                <a:solidFill>
                  <a:schemeClr val="tx1"/>
                </a:solidFill>
                <a:effectLst/>
                <a:latin typeface="+mn-lt"/>
                <a:ea typeface="+mn-ea"/>
                <a:cs typeface="+mn-cs"/>
              </a:rPr>
              <a:t>Imbrium</a:t>
            </a:r>
            <a:r>
              <a:rPr lang="en-US" sz="1200" b="0" i="0" kern="1200" dirty="0">
                <a:solidFill>
                  <a:schemeClr val="tx1"/>
                </a:solidFill>
                <a:effectLst/>
                <a:latin typeface="+mn-lt"/>
                <a:ea typeface="+mn-ea"/>
                <a:cs typeface="+mn-cs"/>
              </a:rPr>
              <a:t> Basin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left-most green dot represents the Apollo 12 landing site, in Oceanus </a:t>
            </a:r>
            <a:r>
              <a:rPr lang="en-US" sz="1200" b="0" i="0" kern="1200" baseline="0" dirty="0" err="1">
                <a:solidFill>
                  <a:schemeClr val="tx1"/>
                </a:solidFill>
                <a:effectLst/>
                <a:latin typeface="+mn-lt"/>
                <a:ea typeface="+mn-ea"/>
                <a:cs typeface="+mn-cs"/>
              </a:rPr>
              <a:t>Procellarum</a:t>
            </a:r>
            <a:r>
              <a:rPr lang="en-US" sz="1200" b="0" i="0" kern="1200" baseline="0" dirty="0">
                <a:solidFill>
                  <a:schemeClr val="tx1"/>
                </a:solidFill>
                <a:effectLst/>
                <a:latin typeface="+mn-lt"/>
                <a:ea typeface="+mn-ea"/>
                <a:cs typeface="+mn-cs"/>
              </a:rPr>
              <a:t> (“Ocean of Storms”), and 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green dot next to Apollo 12’s landing site is that of Apollo 14 which landed in </a:t>
            </a:r>
            <a:r>
              <a:rPr lang="en-US" sz="1200" b="0" i="0" kern="1200" dirty="0">
                <a:solidFill>
                  <a:schemeClr val="tx1"/>
                </a:solidFill>
                <a:effectLst/>
                <a:latin typeface="+mn-lt"/>
                <a:ea typeface="+mn-ea"/>
                <a:cs typeface="+mn-cs"/>
              </a:rPr>
              <a:t>the Fra</a:t>
            </a:r>
            <a:r>
              <a:rPr lang="en-US" sz="1200" b="0" i="0" kern="1200" baseline="0" dirty="0">
                <a:solidFill>
                  <a:schemeClr val="tx1"/>
                </a:solidFill>
                <a:effectLst/>
                <a:latin typeface="+mn-lt"/>
                <a:ea typeface="+mn-ea"/>
                <a:cs typeface="+mn-cs"/>
              </a:rPr>
              <a:t> Mauro formation. </a:t>
            </a:r>
            <a:r>
              <a:rPr lang="en-US" sz="1200" b="0" i="0" kern="1200" dirty="0">
                <a:solidFill>
                  <a:schemeClr val="tx1"/>
                </a:solidFill>
                <a:effectLst/>
                <a:latin typeface="+mn-lt"/>
                <a:ea typeface="+mn-ea"/>
                <a:cs typeface="+mn-cs"/>
              </a:rPr>
              <a:t>Apollo 11’s landing site in Mare </a:t>
            </a:r>
            <a:r>
              <a:rPr lang="en-US" sz="1200" b="0" i="0" kern="1200" dirty="0" err="1">
                <a:solidFill>
                  <a:schemeClr val="tx1"/>
                </a:solidFill>
                <a:effectLst/>
                <a:latin typeface="+mn-lt"/>
                <a:ea typeface="+mn-ea"/>
                <a:cs typeface="+mn-cs"/>
              </a:rPr>
              <a:t>Tranquillitatis</a:t>
            </a:r>
            <a:r>
              <a:rPr lang="en-US" sz="1200" b="0" i="0" kern="1200" dirty="0">
                <a:solidFill>
                  <a:schemeClr val="tx1"/>
                </a:solidFill>
                <a:effectLst/>
                <a:latin typeface="+mn-lt"/>
                <a:ea typeface="+mn-ea"/>
                <a:cs typeface="+mn-cs"/>
              </a:rPr>
              <a:t> is shown as the green dot at the far right.</a:t>
            </a:r>
          </a:p>
          <a:p>
            <a:r>
              <a:rPr lang="en-US" sz="1200" b="0" i="0" kern="1200" dirty="0">
                <a:solidFill>
                  <a:schemeClr val="tx1"/>
                </a:solidFill>
                <a:effectLst/>
                <a:latin typeface="+mn-lt"/>
                <a:ea typeface="+mn-ea"/>
                <a:cs typeface="+mn-cs"/>
              </a:rPr>
              <a:t>-The Apollo 16 landing occurred in the Moon’s </a:t>
            </a:r>
            <a:r>
              <a:rPr lang="en-US" b="0" i="0" dirty="0">
                <a:solidFill>
                  <a:srgbClr val="000000"/>
                </a:solidFill>
                <a:effectLst/>
                <a:latin typeface="Helvetica Neue"/>
              </a:rPr>
              <a:t>Descartes highlands region </a:t>
            </a:r>
            <a:r>
              <a:rPr lang="en-US" sz="1200" b="0" i="0" kern="1200" baseline="0" dirty="0">
                <a:solidFill>
                  <a:schemeClr val="tx1"/>
                </a:solidFill>
                <a:effectLst/>
                <a:latin typeface="+mn-lt"/>
                <a:ea typeface="+mn-ea"/>
                <a:cs typeface="+mn-cs"/>
              </a:rPr>
              <a:t>at 9:23pm EST on April 20, 1972.</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This was the first Apollo mission to land in the lunar highlands.</a:t>
            </a:r>
          </a:p>
        </p:txBody>
      </p:sp>
      <p:sp>
        <p:nvSpPr>
          <p:cNvPr id="4" name="Slide Number Placeholder 3"/>
          <p:cNvSpPr>
            <a:spLocks noGrp="1"/>
          </p:cNvSpPr>
          <p:nvPr>
            <p:ph type="sldNum" sz="quarter" idx="5"/>
          </p:nvPr>
        </p:nvSpPr>
        <p:spPr/>
        <p:txBody>
          <a:bodyPr/>
          <a:lstStyle/>
          <a:p>
            <a:fld id="{BBC85203-AFB5-4C5F-A739-A15855DE2D17}" type="slidenum">
              <a:rPr lang="en-US" smtClean="0"/>
              <a:t>11</a:t>
            </a:fld>
            <a:endParaRPr lang="en-US" dirty="0"/>
          </a:p>
        </p:txBody>
      </p:sp>
    </p:spTree>
    <p:extLst>
      <p:ext uri="{BB962C8B-B14F-4D97-AF65-F5344CB8AC3E}">
        <p14:creationId xmlns:p14="http://schemas.microsoft.com/office/powerpoint/2010/main" val="7401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i="1" dirty="0"/>
              <a:t>NASA/GSFC/Arizona State University</a:t>
            </a:r>
            <a:r>
              <a:rPr lang="en-US" sz="1200" b="0" i="1" kern="120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sym typeface="Wingdings" panose="05000000000000000000" pitchFamily="2" charset="2"/>
              </a:rPr>
              <a:t> Lunar Reconnaissance Orbiter Wide Angle Camera image of the Cayley Plains (smooth areas) and Descartes Mountains surrounding the Apollo 16 landing site (the arrow indicates the position of the lunar module). The white arc at the bottom of the image is the rim of Descartes crater. The image is 192 km x 108 km.</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Descartes landing site, so-called because of the nearby crater named after 17th century French philosopher and mathematician René Descartes, was the southernmost of all the Apollo landing areas. </a:t>
            </a:r>
          </a:p>
          <a:p>
            <a:r>
              <a:rPr lang="en-US" sz="1200" b="0" i="0" kern="1200" dirty="0">
                <a:solidFill>
                  <a:schemeClr val="tx1"/>
                </a:solidFill>
                <a:effectLst/>
                <a:latin typeface="+mn-lt"/>
                <a:ea typeface="+mn-ea"/>
                <a:cs typeface="+mn-cs"/>
              </a:rPr>
              <a:t>-Located in the Moon’s central highlands, the area appealed to geologists as it represented the first location in the lunar highlands to be sampled.</a:t>
            </a:r>
          </a:p>
        </p:txBody>
      </p:sp>
      <p:sp>
        <p:nvSpPr>
          <p:cNvPr id="4" name="Slide Number Placeholder 3"/>
          <p:cNvSpPr>
            <a:spLocks noGrp="1"/>
          </p:cNvSpPr>
          <p:nvPr>
            <p:ph type="sldNum" sz="quarter" idx="10"/>
          </p:nvPr>
        </p:nvSpPr>
        <p:spPr/>
        <p:txBody>
          <a:bodyPr/>
          <a:lstStyle/>
          <a:p>
            <a:fld id="{BBC85203-AFB5-4C5F-A739-A15855DE2D17}" type="slidenum">
              <a:rPr lang="en-US" smtClean="0"/>
              <a:t>12</a:t>
            </a:fld>
            <a:endParaRPr lang="en-US" dirty="0"/>
          </a:p>
        </p:txBody>
      </p:sp>
    </p:spTree>
    <p:extLst>
      <p:ext uri="{BB962C8B-B14F-4D97-AF65-F5344CB8AC3E}">
        <p14:creationId xmlns:p14="http://schemas.microsoft.com/office/powerpoint/2010/main" val="632918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i="1" dirty="0"/>
              <a:t>NASA </a:t>
            </a:r>
            <a:r>
              <a:rPr lang="en-US" i="0" dirty="0">
                <a:sym typeface="Wingdings" panose="05000000000000000000" pitchFamily="2" charset="2"/>
              </a:rPr>
              <a:t> </a:t>
            </a:r>
            <a:r>
              <a:rPr lang="en-US" i="0" baseline="0" dirty="0">
                <a:sym typeface="Wingdings" panose="05000000000000000000" pitchFamily="2" charset="2"/>
              </a:rPr>
              <a:t>This image was </a:t>
            </a:r>
            <a:r>
              <a:rPr lang="en-US" b="0" i="0" dirty="0">
                <a:solidFill>
                  <a:srgbClr val="000000"/>
                </a:solidFill>
                <a:effectLst/>
                <a:latin typeface="Times New Roman" panose="02020603050405020304" pitchFamily="18" charset="0"/>
              </a:rPr>
              <a:t>taken shortly after landing, through the windows of the lunar module, and provides a view to the south of Stone Mountain. Image ID: AS16-113-18296.</a:t>
            </a:r>
            <a:endParaRPr lang="en-US" i="0" baseline="0" dirty="0"/>
          </a:p>
          <a:p>
            <a:pPr marL="0" lvl="1" indent="0">
              <a:buFont typeface="Arial" panose="020B0604020202020204" pitchFamily="34" charset="0"/>
              <a:buNone/>
            </a:pPr>
            <a:r>
              <a:rPr lang="en-US" i="0" baseline="0" dirty="0"/>
              <a:t>-</a:t>
            </a:r>
            <a:r>
              <a:rPr lang="en-US" b="0" i="0" baseline="0" dirty="0"/>
              <a:t>Delayed Moon landing: </a:t>
            </a:r>
          </a:p>
          <a:p>
            <a:pPr marL="628650" lvl="2" indent="-171450">
              <a:buFont typeface="Arial" panose="020B0604020202020204" pitchFamily="34" charset="0"/>
              <a:buChar char="•"/>
            </a:pPr>
            <a:r>
              <a:rPr lang="en-US" dirty="0"/>
              <a:t>The powered descent to the lunar surface was delayed by approximately 5.75 hours. This was because of oscillations detected in a backup yaw gimbal actuator on the service propulsion system (SPS) engine during systems checks for the orbit circularization maneuver </a:t>
            </a:r>
            <a:r>
              <a:rPr lang="en-US" i="0" dirty="0"/>
              <a:t>(</a:t>
            </a:r>
            <a:r>
              <a:rPr lang="en-US" b="0" i="0" dirty="0">
                <a:solidFill>
                  <a:srgbClr val="000000"/>
                </a:solidFill>
                <a:effectLst/>
                <a:latin typeface="Times New Roman" panose="02020603050405020304" pitchFamily="18" charset="0"/>
              </a:rPr>
              <a:t>command module pilot Ken Mattingly needed to make an SPS burn in order to put himself in a circular, 60-mile-high orbit in which he would perform three days of observations and from which, if necessary, he could maneuver to rendezvous with the lunar module in the event of an emergency lift-off)</a:t>
            </a:r>
            <a:r>
              <a:rPr lang="en-US" dirty="0"/>
              <a:t>. </a:t>
            </a:r>
          </a:p>
          <a:p>
            <a:pPr marL="628650" lvl="2" indent="-171450">
              <a:buFont typeface="Arial" panose="020B0604020202020204" pitchFamily="34" charset="0"/>
              <a:buChar char="•"/>
            </a:pPr>
            <a:r>
              <a:rPr lang="en-US" dirty="0"/>
              <a:t>A rendezvous was performed to place the lunar module and command-and-service module in close proximity while the problem was being evaluated. Tests and analyses showed that the redundant system was still usable and safe, had it been needed. Therefore, the lunar module and command module were separated again, and the mission continued on a revised timeline.</a:t>
            </a:r>
          </a:p>
          <a:p>
            <a:pPr marL="0" lvl="1" indent="0">
              <a:buFont typeface="Arial" panose="020B0604020202020204" pitchFamily="34" charset="0"/>
              <a:buNone/>
            </a:pPr>
            <a:r>
              <a:rPr lang="en-US" dirty="0"/>
              <a:t>-</a:t>
            </a:r>
            <a:r>
              <a:rPr lang="en-US" i="0" baseline="0" dirty="0"/>
              <a:t>O</a:t>
            </a:r>
            <a:r>
              <a:rPr lang="en-US" b="0" i="0" dirty="0">
                <a:solidFill>
                  <a:srgbClr val="000000"/>
                </a:solidFill>
                <a:effectLst/>
                <a:latin typeface="Times New Roman" panose="02020603050405020304" pitchFamily="18" charset="0"/>
              </a:rPr>
              <a:t>ne consequence of the landing delay was a postponement of the first extravehicular activity. Young and Duke had planned to perform a full, eight-hour EVA after landing. According to the original flight plan, at the end of the first EVA, they would have had a 21.5-hour day. In order to perform the EVA after the delayed landing, they were looking at a 27.5-hour day, and Flight Director Gerry Griffin was unwilling to test the crew’s endurance to that extent. This then resulted in a necessary adjustment to all the checklists and timelines.</a:t>
            </a:r>
          </a:p>
          <a:p>
            <a:pPr marL="0" lvl="1" indent="0">
              <a:buFont typeface="Arial" panose="020B0604020202020204" pitchFamily="34" charset="0"/>
              <a:buNone/>
            </a:pPr>
            <a:r>
              <a:rPr lang="en-US" b="0" i="0" dirty="0">
                <a:solidFill>
                  <a:srgbClr val="000000"/>
                </a:solidFill>
                <a:effectLst/>
                <a:latin typeface="Times New Roman" panose="02020603050405020304" pitchFamily="18" charset="0"/>
              </a:rPr>
              <a:t>-Upon landing on the lunar surface, Charlie Duke exclaimed: “Old Orion is finally here, Houston. Fantastic!”</a:t>
            </a:r>
            <a:endParaRPr lang="en-US" dirty="0"/>
          </a:p>
          <a:p>
            <a:pPr marL="0" lvl="1" indent="0">
              <a:buFont typeface="Arial" panose="020B0604020202020204" pitchFamily="34" charset="0"/>
              <a:buNone/>
            </a:pPr>
            <a:r>
              <a:rPr lang="en-US" dirty="0"/>
              <a:t>-More info: </a:t>
            </a:r>
            <a:r>
              <a:rPr lang="en-US" i="1" dirty="0"/>
              <a:t>https://history.nasa.gov/alsj/a16/a16.landing.html</a:t>
            </a:r>
          </a:p>
        </p:txBody>
      </p:sp>
      <p:sp>
        <p:nvSpPr>
          <p:cNvPr id="4" name="Slide Number Placeholder 3"/>
          <p:cNvSpPr>
            <a:spLocks noGrp="1"/>
          </p:cNvSpPr>
          <p:nvPr>
            <p:ph type="sldNum" sz="quarter" idx="5"/>
          </p:nvPr>
        </p:nvSpPr>
        <p:spPr/>
        <p:txBody>
          <a:bodyPr/>
          <a:lstStyle/>
          <a:p>
            <a:fld id="{BBC85203-AFB5-4C5F-A739-A15855DE2D17}" type="slidenum">
              <a:rPr lang="en-US" smtClean="0"/>
              <a:t>13</a:t>
            </a:fld>
            <a:endParaRPr lang="en-US" dirty="0"/>
          </a:p>
        </p:txBody>
      </p:sp>
    </p:spTree>
    <p:extLst>
      <p:ext uri="{BB962C8B-B14F-4D97-AF65-F5344CB8AC3E}">
        <p14:creationId xmlns:p14="http://schemas.microsoft.com/office/powerpoint/2010/main" val="532506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a:t>
            </a:r>
            <a:r>
              <a:rPr lang="en-US" i="0" dirty="0">
                <a:sym typeface="Wingdings" panose="05000000000000000000" pitchFamily="2" charset="2"/>
              </a:rPr>
              <a:t> J</a:t>
            </a:r>
            <a:r>
              <a:rPr lang="en-US" b="0" i="0" dirty="0">
                <a:solidFill>
                  <a:srgbClr val="000000"/>
                </a:solidFill>
                <a:effectLst/>
                <a:latin typeface="Times New Roman" panose="02020603050405020304" pitchFamily="18" charset="0"/>
              </a:rPr>
              <a:t>ohn Young jumps off the ground and makes a salute. He is off the ground for about 1.45 seconds which, in the lunar gravity field (1/6 that of Earth’s gravity), means that he reached a maximum height of 0.42 m. Although the suit and backpack weigh as much as he does, his total weight is only about 65 pounds (30 kg). Image ID: AS16-113-18339.</a:t>
            </a:r>
            <a:endParaRPr lang="en-US" i="0" dirty="0">
              <a:sym typeface="Wingdings" panose="05000000000000000000" pitchFamily="2" charset="2"/>
            </a:endParaRPr>
          </a:p>
          <a:p>
            <a:r>
              <a:rPr lang="en-US" sz="1200" b="0" i="0" kern="1200" dirty="0">
                <a:solidFill>
                  <a:schemeClr val="tx1"/>
                </a:solidFill>
                <a:effectLst/>
                <a:latin typeface="+mn-lt"/>
                <a:ea typeface="+mn-ea"/>
                <a:cs typeface="+mn-cs"/>
              </a:rPr>
              <a:t>-In addition to their geologic studies, the Apollo 16 crew performed several experiments on the lunar surface. The results of some of these experiments were either radioed to Earth by the crew or returned to Earth for laboratory analysis. Other experiments were deployed by the crew and then monitored from Earth by radio telemetry after the crew departed. This group of experiments was termed the Apollo Lunar Surface Experiment Package (ALSEP).</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Soil Mechanics Investigation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Lunar Portable Magnetometer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Solar Wind Composition Experiment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Far Ultraviolet Camera/Spectrograph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Cosmic Ray Detector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Apollo Lunar Surface Experiments Package (ALSEP) deployment:</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Each ALSEP experiment was connected by a cable to the ALSEP central station, which provided radio communication to Earth and electrical power from a radioisotope thermal generator.</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Passive Seismic Experiment</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Active Seismic Experiment</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Heat Flow Experiment</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Lunar Surface Magnetometer </a:t>
            </a:r>
          </a:p>
          <a:p>
            <a:r>
              <a:rPr lang="en-US" sz="1200" b="0" i="0" kern="1200" dirty="0">
                <a:solidFill>
                  <a:schemeClr val="tx1"/>
                </a:solidFill>
                <a:effectLst/>
                <a:latin typeface="+mn-lt"/>
                <a:ea typeface="+mn-ea"/>
                <a:cs typeface="+mn-cs"/>
              </a:rPr>
              <a:t>-In addition to their studies on the lunar surface, the Apollo 16 crew performed intensive studies of the Moon from lunar orbit. Along with photography performed with hand-held cameras in the Command Module, a series of experiments were carried in the Scientific Instrument Module (SIM) on the Service Module. The same suite of SIM bay instruments was also flown on Apollo 15.</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Metric and Panoramic cameras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Laser Altimeter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S-Band Transponder Experiment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X-ray Fluorescence Spectrometer Experiment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Gamma-ray Spectrometer Experiment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Alpha Particle Spectrometer Experiment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Orbital Mass Spectrometer Experiment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Bistatic Radar Experiment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Subsatellite</a:t>
            </a:r>
          </a:p>
          <a:p>
            <a:r>
              <a:rPr lang="en-US" sz="1200" b="0" i="0" kern="1200" dirty="0">
                <a:solidFill>
                  <a:schemeClr val="tx1"/>
                </a:solidFill>
                <a:effectLst/>
                <a:latin typeface="+mn-lt"/>
                <a:ea typeface="+mn-ea"/>
                <a:cs typeface="+mn-cs"/>
              </a:rPr>
              <a:t>-In addition to their lunar studies, the Apollo 16 crew performed several experiments intended to explore various aspects of the space environment.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Window Meteoroid Experiment</a:t>
            </a:r>
          </a:p>
          <a:p>
            <a:pPr marL="628650" lvl="1" indent="-171450">
              <a:buFont typeface="Arial" panose="020B0604020202020204" pitchFamily="34" charset="0"/>
              <a:buChar char="•"/>
            </a:pPr>
            <a:r>
              <a:rPr lang="en-US" sz="1200" b="0" i="0" kern="1200" dirty="0" err="1">
                <a:solidFill>
                  <a:schemeClr val="tx1"/>
                </a:solidFill>
                <a:effectLst/>
                <a:latin typeface="+mn-lt"/>
                <a:ea typeface="+mn-ea"/>
                <a:cs typeface="+mn-cs"/>
              </a:rPr>
              <a:t>Biostack</a:t>
            </a:r>
            <a:r>
              <a:rPr lang="en-US" sz="1200" b="0" i="0" kern="1200" dirty="0">
                <a:solidFill>
                  <a:schemeClr val="tx1"/>
                </a:solidFill>
                <a:effectLst/>
                <a:latin typeface="+mn-lt"/>
                <a:ea typeface="+mn-ea"/>
                <a:cs typeface="+mn-cs"/>
              </a:rPr>
              <a:t> Experiment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Electrophoresis Demonstration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Light Flashes Experiment</a:t>
            </a:r>
          </a:p>
          <a:p>
            <a:r>
              <a:rPr lang="en-US" sz="1200" b="0" i="0" kern="1200" dirty="0">
                <a:solidFill>
                  <a:schemeClr val="tx1"/>
                </a:solidFill>
                <a:effectLst/>
                <a:latin typeface="+mn-lt"/>
                <a:ea typeface="+mn-ea"/>
                <a:cs typeface="+mn-cs"/>
              </a:rPr>
              <a:t>-More info: </a:t>
            </a:r>
            <a:r>
              <a:rPr lang="en-US" sz="1200" b="0" i="1" kern="1200" dirty="0">
                <a:solidFill>
                  <a:schemeClr val="tx1"/>
                </a:solidFill>
                <a:effectLst/>
                <a:latin typeface="+mn-lt"/>
                <a:ea typeface="+mn-ea"/>
                <a:cs typeface="+mn-cs"/>
              </a:rPr>
              <a:t>https://www.lpi.usra.edu/lunar/missions/apollo/apollo_16/experiments/</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14</a:t>
            </a:fld>
            <a:endParaRPr lang="en-US" dirty="0"/>
          </a:p>
        </p:txBody>
      </p:sp>
    </p:spTree>
    <p:extLst>
      <p:ext uri="{BB962C8B-B14F-4D97-AF65-F5344CB8AC3E}">
        <p14:creationId xmlns:p14="http://schemas.microsoft.com/office/powerpoint/2010/main" val="133749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b="0" i="0" dirty="0">
                <a:solidFill>
                  <a:srgbClr val="000000"/>
                </a:solidFill>
                <a:effectLst/>
                <a:latin typeface="Times New Roman" panose="02020603050405020304" pitchFamily="18" charset="0"/>
                <a:sym typeface="Wingdings" panose="05000000000000000000" pitchFamily="2" charset="2"/>
              </a:rPr>
              <a:t>T</a:t>
            </a:r>
            <a:r>
              <a:rPr lang="en-US" b="0" i="0" dirty="0">
                <a:solidFill>
                  <a:srgbClr val="000000"/>
                </a:solidFill>
                <a:effectLst/>
                <a:latin typeface="Times New Roman" panose="02020603050405020304" pitchFamily="18" charset="0"/>
              </a:rPr>
              <a:t>he Cosmic Ray Detector experiment which is sitting on one of the lunar module’s footpads. </a:t>
            </a:r>
            <a:r>
              <a:rPr lang="en-US" i="0" dirty="0">
                <a:sym typeface="Wingdings" panose="05000000000000000000" pitchFamily="2" charset="2"/>
              </a:rPr>
              <a:t>Image ID: </a:t>
            </a:r>
            <a:r>
              <a:rPr lang="en-US" b="0" i="0" dirty="0">
                <a:solidFill>
                  <a:srgbClr val="000000"/>
                </a:solidFill>
                <a:effectLst/>
                <a:latin typeface="Times New Roman" panose="02020603050405020304" pitchFamily="18" charset="0"/>
              </a:rPr>
              <a:t>AS16-107-17442.</a:t>
            </a:r>
            <a:endParaRPr lang="en-US" i="0" dirty="0">
              <a:sym typeface="Wingdings" panose="05000000000000000000" pitchFamily="2" charset="2"/>
            </a:endParaRPr>
          </a:p>
          <a:p>
            <a:r>
              <a:rPr lang="en-US" i="0" dirty="0"/>
              <a:t>-</a:t>
            </a:r>
            <a:r>
              <a:rPr lang="en-US" sz="1200" b="0" i="0" kern="1200" dirty="0">
                <a:solidFill>
                  <a:schemeClr val="tx1"/>
                </a:solidFill>
                <a:effectLst/>
                <a:latin typeface="+mn-lt"/>
                <a:ea typeface="+mn-ea"/>
                <a:cs typeface="+mn-cs"/>
              </a:rPr>
              <a:t>In addition to their geologic studies, the Apollo 16 crew performed several experiments on the lunar surface</a:t>
            </a:r>
            <a:r>
              <a:rPr lang="en-US" i="0" dirty="0"/>
              <a: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Soil Mechanics Investigation: studied the properties of the lunar soil.</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Lunar Portable Magnetometer: </a:t>
            </a:r>
            <a:r>
              <a:rPr lang="en-US" b="0" i="0" dirty="0">
                <a:solidFill>
                  <a:srgbClr val="000000"/>
                </a:solidFill>
                <a:effectLst/>
                <a:latin typeface="Arial" panose="020B0604020202020204" pitchFamily="34" charset="0"/>
              </a:rPr>
              <a:t>measured the strength of the Moon’s magnetic field at different locations near the landing site.</a:t>
            </a:r>
            <a:endParaRPr lang="en-US"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Solar Wind Composition Experiment:</a:t>
            </a:r>
            <a:r>
              <a:rPr lang="en-US" i="0" dirty="0"/>
              <a:t> collected samples of the solar wind (electrically charged particles emitted by the Sun), allowing the chemical composition of the solar wind to be measured.</a:t>
            </a:r>
          </a:p>
          <a:p>
            <a:pPr marL="1085850" lvl="2" indent="-171450">
              <a:buFont typeface="Arial" panose="020B0604020202020204" pitchFamily="34" charset="0"/>
              <a:buChar char="•"/>
            </a:pPr>
            <a:r>
              <a:rPr lang="en-US" i="0" dirty="0"/>
              <a:t>The Solar Wind Composition Experiment was performed on Apollos 11, 12, 14, 15, and 16. </a:t>
            </a:r>
            <a:r>
              <a:rPr lang="en-US" b="0" i="0" dirty="0">
                <a:solidFill>
                  <a:srgbClr val="000000"/>
                </a:solidFill>
                <a:effectLst/>
                <a:latin typeface="Arial" panose="020B0604020202020204" pitchFamily="34" charset="0"/>
              </a:rPr>
              <a:t>It consisted of an aluminum foil sheet, 1.4 meters by 0.3 meters, that was deployed on a pole facing the Sun. On Apollo 16, a platinum sheet was also used.</a:t>
            </a:r>
            <a:endParaRPr lang="en-US" i="0" dirty="0"/>
          </a:p>
          <a:p>
            <a:pPr marL="1085850" lvl="2" indent="-171450">
              <a:buFont typeface="Arial" panose="020B0604020202020204" pitchFamily="34" charset="0"/>
              <a:buChar char="•"/>
            </a:pPr>
            <a:r>
              <a:rPr lang="en-US" i="0" dirty="0"/>
              <a:t>On</a:t>
            </a:r>
            <a:r>
              <a:rPr lang="en-US" i="0" baseline="0" dirty="0"/>
              <a:t> Apollo 16, t</a:t>
            </a:r>
            <a:r>
              <a:rPr lang="en-US" i="0" dirty="0"/>
              <a:t>he experiment had a total foil exposure time of 45 hours. Afterwards, the foil was removed and returned to Earth for laboratory analysis.</a:t>
            </a:r>
            <a:endParaRPr lang="en-US"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0" dirty="0"/>
              <a:t>Cosmic Ray Detector: </a:t>
            </a:r>
            <a:r>
              <a:rPr lang="en-US" b="0" i="0" dirty="0">
                <a:solidFill>
                  <a:srgbClr val="000000"/>
                </a:solidFill>
                <a:effectLst/>
                <a:latin typeface="Arial" panose="020B0604020202020204" pitchFamily="34" charset="0"/>
              </a:rPr>
              <a:t>measured very high energy cosmic rays from the Sun and other parts of our galaxy.</a:t>
            </a:r>
            <a:endParaRPr lang="en-US" i="0" dirty="0"/>
          </a:p>
          <a:p>
            <a:r>
              <a:rPr lang="en-US" i="0" dirty="0"/>
              <a:t>-More info: </a:t>
            </a:r>
            <a:r>
              <a:rPr lang="en-US" i="1" dirty="0"/>
              <a:t>https://www.lpi.usra.edu/lunar/missions/apollo/apollo_16/experiments/</a:t>
            </a:r>
          </a:p>
        </p:txBody>
      </p:sp>
      <p:sp>
        <p:nvSpPr>
          <p:cNvPr id="4" name="Slide Number Placeholder 3"/>
          <p:cNvSpPr>
            <a:spLocks noGrp="1"/>
          </p:cNvSpPr>
          <p:nvPr>
            <p:ph type="sldNum" sz="quarter" idx="5"/>
          </p:nvPr>
        </p:nvSpPr>
        <p:spPr/>
        <p:txBody>
          <a:bodyPr/>
          <a:lstStyle/>
          <a:p>
            <a:fld id="{BBC85203-AFB5-4C5F-A739-A15855DE2D17}" type="slidenum">
              <a:rPr lang="en-US" smtClean="0"/>
              <a:t>15</a:t>
            </a:fld>
            <a:endParaRPr lang="en-US" dirty="0"/>
          </a:p>
        </p:txBody>
      </p:sp>
    </p:spTree>
    <p:extLst>
      <p:ext uri="{BB962C8B-B14F-4D97-AF65-F5344CB8AC3E}">
        <p14:creationId xmlns:p14="http://schemas.microsoft.com/office/powerpoint/2010/main" val="169343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i="0" dirty="0"/>
              <a:t>-Image credit: </a:t>
            </a:r>
            <a:r>
              <a:rPr lang="en-US" i="1" dirty="0"/>
              <a:t>NASA</a:t>
            </a:r>
            <a:r>
              <a:rPr lang="en-US" i="0" dirty="0"/>
              <a:t> </a:t>
            </a:r>
            <a:r>
              <a:rPr lang="en-US" i="0" dirty="0">
                <a:sym typeface="Wingdings" panose="05000000000000000000" pitchFamily="2" charset="2"/>
              </a:rPr>
              <a:t> </a:t>
            </a:r>
            <a:r>
              <a:rPr lang="en-US" b="0" i="0" dirty="0">
                <a:solidFill>
                  <a:srgbClr val="000000"/>
                </a:solidFill>
                <a:effectLst/>
                <a:latin typeface="Times New Roman" panose="02020603050405020304" pitchFamily="18" charset="0"/>
                <a:sym typeface="Wingdings" panose="05000000000000000000" pitchFamily="2" charset="2"/>
              </a:rPr>
              <a:t>This </a:t>
            </a:r>
            <a:r>
              <a:rPr lang="en-US" b="0" i="0" dirty="0">
                <a:solidFill>
                  <a:srgbClr val="000000"/>
                </a:solidFill>
                <a:effectLst/>
                <a:latin typeface="Times New Roman" panose="02020603050405020304" pitchFamily="18" charset="0"/>
              </a:rPr>
              <a:t>up-Sun image shows that Charlie Duke has successfully deployed the magnetometer sunshade. The radioisotope thermo-electric generator (RTG) and the ALSEP Central Station are in the background. John Young is shown near the ALSEP Central Station. </a:t>
            </a:r>
            <a:r>
              <a:rPr lang="en-US" i="0" dirty="0">
                <a:sym typeface="Wingdings" panose="05000000000000000000" pitchFamily="2" charset="2"/>
              </a:rPr>
              <a:t>Image ID: </a:t>
            </a:r>
            <a:r>
              <a:rPr lang="en-US" b="0" i="0" dirty="0">
                <a:solidFill>
                  <a:srgbClr val="000000"/>
                </a:solidFill>
                <a:effectLst/>
                <a:latin typeface="Times New Roman" panose="02020603050405020304" pitchFamily="18" charset="0"/>
              </a:rPr>
              <a:t>AS16-113-18373</a:t>
            </a:r>
            <a:r>
              <a:rPr lang="en-US" sz="1200" b="0" i="0" kern="1200" dirty="0">
                <a:solidFill>
                  <a:schemeClr val="tx1"/>
                </a:solidFill>
                <a:effectLst/>
                <a:latin typeface="+mn-lt"/>
                <a:ea typeface="+mn-ea"/>
                <a:cs typeface="+mn-cs"/>
              </a:rPr>
              <a:t>.</a:t>
            </a:r>
            <a:endParaRPr lang="en-US" i="0" dirty="0">
              <a:sym typeface="Wingdings" panose="05000000000000000000" pitchFamily="2" charset="2"/>
            </a:endParaRPr>
          </a:p>
          <a:p>
            <a:pPr marL="0" lvl="1" indent="0">
              <a:buFont typeface="Arial" panose="020B0604020202020204" pitchFamily="34" charset="0"/>
              <a:buNone/>
            </a:pPr>
            <a:r>
              <a:rPr lang="en-US" sz="1200" b="0" i="0" kern="1200" dirty="0">
                <a:solidFill>
                  <a:schemeClr val="tx1"/>
                </a:solidFill>
                <a:effectLst/>
                <a:latin typeface="+mn-lt"/>
                <a:ea typeface="+mn-ea"/>
                <a:cs typeface="+mn-cs"/>
              </a:rPr>
              <a:t>-The </a:t>
            </a:r>
            <a:r>
              <a:rPr lang="en-US" i="0" dirty="0"/>
              <a:t>Apollo Lunar Surface Experiments Package (</a:t>
            </a:r>
            <a:r>
              <a:rPr lang="en-US" sz="1200" b="0" i="0" kern="1200" dirty="0">
                <a:solidFill>
                  <a:schemeClr val="tx1"/>
                </a:solidFill>
                <a:effectLst/>
                <a:latin typeface="+mn-lt"/>
                <a:ea typeface="+mn-ea"/>
                <a:cs typeface="+mn-cs"/>
              </a:rPr>
              <a:t>ALSEP) system consisted of a central station with a</a:t>
            </a:r>
            <a:r>
              <a:rPr lang="en-US" sz="1200" b="0" i="0" kern="1200" baseline="0" dirty="0">
                <a:solidFill>
                  <a:schemeClr val="tx1"/>
                </a:solidFill>
                <a:effectLst/>
                <a:latin typeface="+mn-lt"/>
                <a:ea typeface="+mn-ea"/>
                <a:cs typeface="+mn-cs"/>
              </a:rPr>
              <a:t> communications package and with leads running out to the instruments placed around it.</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Power was supplied by a radioisotope thermo-electric generator (RTG) – a plutonium fuel element was used.</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The power required by the whole station and experiments was less than the power of a 75-watt light bulb!</a:t>
            </a:r>
            <a:endParaRPr lang="en-US"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-Apollo</a:t>
            </a:r>
            <a:r>
              <a:rPr lang="en-US" sz="1200" b="0" i="0" kern="1200" baseline="0" dirty="0">
                <a:solidFill>
                  <a:schemeClr val="tx1"/>
                </a:solidFill>
                <a:effectLst/>
                <a:latin typeface="+mn-lt"/>
                <a:ea typeface="+mn-ea"/>
                <a:cs typeface="+mn-cs"/>
              </a:rPr>
              <a:t> 16’s </a:t>
            </a:r>
            <a:r>
              <a:rPr lang="en-US" i="0" dirty="0"/>
              <a:t>ALSEP consisted of 4 experiments: Passive Seismic Experiment, Active Seismic Experiment, Heat Flow Experiment, and Lunar Surface Magnetometer.</a:t>
            </a:r>
          </a:p>
          <a:p>
            <a:pPr marL="628650" lvl="3" indent="-171450">
              <a:buFont typeface="Arial" panose="020B0604020202020204" pitchFamily="34" charset="0"/>
              <a:buChar char="•"/>
            </a:pPr>
            <a:r>
              <a:rPr lang="en-US" sz="1200" b="0" i="0" kern="1200" dirty="0">
                <a:solidFill>
                  <a:schemeClr val="tx1"/>
                </a:solidFill>
                <a:effectLst/>
                <a:latin typeface="+mn-lt"/>
                <a:ea typeface="+mn-ea"/>
                <a:cs typeface="+mn-cs"/>
              </a:rPr>
              <a:t>Passive Seismic Experiment: detected lunar “moonquakes” and provided information about the internal structure of the Moon.</a:t>
            </a:r>
          </a:p>
          <a:p>
            <a:pPr marL="1085850" lvl="4" indent="-171450">
              <a:buFont typeface="Arial" panose="020B0604020202020204" pitchFamily="34" charset="0"/>
              <a:buChar char="•"/>
            </a:pPr>
            <a:r>
              <a:rPr lang="en-US" b="0" i="0" dirty="0">
                <a:solidFill>
                  <a:srgbClr val="000000"/>
                </a:solidFill>
                <a:effectLst/>
                <a:latin typeface="Times New Roman" panose="02020603050405020304" pitchFamily="18" charset="0"/>
              </a:rPr>
              <a:t>On July 17, 1972, about three months after it was set up, Apollo 16’s passive seismometer registered the largest impact ever recorded on the Moon when a meteoroid hit the lunar far side near Mare </a:t>
            </a:r>
            <a:r>
              <a:rPr lang="en-US" b="0" i="0" dirty="0" err="1">
                <a:solidFill>
                  <a:srgbClr val="000000"/>
                </a:solidFill>
                <a:effectLst/>
                <a:latin typeface="Times New Roman" panose="02020603050405020304" pitchFamily="18" charset="0"/>
              </a:rPr>
              <a:t>Moscoviense</a:t>
            </a:r>
            <a:r>
              <a:rPr lang="en-US" b="0" i="0" dirty="0">
                <a:solidFill>
                  <a:srgbClr val="000000"/>
                </a:solidFill>
                <a:effectLst/>
                <a:latin typeface="Times New Roman" panose="02020603050405020304" pitchFamily="18" charset="0"/>
              </a:rPr>
              <a:t>.</a:t>
            </a:r>
            <a:endParaRPr lang="en-US" sz="1200" b="0" i="0" kern="1200" dirty="0">
              <a:solidFill>
                <a:schemeClr val="tx1"/>
              </a:solidFill>
              <a:effectLst/>
              <a:latin typeface="+mn-lt"/>
              <a:ea typeface="+mn-ea"/>
              <a:cs typeface="+mn-cs"/>
            </a:endParaRPr>
          </a:p>
          <a:p>
            <a:pPr marL="628650" lvl="3" indent="-171450">
              <a:buFont typeface="Arial" panose="020B0604020202020204" pitchFamily="34" charset="0"/>
              <a:buChar char="•"/>
            </a:pPr>
            <a:r>
              <a:rPr lang="en-US" sz="1200" b="0" i="0" kern="1200" dirty="0">
                <a:solidFill>
                  <a:schemeClr val="tx1"/>
                </a:solidFill>
                <a:effectLst/>
                <a:latin typeface="+mn-lt"/>
                <a:ea typeface="+mn-ea"/>
                <a:cs typeface="+mn-cs"/>
              </a:rPr>
              <a:t>Active Seismic Experiment: provided information</a:t>
            </a:r>
            <a:r>
              <a:rPr lang="en-US" b="0" i="0" dirty="0">
                <a:solidFill>
                  <a:srgbClr val="000000"/>
                </a:solidFill>
                <a:effectLst/>
                <a:latin typeface="Arial" panose="020B0604020202020204" pitchFamily="34" charset="0"/>
              </a:rPr>
              <a:t> about the structure of the upper 100 meters of the lunar regolith.</a:t>
            </a:r>
          </a:p>
          <a:p>
            <a:pPr marL="1085850" lvl="4" indent="-171450">
              <a:buFont typeface="Arial" panose="020B0604020202020204" pitchFamily="34" charset="0"/>
              <a:buChar char="•"/>
            </a:pPr>
            <a:r>
              <a:rPr lang="en-US" sz="1200" b="0" i="0" kern="1200" dirty="0">
                <a:solidFill>
                  <a:schemeClr val="tx1"/>
                </a:solidFill>
                <a:effectLst/>
                <a:latin typeface="+mn-lt"/>
                <a:ea typeface="+mn-ea"/>
                <a:cs typeface="+mn-cs"/>
              </a:rPr>
              <a:t>Rather than wait passively for natural events to occur on the Moon to produce shock waves (as was the case for the Passive Seismic Experiment), the Active Seismic Experiment provided its own sources. The shock waves were produced by explosions on the lunar surface. Two different kinds were used, small ones made while the astronauts were on the surface (explosive source: a “thumper”) and large ones after they left the lunar surface (explosive source: a “mortar”).</a:t>
            </a:r>
          </a:p>
          <a:p>
            <a:pPr marL="1543050" lvl="5" indent="-171450">
              <a:buFont typeface="Arial" panose="020B0604020202020204" pitchFamily="34" charset="0"/>
              <a:buChar char="•"/>
            </a:pPr>
            <a:r>
              <a:rPr lang="en-US" sz="1200" b="0" i="0" kern="1200" dirty="0">
                <a:solidFill>
                  <a:schemeClr val="tx1"/>
                </a:solidFill>
                <a:effectLst/>
                <a:latin typeface="+mn-lt"/>
                <a:ea typeface="+mn-ea"/>
                <a:cs typeface="+mn-cs"/>
              </a:rPr>
              <a:t>The thumper was used by the astronauts to explode “shotgun-like” charges and contained 19 such charges. It was fired at evenly spaced intervals along the geophone line. The results from this part of the experiment were available while the astronauts were still on the surface of the Moon.</a:t>
            </a:r>
          </a:p>
          <a:p>
            <a:pPr marL="1543050" lvl="5" indent="-171450">
              <a:buFont typeface="Arial" panose="020B0604020202020204" pitchFamily="34" charset="0"/>
              <a:buChar char="•"/>
            </a:pPr>
            <a:r>
              <a:rPr lang="en-US" b="0" i="0" dirty="0">
                <a:solidFill>
                  <a:srgbClr val="000000"/>
                </a:solidFill>
                <a:effectLst/>
                <a:latin typeface="Times New Roman" panose="02020603050405020304" pitchFamily="18" charset="0"/>
              </a:rPr>
              <a:t>The second kind of charge was similar to that of a mortar. On Apollo 16, three mortar shells were used to lob explosive charges to distances of up to 1,300 meters from the ALSEP. The mortar shells were detonated by radio control after the astronauts left the lunar surface.</a:t>
            </a:r>
            <a:endParaRPr lang="en-US" sz="1200" b="0" i="0" kern="1200" dirty="0">
              <a:solidFill>
                <a:schemeClr val="tx1"/>
              </a:solidFill>
              <a:effectLst/>
              <a:latin typeface="+mn-lt"/>
              <a:ea typeface="+mn-ea"/>
              <a:cs typeface="+mn-cs"/>
            </a:endParaRPr>
          </a:p>
          <a:p>
            <a:pPr marL="628650" lvl="3" indent="-171450">
              <a:buFont typeface="Arial" panose="020B0604020202020204" pitchFamily="34" charset="0"/>
              <a:buChar char="•"/>
            </a:pPr>
            <a:r>
              <a:rPr lang="en-US" sz="1200" b="0" i="0" kern="1200" dirty="0">
                <a:solidFill>
                  <a:schemeClr val="tx1"/>
                </a:solidFill>
                <a:effectLst/>
                <a:latin typeface="+mn-lt"/>
                <a:ea typeface="+mn-ea"/>
                <a:cs typeface="+mn-cs"/>
              </a:rPr>
              <a:t>Heat Flow Experiment: attempted to measure the amount of heat coming out of the Moon.</a:t>
            </a:r>
          </a:p>
          <a:p>
            <a:pPr marL="1085850" lvl="4" indent="-171450">
              <a:buFont typeface="Arial" panose="020B0604020202020204" pitchFamily="34" charset="0"/>
              <a:buChar char="•"/>
            </a:pPr>
            <a:r>
              <a:rPr lang="en-US" sz="1200" b="0" i="0" kern="1200" dirty="0">
                <a:solidFill>
                  <a:schemeClr val="tx1"/>
                </a:solidFill>
                <a:effectLst/>
                <a:latin typeface="+mn-lt"/>
                <a:ea typeface="+mn-ea"/>
                <a:cs typeface="+mn-cs"/>
              </a:rPr>
              <a:t>The rate at which a planet loses its internal heat to space is an important control on the level of tectonism (faulting and folding of the planet’s surface due to internal deformation) and volcanic activity on the planet. This loss of internal heat was measured by the Heat Flow Experiment on Apollos 15 and 17. This experiment was also attempted on Apollo 16 but failed due to a broken cable connection.</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Lunar Surface Magnetometer: </a:t>
            </a:r>
            <a:r>
              <a:rPr lang="en-US" b="0" i="0" dirty="0">
                <a:solidFill>
                  <a:srgbClr val="000000"/>
                </a:solidFill>
                <a:effectLst/>
                <a:latin typeface="Arial" panose="020B0604020202020204" pitchFamily="34" charset="0"/>
              </a:rPr>
              <a:t>measured the strength of the Moon’s magnetic field.</a:t>
            </a:r>
            <a:endParaRPr lang="en-US"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-More</a:t>
            </a:r>
            <a:r>
              <a:rPr lang="en-US" sz="1200" b="0" i="0" kern="1200" baseline="0" dirty="0">
                <a:solidFill>
                  <a:schemeClr val="tx1"/>
                </a:solidFill>
                <a:effectLst/>
                <a:latin typeface="+mn-lt"/>
                <a:ea typeface="+mn-ea"/>
                <a:cs typeface="+mn-cs"/>
              </a:rPr>
              <a:t> info on ALSEP: </a:t>
            </a:r>
            <a:r>
              <a:rPr lang="en-US" sz="1200" b="0" i="1" kern="1200" baseline="0" dirty="0">
                <a:solidFill>
                  <a:schemeClr val="tx1"/>
                </a:solidFill>
                <a:effectLst/>
                <a:latin typeface="+mn-lt"/>
                <a:ea typeface="+mn-ea"/>
                <a:cs typeface="+mn-cs"/>
              </a:rPr>
              <a:t>https://www.hq.nasa.gov/alsj/HamishALSEP.html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16</a:t>
            </a:fld>
            <a:endParaRPr lang="en-US" dirty="0"/>
          </a:p>
        </p:txBody>
      </p:sp>
    </p:spTree>
    <p:extLst>
      <p:ext uri="{BB962C8B-B14F-4D97-AF65-F5344CB8AC3E}">
        <p14:creationId xmlns:p14="http://schemas.microsoft.com/office/powerpoint/2010/main" val="4116027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p>
          <a:p>
            <a:pPr marL="628650" lvl="1" indent="-171450">
              <a:buFont typeface="Arial" panose="020B0604020202020204" pitchFamily="34" charset="0"/>
              <a:buChar char="•"/>
            </a:pPr>
            <a:r>
              <a:rPr lang="en-US" i="0" u="sng" dirty="0"/>
              <a:t>Left:</a:t>
            </a:r>
            <a:r>
              <a:rPr lang="en-US" i="1" dirty="0"/>
              <a:t> U.S. Naval Research Laboratory</a:t>
            </a:r>
            <a:r>
              <a:rPr lang="en-US" i="0" dirty="0"/>
              <a:t> </a:t>
            </a:r>
            <a:r>
              <a:rPr lang="en-US" i="0" dirty="0">
                <a:sym typeface="Wingdings" panose="05000000000000000000" pitchFamily="2" charset="2"/>
              </a:rPr>
              <a:t> D</a:t>
            </a:r>
            <a:r>
              <a:rPr lang="en-US" b="0" i="0" dirty="0">
                <a:solidFill>
                  <a:srgbClr val="000000"/>
                </a:solidFill>
                <a:effectLst/>
                <a:latin typeface="Helvetica Neue"/>
              </a:rPr>
              <a:t>r. George Carruthers, right, and William Conway, a project manager at the Naval Research Institute, examine the gold-plated ultraviolet camera/spectrograph, the first Moon-based observatory that Carruthers developed for the Apollo 16 mission.</a:t>
            </a:r>
            <a:endParaRPr lang="en-US" b="0" i="0" dirty="0">
              <a:solidFill>
                <a:srgbClr val="000000"/>
              </a:solidFill>
              <a:effectLst/>
              <a:latin typeface="Times New Roman" panose="02020603050405020304" pitchFamily="18" charset="0"/>
            </a:endParaRPr>
          </a:p>
          <a:p>
            <a:pPr marL="628650" lvl="1" indent="-171450">
              <a:buFont typeface="Arial" panose="020B0604020202020204" pitchFamily="34" charset="0"/>
              <a:buChar char="•"/>
            </a:pPr>
            <a:r>
              <a:rPr lang="en-US" b="0" i="0" u="sng" dirty="0">
                <a:solidFill>
                  <a:srgbClr val="000000"/>
                </a:solidFill>
                <a:effectLst/>
                <a:latin typeface="Times New Roman" panose="02020603050405020304" pitchFamily="18" charset="0"/>
                <a:sym typeface="Wingdings" panose="05000000000000000000" pitchFamily="2" charset="2"/>
              </a:rPr>
              <a:t>Right:</a:t>
            </a:r>
            <a:r>
              <a:rPr lang="en-US" b="0" i="0" u="none" dirty="0">
                <a:solidFill>
                  <a:srgbClr val="000000"/>
                </a:solidFill>
                <a:effectLst/>
                <a:latin typeface="Times New Roman" panose="02020603050405020304" pitchFamily="18" charset="0"/>
                <a:sym typeface="Wingdings" panose="05000000000000000000" pitchFamily="2" charset="2"/>
              </a:rPr>
              <a:t> </a:t>
            </a:r>
            <a:r>
              <a:rPr lang="en-US" b="0" i="1" u="none" dirty="0">
                <a:solidFill>
                  <a:srgbClr val="000000"/>
                </a:solidFill>
                <a:effectLst/>
                <a:latin typeface="Times New Roman" panose="02020603050405020304" pitchFamily="18" charset="0"/>
                <a:sym typeface="Wingdings" panose="05000000000000000000" pitchFamily="2" charset="2"/>
              </a:rPr>
              <a:t>NASA</a:t>
            </a:r>
            <a:r>
              <a:rPr lang="en-US" b="0" i="0" u="none" dirty="0">
                <a:solidFill>
                  <a:srgbClr val="000000"/>
                </a:solidFill>
                <a:effectLst/>
                <a:latin typeface="Times New Roman" panose="02020603050405020304" pitchFamily="18" charset="0"/>
                <a:sym typeface="Wingdings" panose="05000000000000000000" pitchFamily="2" charset="2"/>
              </a:rPr>
              <a:t>  </a:t>
            </a:r>
            <a:r>
              <a:rPr lang="en-US" i="0" dirty="0">
                <a:sym typeface="Wingdings" panose="05000000000000000000" pitchFamily="2" charset="2"/>
              </a:rPr>
              <a:t>T</a:t>
            </a:r>
            <a:r>
              <a:rPr lang="en-US" b="0" i="0" dirty="0">
                <a:solidFill>
                  <a:srgbClr val="000000"/>
                </a:solidFill>
                <a:effectLst/>
                <a:latin typeface="Times New Roman" panose="02020603050405020304" pitchFamily="18" charset="0"/>
              </a:rPr>
              <a:t>he ultraviolet astronomy camera, showing Charlie Duke in the background with the rover and the flag to the left. Image ID: AS16-114-18439.</a:t>
            </a:r>
            <a:endParaRPr lang="en-US" i="0" u="sng" dirty="0">
              <a:sym typeface="Wingdings" panose="05000000000000000000" pitchFamily="2" charset="2"/>
            </a:endParaRPr>
          </a:p>
          <a:p>
            <a:r>
              <a:rPr lang="en-US" sz="1200" b="0" i="0" kern="1200" dirty="0">
                <a:solidFill>
                  <a:schemeClr val="tx1"/>
                </a:solidFill>
                <a:effectLst/>
                <a:latin typeface="+mn-lt"/>
                <a:ea typeface="+mn-ea"/>
                <a:cs typeface="+mn-cs"/>
              </a:rPr>
              <a:t>-During Apollo 16, </a:t>
            </a:r>
            <a:r>
              <a:rPr lang="en-US" b="0" i="0" dirty="0">
                <a:solidFill>
                  <a:srgbClr val="000000"/>
                </a:solidFill>
                <a:effectLst/>
                <a:latin typeface="Helvetica Neue"/>
              </a:rPr>
              <a:t>a telescope explored the vastness of space from the surface of another world for the very first time.</a:t>
            </a:r>
          </a:p>
          <a:p>
            <a:r>
              <a:rPr lang="en-US" sz="1200" i="0" dirty="0">
                <a:solidFill>
                  <a:prstClr val="black"/>
                </a:solidFill>
                <a:latin typeface="+mn-lt"/>
              </a:rPr>
              <a:t>-The telescope, called the Far Ultraviolet Camera/Spectrograph, looked at distant objects in ultraviolet light, a type of radiation invisible to our eyes. While some ultraviolet rays from the Sun reach the Earth’s surface (which is why we need to wear sunscreen), our planet’s atmosphere absorbs a lot of the most high-energy rays. Stars and other astronomical objects hotter than the Sun give off a lot of short-wavelength ultraviolet light, but from our planet’s surface, we wouldn’t be able to detect it. </a:t>
            </a:r>
          </a:p>
          <a:p>
            <a:pPr marL="628650" lvl="1" indent="-171450">
              <a:buFont typeface="Arial" panose="020B0604020202020204" pitchFamily="34" charset="0"/>
              <a:buChar char="•"/>
            </a:pPr>
            <a:r>
              <a:rPr lang="en-US" sz="1200" i="0" dirty="0">
                <a:solidFill>
                  <a:prstClr val="black"/>
                </a:solidFill>
                <a:latin typeface="+mn-lt"/>
              </a:rPr>
              <a:t>The Moon, on the other hand, has no substantial atmosphere to block out such signals, making it a great venue not just for stargazing, but exploring deep into the universe. </a:t>
            </a:r>
          </a:p>
          <a:p>
            <a:pPr marL="628650" lvl="1" indent="-171450">
              <a:buFont typeface="Arial" panose="020B0604020202020204" pitchFamily="34" charset="0"/>
              <a:buChar char="•"/>
            </a:pPr>
            <a:r>
              <a:rPr lang="en-US" sz="1200" i="0" dirty="0">
                <a:solidFill>
                  <a:prstClr val="black"/>
                </a:solidFill>
                <a:latin typeface="+mn-lt"/>
              </a:rPr>
              <a:t>While on the surface, John Young took the telescope out of its plastic bag and planted it on a tripod in the shadow of the lunar module, so that the instrument wouldn’t receive any direct sunlight. </a:t>
            </a:r>
          </a:p>
          <a:p>
            <a:pPr marL="628650" lvl="1" indent="-171450">
              <a:buFont typeface="Arial" panose="020B0604020202020204" pitchFamily="34" charset="0"/>
              <a:buChar char="•"/>
            </a:pPr>
            <a:r>
              <a:rPr lang="en-US" sz="1200" i="0" dirty="0">
                <a:solidFill>
                  <a:prstClr val="black"/>
                </a:solidFill>
                <a:latin typeface="+mn-lt"/>
              </a:rPr>
              <a:t>The astronauts re-oriented the telescope several times during their stay so that they could see different parts of the sky and to keep it in the lunar module’s shadow.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prstClr val="black"/>
                </a:solidFill>
                <a:latin typeface="+mn-lt"/>
              </a:rPr>
              <a:t>It is called a “Camera/Spectrograph” because it had two modes of operating: “direct images,” which are pictures as from a regular camera, and “spectrograph” which is a way of splitting light to look for the fingerprints of atoms and molecules in astronomical objects.</a:t>
            </a:r>
          </a:p>
          <a:p>
            <a:r>
              <a:rPr lang="en-US" sz="1200" i="0" dirty="0">
                <a:solidFill>
                  <a:prstClr val="black"/>
                </a:solidFill>
                <a:latin typeface="+mn-lt"/>
              </a:rPr>
              <a:t>-The Moon-based telescope studied a variety of star clusters as well as nebulae which are clouds of gas and dust where new stars are born. </a:t>
            </a:r>
          </a:p>
          <a:p>
            <a:pPr marL="628650" lvl="1" indent="-171450">
              <a:buFont typeface="Arial" panose="020B0604020202020204" pitchFamily="34" charset="0"/>
              <a:buChar char="•"/>
            </a:pPr>
            <a:r>
              <a:rPr lang="en-US" sz="1200" i="0" dirty="0">
                <a:solidFill>
                  <a:prstClr val="black"/>
                </a:solidFill>
                <a:latin typeface="+mn-lt"/>
              </a:rPr>
              <a:t>The astronauts also pointed it at the Large </a:t>
            </a:r>
            <a:r>
              <a:rPr lang="en-US" sz="1200" i="0" dirty="0" err="1">
                <a:solidFill>
                  <a:prstClr val="black"/>
                </a:solidFill>
                <a:latin typeface="+mn-lt"/>
              </a:rPr>
              <a:t>Magellanic</a:t>
            </a:r>
            <a:r>
              <a:rPr lang="en-US" sz="1200" i="0" dirty="0">
                <a:solidFill>
                  <a:prstClr val="black"/>
                </a:solidFill>
                <a:latin typeface="+mn-lt"/>
              </a:rPr>
              <a:t> Cloud which is a small galaxy orbiting the Milky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-More info: </a:t>
            </a:r>
            <a:r>
              <a:rPr lang="en-US" sz="1200" b="0" i="1" kern="1200" dirty="0">
                <a:solidFill>
                  <a:schemeClr val="tx1"/>
                </a:solidFill>
                <a:effectLst/>
                <a:latin typeface="+mn-lt"/>
                <a:ea typeface="+mn-ea"/>
                <a:cs typeface="+mn-cs"/>
              </a:rPr>
              <a:t>https://www.nasa.gov/feature/remembering-the-first-moon-based-telescope</a:t>
            </a:r>
            <a:r>
              <a:rPr lang="en-US" sz="1200" b="0" i="0" kern="1200" dirty="0">
                <a:solidFill>
                  <a:schemeClr val="tx1"/>
                </a:solidFill>
                <a:effectLst/>
                <a:latin typeface="+mn-lt"/>
                <a:ea typeface="+mn-ea"/>
                <a:cs typeface="+mn-cs"/>
              </a:rPr>
              <a:t> ; </a:t>
            </a:r>
            <a:r>
              <a:rPr lang="en-US" i="1" dirty="0"/>
              <a:t>https://www.nasa.gov/image-feature/looking-back-dr-george-carruthers-and-apollo-16-far-ultraviolet-cameraspectrograph</a:t>
            </a:r>
          </a:p>
        </p:txBody>
      </p:sp>
      <p:sp>
        <p:nvSpPr>
          <p:cNvPr id="4" name="Slide Number Placeholder 3"/>
          <p:cNvSpPr>
            <a:spLocks noGrp="1"/>
          </p:cNvSpPr>
          <p:nvPr>
            <p:ph type="sldNum" sz="quarter" idx="5"/>
          </p:nvPr>
        </p:nvSpPr>
        <p:spPr/>
        <p:txBody>
          <a:bodyPr/>
          <a:lstStyle/>
          <a:p>
            <a:fld id="{BBC85203-AFB5-4C5F-A739-A15855DE2D17}" type="slidenum">
              <a:rPr lang="en-US" smtClean="0"/>
              <a:t>17</a:t>
            </a:fld>
            <a:endParaRPr lang="en-US" dirty="0"/>
          </a:p>
        </p:txBody>
      </p:sp>
    </p:spTree>
    <p:extLst>
      <p:ext uri="{BB962C8B-B14F-4D97-AF65-F5344CB8AC3E}">
        <p14:creationId xmlns:p14="http://schemas.microsoft.com/office/powerpoint/2010/main" val="18661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b="0" i="0" dirty="0">
                <a:solidFill>
                  <a:srgbClr val="000000"/>
                </a:solidFill>
                <a:effectLst/>
                <a:latin typeface="Helvetica Neue"/>
              </a:rPr>
              <a:t>This image, taken by the first telescope on the Moon during the Apollo 16 mission, shows Earth’s outermost atmosphere, or geocorona, a region where oxygen and nitrogen glow brightly in ultraviolet 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sym typeface="Wingdings" panose="05000000000000000000" pitchFamily="2" charset="2"/>
              </a:rPr>
              <a:t>-</a:t>
            </a:r>
            <a:r>
              <a:rPr lang="en-US" b="0" i="0" dirty="0">
                <a:solidFill>
                  <a:srgbClr val="000000"/>
                </a:solidFill>
                <a:effectLst/>
                <a:latin typeface="Helvetica Neue"/>
              </a:rPr>
              <a:t>The telescope also looked back at Earth, viewing its upper atmosphere, called the “geocorona,” and aurorae. The principal investigator, George Carruthers, who had received a patent for such a camera while at the Naval Research Laboratory, said afterward: “The most immediately obvious and spectacular results were really for the Earth observations, because this was the first time that the Earth had been photographed from a distance in ultraviolet 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-More info: </a:t>
            </a:r>
            <a:r>
              <a:rPr lang="en-US" sz="1200" b="0" i="1" kern="1200" dirty="0">
                <a:solidFill>
                  <a:schemeClr val="tx1"/>
                </a:solidFill>
                <a:effectLst/>
                <a:latin typeface="+mn-lt"/>
                <a:ea typeface="+mn-ea"/>
                <a:cs typeface="+mn-cs"/>
              </a:rPr>
              <a:t>https://www.nasa.gov/feature/remembering-the-first-moon-based-telescope</a:t>
            </a:r>
            <a:r>
              <a:rPr lang="en-US" sz="1200" b="0" i="0" kern="1200" dirty="0">
                <a:solidFill>
                  <a:schemeClr val="tx1"/>
                </a:solidFill>
                <a:effectLst/>
                <a:latin typeface="+mn-lt"/>
                <a:ea typeface="+mn-ea"/>
                <a:cs typeface="+mn-cs"/>
              </a:rPr>
              <a:t> ; </a:t>
            </a:r>
            <a:r>
              <a:rPr lang="en-US" i="1" dirty="0"/>
              <a:t>https://www.nasa.gov/image-feature/looking-back-dr-george-carruthers-and-apollo-16-far-ultraviolet-cameraspectrograph</a:t>
            </a:r>
          </a:p>
        </p:txBody>
      </p:sp>
      <p:sp>
        <p:nvSpPr>
          <p:cNvPr id="4" name="Slide Number Placeholder 3"/>
          <p:cNvSpPr>
            <a:spLocks noGrp="1"/>
          </p:cNvSpPr>
          <p:nvPr>
            <p:ph type="sldNum" sz="quarter" idx="5"/>
          </p:nvPr>
        </p:nvSpPr>
        <p:spPr/>
        <p:txBody>
          <a:bodyPr/>
          <a:lstStyle/>
          <a:p>
            <a:fld id="{BBC85203-AFB5-4C5F-A739-A15855DE2D17}" type="slidenum">
              <a:rPr lang="en-US" smtClean="0"/>
              <a:t>18</a:t>
            </a:fld>
            <a:endParaRPr lang="en-US" dirty="0"/>
          </a:p>
        </p:txBody>
      </p:sp>
    </p:spTree>
    <p:extLst>
      <p:ext uri="{BB962C8B-B14F-4D97-AF65-F5344CB8AC3E}">
        <p14:creationId xmlns:p14="http://schemas.microsoft.com/office/powerpoint/2010/main" val="2399501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credits: </a:t>
            </a:r>
            <a:r>
              <a:rPr lang="en-US" sz="1200" b="0" i="1" kern="1200" dirty="0">
                <a:solidFill>
                  <a:schemeClr val="tx1"/>
                </a:solidFill>
                <a:effectLst/>
                <a:latin typeface="+mn-lt"/>
                <a:ea typeface="+mn-ea"/>
                <a:cs typeface="+mn-cs"/>
              </a:rPr>
              <a:t>NASA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a:solidFill>
                  <a:schemeClr val="tx1"/>
                </a:solidFill>
                <a:effectLst/>
                <a:latin typeface="+mn-lt"/>
                <a:ea typeface="+mn-ea"/>
                <a:cs typeface="+mn-cs"/>
              </a:rPr>
              <a:t>Left:</a:t>
            </a:r>
            <a:r>
              <a:rPr lang="en-US" sz="1200" b="0" i="0" u="none" kern="1200" dirty="0">
                <a:solidFill>
                  <a:schemeClr val="tx1"/>
                </a:solidFill>
                <a:effectLst/>
                <a:latin typeface="+mn-lt"/>
                <a:ea typeface="+mn-ea"/>
                <a:cs typeface="+mn-cs"/>
              </a:rPr>
              <a:t> </a:t>
            </a:r>
            <a:r>
              <a:rPr lang="en-US" b="0" i="0" dirty="0">
                <a:solidFill>
                  <a:srgbClr val="000000"/>
                </a:solidFill>
                <a:effectLst/>
                <a:latin typeface="Times New Roman" panose="02020603050405020304" pitchFamily="18" charset="0"/>
              </a:rPr>
              <a:t>Charlie Duke (left) and John Young (right) on the flight Rover during a pre-stowage checkout. Image ID: KSC-71PC-730.</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u="sng" kern="1200" dirty="0">
                <a:solidFill>
                  <a:schemeClr val="tx1"/>
                </a:solidFill>
                <a:effectLst/>
                <a:latin typeface="+mn-lt"/>
                <a:ea typeface="+mn-ea"/>
                <a:cs typeface="+mn-cs"/>
                <a:sym typeface="Wingdings" panose="05000000000000000000" pitchFamily="2" charset="2"/>
              </a:rPr>
              <a:t>Right:</a:t>
            </a:r>
            <a:r>
              <a:rPr lang="en-US" sz="1200" b="0" i="0" u="none" kern="1200" dirty="0">
                <a:solidFill>
                  <a:schemeClr val="tx1"/>
                </a:solidFill>
                <a:effectLst/>
                <a:latin typeface="+mn-lt"/>
                <a:ea typeface="+mn-ea"/>
                <a:cs typeface="+mn-cs"/>
                <a:sym typeface="Wingdings" panose="05000000000000000000" pitchFamily="2" charset="2"/>
              </a:rPr>
              <a:t> </a:t>
            </a:r>
            <a:r>
              <a:rPr lang="en-US" b="0" i="0" dirty="0">
                <a:solidFill>
                  <a:srgbClr val="000000"/>
                </a:solidFill>
                <a:effectLst/>
                <a:latin typeface="Times New Roman" panose="02020603050405020304" pitchFamily="18" charset="0"/>
              </a:rPr>
              <a:t>Charlie Duke (foreground) and John Young (beyond the wheels) examine the flight Rover during its installation on the outside of the lunar lander’s descent stage. Charlie is standing at the hinge connecting the aft and center sections. Image ID: KSC-71P-543.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16 saw the second flight of the Lunar Roving Vehicle (LRV). With the Lunar</a:t>
            </a:r>
            <a:r>
              <a:rPr lang="en-US" sz="1200" b="0" i="0" kern="1200" baseline="0" dirty="0">
                <a:solidFill>
                  <a:schemeClr val="tx1"/>
                </a:solidFill>
                <a:effectLst/>
                <a:latin typeface="+mn-lt"/>
                <a:ea typeface="+mn-ea"/>
                <a:cs typeface="+mn-cs"/>
              </a:rPr>
              <a:t> Roving Vehicle, total surface traverses increased from hundreds of meters during earlier missions to tens of kilometers during Apollos 15, 16 and 17. Astronauts were thus able to venture farther from the Lunar Module (LM).</a:t>
            </a:r>
          </a:p>
          <a:p>
            <a:pPr marL="628650" lvl="1" indent="-171450">
              <a:buFont typeface="Arial" panose="020B0604020202020204" pitchFamily="34" charset="0"/>
              <a:buChar char="•"/>
            </a:pPr>
            <a:r>
              <a:rPr lang="en-US" b="0" i="0" dirty="0">
                <a:solidFill>
                  <a:srgbClr val="000000"/>
                </a:solidFill>
                <a:effectLst/>
                <a:latin typeface="Times New Roman" panose="02020603050405020304" pitchFamily="18" charset="0"/>
              </a:rPr>
              <a:t>On Apollo 16, the vehicle traversed 26.7 km in 3 hours 26 minutes of driving. The longest traverse was 11.6 km, and the LRV reached a distance of 4.5 km from the LM.</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empty weight of the rover was 462 </a:t>
            </a:r>
            <a:r>
              <a:rPr lang="en-US" sz="1200" b="0" i="0" kern="1200" baseline="0" dirty="0" err="1">
                <a:solidFill>
                  <a:schemeClr val="tx1"/>
                </a:solidFill>
                <a:effectLst/>
                <a:latin typeface="+mn-lt"/>
                <a:ea typeface="+mn-ea"/>
                <a:cs typeface="+mn-cs"/>
              </a:rPr>
              <a:t>lb</a:t>
            </a:r>
            <a:r>
              <a:rPr lang="en-US" sz="1200" b="0" i="0" kern="1200" baseline="0" dirty="0">
                <a:solidFill>
                  <a:schemeClr val="tx1"/>
                </a:solidFill>
                <a:effectLst/>
                <a:latin typeface="+mn-lt"/>
                <a:ea typeface="+mn-ea"/>
                <a:cs typeface="+mn-cs"/>
              </a:rPr>
              <a:t> (210 kg) on Earth and only 77 </a:t>
            </a:r>
            <a:r>
              <a:rPr lang="en-US" sz="1200" b="0" i="0" kern="1200" baseline="0" dirty="0" err="1">
                <a:solidFill>
                  <a:schemeClr val="tx1"/>
                </a:solidFill>
                <a:effectLst/>
                <a:latin typeface="+mn-lt"/>
                <a:ea typeface="+mn-ea"/>
                <a:cs typeface="+mn-cs"/>
              </a:rPr>
              <a:t>lb</a:t>
            </a:r>
            <a:r>
              <a:rPr lang="en-US" sz="1200" b="0" i="0" kern="1200" baseline="0" dirty="0">
                <a:solidFill>
                  <a:schemeClr val="tx1"/>
                </a:solidFill>
                <a:effectLst/>
                <a:latin typeface="+mn-lt"/>
                <a:ea typeface="+mn-ea"/>
                <a:cs typeface="+mn-cs"/>
              </a:rPr>
              <a:t> (35 kg) on the Moon, so the astronauts could use the U-shaped handles on the outer edges of the vehicle to lift and reposition the rover.</a:t>
            </a:r>
          </a:p>
        </p:txBody>
      </p:sp>
      <p:sp>
        <p:nvSpPr>
          <p:cNvPr id="4" name="Slide Number Placeholder 3"/>
          <p:cNvSpPr>
            <a:spLocks noGrp="1"/>
          </p:cNvSpPr>
          <p:nvPr>
            <p:ph type="sldNum" sz="quarter" idx="10"/>
          </p:nvPr>
        </p:nvSpPr>
        <p:spPr/>
        <p:txBody>
          <a:bodyPr/>
          <a:lstStyle/>
          <a:p>
            <a:fld id="{BBC85203-AFB5-4C5F-A739-A15855DE2D17}" type="slidenum">
              <a:rPr lang="en-US" smtClean="0"/>
              <a:t>19</a:t>
            </a:fld>
            <a:endParaRPr lang="en-US" dirty="0"/>
          </a:p>
        </p:txBody>
      </p:sp>
    </p:spTree>
    <p:extLst>
      <p:ext uri="{BB962C8B-B14F-4D97-AF65-F5344CB8AC3E}">
        <p14:creationId xmlns:p14="http://schemas.microsoft.com/office/powerpoint/2010/main" val="207098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press release</a:t>
            </a:r>
            <a:r>
              <a:rPr lang="en-US" baseline="0" dirty="0"/>
              <a:t>s (April 1972): </a:t>
            </a:r>
            <a:r>
              <a:rPr lang="en-US" i="1" dirty="0"/>
              <a:t>https://historydms.hq.nasa.gov/sites/default/files/DMS/e000013882.pdf</a:t>
            </a:r>
          </a:p>
        </p:txBody>
      </p:sp>
      <p:sp>
        <p:nvSpPr>
          <p:cNvPr id="4" name="Slide Number Placeholder 3"/>
          <p:cNvSpPr>
            <a:spLocks noGrp="1"/>
          </p:cNvSpPr>
          <p:nvPr>
            <p:ph type="sldNum" sz="quarter" idx="10"/>
          </p:nvPr>
        </p:nvSpPr>
        <p:spPr/>
        <p:txBody>
          <a:bodyPr/>
          <a:lstStyle/>
          <a:p>
            <a:fld id="{BBC85203-AFB5-4C5F-A739-A15855DE2D17}" type="slidenum">
              <a:rPr lang="en-US" smtClean="0"/>
              <a:t>2</a:t>
            </a:fld>
            <a:endParaRPr lang="en-US" dirty="0"/>
          </a:p>
        </p:txBody>
      </p:sp>
    </p:spTree>
    <p:extLst>
      <p:ext uri="{BB962C8B-B14F-4D97-AF65-F5344CB8AC3E}">
        <p14:creationId xmlns:p14="http://schemas.microsoft.com/office/powerpoint/2010/main" val="892623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b="0" i="0" dirty="0">
                <a:solidFill>
                  <a:srgbClr val="000000"/>
                </a:solidFill>
                <a:effectLst/>
                <a:latin typeface="Helvetica Neue"/>
              </a:rPr>
              <a:t>The Lunar Roving Vehicle (LRV) gets a high-speed workout by astronaut John Young in the “Grand Prix” run during the first Apollo 16 extravehicular activity. Image ID: </a:t>
            </a:r>
            <a:r>
              <a:rPr lang="en-US" dirty="0"/>
              <a:t>S72-37002.</a:t>
            </a:r>
            <a:endParaRPr lang="en-US" b="0" i="0" dirty="0">
              <a:solidFill>
                <a:srgbClr val="000000"/>
              </a:solidFill>
              <a:effectLst/>
              <a:latin typeface="Helvetica Neue"/>
            </a:endParaRPr>
          </a:p>
          <a:p>
            <a:pPr marL="628650" lvl="1" indent="-171450">
              <a:buFont typeface="Arial" panose="020B0604020202020204" pitchFamily="34" charset="0"/>
              <a:buChar char="•"/>
            </a:pPr>
            <a:r>
              <a:rPr lang="en-US" b="0" i="0" dirty="0">
                <a:solidFill>
                  <a:srgbClr val="000000"/>
                </a:solidFill>
                <a:effectLst/>
                <a:latin typeface="Helvetica Neue"/>
              </a:rPr>
              <a:t>This view is a frame from motion picture film exposed by a 16mm Maurer camera held by astronaut Charlie Duke.</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-To learn how the LRV handles driving on the lunar surface, the Apollo 16 “Grand Prix” was held – John Young drove the rover at speeds up to 10 km/</a:t>
            </a:r>
            <a:r>
              <a:rPr lang="en-US" sz="1200" b="0" i="0" kern="1200" baseline="0" dirty="0" err="1">
                <a:solidFill>
                  <a:schemeClr val="tx1"/>
                </a:solidFill>
                <a:effectLst/>
                <a:latin typeface="+mn-lt"/>
                <a:ea typeface="+mn-ea"/>
                <a:cs typeface="+mn-cs"/>
              </a:rPr>
              <a:t>hr</a:t>
            </a:r>
            <a:r>
              <a:rPr lang="en-US" sz="1200" b="0" i="0" kern="1200" baseline="0" dirty="0">
                <a:solidFill>
                  <a:schemeClr val="tx1"/>
                </a:solidFill>
                <a:effectLst/>
                <a:latin typeface="+mn-lt"/>
                <a:ea typeface="+mn-ea"/>
                <a:cs typeface="+mn-cs"/>
              </a:rPr>
              <a:t> (6.2 mi/</a:t>
            </a:r>
            <a:r>
              <a:rPr lang="en-US" sz="1200" b="0" i="0" kern="1200" baseline="0" dirty="0" err="1">
                <a:solidFill>
                  <a:schemeClr val="tx1"/>
                </a:solidFill>
                <a:effectLst/>
                <a:latin typeface="+mn-lt"/>
                <a:ea typeface="+mn-ea"/>
                <a:cs typeface="+mn-cs"/>
              </a:rPr>
              <a:t>hr</a:t>
            </a:r>
            <a:r>
              <a:rPr lang="en-US" sz="1200" b="0" i="0" kern="1200" baseline="0" dirty="0">
                <a:solidFill>
                  <a:schemeClr val="tx1"/>
                </a:solidFill>
                <a:effectLst/>
                <a:latin typeface="+mn-lt"/>
                <a:ea typeface="+mn-ea"/>
                <a:cs typeface="+mn-cs"/>
              </a:rPr>
              <a:t>) and performed sharp turns and stops so that Charlie Duke could record it on film for the rover engineers to analyze. The r</a:t>
            </a:r>
            <a:r>
              <a:rPr lang="en-US" dirty="0"/>
              <a:t>over fenders were very effective in keeping dust from being thrown up onto the vehicle.</a:t>
            </a:r>
          </a:p>
          <a:p>
            <a:r>
              <a:rPr lang="en-US" sz="1200" b="0" i="0" kern="1200" baseline="0" dirty="0">
                <a:solidFill>
                  <a:schemeClr val="tx1"/>
                </a:solidFill>
                <a:effectLst/>
                <a:latin typeface="+mn-lt"/>
                <a:ea typeface="+mn-ea"/>
                <a:cs typeface="+mn-cs"/>
              </a:rPr>
              <a:t>-Apollo Lunar Surface Journal Transcript: </a:t>
            </a:r>
            <a:r>
              <a:rPr lang="en-US" sz="1200" b="0" i="1" kern="1200" baseline="0" dirty="0">
                <a:solidFill>
                  <a:schemeClr val="tx1"/>
                </a:solidFill>
                <a:effectLst/>
                <a:latin typeface="+mn-lt"/>
                <a:ea typeface="+mn-ea"/>
                <a:cs typeface="+mn-cs"/>
              </a:rPr>
              <a:t>https://www.hq.nasa.gov/alsj/a16/a16.trvlm1.html</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-Apollo Flight Journal YouTube video: </a:t>
            </a:r>
            <a:r>
              <a:rPr lang="en-US" sz="1200" b="0" i="1" kern="1200" baseline="0" dirty="0">
                <a:solidFill>
                  <a:schemeClr val="tx1"/>
                </a:solidFill>
                <a:effectLst/>
                <a:latin typeface="+mn-lt"/>
                <a:ea typeface="+mn-ea"/>
                <a:cs typeface="+mn-cs"/>
              </a:rPr>
              <a:t>https://www.youtube.com/watch?v=X30z82aeSHw</a:t>
            </a:r>
          </a:p>
        </p:txBody>
      </p:sp>
      <p:sp>
        <p:nvSpPr>
          <p:cNvPr id="4" name="Slide Number Placeholder 3"/>
          <p:cNvSpPr>
            <a:spLocks noGrp="1"/>
          </p:cNvSpPr>
          <p:nvPr>
            <p:ph type="sldNum" sz="quarter" idx="10"/>
          </p:nvPr>
        </p:nvSpPr>
        <p:spPr/>
        <p:txBody>
          <a:bodyPr/>
          <a:lstStyle/>
          <a:p>
            <a:fld id="{BBC85203-AFB5-4C5F-A739-A15855DE2D17}" type="slidenum">
              <a:rPr lang="en-US" smtClean="0"/>
              <a:t>20</a:t>
            </a:fld>
            <a:endParaRPr lang="en-US" dirty="0"/>
          </a:p>
        </p:txBody>
      </p:sp>
    </p:spTree>
    <p:extLst>
      <p:ext uri="{BB962C8B-B14F-4D97-AF65-F5344CB8AC3E}">
        <p14:creationId xmlns:p14="http://schemas.microsoft.com/office/powerpoint/2010/main" val="2486069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 </a:t>
            </a:r>
            <a:r>
              <a:rPr lang="en-US" i="0" dirty="0">
                <a:sym typeface="Wingdings" panose="05000000000000000000" pitchFamily="2" charset="2"/>
              </a:rPr>
              <a:t> J</a:t>
            </a:r>
            <a:r>
              <a:rPr lang="en-US" b="0" i="0" dirty="0">
                <a:solidFill>
                  <a:srgbClr val="000000"/>
                </a:solidFill>
                <a:effectLst/>
                <a:latin typeface="Times New Roman" panose="02020603050405020304" pitchFamily="18" charset="0"/>
              </a:rPr>
              <a:t>ohn Young is bagging a sample from a small crater behind the rover at the ALSEP site</a:t>
            </a:r>
            <a:r>
              <a:rPr lang="en-US" sz="1200" b="0" i="0" kern="1200" dirty="0">
                <a:solidFill>
                  <a:schemeClr val="tx1"/>
                </a:solidFill>
                <a:effectLst/>
                <a:latin typeface="+mn-lt"/>
                <a:ea typeface="+mn-ea"/>
                <a:cs typeface="+mn-cs"/>
              </a:rPr>
              <a:t>. Image ID: </a:t>
            </a:r>
            <a:r>
              <a:rPr lang="en-US" b="0" i="0" dirty="0">
                <a:solidFill>
                  <a:srgbClr val="000000"/>
                </a:solidFill>
                <a:effectLst/>
                <a:latin typeface="Times New Roman" panose="02020603050405020304" pitchFamily="18" charset="0"/>
              </a:rPr>
              <a:t>AS16-114-18387</a:t>
            </a:r>
            <a:r>
              <a:rPr lang="en-US" sz="1200" b="0" i="0" kern="1200" dirty="0">
                <a:solidFill>
                  <a:schemeClr val="tx1"/>
                </a:solidFill>
                <a:effectLst/>
                <a:latin typeface="+mn-lt"/>
                <a:ea typeface="+mn-ea"/>
                <a:cs typeface="+mn-cs"/>
              </a:rPr>
              <a:t>.</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 variety of tools were used to collect samples on the Moon’s surface: these included </a:t>
            </a:r>
            <a:r>
              <a:rPr lang="en-US" dirty="0"/>
              <a:t>drills, hammers, rakes, tongs, and core tubes.</a:t>
            </a:r>
            <a:endParaRPr lang="en-US" sz="1200" b="0" i="0" kern="1200" dirty="0">
              <a:solidFill>
                <a:schemeClr val="tx1"/>
              </a:solidFill>
              <a:effectLst/>
              <a:latin typeface="+mn-lt"/>
              <a:ea typeface="+mn-ea"/>
              <a:cs typeface="+mn-cs"/>
            </a:endParaRP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sym typeface="Wingdings" panose="05000000000000000000" pitchFamily="2" charset="2"/>
              </a:rPr>
              <a:t>-More info on Apollo lunar surface geological sampling tools: </a:t>
            </a:r>
            <a:r>
              <a:rPr lang="en-US" i="1" dirty="0">
                <a:sym typeface="Wingdings" panose="05000000000000000000" pitchFamily="2" charset="2"/>
              </a:rPr>
              <a:t>https://curator.jsc.nasa.gov/lunar/catalogs/other/jsc23454toolcatalog.pdf</a:t>
            </a:r>
          </a:p>
        </p:txBody>
      </p:sp>
      <p:sp>
        <p:nvSpPr>
          <p:cNvPr id="4" name="Slide Number Placeholder 3"/>
          <p:cNvSpPr>
            <a:spLocks noGrp="1"/>
          </p:cNvSpPr>
          <p:nvPr>
            <p:ph type="sldNum" sz="quarter" idx="5"/>
          </p:nvPr>
        </p:nvSpPr>
        <p:spPr/>
        <p:txBody>
          <a:bodyPr/>
          <a:lstStyle/>
          <a:p>
            <a:fld id="{BBC85203-AFB5-4C5F-A739-A15855DE2D17}" type="slidenum">
              <a:rPr lang="en-US" smtClean="0"/>
              <a:t>21</a:t>
            </a:fld>
            <a:endParaRPr lang="en-US" dirty="0"/>
          </a:p>
        </p:txBody>
      </p:sp>
    </p:spTree>
    <p:extLst>
      <p:ext uri="{BB962C8B-B14F-4D97-AF65-F5344CB8AC3E}">
        <p14:creationId xmlns:p14="http://schemas.microsoft.com/office/powerpoint/2010/main" val="151448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 </a:t>
            </a:r>
            <a:r>
              <a:rPr lang="en-US" i="0" dirty="0">
                <a:sym typeface="Wingdings" panose="05000000000000000000" pitchFamily="2" charset="2"/>
              </a:rPr>
              <a:t></a:t>
            </a:r>
            <a:r>
              <a:rPr lang="en-US" i="0" dirty="0"/>
              <a:t> </a:t>
            </a:r>
            <a:r>
              <a:rPr lang="en-US" b="0" i="0" dirty="0">
                <a:solidFill>
                  <a:srgbClr val="000000"/>
                </a:solidFill>
                <a:effectLst/>
                <a:latin typeface="Times New Roman" panose="02020603050405020304" pitchFamily="18" charset="0"/>
              </a:rPr>
              <a:t>Charlie Duke took this picture of the EVA-2 Station 8 double core tube. Image ID: AS16-108-17682.</a:t>
            </a:r>
            <a:endParaRPr lang="en-US" i="0" dirty="0">
              <a:sym typeface="Wingdings" panose="05000000000000000000" pitchFamily="2" charset="2"/>
            </a:endParaRP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sym typeface="Wingdings" panose="05000000000000000000" pitchFamily="2" charset="2"/>
              </a:rPr>
              <a:t>-</a:t>
            </a:r>
            <a:r>
              <a:rPr lang="en-US" sz="1200" b="0" i="0" kern="1200" dirty="0">
                <a:solidFill>
                  <a:schemeClr val="tx1"/>
                </a:solidFill>
                <a:effectLst/>
                <a:latin typeface="+mn-lt"/>
                <a:ea typeface="+mn-ea"/>
                <a:cs typeface="+mn-cs"/>
              </a:rPr>
              <a:t>Core tubes were used to obtain samples from below the Moon’s surface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using t</a:t>
            </a:r>
            <a:r>
              <a:rPr lang="en-US" sz="1200" b="0" i="0" kern="1200" baseline="0" dirty="0">
                <a:solidFill>
                  <a:schemeClr val="tx1"/>
                </a:solidFill>
                <a:effectLst/>
                <a:latin typeface="+mn-lt"/>
                <a:ea typeface="+mn-ea"/>
                <a:cs typeface="+mn-cs"/>
              </a:rPr>
              <a:t>he Apollo Lunar Surface Drill (Apollos 15-17)</a:t>
            </a:r>
            <a:r>
              <a:rPr lang="en-US" sz="1200" b="0" i="0" kern="1200" dirty="0">
                <a:solidFill>
                  <a:schemeClr val="tx1"/>
                </a:solidFill>
                <a:effectLst/>
                <a:latin typeface="+mn-lt"/>
                <a:ea typeface="+mn-ea"/>
                <a:cs typeface="+mn-cs"/>
              </a:rPr>
              <a:t>.</a:t>
            </a:r>
            <a:endParaRPr lang="en-US" dirty="0"/>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-Two styles of core tubes were used on the Moon to obtain continuous soil columns down to 70 cm in depth. </a:t>
            </a:r>
          </a:p>
          <a:p>
            <a:pPr marL="6286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initial style, used on Apollos</a:t>
            </a:r>
            <a:r>
              <a:rPr lang="en-US" baseline="0" dirty="0"/>
              <a:t> 11, 12, &amp; 14</a:t>
            </a:r>
            <a:r>
              <a:rPr lang="en-US" dirty="0"/>
              <a:t>, was a thick-walled, small diameter (2 cm) tube called a </a:t>
            </a:r>
            <a:r>
              <a:rPr lang="en-US" b="1" dirty="0"/>
              <a:t>core tube</a:t>
            </a:r>
            <a:r>
              <a:rPr lang="en-US" dirty="0"/>
              <a:t>. This tube was designed to be easily opened in the laboratory; however, the soil column obtained in this type of tube was disturbed by the collection process. </a:t>
            </a:r>
          </a:p>
          <a:p>
            <a:pPr marL="6286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Therefore, a wider diameter (4</a:t>
            </a:r>
            <a:r>
              <a:rPr lang="en-US" baseline="0" dirty="0"/>
              <a:t> cm)</a:t>
            </a:r>
            <a:r>
              <a:rPr lang="en-US" dirty="0"/>
              <a:t> tube with thinner walls was designed and fabricated for the last three missions (Apollos 15, 16, &amp; 17). This tube was called a </a:t>
            </a:r>
            <a:r>
              <a:rPr lang="en-US" b="1" dirty="0"/>
              <a:t>drive tube </a:t>
            </a:r>
            <a:r>
              <a:rPr lang="en-US" dirty="0"/>
              <a:t>to distinguish it from the earlier core tube (both tubes took cores and both tubes were driven into the lunar regolith). A soil column collected in a drive tube was not significantly distorted by the coring process.</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sym typeface="Wingdings" panose="05000000000000000000" pitchFamily="2" charset="2"/>
              </a:rPr>
              <a:t>-More info on Apollo lunar surface geological sampling tools: </a:t>
            </a:r>
            <a:r>
              <a:rPr lang="en-US" i="1" dirty="0">
                <a:sym typeface="Wingdings" panose="05000000000000000000" pitchFamily="2" charset="2"/>
              </a:rPr>
              <a:t>https://curator.jsc.nasa.gov/lunar/catalogs/other/jsc23454toolcatalog.pdf</a:t>
            </a:r>
          </a:p>
        </p:txBody>
      </p:sp>
      <p:sp>
        <p:nvSpPr>
          <p:cNvPr id="4" name="Slide Number Placeholder 3"/>
          <p:cNvSpPr>
            <a:spLocks noGrp="1"/>
          </p:cNvSpPr>
          <p:nvPr>
            <p:ph type="sldNum" sz="quarter" idx="5"/>
          </p:nvPr>
        </p:nvSpPr>
        <p:spPr/>
        <p:txBody>
          <a:bodyPr/>
          <a:lstStyle/>
          <a:p>
            <a:fld id="{BBC85203-AFB5-4C5F-A739-A15855DE2D17}" type="slidenum">
              <a:rPr lang="en-US" smtClean="0"/>
              <a:t>22</a:t>
            </a:fld>
            <a:endParaRPr lang="en-US" dirty="0"/>
          </a:p>
        </p:txBody>
      </p:sp>
    </p:spTree>
    <p:extLst>
      <p:ext uri="{BB962C8B-B14F-4D97-AF65-F5344CB8AC3E}">
        <p14:creationId xmlns:p14="http://schemas.microsoft.com/office/powerpoint/2010/main" val="269956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 view of the “Great Sneak” sample site at EVA-2 Station 9, with the Lunar Roving Vehicle in the background. Image ID: </a:t>
            </a:r>
            <a:r>
              <a:rPr lang="en-US" b="0" i="0" dirty="0">
                <a:solidFill>
                  <a:srgbClr val="000000"/>
                </a:solidFill>
                <a:effectLst/>
                <a:latin typeface="Times New Roman" panose="02020603050405020304" pitchFamily="18" charset="0"/>
              </a:rPr>
              <a:t>AS16-108-17741.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When collecting samples, the astronauts were trained to approach the rock in question very slowly to avoid kicking soil on the sampling area so that the sample would remain pristine. During training, this became known as “sneaking up on a rock.”</a:t>
            </a:r>
          </a:p>
          <a:p>
            <a:r>
              <a:rPr lang="en-US" sz="1200" b="0" i="0" kern="1200" dirty="0">
                <a:solidFill>
                  <a:schemeClr val="tx1"/>
                </a:solidFill>
                <a:effectLst/>
                <a:latin typeface="+mn-lt"/>
                <a:ea typeface="+mn-ea"/>
                <a:cs typeface="+mn-cs"/>
              </a:rPr>
              <a:t>-During the second extravehicular activity (EVA), a geological traverse was made south of the landing site to the Cinco Crater area of Stone Mountain. The traverse covered 11.1 kilometers and included stops at six field stations.</a:t>
            </a:r>
            <a:r>
              <a:rPr lang="en-US" b="0" i="0" dirty="0">
                <a:solidFill>
                  <a:srgbClr val="000000"/>
                </a:solidFill>
                <a:effectLst/>
                <a:latin typeface="Arial" panose="020B0604020202020204" pitchFamily="34" charset="0"/>
              </a:rPr>
              <a:t> The planned Station 7 was omitted in order to spend additional time at the other stations.</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Station 4 – Stone Mountain (Cinco Crater):  marked the highest point reached at Stone Mountain. The astronauts gathered samples at two locations, including a double-length core tube sample and a soil trench sample.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Station 5 – Stone Mountain (Slope): This site, approximately 0.5 km downslope from Station 4, was on a topographic bench about 50 meters wide. The astronauts gathered samples, took panoramic photography, and obtained a Lunar Portable Magnetometer measurement.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Station 6 – Stone Mountain (Base): At this site on the Cayley Plain, the astronauts gathered samples and performed panoramic photography.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Station 8 – Wreck Crater: located near two 15 to 20-meter craters approximately 2.8 km south-southwest of the lunar module. Sampling activities included collecting a double-length core tube sample and boulder samples.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Station 9 – This station was just south of a 50-meter crater and northeast of Station 8. Here, the crew gathered a number of different types of samples: They obtained more boulder samples, a single-length core tube sample, two special contact soil samples, and samples taken from beneath a boulder that was overturned.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Station 10 – LM/ALSEP Site: This was another visit to the area around the lunar module and the ALSEP site. Activities during this visit included gathering samples, taking a core tube sample, performing penetrometer measurements (to </a:t>
            </a:r>
            <a:r>
              <a:rPr lang="en-US" b="0" i="0" dirty="0">
                <a:solidFill>
                  <a:srgbClr val="4D5156"/>
                </a:solidFill>
                <a:effectLst/>
                <a:latin typeface="Roboto" panose="02000000000000000000" pitchFamily="2" charset="0"/>
              </a:rPr>
              <a:t>measure mechanical properties of the lunar soil)</a:t>
            </a:r>
            <a:r>
              <a:rPr lang="en-US" sz="1200" b="0" i="0" kern="1200" dirty="0">
                <a:solidFill>
                  <a:schemeClr val="tx1"/>
                </a:solidFill>
                <a:effectLst/>
                <a:latin typeface="+mn-lt"/>
                <a:ea typeface="+mn-ea"/>
                <a:cs typeface="+mn-cs"/>
              </a:rPr>
              <a:t>, and taking panoramic photographs.</a:t>
            </a:r>
          </a:p>
          <a:p>
            <a:r>
              <a:rPr lang="en-US" sz="1200" b="0" i="0" kern="1200" dirty="0">
                <a:solidFill>
                  <a:schemeClr val="tx1"/>
                </a:solidFill>
                <a:effectLst/>
                <a:latin typeface="+mn-lt"/>
                <a:ea typeface="+mn-ea"/>
                <a:cs typeface="+mn-cs"/>
              </a:rPr>
              <a:t>-Commentary from the Apollo Lunar Surface Journal: </a:t>
            </a:r>
            <a:r>
              <a:rPr lang="en-US" sz="1200" b="0" i="1" kern="1200" dirty="0">
                <a:solidFill>
                  <a:schemeClr val="tx1"/>
                </a:solidFill>
                <a:effectLst/>
                <a:latin typeface="+mn-lt"/>
                <a:ea typeface="+mn-ea"/>
                <a:cs typeface="+mn-cs"/>
              </a:rPr>
              <a:t>https://history.nasa.gov/alsj/a16/a16.sta9.html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a:t>
            </a:r>
            <a:r>
              <a:rPr lang="en-US" sz="1200" b="0" i="1" kern="1200" dirty="0">
                <a:solidFill>
                  <a:schemeClr val="tx1"/>
                </a:solidFill>
                <a:effectLst/>
                <a:latin typeface="+mn-lt"/>
                <a:ea typeface="+mn-ea"/>
                <a:cs typeface="+mn-cs"/>
              </a:rPr>
              <a:t>https://www.lpi.usra.edu/lunar/missions/apollo/apollo_16/surface_opp/</a:t>
            </a:r>
          </a:p>
        </p:txBody>
      </p:sp>
      <p:sp>
        <p:nvSpPr>
          <p:cNvPr id="4" name="Slide Number Placeholder 3"/>
          <p:cNvSpPr>
            <a:spLocks noGrp="1"/>
          </p:cNvSpPr>
          <p:nvPr>
            <p:ph type="sldNum" sz="quarter" idx="10"/>
          </p:nvPr>
        </p:nvSpPr>
        <p:spPr/>
        <p:txBody>
          <a:bodyPr/>
          <a:lstStyle/>
          <a:p>
            <a:fld id="{BBC85203-AFB5-4C5F-A739-A15855DE2D17}" type="slidenum">
              <a:rPr lang="en-US" smtClean="0"/>
              <a:t>23</a:t>
            </a:fld>
            <a:endParaRPr lang="en-US" dirty="0"/>
          </a:p>
        </p:txBody>
      </p:sp>
    </p:spTree>
    <p:extLst>
      <p:ext uri="{BB962C8B-B14F-4D97-AF65-F5344CB8AC3E}">
        <p14:creationId xmlns:p14="http://schemas.microsoft.com/office/powerpoint/2010/main" val="252179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credits: </a:t>
            </a:r>
            <a:r>
              <a:rPr lang="en-US" sz="1200" b="0" i="1" kern="1200" dirty="0">
                <a:solidFill>
                  <a:schemeClr val="tx1"/>
                </a:solidFill>
                <a:effectLst/>
                <a:latin typeface="+mn-lt"/>
                <a:ea typeface="+mn-ea"/>
                <a:cs typeface="+mn-cs"/>
              </a:rPr>
              <a:t>NASA</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u="sng" kern="1200" dirty="0">
                <a:solidFill>
                  <a:schemeClr val="tx1"/>
                </a:solidFill>
                <a:effectLst/>
                <a:latin typeface="+mn-lt"/>
                <a:ea typeface="+mn-ea"/>
                <a:cs typeface="+mn-cs"/>
                <a:sym typeface="Wingdings" panose="05000000000000000000" pitchFamily="2" charset="2"/>
              </a:rPr>
              <a:t>Left:</a:t>
            </a:r>
            <a:r>
              <a:rPr lang="en-US" sz="1200" b="0" i="0" kern="1200" dirty="0">
                <a:solidFill>
                  <a:schemeClr val="tx1"/>
                </a:solidFill>
                <a:effectLst/>
                <a:latin typeface="+mn-lt"/>
                <a:ea typeface="+mn-ea"/>
                <a:cs typeface="+mn-cs"/>
                <a:sym typeface="Wingdings" panose="05000000000000000000" pitchFamily="2" charset="2"/>
              </a:rPr>
              <a:t> T</a:t>
            </a:r>
            <a:r>
              <a:rPr lang="en-US" b="0" i="0" dirty="0">
                <a:solidFill>
                  <a:srgbClr val="000000"/>
                </a:solidFill>
                <a:effectLst/>
                <a:latin typeface="Times New Roman" panose="02020603050405020304" pitchFamily="18" charset="0"/>
              </a:rPr>
              <a:t>he interior of the left side of North Ray Crater, taken during EVA-3. Image ID: AS16-106-17249.</a:t>
            </a:r>
          </a:p>
          <a:p>
            <a:pPr marL="628650" lvl="1" indent="-171450">
              <a:buFont typeface="Arial" panose="020B0604020202020204" pitchFamily="34" charset="0"/>
              <a:buChar char="•"/>
            </a:pPr>
            <a:r>
              <a:rPr lang="en-US" b="0" i="0" u="sng" dirty="0">
                <a:solidFill>
                  <a:srgbClr val="000000"/>
                </a:solidFill>
                <a:effectLst/>
                <a:latin typeface="Times New Roman" panose="02020603050405020304" pitchFamily="18" charset="0"/>
              </a:rPr>
              <a:t>Right:</a:t>
            </a:r>
            <a:r>
              <a:rPr lang="en-US" b="0" i="0" u="none" dirty="0">
                <a:solidFill>
                  <a:srgbClr val="000000"/>
                </a:solidFill>
                <a:effectLst/>
                <a:latin typeface="Times New Roman" panose="02020603050405020304" pitchFamily="18" charset="0"/>
              </a:rPr>
              <a:t> </a:t>
            </a:r>
            <a:r>
              <a:rPr lang="en-US" sz="1200" b="0" i="0" kern="1200" dirty="0">
                <a:solidFill>
                  <a:schemeClr val="tx1"/>
                </a:solidFill>
                <a:effectLst/>
                <a:latin typeface="+mn-lt"/>
                <a:ea typeface="+mn-ea"/>
                <a:cs typeface="+mn-cs"/>
                <a:sym typeface="Wingdings" panose="05000000000000000000" pitchFamily="2" charset="2"/>
              </a:rPr>
              <a:t>T</a:t>
            </a:r>
            <a:r>
              <a:rPr lang="en-US" b="0" i="0" dirty="0">
                <a:solidFill>
                  <a:srgbClr val="000000"/>
                </a:solidFill>
                <a:effectLst/>
                <a:latin typeface="Times New Roman" panose="02020603050405020304" pitchFamily="18" charset="0"/>
              </a:rPr>
              <a:t>he interior of the right side of North Ray Crater, taken during EVA-3. Image ID: AS16-106-17239.</a:t>
            </a:r>
          </a:p>
          <a:p>
            <a:r>
              <a:rPr lang="en-US" sz="1200" b="0" i="0" kern="1200" dirty="0">
                <a:solidFill>
                  <a:schemeClr val="tx1"/>
                </a:solidFill>
                <a:effectLst/>
                <a:latin typeface="+mn-lt"/>
                <a:ea typeface="+mn-ea"/>
                <a:cs typeface="+mn-cs"/>
              </a:rPr>
              <a:t>-More info on the third extravehicular activity: </a:t>
            </a:r>
            <a:r>
              <a:rPr lang="en-US" sz="1200" b="0" i="1" kern="1200" dirty="0">
                <a:solidFill>
                  <a:schemeClr val="tx1"/>
                </a:solidFill>
                <a:effectLst/>
                <a:latin typeface="+mn-lt"/>
                <a:ea typeface="+mn-ea"/>
                <a:cs typeface="+mn-cs"/>
              </a:rPr>
              <a:t>https://www.lpi.usra.edu/lunar/missions/apollo/apollo_16/surface_opp/</a:t>
            </a:r>
            <a:endParaRPr lang="en-US" b="0" i="1" u="sng" dirty="0">
              <a:solidFill>
                <a:srgbClr val="000000"/>
              </a:solidFill>
              <a:effectLst/>
              <a:latin typeface="Times New Roman" panose="02020603050405020304" pitchFamily="18" charset="0"/>
            </a:endParaRPr>
          </a:p>
          <a:p>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24</a:t>
            </a:fld>
            <a:endParaRPr lang="en-US" dirty="0"/>
          </a:p>
        </p:txBody>
      </p:sp>
    </p:spTree>
    <p:extLst>
      <p:ext uri="{BB962C8B-B14F-4D97-AF65-F5344CB8AC3E}">
        <p14:creationId xmlns:p14="http://schemas.microsoft.com/office/powerpoint/2010/main" val="3284280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a:t>
            </a:r>
            <a:r>
              <a:rPr lang="en-US" i="0" dirty="0">
                <a:sym typeface="Wingdings" panose="05000000000000000000" pitchFamily="2" charset="2"/>
              </a:rPr>
              <a:t> </a:t>
            </a:r>
            <a:r>
              <a:rPr lang="en-US" dirty="0"/>
              <a:t>Charlie Duke placed a picture of the Duke family on the lunar surface. </a:t>
            </a:r>
            <a:r>
              <a:rPr lang="en-US" sz="1200" b="0" i="0" kern="1200" dirty="0">
                <a:solidFill>
                  <a:schemeClr val="tx1"/>
                </a:solidFill>
                <a:effectLst/>
                <a:latin typeface="+mn-lt"/>
                <a:ea typeface="+mn-ea"/>
                <a:cs typeface="+mn-cs"/>
              </a:rPr>
              <a:t>Image ID: </a:t>
            </a:r>
            <a:r>
              <a:rPr lang="en-US" dirty="0"/>
              <a:t>AS16-117-18841</a:t>
            </a:r>
            <a:r>
              <a:rPr lang="en-US" sz="1200" b="0" i="0" kern="1200" dirty="0">
                <a:solidFill>
                  <a:schemeClr val="tx1"/>
                </a:solidFill>
                <a:effectLst/>
                <a:latin typeface="+mn-lt"/>
                <a:ea typeface="+mn-ea"/>
                <a:cs typeface="+mn-cs"/>
              </a:rPr>
              <a: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sym typeface="Wingdings" panose="05000000000000000000" pitchFamily="2" charset="2"/>
              </a:rPr>
              <a:t>-E</a:t>
            </a:r>
            <a:r>
              <a:rPr lang="en-US" sz="1800" dirty="0">
                <a:effectLst/>
                <a:latin typeface="Calibri" panose="020F0502020204030204" pitchFamily="34" charset="0"/>
                <a:ea typeface="Calibri" panose="020F0502020204030204" pitchFamily="34" charset="0"/>
              </a:rPr>
              <a:t>ach Apollo crew member had the opportunity to bring personal materials with them on their mission to the Moon.</a:t>
            </a:r>
          </a:p>
          <a:p>
            <a:pPr marL="630936" marR="0" lvl="2"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Charlie Duke wanted to pay tribute to his family in a way that would last forever, so he brought along a family photo which was placed in a plastic wrapper.</a:t>
            </a:r>
          </a:p>
          <a:p>
            <a:pPr marL="1088136" marR="0" lvl="3"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effectLst/>
                <a:latin typeface="Calibri" panose="020F0502020204030204" pitchFamily="34" charset="0"/>
                <a:sym typeface="Wingdings" panose="05000000000000000000" pitchFamily="2" charset="2"/>
              </a:rPr>
              <a:t>He had asked his kids if they wanted to go to the Moon with him, and this was a way that he could fulfill this offer.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sym typeface="Wingdings" panose="05000000000000000000" pitchFamily="2" charset="2"/>
              </a:rPr>
              <a:t>-More info: </a:t>
            </a:r>
            <a:r>
              <a:rPr lang="en-US" sz="1200" b="0" i="1" kern="1200" dirty="0">
                <a:solidFill>
                  <a:schemeClr val="tx1"/>
                </a:solidFill>
                <a:effectLst/>
                <a:latin typeface="+mn-lt"/>
                <a:ea typeface="+mn-ea"/>
                <a:cs typeface="+mn-cs"/>
                <a:sym typeface="Wingdings" panose="05000000000000000000" pitchFamily="2" charset="2"/>
              </a:rPr>
              <a:t>https://www.kennedyspacecenter.com/blog/featured-flashback-bringing-the-family-to-the-moon</a:t>
            </a:r>
            <a:endParaRPr lang="en-US" i="1" dirty="0">
              <a:sym typeface="Wingdings" panose="05000000000000000000" pitchFamily="2" charset="2"/>
            </a:endParaRPr>
          </a:p>
          <a:p>
            <a:pPr marL="628650" lvl="3" indent="-171450">
              <a:buFont typeface="Arial" panose="020B0604020202020204" pitchFamily="34" charset="0"/>
              <a:buChar char="•"/>
            </a:pP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25</a:t>
            </a:fld>
            <a:endParaRPr lang="en-US" dirty="0"/>
          </a:p>
        </p:txBody>
      </p:sp>
    </p:spTree>
    <p:extLst>
      <p:ext uri="{BB962C8B-B14F-4D97-AF65-F5344CB8AC3E}">
        <p14:creationId xmlns:p14="http://schemas.microsoft.com/office/powerpoint/2010/main" val="1312653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https://www.lpi.usra.edu/publications/slidesets/apollolanding/ApolloLanding/slide_31.html</a:t>
            </a:r>
          </a:p>
          <a:p>
            <a:r>
              <a:rPr lang="en-US" sz="1200" b="0" i="0" kern="1200" dirty="0">
                <a:solidFill>
                  <a:schemeClr val="tx1"/>
                </a:solidFill>
                <a:effectLst/>
                <a:latin typeface="+mn-lt"/>
                <a:ea typeface="+mn-ea"/>
                <a:cs typeface="+mn-cs"/>
              </a:rPr>
              <a:t>-The Apollo 16 traverses.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b="0" i="0" dirty="0">
                <a:solidFill>
                  <a:srgbClr val="000000"/>
                </a:solidFill>
                <a:effectLst/>
                <a:latin typeface="Times New Roman" panose="02020603050405020304" pitchFamily="18" charset="0"/>
              </a:rPr>
              <a:t>The thick lines indicate the paths taken by the astronauts during the three EVAs. Numbered spots indicate sampling stations along the individual traverses.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During the first EVA (beginning at 11:47 a.m. EST on April 21): the crew deployed the lunar rover and the Apollo Lunar Surface Experiments Package (ALSEP). The geologic traverse to the region west of the landing site covered 4.2 kilometers and included stops at two field stations. The EVA lasted approximately 7 hours and 11 minutes, ending at 6:58 p.m. EST.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During the second EVA</a:t>
            </a:r>
            <a:r>
              <a:rPr lang="en-US" sz="1200" b="0" i="0" kern="1200" baseline="0" dirty="0">
                <a:solidFill>
                  <a:schemeClr val="tx1"/>
                </a:solidFill>
                <a:effectLst/>
                <a:latin typeface="+mn-lt"/>
                <a:ea typeface="+mn-ea"/>
                <a:cs typeface="+mn-cs"/>
              </a:rPr>
              <a:t> (beginning</a:t>
            </a:r>
            <a:r>
              <a:rPr lang="en-US" sz="1200" b="0" i="0" kern="1200" dirty="0">
                <a:solidFill>
                  <a:schemeClr val="tx1"/>
                </a:solidFill>
                <a:effectLst/>
                <a:latin typeface="+mn-lt"/>
                <a:ea typeface="+mn-ea"/>
                <a:cs typeface="+mn-cs"/>
              </a:rPr>
              <a:t> at 11:33 a.m. EST on April 22): the crew made a geological traverse south of the landing site to the Cinco Crater area of Stone Mountain. The traverse covered 11.1 kilometers and included stops at six field stations. The planned Station 7 was omitted so that the crew could spend additional time at the other stations. The duration of the second EVA was approximately 7 hours and 23 minutes, ending at 6:56 p.m. EST.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During the third EVA (beginning at 10:25 a.m. EST on April 23): the crew made a geological traverse to North Ray Crater, and to save time, several planned stops were omitted, with their work focused at three field stations instead. The total traverse covered 11.4 kilometers. Because of the delayed lunar landing, the time for the third EVA was reduced to 5 hours and 40 minutes, ending at 4:05 p.m. EST.</a:t>
            </a:r>
          </a:p>
          <a:p>
            <a:r>
              <a:rPr lang="en-US" sz="1200" b="0" i="0" kern="1200" dirty="0">
                <a:solidFill>
                  <a:schemeClr val="tx1"/>
                </a:solidFill>
                <a:effectLst/>
                <a:latin typeface="+mn-lt"/>
                <a:ea typeface="+mn-ea"/>
                <a:cs typeface="+mn-cs"/>
              </a:rPr>
              <a:t>-</a:t>
            </a:r>
            <a:r>
              <a:rPr lang="en-US" b="0" i="0" dirty="0">
                <a:solidFill>
                  <a:srgbClr val="000000"/>
                </a:solidFill>
                <a:effectLst/>
                <a:latin typeface="Times New Roman" panose="02020603050405020304" pitchFamily="18" charset="0"/>
              </a:rPr>
              <a:t>The diagram is based on the Apollo 16 Traverses Lunar Photomap, Edition 1, Sheet 78D2S2[25].</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26</a:t>
            </a:fld>
            <a:endParaRPr lang="en-US" dirty="0"/>
          </a:p>
        </p:txBody>
      </p:sp>
    </p:spTree>
    <p:extLst>
      <p:ext uri="{BB962C8B-B14F-4D97-AF65-F5344CB8AC3E}">
        <p14:creationId xmlns:p14="http://schemas.microsoft.com/office/powerpoint/2010/main" val="3498242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Thomas </a:t>
            </a:r>
            <a:r>
              <a:rPr lang="en-US" sz="1200" b="0" i="1" kern="1200" dirty="0" err="1">
                <a:solidFill>
                  <a:schemeClr val="tx1"/>
                </a:solidFill>
                <a:effectLst/>
                <a:latin typeface="+mn-lt"/>
                <a:ea typeface="+mn-ea"/>
                <a:cs typeface="+mn-cs"/>
              </a:rPr>
              <a:t>Schwagmeier</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Apollo 16 traverse map superimposed on a simplified map of Sydney. </a:t>
            </a: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https://www.hq.nasa.gov/alsj/TraverseMapsEarth.html</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85203-AFB5-4C5F-A739-A15855DE2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2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en-US" i="1" dirty="0"/>
              <a:t>NASA/GSFC/Arizona State University</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1" kern="1200" dirty="0">
                <a:solidFill>
                  <a:schemeClr val="tx1"/>
                </a:solidFill>
                <a:effectLst/>
                <a:latin typeface="+mn-lt"/>
                <a:ea typeface="+mn-ea"/>
                <a:cs typeface="+mn-cs"/>
                <a:sym typeface="Wingdings" panose="05000000000000000000" pitchFamily="2" charset="2"/>
              </a:rPr>
              <a:t>http://www.lroc.asu.edu/posts/529</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sym typeface="Wingdings" panose="05000000000000000000" pitchFamily="2" charset="2"/>
              </a:rPr>
              <a:t>The Lunar Reconnaissance Orbiter captured this view which is centered on the Apollo 16 landing site, with key craters and astronaut sampling stations labeled (the arrow shows the location of the lunar module descent stage and lunar rover).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sym typeface="Wingdings" panose="05000000000000000000" pitchFamily="2" charset="2"/>
              </a:rPr>
              <a:t>This is close to the view that command module pilot Ken Mattingly would have seen as he passed over the site at an altitude of 120 km (75 mi).</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sym typeface="Wingdings" panose="05000000000000000000" pitchFamily="2" charset="2"/>
              </a:rPr>
              <a:t>The distance between South Ray crater and North Ray crater is 10.5 km.</a:t>
            </a:r>
          </a:p>
        </p:txBody>
      </p:sp>
      <p:sp>
        <p:nvSpPr>
          <p:cNvPr id="4" name="Slide Number Placeholder 3"/>
          <p:cNvSpPr>
            <a:spLocks noGrp="1"/>
          </p:cNvSpPr>
          <p:nvPr>
            <p:ph type="sldNum" sz="quarter" idx="5"/>
          </p:nvPr>
        </p:nvSpPr>
        <p:spPr/>
        <p:txBody>
          <a:bodyPr/>
          <a:lstStyle/>
          <a:p>
            <a:fld id="{BE7B85CD-DF83-C140-9F69-7242B2DB2DF4}" type="slidenum">
              <a:rPr lang="en-US" smtClean="0"/>
              <a:t>28</a:t>
            </a:fld>
            <a:endParaRPr lang="en-US"/>
          </a:p>
        </p:txBody>
      </p:sp>
    </p:spTree>
    <p:extLst>
      <p:ext uri="{BB962C8B-B14F-4D97-AF65-F5344CB8AC3E}">
        <p14:creationId xmlns:p14="http://schemas.microsoft.com/office/powerpoint/2010/main" val="4290465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en-US" sz="1200" b="0" i="1" kern="1200" dirty="0">
                <a:solidFill>
                  <a:schemeClr val="tx1"/>
                </a:solidFill>
                <a:effectLst/>
                <a:latin typeface="+mn-lt"/>
                <a:ea typeface="+mn-ea"/>
                <a:cs typeface="+mn-cs"/>
              </a:rPr>
              <a:t>LROC </a:t>
            </a:r>
            <a:r>
              <a:rPr lang="en-US" sz="1200" b="0" i="0" kern="1200" dirty="0">
                <a:solidFill>
                  <a:schemeClr val="tx1"/>
                </a:solidFill>
                <a:effectLst/>
                <a:latin typeface="+mn-lt"/>
                <a:ea typeface="+mn-ea"/>
                <a:cs typeface="+mn-cs"/>
                <a:sym typeface="Wingdings" panose="05000000000000000000" pitchFamily="2" charset="2"/>
              </a:rPr>
              <a:t> </a:t>
            </a:r>
            <a:r>
              <a:rPr lang="en-US" sz="1200" b="0" i="1" kern="1200" dirty="0">
                <a:solidFill>
                  <a:schemeClr val="tx1"/>
                </a:solidFill>
                <a:effectLst/>
                <a:latin typeface="+mn-lt"/>
                <a:ea typeface="+mn-ea"/>
                <a:cs typeface="+mn-cs"/>
                <a:sym typeface="Wingdings" panose="05000000000000000000" pitchFamily="2" charset="2"/>
              </a:rPr>
              <a:t>http://www.lroc.asu.edu/featured_sites/view_site/5</a:t>
            </a:r>
          </a:p>
          <a:p>
            <a:r>
              <a:rPr lang="en-US" dirty="0"/>
              <a:t>-A zoomed in version of the Apollo 16 landing site, as imaged by the Lunar Reconnaissance Orbiter</a:t>
            </a:r>
            <a:r>
              <a:rPr lang="en-US" baseline="0" dirty="0"/>
              <a:t> Camera (taken on May 22, 2010). Note that this zoomed in version doesn’t show all of the </a:t>
            </a:r>
            <a:r>
              <a:rPr lang="en-US" b="0" baseline="0" dirty="0"/>
              <a:t>EVA traverses, which had a maximum range of about 2.8 miles from the lunar module.</a:t>
            </a:r>
            <a:endParaRPr lang="en-US" b="0" dirty="0"/>
          </a:p>
        </p:txBody>
      </p:sp>
      <p:sp>
        <p:nvSpPr>
          <p:cNvPr id="4" name="Slide Number Placeholder 3"/>
          <p:cNvSpPr>
            <a:spLocks noGrp="1"/>
          </p:cNvSpPr>
          <p:nvPr>
            <p:ph type="sldNum" sz="quarter" idx="5"/>
          </p:nvPr>
        </p:nvSpPr>
        <p:spPr/>
        <p:txBody>
          <a:bodyPr/>
          <a:lstStyle/>
          <a:p>
            <a:fld id="{BE7B85CD-DF83-C140-9F69-7242B2DB2DF4}" type="slidenum">
              <a:rPr lang="en-US" smtClean="0"/>
              <a:t>29</a:t>
            </a:fld>
            <a:endParaRPr lang="en-US"/>
          </a:p>
        </p:txBody>
      </p:sp>
    </p:spTree>
    <p:extLst>
      <p:ext uri="{BB962C8B-B14F-4D97-AF65-F5344CB8AC3E}">
        <p14:creationId xmlns:p14="http://schemas.microsoft.com/office/powerpoint/2010/main" val="325698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The Apollo 16 prime crew mission portrait. From left: Thomas “Ken” Mattingly II (command module pilot), John Young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commander), and Charles Duke, Jr.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lunar module pilot).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-Fifth huma</a:t>
            </a:r>
            <a:r>
              <a:rPr lang="en-US" sz="1200" b="0" i="0" kern="1200" baseline="0" dirty="0">
                <a:solidFill>
                  <a:schemeClr val="tx1"/>
                </a:solidFill>
                <a:effectLst/>
                <a:latin typeface="+mn-lt"/>
                <a:ea typeface="+mn-ea"/>
                <a:cs typeface="+mn-cs"/>
              </a:rPr>
              <a:t>n Moon landing: Young and Duke landed on the lunar surface on April 20, 1972, at 9:23pm EST, with the first extravehicular activity beginning on April 21, 1972, at 11:47am EST.</a:t>
            </a:r>
          </a:p>
          <a:p>
            <a:r>
              <a:rPr lang="en-US" sz="1200" b="0" i="0" kern="1200" dirty="0">
                <a:solidFill>
                  <a:schemeClr val="tx1"/>
                </a:solidFill>
                <a:effectLst/>
                <a:latin typeface="+mn-lt"/>
                <a:ea typeface="+mn-ea"/>
                <a:cs typeface="+mn-cs"/>
              </a:rPr>
              <a:t>-Apollo 16 was the second of the so-called J missions, which considerably expanded the capabilities for doing science on and near the Moon.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mission plan for Apollo 16 had several objectives for the crew to accomplish: perform geological inspection, survey, and sampling of materials and surface features in a preselected area of the Descartes region; emplace and activate surface experiments; and conduct inflight experiments and photographic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-John Young was the mission commander and was </a:t>
            </a:r>
            <a:r>
              <a:rPr lang="en-US" sz="1200" b="0" i="0" kern="1200" dirty="0">
                <a:solidFill>
                  <a:schemeClr val="tx1"/>
                </a:solidFill>
                <a:effectLst/>
                <a:latin typeface="+mn-lt"/>
                <a:ea typeface="+mn-ea"/>
                <a:cs typeface="+mn-cs"/>
              </a:rPr>
              <a:t>the </a:t>
            </a:r>
            <a:r>
              <a:rPr lang="en-US" b="0" i="0" dirty="0">
                <a:solidFill>
                  <a:srgbClr val="000000"/>
                </a:solidFill>
                <a:effectLst/>
                <a:latin typeface="Arial" panose="020B0604020202020204" pitchFamily="34" charset="0"/>
              </a:rPr>
              <a:t>pilot of </a:t>
            </a:r>
            <a:r>
              <a:rPr lang="en-US" b="0" i="1" dirty="0">
                <a:solidFill>
                  <a:srgbClr val="000000"/>
                </a:solidFill>
                <a:effectLst/>
                <a:latin typeface="Arial" panose="020B0604020202020204" pitchFamily="34" charset="0"/>
              </a:rPr>
              <a:t>Gemini 3,</a:t>
            </a:r>
            <a:r>
              <a:rPr lang="en-US" b="0" i="0" dirty="0">
                <a:solidFill>
                  <a:srgbClr val="000000"/>
                </a:solidFill>
                <a:effectLst/>
                <a:latin typeface="Arial" panose="020B0604020202020204" pitchFamily="34" charset="0"/>
              </a:rPr>
              <a:t> backup pilot for </a:t>
            </a:r>
            <a:r>
              <a:rPr lang="en-US" b="0" i="1" dirty="0">
                <a:solidFill>
                  <a:srgbClr val="000000"/>
                </a:solidFill>
                <a:effectLst/>
                <a:latin typeface="Arial" panose="020B0604020202020204" pitchFamily="34" charset="0"/>
              </a:rPr>
              <a:t>Gemini 6,</a:t>
            </a:r>
            <a:r>
              <a:rPr lang="en-US" b="0" i="0" dirty="0">
                <a:solidFill>
                  <a:srgbClr val="000000"/>
                </a:solidFill>
                <a:effectLst/>
                <a:latin typeface="Arial" panose="020B0604020202020204" pitchFamily="34" charset="0"/>
              </a:rPr>
              <a:t> command pilot on </a:t>
            </a:r>
            <a:r>
              <a:rPr lang="en-US" b="0" i="1" dirty="0">
                <a:solidFill>
                  <a:srgbClr val="000000"/>
                </a:solidFill>
                <a:effectLst/>
                <a:latin typeface="Arial" panose="020B0604020202020204" pitchFamily="34" charset="0"/>
              </a:rPr>
              <a:t>Gemini 10,</a:t>
            </a:r>
            <a:r>
              <a:rPr lang="en-US" b="0" i="0" dirty="0">
                <a:solidFill>
                  <a:srgbClr val="000000"/>
                </a:solidFill>
                <a:effectLst/>
                <a:latin typeface="Arial" panose="020B0604020202020204" pitchFamily="34" charset="0"/>
              </a:rPr>
              <a:t> backup command module pilot for </a:t>
            </a:r>
            <a:r>
              <a:rPr lang="en-US" b="0" i="1" dirty="0">
                <a:solidFill>
                  <a:srgbClr val="000000"/>
                </a:solidFill>
                <a:effectLst/>
                <a:latin typeface="Arial" panose="020B0604020202020204" pitchFamily="34" charset="0"/>
              </a:rPr>
              <a:t>Apollo 7,</a:t>
            </a:r>
            <a:r>
              <a:rPr lang="en-US" b="0" i="0" dirty="0">
                <a:solidFill>
                  <a:srgbClr val="000000"/>
                </a:solidFill>
                <a:effectLst/>
                <a:latin typeface="Arial" panose="020B0604020202020204" pitchFamily="34" charset="0"/>
              </a:rPr>
              <a:t> command module pilot for </a:t>
            </a:r>
            <a:r>
              <a:rPr lang="en-US" b="0" i="1" dirty="0">
                <a:solidFill>
                  <a:srgbClr val="000000"/>
                </a:solidFill>
                <a:effectLst/>
                <a:latin typeface="Arial" panose="020B0604020202020204" pitchFamily="34" charset="0"/>
              </a:rPr>
              <a:t>Apollo 10,</a:t>
            </a:r>
            <a:r>
              <a:rPr lang="en-US" b="0" i="0" dirty="0">
                <a:solidFill>
                  <a:srgbClr val="000000"/>
                </a:solidFill>
                <a:effectLst/>
                <a:latin typeface="Arial" panose="020B0604020202020204" pitchFamily="34" charset="0"/>
              </a:rPr>
              <a:t> and backup commander for </a:t>
            </a:r>
            <a:r>
              <a:rPr lang="en-US" b="0" i="1" dirty="0">
                <a:solidFill>
                  <a:srgbClr val="000000"/>
                </a:solidFill>
                <a:effectLst/>
                <a:latin typeface="Arial" panose="020B0604020202020204" pitchFamily="34" charset="0"/>
              </a:rPr>
              <a:t>Apollo 13.</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-Ken Mattingly was the command module pilot and had been s</a:t>
            </a:r>
            <a:r>
              <a:rPr lang="en-US" b="0" i="0" dirty="0">
                <a:solidFill>
                  <a:srgbClr val="000000"/>
                </a:solidFill>
                <a:effectLst/>
                <a:latin typeface="Arial" panose="020B0604020202020204" pitchFamily="34" charset="0"/>
              </a:rPr>
              <a:t>cheduled to be command module pilot on </a:t>
            </a:r>
            <a:r>
              <a:rPr lang="en-US" b="0" i="1" dirty="0">
                <a:solidFill>
                  <a:srgbClr val="000000"/>
                </a:solidFill>
                <a:effectLst/>
                <a:latin typeface="Arial" panose="020B0604020202020204" pitchFamily="34" charset="0"/>
              </a:rPr>
              <a:t>Apollo 13 </a:t>
            </a:r>
            <a:r>
              <a:rPr lang="en-US" b="0" i="0" dirty="0">
                <a:solidFill>
                  <a:srgbClr val="000000"/>
                </a:solidFill>
                <a:effectLst/>
                <a:latin typeface="Arial" panose="020B0604020202020204" pitchFamily="34" charset="0"/>
              </a:rPr>
              <a:t>but was replaced by his backup (J</a:t>
            </a:r>
            <a:r>
              <a:rPr lang="en-US" b="0" i="0" dirty="0">
                <a:solidFill>
                  <a:srgbClr val="000000"/>
                </a:solidFill>
                <a:effectLst/>
                <a:latin typeface="Linux Libertine"/>
              </a:rPr>
              <a:t>ack Swigert) </a:t>
            </a:r>
            <a:r>
              <a:rPr lang="en-US" b="0" i="0" dirty="0">
                <a:solidFill>
                  <a:srgbClr val="000000"/>
                </a:solidFill>
                <a:effectLst/>
                <a:latin typeface="Arial" panose="020B0604020202020204" pitchFamily="34" charset="0"/>
              </a:rPr>
              <a:t>because he had been exposed to the measles.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-Charlie Duke was the lunar module pilot and </a:t>
            </a:r>
            <a:r>
              <a:rPr lang="en-US" b="0" i="0" dirty="0">
                <a:solidFill>
                  <a:srgbClr val="000000"/>
                </a:solidFill>
                <a:effectLst/>
                <a:latin typeface="Arial" panose="020B0604020202020204" pitchFamily="34" charset="0"/>
              </a:rPr>
              <a:t>was backup lunar module pilot on </a:t>
            </a:r>
            <a:r>
              <a:rPr lang="en-US" b="0" i="1" dirty="0">
                <a:solidFill>
                  <a:srgbClr val="000000"/>
                </a:solidFill>
                <a:effectLst/>
                <a:latin typeface="Arial" panose="020B0604020202020204" pitchFamily="34" charset="0"/>
              </a:rPr>
              <a:t>Apollo 13</a:t>
            </a:r>
            <a:r>
              <a:rPr lang="en-US" b="0" i="0" dirty="0">
                <a:solidFill>
                  <a:srgbClr val="000000"/>
                </a:solidFill>
                <a:effectLst/>
                <a:latin typeface="Arial" panose="020B0604020202020204" pitchFamily="34" charset="0"/>
              </a:rPr>
              <a:t>.</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-After their Apollo careers, both Young and Mattingly flew on the shuttle during NASA’s Space Shuttle program.</a:t>
            </a:r>
          </a:p>
        </p:txBody>
      </p:sp>
      <p:sp>
        <p:nvSpPr>
          <p:cNvPr id="4" name="Slide Number Placeholder 3"/>
          <p:cNvSpPr>
            <a:spLocks noGrp="1"/>
          </p:cNvSpPr>
          <p:nvPr>
            <p:ph type="sldNum" sz="quarter" idx="10"/>
          </p:nvPr>
        </p:nvSpPr>
        <p:spPr/>
        <p:txBody>
          <a:bodyPr/>
          <a:lstStyle/>
          <a:p>
            <a:fld id="{BBC85203-AFB5-4C5F-A739-A15855DE2D17}" type="slidenum">
              <a:rPr lang="en-US" smtClean="0"/>
              <a:t>3</a:t>
            </a:fld>
            <a:endParaRPr lang="en-US" dirty="0"/>
          </a:p>
        </p:txBody>
      </p:sp>
    </p:spTree>
    <p:extLst>
      <p:ext uri="{BB962C8B-B14F-4D97-AF65-F5344CB8AC3E}">
        <p14:creationId xmlns:p14="http://schemas.microsoft.com/office/powerpoint/2010/main" val="2439043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-Video credit: </a:t>
            </a:r>
            <a:r>
              <a:rPr lang="en-US" sz="1200" b="0" i="1" kern="1200" dirty="0">
                <a:solidFill>
                  <a:schemeClr val="tx1"/>
                </a:solidFill>
                <a:effectLst/>
                <a:latin typeface="+mn-lt"/>
                <a:ea typeface="+mn-ea"/>
                <a:cs typeface="+mn-cs"/>
              </a:rPr>
              <a:t>NASA</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The Apollo 16 </a:t>
            </a:r>
            <a:r>
              <a:rPr lang="en-US" dirty="0"/>
              <a:t>lunar module ascent stage lifting off from the Moon’s surface, with John Young and Charlie Duke onboard.</a:t>
            </a:r>
            <a:endParaRPr lang="en-US" sz="1200" b="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 </a:t>
            </a:r>
            <a:r>
              <a:rPr lang="en-US" i="1" dirty="0"/>
              <a:t>https://www.hq.nasa.gov/alsj/a16/a16.launch.html#1752950</a:t>
            </a:r>
          </a:p>
        </p:txBody>
      </p:sp>
      <p:sp>
        <p:nvSpPr>
          <p:cNvPr id="4" name="Slide Number Placeholder 3"/>
          <p:cNvSpPr>
            <a:spLocks noGrp="1"/>
          </p:cNvSpPr>
          <p:nvPr>
            <p:ph type="sldNum" sz="quarter" idx="10"/>
          </p:nvPr>
        </p:nvSpPr>
        <p:spPr/>
        <p:txBody>
          <a:bodyPr/>
          <a:lstStyle/>
          <a:p>
            <a:fld id="{BBC85203-AFB5-4C5F-A739-A15855DE2D17}" type="slidenum">
              <a:rPr lang="en-US" smtClean="0"/>
              <a:t>30</a:t>
            </a:fld>
            <a:endParaRPr lang="en-US" dirty="0"/>
          </a:p>
        </p:txBody>
      </p:sp>
    </p:spTree>
    <p:extLst>
      <p:ext uri="{BB962C8B-B14F-4D97-AF65-F5344CB8AC3E}">
        <p14:creationId xmlns:p14="http://schemas.microsoft.com/office/powerpoint/2010/main" val="3496240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The command and service module as viewed from the lunar module, with the hilly terrain near the northwest rim of Valier crater in the background.</a:t>
            </a:r>
            <a:r>
              <a:rPr lang="en-US" sz="1200" b="0" i="0" kern="1200" dirty="0">
                <a:solidFill>
                  <a:schemeClr val="tx1"/>
                </a:solidFill>
                <a:effectLst/>
                <a:latin typeface="+mn-lt"/>
                <a:ea typeface="+mn-ea"/>
                <a:cs typeface="+mn-cs"/>
              </a:rPr>
              <a:t> Image ID: </a:t>
            </a:r>
            <a:r>
              <a:rPr lang="en-US" b="0" i="0" dirty="0">
                <a:solidFill>
                  <a:srgbClr val="000000"/>
                </a:solidFill>
                <a:effectLst/>
                <a:latin typeface="Times New Roman" panose="02020603050405020304" pitchFamily="18" charset="0"/>
              </a:rPr>
              <a:t>AS16-113-18294</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addition to their studies on the lunar surface, the Apollo 16 crew performed intensive studies of the Moon from lunar orbit. Along with photography performed with hand-held cameras in the command module, a series of experiments were carried in the scientific instrument module (SIM) on the service module. The same suite of SIM bay instruments was also flown on Apollo 15.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Metric and Panoramic cameras: provided systematic photography of the lunar surface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Laser Altimeter: measured the heights of lunar surface features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S-Band Transponder Experiment: measured regional variations in the Moon’s gravitational acceleration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X-ray Fluorescence Spectrometer Experiment: measured the composition of the lunar surface</a:t>
            </a:r>
          </a:p>
          <a:p>
            <a:r>
              <a:rPr lang="en-US" sz="1200" b="0" i="0" kern="1200" dirty="0">
                <a:solidFill>
                  <a:schemeClr val="tx1"/>
                </a:solidFill>
                <a:effectLst/>
                <a:latin typeface="+mn-lt"/>
                <a:ea typeface="+mn-ea"/>
                <a:cs typeface="+mn-cs"/>
              </a:rPr>
              <a:t>-More info: </a:t>
            </a:r>
            <a:r>
              <a:rPr lang="en-US" sz="1200" b="0" i="1" kern="1200" dirty="0">
                <a:solidFill>
                  <a:schemeClr val="tx1"/>
                </a:solidFill>
                <a:effectLst/>
                <a:latin typeface="+mn-lt"/>
                <a:ea typeface="+mn-ea"/>
                <a:cs typeface="+mn-cs"/>
              </a:rPr>
              <a:t>https://www.lpi.usra.edu/lunar/missions/apollo/apollo_16/experiments/</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31</a:t>
            </a:fld>
            <a:endParaRPr lang="en-US" dirty="0"/>
          </a:p>
        </p:txBody>
      </p:sp>
    </p:spTree>
    <p:extLst>
      <p:ext uri="{BB962C8B-B14F-4D97-AF65-F5344CB8AC3E}">
        <p14:creationId xmlns:p14="http://schemas.microsoft.com/office/powerpoint/2010/main" val="1617494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The command and service module as viewed from the lunar module, with the hilly terrain near the northwest rim of Valier crater in the background.</a:t>
            </a:r>
            <a:r>
              <a:rPr lang="en-US" sz="1200" b="0" i="0" kern="1200" dirty="0">
                <a:solidFill>
                  <a:schemeClr val="tx1"/>
                </a:solidFill>
                <a:effectLst/>
                <a:latin typeface="+mn-lt"/>
                <a:ea typeface="+mn-ea"/>
                <a:cs typeface="+mn-cs"/>
              </a:rPr>
              <a:t> Image ID: </a:t>
            </a:r>
            <a:r>
              <a:rPr lang="en-US" b="0" i="0" dirty="0">
                <a:solidFill>
                  <a:srgbClr val="000000"/>
                </a:solidFill>
                <a:effectLst/>
                <a:latin typeface="Times New Roman" panose="02020603050405020304" pitchFamily="18" charset="0"/>
              </a:rPr>
              <a:t>AS16-113-18294</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addition to their studies on the lunar surface, the Apollo 16 crew performed intensive studies of the Moon from lunar orbit. Along with photography performed with hand-held cameras in the command module, a series of experiments were carried in the scientific instrument module (SIM) on the service module. The same suite of SIM bay instruments was also flown on Apollo 15.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Gamma-ray Spectrometer Experiment: measured the composition of the lunar surface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Alpha Particle Spectrometer Experiment: measured radon emission from the lunar surface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Orbital Mass Spectrometer Experiment: measured the composition of the lunar atmosphere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Bistatic Radar Experiment: measured the scattering of radar waves from the lunar surface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Apollo 16 Particles and Fields Subsatellite (PFS-2): </a:t>
            </a:r>
            <a:r>
              <a:rPr lang="en-US" b="0" i="0" dirty="0">
                <a:solidFill>
                  <a:srgbClr val="000000"/>
                </a:solidFill>
                <a:effectLst/>
                <a:latin typeface="Arial" panose="020B0604020202020204" pitchFamily="34" charset="0"/>
              </a:rPr>
              <a:t>Prior to their return to Earth, the crews of both Apollos 15 and 16 deployed small, 38-kilogram subsatellites into lunar orbit. These subsatellites were identical on both missions and performed three experiments which continued the study of the lunar environment.</a:t>
            </a:r>
            <a:endParaRPr lang="en-US" sz="1200" b="0"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The subsatellites measured regional variations in the Moon’s gravitational acceleration and magnetic field and the distribution of charged particles around the Moon.</a:t>
            </a:r>
          </a:p>
          <a:p>
            <a:r>
              <a:rPr lang="en-US" sz="1200" b="0" i="0" kern="1200" dirty="0">
                <a:solidFill>
                  <a:schemeClr val="tx1"/>
                </a:solidFill>
                <a:effectLst/>
                <a:latin typeface="+mn-lt"/>
                <a:ea typeface="+mn-ea"/>
                <a:cs typeface="+mn-cs"/>
              </a:rPr>
              <a:t>-In addition to their lunar studies, the Apollo 16 crew performed several experiments intended to explore various aspects of the space environment.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Window Meteoroid Experiment: studied impacts on the windows of the Apollo 16 command module to obtain information about the size distribution of very small micrometeorites</a:t>
            </a:r>
          </a:p>
          <a:p>
            <a:pPr marL="628650" lvl="1" indent="-171450">
              <a:buFont typeface="Arial" panose="020B0604020202020204" pitchFamily="34" charset="0"/>
              <a:buChar char="•"/>
            </a:pPr>
            <a:r>
              <a:rPr lang="en-US" sz="1200" b="0" i="0" kern="1200" dirty="0" err="1">
                <a:solidFill>
                  <a:schemeClr val="tx1"/>
                </a:solidFill>
                <a:effectLst/>
                <a:latin typeface="+mn-lt"/>
                <a:ea typeface="+mn-ea"/>
                <a:cs typeface="+mn-cs"/>
              </a:rPr>
              <a:t>Biostack</a:t>
            </a:r>
            <a:r>
              <a:rPr lang="en-US" sz="1200" b="0" i="0" kern="1200" dirty="0">
                <a:solidFill>
                  <a:schemeClr val="tx1"/>
                </a:solidFill>
                <a:effectLst/>
                <a:latin typeface="+mn-lt"/>
                <a:ea typeface="+mn-ea"/>
                <a:cs typeface="+mn-cs"/>
              </a:rPr>
              <a:t> Experiment: st</a:t>
            </a:r>
            <a:r>
              <a:rPr lang="en-US" b="0" i="0" dirty="0">
                <a:solidFill>
                  <a:srgbClr val="000000"/>
                </a:solidFill>
                <a:effectLst/>
                <a:latin typeface="Arial" panose="020B0604020202020204" pitchFamily="34" charset="0"/>
              </a:rPr>
              <a:t>udied the effects of cosmic rays on several types of biological materials, including bacteria spores, seeds, and brine shrimp eggs</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Electrophoresis Demonstration: st</a:t>
            </a:r>
            <a:r>
              <a:rPr lang="en-US" b="0" i="0" dirty="0">
                <a:solidFill>
                  <a:srgbClr val="000000"/>
                </a:solidFill>
                <a:effectLst/>
                <a:latin typeface="Arial" panose="020B0604020202020204" pitchFamily="34" charset="0"/>
              </a:rPr>
              <a:t>udied the separation of organic molecules in an electric field</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Light Flashes Experiment: </a:t>
            </a:r>
            <a:r>
              <a:rPr lang="en-US" b="0" i="0" dirty="0">
                <a:solidFill>
                  <a:srgbClr val="000000"/>
                </a:solidFill>
                <a:effectLst/>
                <a:latin typeface="Arial" panose="020B0604020202020204" pitchFamily="34" charset="0"/>
              </a:rPr>
              <a:t>studied light flashes seen by the crew that are related to charged particles in space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a:t>
            </a:r>
            <a:r>
              <a:rPr lang="en-US" sz="1200" b="0" i="1" kern="1200" dirty="0">
                <a:solidFill>
                  <a:schemeClr val="tx1"/>
                </a:solidFill>
                <a:effectLst/>
                <a:latin typeface="+mn-lt"/>
                <a:ea typeface="+mn-ea"/>
                <a:cs typeface="+mn-cs"/>
              </a:rPr>
              <a:t>https://www.lpi.usra.edu/lunar/missions/apollo/apollo_16/experiments/</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32</a:t>
            </a:fld>
            <a:endParaRPr lang="en-US" dirty="0"/>
          </a:p>
        </p:txBody>
      </p:sp>
    </p:spTree>
    <p:extLst>
      <p:ext uri="{BB962C8B-B14F-4D97-AF65-F5344CB8AC3E}">
        <p14:creationId xmlns:p14="http://schemas.microsoft.com/office/powerpoint/2010/main" val="1221035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NASA/GSFC/Arizona State University</a:t>
            </a:r>
            <a:r>
              <a:rPr lang="en-US" i="0" dirty="0"/>
              <a:t> </a:t>
            </a:r>
            <a:r>
              <a:rPr lang="en-US" i="0" dirty="0">
                <a:sym typeface="Wingdings" panose="05000000000000000000" pitchFamily="2" charset="2"/>
              </a:rPr>
              <a:t> The Lunar Reconnaissance Orbiter (LRO) captured this image of the impact site of the Apollo 16 S-IVB stage.</a:t>
            </a:r>
          </a:p>
          <a:p>
            <a:pPr marL="628650" lvl="1" indent="-171450">
              <a:buFont typeface="Arial" panose="020B0604020202020204" pitchFamily="34" charset="0"/>
              <a:buChar char="•"/>
            </a:pPr>
            <a:r>
              <a:rPr lang="en-US" i="0" dirty="0">
                <a:sym typeface="Wingdings" panose="05000000000000000000" pitchFamily="2" charset="2"/>
              </a:rPr>
              <a:t>S-IVBs were portions of the Saturn V rockets that brought astronauts to the Moon.</a:t>
            </a:r>
          </a:p>
          <a:p>
            <a:pPr marL="628650" lvl="1" indent="-171450">
              <a:buFont typeface="Arial" panose="020B0604020202020204" pitchFamily="34" charset="0"/>
              <a:buChar char="•"/>
            </a:pPr>
            <a:r>
              <a:rPr lang="en-US" i="0" dirty="0">
                <a:sym typeface="Wingdings" panose="05000000000000000000" pitchFamily="2" charset="2"/>
              </a:rPr>
              <a:t>Beginning with Apollo 13, the S-IVB rocket stages were deliberately impacted on the lunar surface after they were used. </a:t>
            </a:r>
          </a:p>
          <a:p>
            <a:pPr marL="1085850" lvl="2" indent="-171450">
              <a:buFont typeface="Arial" panose="020B0604020202020204" pitchFamily="34" charset="0"/>
              <a:buChar char="•"/>
            </a:pPr>
            <a:r>
              <a:rPr lang="en-US" i="0" dirty="0">
                <a:sym typeface="Wingdings" panose="05000000000000000000" pitchFamily="2" charset="2"/>
              </a:rPr>
              <a:t>Seismometers placed on the Moon by earlier Apollo astronauts measured the energy of these impacts to shed light on the internal lunar structure.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Apollo 16’s S-IVB stage is at Mare </a:t>
            </a:r>
            <a:r>
              <a:rPr lang="en-US" i="0" dirty="0" err="1">
                <a:sym typeface="Wingdings" panose="05000000000000000000" pitchFamily="2" charset="2"/>
              </a:rPr>
              <a:t>Insularum</a:t>
            </a:r>
            <a:r>
              <a:rPr lang="en-US" i="0" dirty="0">
                <a:sym typeface="Wingdings" panose="05000000000000000000" pitchFamily="2" charset="2"/>
              </a:rPr>
              <a:t>, about 160 miles southwest of Copernicus crater.</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-More info: </a:t>
            </a:r>
            <a:r>
              <a:rPr lang="en-US" sz="1200" b="0" i="1" kern="1200" dirty="0">
                <a:solidFill>
                  <a:schemeClr val="tx1"/>
                </a:solidFill>
                <a:effectLst/>
                <a:latin typeface="+mn-lt"/>
                <a:ea typeface="+mn-ea"/>
                <a:cs typeface="+mn-cs"/>
              </a:rPr>
              <a:t>https://www.nasa.gov/image-feature/goddard/lro-finds-apollo-16-booster-rocket-impact-site</a:t>
            </a:r>
          </a:p>
        </p:txBody>
      </p:sp>
      <p:sp>
        <p:nvSpPr>
          <p:cNvPr id="4" name="Slide Number Placeholder 3"/>
          <p:cNvSpPr>
            <a:spLocks noGrp="1"/>
          </p:cNvSpPr>
          <p:nvPr>
            <p:ph type="sldNum" sz="quarter" idx="5"/>
          </p:nvPr>
        </p:nvSpPr>
        <p:spPr/>
        <p:txBody>
          <a:bodyPr/>
          <a:lstStyle/>
          <a:p>
            <a:fld id="{BBC85203-AFB5-4C5F-A739-A15855DE2D17}" type="slidenum">
              <a:rPr lang="en-US" smtClean="0"/>
              <a:t>33</a:t>
            </a:fld>
            <a:endParaRPr lang="en-US" dirty="0"/>
          </a:p>
        </p:txBody>
      </p:sp>
    </p:spTree>
    <p:extLst>
      <p:ext uri="{BB962C8B-B14F-4D97-AF65-F5344CB8AC3E}">
        <p14:creationId xmlns:p14="http://schemas.microsoft.com/office/powerpoint/2010/main" val="922620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sng" dirty="0"/>
              <a:t>Left image:</a:t>
            </a:r>
            <a:r>
              <a:rPr lang="en-US" i="0" u="none" dirty="0"/>
              <a:t> </a:t>
            </a:r>
            <a:r>
              <a:rPr lang="en-US" sz="1200" b="0" i="0" kern="1200" dirty="0">
                <a:solidFill>
                  <a:schemeClr val="tx1"/>
                </a:solidFill>
                <a:effectLst/>
                <a:latin typeface="+mn-lt"/>
                <a:ea typeface="+mn-ea"/>
                <a:cs typeface="+mn-cs"/>
              </a:rPr>
              <a:t>Apollo 16 </a:t>
            </a:r>
            <a:r>
              <a:rPr lang="en-US" b="0" i="0" dirty="0">
                <a:solidFill>
                  <a:srgbClr val="000000"/>
                </a:solidFill>
                <a:effectLst/>
                <a:latin typeface="Times New Roman" panose="02020603050405020304" pitchFamily="18" charset="0"/>
              </a:rPr>
              <a:t>descends toward splashdown.</a:t>
            </a:r>
            <a:r>
              <a:rPr lang="en-US" sz="1200" b="0" i="0" kern="1200" dirty="0">
                <a:solidFill>
                  <a:schemeClr val="tx1"/>
                </a:solidFill>
                <a:effectLst/>
                <a:latin typeface="+mn-lt"/>
                <a:ea typeface="+mn-ea"/>
                <a:cs typeface="+mn-cs"/>
              </a:rPr>
              <a:t> Image ID: </a:t>
            </a:r>
            <a:r>
              <a:rPr lang="en-US" b="0" i="0" dirty="0">
                <a:solidFill>
                  <a:srgbClr val="000000"/>
                </a:solidFill>
                <a:effectLst/>
                <a:latin typeface="Times New Roman" panose="02020603050405020304" pitchFamily="18" charset="0"/>
              </a:rPr>
              <a:t>S72-36289</a:t>
            </a:r>
            <a:r>
              <a:rPr lang="en-US" sz="1200" b="0" i="0" kern="1200" dirty="0">
                <a:solidFill>
                  <a:schemeClr val="tx1"/>
                </a:solidFill>
                <a:effectLst/>
                <a:latin typeface="+mn-lt"/>
                <a:ea typeface="+mn-ea"/>
                <a:cs typeface="+mn-cs"/>
              </a:rPr>
              <a:t>.</a:t>
            </a:r>
            <a:endParaRPr lang="en-US" sz="1200" b="0" i="0" u="sng"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a:solidFill>
                  <a:schemeClr val="tx1"/>
                </a:solidFill>
                <a:effectLst/>
                <a:latin typeface="+mn-lt"/>
                <a:ea typeface="+mn-ea"/>
                <a:cs typeface="+mn-cs"/>
              </a:rPr>
              <a:t>Right image:</a:t>
            </a:r>
            <a:r>
              <a:rPr lang="en-US" sz="1200" b="0" i="0" u="none" kern="1200" dirty="0">
                <a:solidFill>
                  <a:schemeClr val="tx1"/>
                </a:solidFill>
                <a:effectLst/>
                <a:latin typeface="+mn-lt"/>
                <a:ea typeface="+mn-ea"/>
                <a:cs typeface="+mn-cs"/>
              </a:rPr>
              <a:t> </a:t>
            </a:r>
            <a:r>
              <a:rPr lang="en-US" b="0" i="0" dirty="0">
                <a:solidFill>
                  <a:srgbClr val="000000"/>
                </a:solidFill>
                <a:effectLst/>
                <a:latin typeface="Times New Roman" panose="02020603050405020304" pitchFamily="18" charset="0"/>
              </a:rPr>
              <a:t>Recovery helicopter hovers over the Apollo 16 command module while Navy divers work in the raft after splashdown. </a:t>
            </a:r>
            <a:r>
              <a:rPr lang="en-US" sz="1200" b="0" i="0" u="none" kern="1200" dirty="0">
                <a:solidFill>
                  <a:schemeClr val="tx1"/>
                </a:solidFill>
                <a:effectLst/>
                <a:latin typeface="+mn-lt"/>
                <a:ea typeface="+mn-ea"/>
                <a:cs typeface="+mn-cs"/>
              </a:rPr>
              <a:t>Image ID: </a:t>
            </a:r>
            <a:r>
              <a:rPr lang="en-US" b="0" i="0" dirty="0">
                <a:solidFill>
                  <a:srgbClr val="000000"/>
                </a:solidFill>
                <a:effectLst/>
                <a:latin typeface="Times New Roman" panose="02020603050405020304" pitchFamily="18" charset="0"/>
              </a:rPr>
              <a:t>S72-36282</a:t>
            </a:r>
            <a:r>
              <a:rPr lang="en-US" sz="1200" b="0" i="0" kern="1200" dirty="0">
                <a:solidFill>
                  <a:schemeClr val="tx1"/>
                </a:solidFill>
                <a:effectLst/>
                <a:latin typeface="+mn-lt"/>
                <a:ea typeface="+mn-ea"/>
                <a:cs typeface="+mn-cs"/>
              </a:rPr>
              <a:t>.</a:t>
            </a:r>
            <a:endParaRPr lang="en-US" i="0" u="sng" dirty="0"/>
          </a:p>
          <a:p>
            <a:r>
              <a:rPr lang="en-US" i="0" dirty="0">
                <a:sym typeface="Wingdings" panose="05000000000000000000" pitchFamily="2" charset="2"/>
              </a:rPr>
              <a:t>-The Apollo 16 splashdown occurred at 2:45 p.m. EST</a:t>
            </a:r>
            <a:r>
              <a:rPr lang="en-US" i="0" baseline="0" dirty="0">
                <a:sym typeface="Wingdings" panose="05000000000000000000" pitchFamily="2" charset="2"/>
              </a:rPr>
              <a:t> on</a:t>
            </a:r>
            <a:r>
              <a:rPr lang="en-US" i="0" dirty="0">
                <a:sym typeface="Wingdings" panose="05000000000000000000" pitchFamily="2" charset="2"/>
              </a:rPr>
              <a:t> April 27, 1972,</a:t>
            </a:r>
            <a:r>
              <a:rPr lang="en-US" i="0" baseline="0" dirty="0">
                <a:sym typeface="Wingdings" panose="05000000000000000000" pitchFamily="2" charset="2"/>
              </a:rPr>
              <a:t> in the Pacific Ocean</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crew was picked up by helicopters from the prime recovery ship, the </a:t>
            </a:r>
            <a:r>
              <a:rPr lang="en-US" b="0" i="0" dirty="0">
                <a:solidFill>
                  <a:srgbClr val="000000"/>
                </a:solidFill>
                <a:effectLst/>
                <a:latin typeface="Times New Roman" panose="02020603050405020304" pitchFamily="18" charset="0"/>
              </a:rPr>
              <a:t>USS </a:t>
            </a:r>
            <a:r>
              <a:rPr lang="en-US" b="0" i="1" dirty="0">
                <a:solidFill>
                  <a:srgbClr val="000000"/>
                </a:solidFill>
                <a:effectLst/>
                <a:latin typeface="Times New Roman" panose="02020603050405020304" pitchFamily="18" charset="0"/>
              </a:rPr>
              <a:t>Ticonderoga</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BC85203-AFB5-4C5F-A739-A15855DE2D17}" type="slidenum">
              <a:rPr lang="en-US" smtClean="0"/>
              <a:t>34</a:t>
            </a:fld>
            <a:endParaRPr lang="en-US" dirty="0"/>
          </a:p>
        </p:txBody>
      </p:sp>
    </p:spTree>
    <p:extLst>
      <p:ext uri="{BB962C8B-B14F-4D97-AF65-F5344CB8AC3E}">
        <p14:creationId xmlns:p14="http://schemas.microsoft.com/office/powerpoint/2010/main" val="2696402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 </a:t>
            </a:r>
            <a:r>
              <a:rPr lang="en-US" i="0" dirty="0">
                <a:sym typeface="Wingdings" panose="05000000000000000000" pitchFamily="2" charset="2"/>
              </a:rPr>
              <a:t> J</a:t>
            </a:r>
            <a:r>
              <a:rPr lang="en-US" b="0" i="0" dirty="0">
                <a:solidFill>
                  <a:srgbClr val="000000"/>
                </a:solidFill>
                <a:effectLst/>
                <a:latin typeface="Times New Roman" panose="02020603050405020304" pitchFamily="18" charset="0"/>
              </a:rPr>
              <a:t>ohn Young (right) cuts into a lunar cake watched by Ken Mattingly (left) and Charlie Duke (partly hidden by Young) aboard the recovery carrier, USS </a:t>
            </a:r>
            <a:r>
              <a:rPr lang="en-US" b="0" i="1" dirty="0">
                <a:solidFill>
                  <a:srgbClr val="000000"/>
                </a:solidFill>
                <a:effectLst/>
                <a:latin typeface="Times New Roman" panose="02020603050405020304" pitchFamily="18" charset="0"/>
              </a:rPr>
              <a:t>Ticonderoga</a:t>
            </a:r>
            <a:r>
              <a:rPr lang="en-US" b="0" i="0" dirty="0">
                <a:solidFill>
                  <a:srgbClr val="000000"/>
                </a:solidFill>
                <a:effectLst/>
                <a:latin typeface="Times New Roman" panose="02020603050405020304" pitchFamily="18" charset="0"/>
              </a:rPr>
              <a:t>, after splashdown. Image ID: S72-36361.</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35</a:t>
            </a:fld>
            <a:endParaRPr lang="en-US" dirty="0"/>
          </a:p>
        </p:txBody>
      </p:sp>
    </p:spTree>
    <p:extLst>
      <p:ext uri="{BB962C8B-B14F-4D97-AF65-F5344CB8AC3E}">
        <p14:creationId xmlns:p14="http://schemas.microsoft.com/office/powerpoint/2010/main" val="534577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credits: </a:t>
            </a:r>
            <a:r>
              <a:rPr lang="en-US" sz="1200" i="1" kern="1200" dirty="0">
                <a:solidFill>
                  <a:schemeClr val="tx1"/>
                </a:solidFill>
                <a:effectLst/>
                <a:latin typeface="+mn-lt"/>
                <a:ea typeface="+mn-ea"/>
                <a:cs typeface="+mn-cs"/>
              </a:rPr>
              <a:t>NASA/JSC</a:t>
            </a:r>
            <a:r>
              <a:rPr lang="en-US" sz="1200" i="0" kern="1200" dirty="0">
                <a:solidFill>
                  <a:schemeClr val="tx1"/>
                </a:solidFill>
                <a:effectLst/>
                <a:latin typeface="+mn-lt"/>
                <a:ea typeface="+mn-ea"/>
                <a:cs typeface="+mn-cs"/>
              </a:rPr>
              <a:t> </a:t>
            </a:r>
            <a:endParaRPr lang="en-US" sz="1200" i="0" kern="1200" dirty="0">
              <a:solidFill>
                <a:schemeClr val="tx1"/>
              </a:solidFill>
              <a:effectLst/>
              <a:latin typeface="+mn-lt"/>
              <a:ea typeface="+mn-ea"/>
              <a:cs typeface="+mn-cs"/>
              <a:sym typeface="Wingdings" panose="05000000000000000000" pitchFamily="2" charset="2"/>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sng" kern="1200" dirty="0">
                <a:solidFill>
                  <a:schemeClr val="tx1"/>
                </a:solidFill>
                <a:effectLst/>
                <a:latin typeface="+mn-lt"/>
                <a:ea typeface="+mn-ea"/>
                <a:cs typeface="+mn-cs"/>
                <a:sym typeface="Wingdings" panose="05000000000000000000" pitchFamily="2" charset="2"/>
              </a:rPr>
              <a:t>Left:</a:t>
            </a:r>
            <a:r>
              <a:rPr lang="en-US" sz="1200" i="0" u="none" kern="1200" dirty="0">
                <a:solidFill>
                  <a:schemeClr val="tx1"/>
                </a:solidFill>
                <a:effectLst/>
                <a:latin typeface="+mn-lt"/>
                <a:ea typeface="+mn-ea"/>
                <a:cs typeface="+mn-cs"/>
                <a:sym typeface="Wingdings" panose="05000000000000000000" pitchFamily="2" charset="2"/>
              </a:rPr>
              <a:t> </a:t>
            </a:r>
            <a:r>
              <a:rPr lang="en-US" dirty="0"/>
              <a:t>Apollo 16 sample 61016 – this sample is an impact melt breccia found perched on the east rim of Plum Crater. It is known as “Big Muley” (named after Bill </a:t>
            </a:r>
            <a:r>
              <a:rPr lang="en-US" dirty="0" err="1"/>
              <a:t>Muehlberger</a:t>
            </a:r>
            <a:r>
              <a:rPr lang="en-US" dirty="0"/>
              <a:t>, the leader of the Apollo 16 field geology team) and was the largest rock collected during the Apollo missions. It has a mass of 11,729 grams. Image ID: </a:t>
            </a:r>
            <a:r>
              <a:rPr lang="en-US" b="0" i="0" dirty="0">
                <a:solidFill>
                  <a:srgbClr val="000000"/>
                </a:solidFill>
                <a:effectLst/>
                <a:latin typeface="Arial" panose="020B0604020202020204" pitchFamily="34" charset="0"/>
              </a:rPr>
              <a:t>S72-38975.</a:t>
            </a:r>
            <a:endParaRPr lang="en-US" sz="1200" i="0" u="sng" kern="1200" dirty="0">
              <a:solidFill>
                <a:schemeClr val="tx1"/>
              </a:solidFill>
              <a:effectLst/>
              <a:latin typeface="+mn-lt"/>
              <a:ea typeface="+mn-ea"/>
              <a:cs typeface="+mn-cs"/>
              <a:sym typeface="Wingdings" panose="05000000000000000000" pitchFamily="2" charset="2"/>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sng" kern="1200" dirty="0">
                <a:solidFill>
                  <a:schemeClr val="tx1"/>
                </a:solidFill>
                <a:effectLst/>
                <a:latin typeface="+mn-lt"/>
                <a:ea typeface="+mn-ea"/>
                <a:cs typeface="+mn-cs"/>
                <a:sym typeface="Wingdings" panose="05000000000000000000" pitchFamily="2" charset="2"/>
              </a:rPr>
              <a:t>Right:</a:t>
            </a:r>
            <a:r>
              <a:rPr lang="en-US" sz="1200" i="0" kern="1200" dirty="0">
                <a:solidFill>
                  <a:schemeClr val="tx1"/>
                </a:solidFill>
                <a:effectLst/>
                <a:latin typeface="+mn-lt"/>
                <a:ea typeface="+mn-ea"/>
                <a:cs typeface="+mn-cs"/>
                <a:sym typeface="Wingdings" panose="05000000000000000000" pitchFamily="2" charset="2"/>
              </a:rPr>
              <a:t> Apollo 16 sample 60095 – this sample is a fractured spheroid of yellow-green to light brown glass that was collected about 175 m southwest of the lunar module. This type of glass is produced during impact events when the rocks become shocked. Image ID: </a:t>
            </a:r>
            <a:r>
              <a:rPr lang="en-US" b="0" i="0" dirty="0">
                <a:solidFill>
                  <a:srgbClr val="000000"/>
                </a:solidFill>
                <a:effectLst/>
                <a:latin typeface="Arial" panose="020B0604020202020204" pitchFamily="34" charset="0"/>
              </a:rPr>
              <a:t>S72-39421.</a:t>
            </a:r>
            <a:endParaRPr lang="en-US" sz="120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-The Apollo 16 landing site is located in the Moon’s central highlands, and this area appealed to geologists as it represented the first location in the lunar highlands to be sampled.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At the time, most geologists believed the highlands to be of volcanic origin, featuring lava domes similar to those seen in volcanic regions on Earth. However, the samples returned by Apollo 16 actually indicated that the highlands of the Moon primarily consist of impact-formed rocks (called </a:t>
            </a:r>
            <a:r>
              <a:rPr lang="en-US" b="1" i="0" dirty="0"/>
              <a:t>breccias</a:t>
            </a:r>
            <a:r>
              <a:rPr lang="en-US" i="0" dirty="0"/>
              <a:t>).</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Breccias are rocks that are composed of fragments of other, older rocks. The Moon has been bombarded by countless meteorites over its history, and these impacts have broken many rocks up into smaller fragments. The heat and pressure of these impacts can fuse small rock fragments into new rocks, called breccias.</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Many of the samples collected during Apollo 16 were breccias. The most likely source for all the impact debris found at the Apollo 16 landing site is large impact basins which can distribute ejecta material over very long distances.</a:t>
            </a:r>
            <a:endParaRPr lang="en-US"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-The Apollo 16 crew collected 731 individual rock and soil samples, including a deep drill core with material from 2.2 meters below the lunar surface, with a total mass of 96 kilograms.</a:t>
            </a:r>
            <a:endParaRPr lang="en-US" i="0"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-Apollo 16 sample catalog: </a:t>
            </a:r>
            <a:r>
              <a:rPr lang="en-US" i="1" dirty="0"/>
              <a:t>https://www.hq.nasa.gov/alsj/a16/a16sampcat.html</a:t>
            </a:r>
            <a:endParaRPr lang="en-US" i="0"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-More about the returned samples: </a:t>
            </a:r>
            <a:r>
              <a:rPr lang="en-US" i="1" dirty="0"/>
              <a:t>https://www.lpi.usra.edu/lunar/missions/apollo/apollo_16/samples/</a:t>
            </a:r>
            <a:r>
              <a:rPr lang="en-US" i="0" dirty="0"/>
              <a:t> ; </a:t>
            </a:r>
            <a:r>
              <a:rPr lang="en-US" i="1" dirty="0"/>
              <a:t>https://www.lpi.usra.edu/lunar/samples/atlas/#Apollo%2016</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-JSC Lunar Sample Compendium: </a:t>
            </a:r>
            <a:r>
              <a:rPr lang="en-US" i="1" dirty="0"/>
              <a:t>https://curator.jsc.nasa.gov/lunar/lsc/index.cfm</a:t>
            </a:r>
          </a:p>
        </p:txBody>
      </p:sp>
      <p:sp>
        <p:nvSpPr>
          <p:cNvPr id="4" name="Slide Number Placeholder 3"/>
          <p:cNvSpPr>
            <a:spLocks noGrp="1"/>
          </p:cNvSpPr>
          <p:nvPr>
            <p:ph type="sldNum" sz="quarter" idx="5"/>
          </p:nvPr>
        </p:nvSpPr>
        <p:spPr/>
        <p:txBody>
          <a:bodyPr/>
          <a:lstStyle/>
          <a:p>
            <a:fld id="{BBC85203-AFB5-4C5F-A739-A15855DE2D17}" type="slidenum">
              <a:rPr lang="en-US" smtClean="0"/>
              <a:t>36</a:t>
            </a:fld>
            <a:endParaRPr lang="en-US" dirty="0"/>
          </a:p>
        </p:txBody>
      </p:sp>
    </p:spTree>
    <p:extLst>
      <p:ext uri="{BB962C8B-B14F-4D97-AF65-F5344CB8AC3E}">
        <p14:creationId xmlns:p14="http://schemas.microsoft.com/office/powerpoint/2010/main" val="547699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latin typeface="+mn-lt"/>
              </a:rPr>
              <a:t>-Image credit: </a:t>
            </a:r>
            <a:r>
              <a:rPr lang="en-US" i="1" dirty="0">
                <a:latin typeface="+mn-lt"/>
              </a:rPr>
              <a:t>NASA</a:t>
            </a:r>
            <a:r>
              <a:rPr lang="en-US" i="0" dirty="0">
                <a:latin typeface="+mn-lt"/>
              </a:rPr>
              <a:t> </a:t>
            </a:r>
            <a:r>
              <a:rPr lang="en-US" i="0" dirty="0">
                <a:latin typeface="+mn-lt"/>
                <a:sym typeface="Wingdings" panose="05000000000000000000" pitchFamily="2" charset="2"/>
              </a:rPr>
              <a:t> Lunar module </a:t>
            </a:r>
            <a:r>
              <a:rPr lang="en-US" b="0" i="0" dirty="0">
                <a:solidFill>
                  <a:srgbClr val="000000"/>
                </a:solidFill>
                <a:effectLst/>
                <a:latin typeface="Times New Roman" panose="02020603050405020304" pitchFamily="18" charset="0"/>
              </a:rPr>
              <a:t>Orion approaching the command module Casper during rendezvous. Image ID: AS16-122-19530.</a:t>
            </a:r>
            <a:endParaRPr lang="en-US" i="1" dirty="0">
              <a:latin typeface="+mn-lt"/>
            </a:endParaRPr>
          </a:p>
          <a:p>
            <a:r>
              <a:rPr lang="en-US" i="0" dirty="0">
                <a:latin typeface="+mn-lt"/>
              </a:rPr>
              <a:t>-Farthest point traveled from the LM:</a:t>
            </a:r>
            <a:r>
              <a:rPr lang="en-US" i="0" baseline="0" dirty="0">
                <a:latin typeface="+mn-lt"/>
              </a:rPr>
              <a:t> ~2.8 mi (~4.5 km)</a:t>
            </a:r>
          </a:p>
          <a:p>
            <a:r>
              <a:rPr lang="en-US" i="0" dirty="0">
                <a:latin typeface="+mn-lt"/>
              </a:rPr>
              <a:t>-Compare to Apollo 11:</a:t>
            </a:r>
          </a:p>
          <a:p>
            <a:pPr marL="628650" lvl="1" indent="-171450" algn="l">
              <a:buFont typeface="Arial" panose="020B0604020202020204" pitchFamily="34" charset="0"/>
              <a:buChar char="•"/>
            </a:pPr>
            <a:r>
              <a:rPr lang="en-US" sz="1200" b="1" dirty="0">
                <a:latin typeface="+mn-lt"/>
              </a:rPr>
              <a:t>60 m</a:t>
            </a:r>
            <a:r>
              <a:rPr lang="en-US" sz="1200" b="0" dirty="0">
                <a:latin typeface="+mn-lt"/>
              </a:rPr>
              <a:t> – farthest point traveled from the LM</a:t>
            </a:r>
            <a:endParaRPr lang="en-US" sz="1200" b="1" dirty="0">
              <a:latin typeface="+mn-lt"/>
            </a:endParaRPr>
          </a:p>
          <a:p>
            <a:pPr marL="628650" lvl="1" indent="-171450" algn="l">
              <a:buFont typeface="Arial" panose="020B0604020202020204" pitchFamily="34" charset="0"/>
              <a:buChar char="•"/>
            </a:pPr>
            <a:r>
              <a:rPr lang="en-US" sz="1200" b="1" dirty="0">
                <a:latin typeface="+mn-lt"/>
              </a:rPr>
              <a:t>2.5 </a:t>
            </a:r>
            <a:r>
              <a:rPr lang="en-US" sz="1200" b="1" dirty="0" err="1">
                <a:latin typeface="+mn-lt"/>
              </a:rPr>
              <a:t>hrs</a:t>
            </a:r>
            <a:r>
              <a:rPr lang="en-US" sz="1200" dirty="0">
                <a:latin typeface="+mn-lt"/>
              </a:rPr>
              <a:t> spent outside the lunar module</a:t>
            </a:r>
          </a:p>
          <a:p>
            <a:pPr marL="628650" lvl="1" indent="-171450" algn="l">
              <a:buFont typeface="Arial" panose="020B0604020202020204" pitchFamily="34" charset="0"/>
              <a:buChar char="•"/>
            </a:pPr>
            <a:r>
              <a:rPr lang="en-US" sz="1200" b="1" dirty="0">
                <a:latin typeface="+mn-lt"/>
              </a:rPr>
              <a:t>47.8 </a:t>
            </a:r>
            <a:r>
              <a:rPr lang="en-US" sz="1200" b="1" dirty="0" err="1">
                <a:latin typeface="+mn-lt"/>
              </a:rPr>
              <a:t>lbs</a:t>
            </a:r>
            <a:r>
              <a:rPr lang="en-US" sz="1200" b="1" dirty="0">
                <a:latin typeface="+mn-lt"/>
              </a:rPr>
              <a:t> </a:t>
            </a:r>
            <a:r>
              <a:rPr lang="en-US" sz="1200" dirty="0">
                <a:latin typeface="+mn-lt"/>
              </a:rPr>
              <a:t>of samples collected</a:t>
            </a:r>
          </a:p>
          <a:p>
            <a:pPr marL="628650" lvl="1" indent="-171450" algn="l">
              <a:buFont typeface="Arial" panose="020B0604020202020204" pitchFamily="34" charset="0"/>
              <a:buChar char="•"/>
            </a:pPr>
            <a:r>
              <a:rPr lang="en-US" sz="1200" b="1" dirty="0">
                <a:latin typeface="+mn-lt"/>
              </a:rPr>
              <a:t>195 </a:t>
            </a:r>
            <a:r>
              <a:rPr lang="en-US" sz="1200" b="1" dirty="0" err="1">
                <a:latin typeface="+mn-lt"/>
              </a:rPr>
              <a:t>hrs</a:t>
            </a:r>
            <a:r>
              <a:rPr lang="en-US" sz="1200" b="1" dirty="0">
                <a:latin typeface="+mn-lt"/>
              </a:rPr>
              <a:t>, 18 min, 35 sec </a:t>
            </a:r>
            <a:r>
              <a:rPr lang="en-US" sz="1200" dirty="0">
                <a:latin typeface="+mn-lt"/>
              </a:rPr>
              <a:t>(~8 days) total mission time</a:t>
            </a:r>
          </a:p>
        </p:txBody>
      </p:sp>
      <p:sp>
        <p:nvSpPr>
          <p:cNvPr id="4" name="Slide Number Placeholder 3"/>
          <p:cNvSpPr>
            <a:spLocks noGrp="1"/>
          </p:cNvSpPr>
          <p:nvPr>
            <p:ph type="sldNum" sz="quarter" idx="5"/>
          </p:nvPr>
        </p:nvSpPr>
        <p:spPr/>
        <p:txBody>
          <a:bodyPr/>
          <a:lstStyle/>
          <a:p>
            <a:fld id="{BBC85203-AFB5-4C5F-A739-A15855DE2D17}" type="slidenum">
              <a:rPr lang="en-US" smtClean="0"/>
              <a:t>37</a:t>
            </a:fld>
            <a:endParaRPr lang="en-US" dirty="0"/>
          </a:p>
        </p:txBody>
      </p:sp>
    </p:spTree>
    <p:extLst>
      <p:ext uri="{BB962C8B-B14F-4D97-AF65-F5344CB8AC3E}">
        <p14:creationId xmlns:p14="http://schemas.microsoft.com/office/powerpoint/2010/main" val="1100513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i="1" dirty="0"/>
              <a:t>National Air and Space Museum</a:t>
            </a:r>
            <a:r>
              <a:rPr lang="en-US" i="0" baseline="0" dirty="0"/>
              <a:t> </a:t>
            </a:r>
            <a:r>
              <a:rPr lang="en-US" i="0" baseline="0" dirty="0">
                <a:sym typeface="Wingdings" panose="05000000000000000000" pitchFamily="2" charset="2"/>
              </a:rPr>
              <a:t> </a:t>
            </a:r>
            <a:r>
              <a:rPr lang="en-US" i="1" baseline="0" dirty="0">
                <a:sym typeface="Wingdings" panose="05000000000000000000" pitchFamily="2" charset="2"/>
              </a:rPr>
              <a:t>https://airandspace.si.edu/collection-objects/command-module-apollo-16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sym typeface="Wingdings" panose="05000000000000000000" pitchFamily="2" charset="2"/>
              </a:rPr>
              <a:t>-The color of the command module is due to the mylar material used.</a:t>
            </a:r>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38</a:t>
            </a:fld>
            <a:endParaRPr lang="en-US" dirty="0"/>
          </a:p>
        </p:txBody>
      </p:sp>
    </p:spTree>
    <p:extLst>
      <p:ext uri="{BB962C8B-B14F-4D97-AF65-F5344CB8AC3E}">
        <p14:creationId xmlns:p14="http://schemas.microsoft.com/office/powerpoint/2010/main" val="20723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i="1" dirty="0"/>
              <a:t>NASA</a:t>
            </a:r>
            <a:r>
              <a:rPr lang="en-US" i="0" dirty="0"/>
              <a:t> </a:t>
            </a:r>
            <a:r>
              <a:rPr lang="en-US" i="0" dirty="0">
                <a:sym typeface="Wingdings" panose="05000000000000000000" pitchFamily="2" charset="2"/>
              </a:rPr>
              <a:t> Apollo 16 panorama, showing Charlie Duke next to the rover, with the lunar module in the distance. This panorama, taken by John Young, includes Image IDs AS16-114- 18449 to 18467.</a:t>
            </a:r>
            <a:endParaRPr lang="en-US" i="1" dirty="0"/>
          </a:p>
        </p:txBody>
      </p:sp>
      <p:sp>
        <p:nvSpPr>
          <p:cNvPr id="4" name="Slide Number Placeholder 3"/>
          <p:cNvSpPr>
            <a:spLocks noGrp="1"/>
          </p:cNvSpPr>
          <p:nvPr>
            <p:ph type="sldNum" sz="quarter" idx="10"/>
          </p:nvPr>
        </p:nvSpPr>
        <p:spPr/>
        <p:txBody>
          <a:bodyPr/>
          <a:lstStyle/>
          <a:p>
            <a:fld id="{BBC85203-AFB5-4C5F-A739-A15855DE2D17}" type="slidenum">
              <a:rPr lang="en-US" smtClean="0"/>
              <a:t>39</a:t>
            </a:fld>
            <a:endParaRPr lang="en-US" dirty="0"/>
          </a:p>
        </p:txBody>
      </p:sp>
    </p:spTree>
    <p:extLst>
      <p:ext uri="{BB962C8B-B14F-4D97-AF65-F5344CB8AC3E}">
        <p14:creationId xmlns:p14="http://schemas.microsoft.com/office/powerpoint/2010/main" val="137637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endParaRPr lang="en-US" i="0" dirty="0"/>
          </a:p>
          <a:p>
            <a:pPr marL="628650" lvl="1" indent="-171450">
              <a:buFont typeface="Arial" panose="020B0604020202020204" pitchFamily="34" charset="0"/>
              <a:buChar char="•"/>
            </a:pPr>
            <a:r>
              <a:rPr lang="en-US" i="0" u="sng" dirty="0">
                <a:sym typeface="Wingdings" panose="05000000000000000000" pitchFamily="2" charset="2"/>
              </a:rPr>
              <a:t>Left:</a:t>
            </a:r>
            <a:r>
              <a:rPr lang="en-US" i="0" u="none" dirty="0">
                <a:sym typeface="Wingdings" panose="05000000000000000000" pitchFamily="2" charset="2"/>
              </a:rPr>
              <a:t> Charlie Duke (left) and John Young (right) driving the GROVER Geologic Rover built by the U.S. Geologic Survey during the Sept. 8-10, 1971, geology field trip to the Rio Grande Gorge near Taos, New Mexico. Image ID: </a:t>
            </a:r>
            <a:r>
              <a:rPr lang="en-US" b="0" i="0" dirty="0">
                <a:solidFill>
                  <a:srgbClr val="000000"/>
                </a:solidFill>
                <a:effectLst/>
                <a:latin typeface="Times New Roman" panose="02020603050405020304" pitchFamily="18" charset="0"/>
              </a:rPr>
              <a:t>S71-51616.</a:t>
            </a:r>
            <a:endParaRPr lang="en-US" i="0" u="none" dirty="0">
              <a:sym typeface="Wingdings" panose="05000000000000000000" pitchFamily="2" charset="2"/>
            </a:endParaRPr>
          </a:p>
          <a:p>
            <a:pPr marL="628650" lvl="1" indent="-171450">
              <a:buFont typeface="Arial" panose="020B0604020202020204" pitchFamily="34" charset="0"/>
              <a:buChar char="•"/>
            </a:pPr>
            <a:r>
              <a:rPr lang="en-US" b="0" i="0" u="sng" dirty="0">
                <a:solidFill>
                  <a:srgbClr val="000000"/>
                </a:solidFill>
                <a:effectLst/>
                <a:latin typeface="Times New Roman" panose="02020603050405020304" pitchFamily="18" charset="0"/>
                <a:sym typeface="Wingdings" panose="05000000000000000000" pitchFamily="2" charset="2"/>
              </a:rPr>
              <a:t>Right:</a:t>
            </a:r>
            <a:r>
              <a:rPr lang="en-US" b="0" i="0" u="none" dirty="0">
                <a:solidFill>
                  <a:srgbClr val="000000"/>
                </a:solidFill>
                <a:effectLst/>
                <a:latin typeface="Times New Roman" panose="02020603050405020304" pitchFamily="18" charset="0"/>
                <a:sym typeface="Wingdings" panose="05000000000000000000" pitchFamily="2" charset="2"/>
              </a:rPr>
              <a:t> </a:t>
            </a:r>
            <a:r>
              <a:rPr lang="en-US" b="0" i="0" dirty="0">
                <a:solidFill>
                  <a:srgbClr val="000000"/>
                </a:solidFill>
                <a:effectLst/>
                <a:latin typeface="Times New Roman" panose="02020603050405020304" pitchFamily="18" charset="0"/>
              </a:rPr>
              <a:t>John Young (left) and Charlie Duke (right) explore the Rio Grande Gorge at Taos, New Mexico during geology training. They are standing on the western rim. Young is taking pictures of the east wall with a Hasselblad equipped with a 500mm lens while Duke studies a map. Image ID: 71-H-1547.</a:t>
            </a:r>
            <a:endParaRPr lang="en-US" i="0" dirty="0">
              <a:sym typeface="Wingdings" panose="05000000000000000000" pitchFamily="2" charset="2"/>
            </a:endParaRPr>
          </a:p>
          <a:p>
            <a:r>
              <a:rPr lang="en-US" i="0" dirty="0"/>
              <a:t>-To prepare for their exploration of the Moon and to gain firsthand experience with a diversity of geologic formations, the Apollo 16 astronauts underwent a variety of field training.</a:t>
            </a:r>
          </a:p>
          <a:p>
            <a:pPr marL="628650" lvl="1" indent="-171450">
              <a:buFont typeface="Arial" panose="020B0604020202020204" pitchFamily="34" charset="0"/>
              <a:buChar char="•"/>
            </a:pPr>
            <a:r>
              <a:rPr lang="en-US" i="0" dirty="0"/>
              <a:t>Based on the assumption that the Descartes landing site had volcanic origins, geology training exercises focused on terrestrial sites believed to have similar pasts.</a:t>
            </a:r>
          </a:p>
          <a:p>
            <a:pPr marL="1085850" lvl="2" indent="-171450">
              <a:buFont typeface="Arial" panose="020B0604020202020204" pitchFamily="34" charset="0"/>
              <a:buChar char="•"/>
            </a:pPr>
            <a:r>
              <a:rPr lang="en-US" i="0" dirty="0"/>
              <a:t>In June 1971, the prime and backup commanders and lunar module pilots John Young, Charlie Duke, Fred </a:t>
            </a:r>
            <a:r>
              <a:rPr lang="en-US" i="0" dirty="0" err="1"/>
              <a:t>Haise</a:t>
            </a:r>
            <a:r>
              <a:rPr lang="en-US" i="0" dirty="0"/>
              <a:t>, and Ed Mitchell traveled to the Mono Craters area – a volcanic chain consisting of craters, domes, and lava flows in eastern California – to assess the terrain. Assisted by geology principal investigator Bill </a:t>
            </a:r>
            <a:r>
              <a:rPr lang="en-US" i="0" dirty="0" err="1"/>
              <a:t>Muehlberger</a:t>
            </a:r>
            <a:r>
              <a:rPr lang="en-US" i="0" dirty="0"/>
              <a:t> of the University of Texas and a team of geologists, the astronauts explored the lava domes at the site, taking photographs and samples. </a:t>
            </a:r>
          </a:p>
          <a:p>
            <a:pPr marL="1085850" lvl="2" indent="-171450">
              <a:buFont typeface="Arial" panose="020B0604020202020204" pitchFamily="34" charset="0"/>
              <a:buChar char="•"/>
            </a:pPr>
            <a:r>
              <a:rPr lang="en-US" i="0" dirty="0"/>
              <a:t>In July 1971, the astronauts explored the Sudbury Basin in Ontario, Canada, a meteorite impact area long misinterpreted as volcanic in origin, taking photographs and samples.</a:t>
            </a:r>
          </a:p>
          <a:p>
            <a:pPr marL="1085850" lvl="2" indent="-171450">
              <a:buFont typeface="Arial" panose="020B0604020202020204" pitchFamily="34" charset="0"/>
              <a:buChar char="•"/>
            </a:pPr>
            <a:r>
              <a:rPr lang="en-US" b="0" i="0" dirty="0">
                <a:solidFill>
                  <a:srgbClr val="000000"/>
                </a:solidFill>
                <a:effectLst/>
                <a:latin typeface="Helvetica Neue"/>
              </a:rPr>
              <a:t>During the Sept. 8-10, 1971, geology field trip to the Rio Grande Gorge near Taos, New Mexico, for the first time, the astronauts used the GROVER, the Geologic Rover built by the U.S. Geologic Survey as a ground-based version of the Lunar Roving Vehicle that the astronauts drove on the Moon. </a:t>
            </a:r>
          </a:p>
          <a:p>
            <a:pPr marL="1543050" lvl="3" indent="-171450">
              <a:buFont typeface="Arial" panose="020B0604020202020204" pitchFamily="34" charset="0"/>
              <a:buChar char="•"/>
            </a:pPr>
            <a:r>
              <a:rPr lang="en-US" b="0" i="0" dirty="0">
                <a:solidFill>
                  <a:srgbClr val="000000"/>
                </a:solidFill>
                <a:effectLst/>
                <a:latin typeface="Helvetica Neue"/>
              </a:rPr>
              <a:t>During this training session, the astronauts simulated an actual lunar surface traverse, using photography and sampling techniques similar to those conducted during an actual moonwalk. Astronaut Anthony W. England acted as capsule communicator during the exercise, as he would during the mission. Command module pilot Ken Mattingly utilized aerial photography of the site to correlate overhead imagery with what Young and Duke observed on the ground.</a:t>
            </a:r>
            <a:endParaRPr lang="en-US" i="0" dirty="0"/>
          </a:p>
          <a:p>
            <a:r>
              <a:rPr lang="en-US" i="0" dirty="0"/>
              <a:t>-More info: </a:t>
            </a:r>
            <a:r>
              <a:rPr lang="en-US" i="1" dirty="0"/>
              <a:t>https://www.nasa.gov/feature/50-years-ago-nasa-selects-landing-site-for-apollo-16</a:t>
            </a:r>
          </a:p>
        </p:txBody>
      </p:sp>
      <p:sp>
        <p:nvSpPr>
          <p:cNvPr id="4" name="Slide Number Placeholder 3"/>
          <p:cNvSpPr>
            <a:spLocks noGrp="1"/>
          </p:cNvSpPr>
          <p:nvPr>
            <p:ph type="sldNum" sz="quarter" idx="5"/>
          </p:nvPr>
        </p:nvSpPr>
        <p:spPr/>
        <p:txBody>
          <a:bodyPr/>
          <a:lstStyle/>
          <a:p>
            <a:fld id="{BBC85203-AFB5-4C5F-A739-A15855DE2D17}" type="slidenum">
              <a:rPr lang="en-US" smtClean="0"/>
              <a:t>4</a:t>
            </a:fld>
            <a:endParaRPr lang="en-US" dirty="0"/>
          </a:p>
        </p:txBody>
      </p:sp>
    </p:spTree>
    <p:extLst>
      <p:ext uri="{BB962C8B-B14F-4D97-AF65-F5344CB8AC3E}">
        <p14:creationId xmlns:p14="http://schemas.microsoft.com/office/powerpoint/2010/main" val="424478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it-IT" sz="1200" b="0" i="1" kern="1200" dirty="0">
                <a:solidFill>
                  <a:schemeClr val="tx1"/>
                </a:solidFill>
                <a:effectLst/>
                <a:latin typeface="+mn-lt"/>
                <a:ea typeface="+mn-ea"/>
                <a:cs typeface="+mn-cs"/>
              </a:rPr>
              <a:t>NASA/GSFC/Arizona State University</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Left:</a:t>
            </a:r>
            <a:r>
              <a:rPr lang="it-IT" sz="1200" b="0" i="0" kern="1200" dirty="0">
                <a:solidFill>
                  <a:schemeClr val="tx1"/>
                </a:solidFill>
                <a:effectLst/>
                <a:latin typeface="+mn-lt"/>
                <a:ea typeface="+mn-ea"/>
                <a:cs typeface="+mn-cs"/>
                <a:sym typeface="Wingdings" panose="05000000000000000000" pitchFamily="2" charset="2"/>
              </a:rPr>
              <a:t> Apollo landing sites (lunar near side)</a:t>
            </a: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Right:</a:t>
            </a:r>
            <a:r>
              <a:rPr lang="it-IT" sz="1200" b="0" i="0" kern="1200" dirty="0">
                <a:solidFill>
                  <a:schemeClr val="tx1"/>
                </a:solidFill>
                <a:effectLst/>
                <a:latin typeface="+mn-lt"/>
                <a:ea typeface="+mn-ea"/>
                <a:cs typeface="+mn-cs"/>
                <a:sym typeface="Wingdings" panose="05000000000000000000" pitchFamily="2" charset="2"/>
              </a:rPr>
              <a:t> Lunar far side </a:t>
            </a:r>
          </a:p>
          <a:p>
            <a:r>
              <a:rPr lang="it-IT" sz="1200" b="0" i="0" kern="1200" dirty="0">
                <a:solidFill>
                  <a:schemeClr val="tx1"/>
                </a:solidFill>
                <a:effectLst/>
                <a:latin typeface="+mn-lt"/>
                <a:ea typeface="+mn-ea"/>
                <a:cs typeface="+mn-cs"/>
                <a:sym typeface="Wingdings" panose="05000000000000000000" pitchFamily="2" charset="2"/>
              </a:rPr>
              <a:t>(captured by the Lunar Reconnaissance Orbiter spacecraft)</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40</a:t>
            </a:fld>
            <a:endParaRPr lang="en-US" dirty="0"/>
          </a:p>
        </p:txBody>
      </p:sp>
    </p:spTree>
    <p:extLst>
      <p:ext uri="{BB962C8B-B14F-4D97-AF65-F5344CB8AC3E}">
        <p14:creationId xmlns:p14="http://schemas.microsoft.com/office/powerpoint/2010/main" val="833333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11 tracks overlain on the Intrepid Sea, Air &amp; Space Museum in New York City, 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i="0" dirty="0"/>
              <a:t>Future Apollo missions would travel up to ~5 mi from the lunar module (Apollo 17).</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41</a:t>
            </a:fld>
            <a:endParaRPr lang="en-US" dirty="0"/>
          </a:p>
        </p:txBody>
      </p:sp>
    </p:spTree>
    <p:extLst>
      <p:ext uri="{BB962C8B-B14F-4D97-AF65-F5344CB8AC3E}">
        <p14:creationId xmlns:p14="http://schemas.microsoft.com/office/powerpoint/2010/main" val="2907386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Thomas </a:t>
            </a:r>
            <a:r>
              <a:rPr lang="en-US" sz="1200" b="0" i="1" kern="1200" dirty="0" err="1">
                <a:solidFill>
                  <a:schemeClr val="tx1"/>
                </a:solidFill>
                <a:effectLst/>
                <a:latin typeface="+mn-lt"/>
                <a:ea typeface="+mn-ea"/>
                <a:cs typeface="+mn-cs"/>
              </a:rPr>
              <a:t>Schwagmeier</a:t>
            </a:r>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Apollo 12 traverse map superimposed on a simplified map of Rome. </a:t>
            </a:r>
          </a:p>
          <a:p>
            <a:r>
              <a:rPr lang="en-US" sz="1200" b="0" i="0" kern="1200" dirty="0">
                <a:solidFill>
                  <a:schemeClr val="tx1"/>
                </a:solidFill>
                <a:effectLst/>
                <a:latin typeface="+mn-lt"/>
                <a:ea typeface="+mn-ea"/>
                <a:cs typeface="+mn-cs"/>
              </a:rPr>
              <a:t>-Note that Surveyor Crater is slightly larger than the Coliseum.</a:t>
            </a: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https://www.hq.nasa.gov/alsj/TraverseMapsEarth.html</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42</a:t>
            </a:fld>
            <a:endParaRPr lang="en-US" dirty="0"/>
          </a:p>
        </p:txBody>
      </p:sp>
    </p:spTree>
    <p:extLst>
      <p:ext uri="{BB962C8B-B14F-4D97-AF65-F5344CB8AC3E}">
        <p14:creationId xmlns:p14="http://schemas.microsoft.com/office/powerpoint/2010/main" val="195885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Thomas </a:t>
            </a:r>
            <a:r>
              <a:rPr lang="en-US" sz="1200" b="0" i="1" kern="1200" dirty="0" err="1">
                <a:solidFill>
                  <a:schemeClr val="tx1"/>
                </a:solidFill>
                <a:effectLst/>
                <a:latin typeface="+mn-lt"/>
                <a:ea typeface="+mn-ea"/>
                <a:cs typeface="+mn-cs"/>
              </a:rPr>
              <a:t>Schwagmeier</a:t>
            </a:r>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-Overlay of the Apollo 14 traverse map, derived from high-resolution Lunar Reconnaissance Orbiter Camera images, on a simplified map of Washington D.C. </a:t>
            </a:r>
          </a:p>
          <a:p>
            <a:r>
              <a:rPr lang="en-US" sz="1200" b="0" i="0" kern="1200" dirty="0">
                <a:solidFill>
                  <a:schemeClr val="tx1"/>
                </a:solidFill>
                <a:effectLst/>
                <a:latin typeface="+mn-lt"/>
                <a:ea typeface="+mn-ea"/>
                <a:cs typeface="+mn-cs"/>
              </a:rPr>
              <a:t>-With the lunar module placed at the Lincoln Memorial, the center of Cone crater is on E Street between the South Lawn of the White House and the Ellipse.</a:t>
            </a: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https://www.hq.nasa.gov/alsj/TraverseMapsEarth.html</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85203-AFB5-4C5F-A739-A15855DE2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409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Thomas </a:t>
            </a:r>
            <a:r>
              <a:rPr lang="en-US" sz="1200" b="0" i="1" kern="1200" dirty="0" err="1">
                <a:solidFill>
                  <a:schemeClr val="tx1"/>
                </a:solidFill>
                <a:effectLst/>
                <a:latin typeface="+mn-lt"/>
                <a:ea typeface="+mn-ea"/>
                <a:cs typeface="+mn-cs"/>
              </a:rPr>
              <a:t>Schwagmeier</a:t>
            </a:r>
            <a:r>
              <a:rPr lang="en-US" sz="1200" b="0" i="1" kern="1200" dirty="0">
                <a:solidFill>
                  <a:schemeClr val="tx1"/>
                </a:solidFill>
                <a:effectLst/>
                <a:latin typeface="+mn-lt"/>
                <a:ea typeface="+mn-ea"/>
                <a:cs typeface="+mn-cs"/>
              </a:rPr>
              <a:t> and Eric M. Jones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-Overlay of the Apollo 15 traverse map</a:t>
            </a:r>
            <a:r>
              <a:rPr lang="en-US" sz="1200" b="0" i="0" kern="1200" baseline="0" dirty="0">
                <a:solidFill>
                  <a:schemeClr val="tx1"/>
                </a:solidFill>
                <a:effectLst/>
                <a:latin typeface="+mn-lt"/>
                <a:ea typeface="+mn-ea"/>
                <a:cs typeface="+mn-cs"/>
              </a:rPr>
              <a:t> on Manhattan, New York City.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-Because of the Lunar Roving Vehicle, the Apollo 15 crew was able to travel much farther from the lunar</a:t>
            </a:r>
            <a:r>
              <a:rPr lang="en-US" sz="1200" b="0" i="0" kern="1200" baseline="0" dirty="0">
                <a:solidFill>
                  <a:schemeClr val="tx1"/>
                </a:solidFill>
                <a:effectLst/>
                <a:latin typeface="+mn-lt"/>
                <a:ea typeface="+mn-ea"/>
                <a:cs typeface="+mn-cs"/>
              </a:rPr>
              <a:t> module than any of the previous Apollo missions.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https://www.hq.nasa.gov/alsj/TraverseMapsEarth.html</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44</a:t>
            </a:fld>
            <a:endParaRPr lang="en-US" dirty="0"/>
          </a:p>
        </p:txBody>
      </p:sp>
    </p:spTree>
    <p:extLst>
      <p:ext uri="{BB962C8B-B14F-4D97-AF65-F5344CB8AC3E}">
        <p14:creationId xmlns:p14="http://schemas.microsoft.com/office/powerpoint/2010/main" val="3484313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17 tracks overlain on New York City, NY.</a:t>
            </a:r>
          </a:p>
        </p:txBody>
      </p:sp>
      <p:sp>
        <p:nvSpPr>
          <p:cNvPr id="4" name="Slide Number Placeholder 3"/>
          <p:cNvSpPr>
            <a:spLocks noGrp="1"/>
          </p:cNvSpPr>
          <p:nvPr>
            <p:ph type="sldNum" sz="quarter" idx="10"/>
          </p:nvPr>
        </p:nvSpPr>
        <p:spPr/>
        <p:txBody>
          <a:bodyPr/>
          <a:lstStyle/>
          <a:p>
            <a:fld id="{BBC85203-AFB5-4C5F-A739-A15855DE2D17}" type="slidenum">
              <a:rPr lang="en-US" smtClean="0"/>
              <a:t>45</a:t>
            </a:fld>
            <a:endParaRPr lang="en-US" dirty="0"/>
          </a:p>
        </p:txBody>
      </p:sp>
    </p:spTree>
    <p:extLst>
      <p:ext uri="{BB962C8B-B14F-4D97-AF65-F5344CB8AC3E}">
        <p14:creationId xmlns:p14="http://schemas.microsoft.com/office/powerpoint/2010/main" val="2090638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a:t>
            </a:r>
            <a:r>
              <a:rPr lang="en-US" i="0" baseline="0" dirty="0"/>
              <a:t> source: </a:t>
            </a:r>
            <a:r>
              <a:rPr lang="en-US" i="1" baseline="0" dirty="0"/>
              <a:t>https://history.nasa.gov/moondec.html</a:t>
            </a:r>
            <a:r>
              <a:rPr lang="en-US" i="0" baseline="0" dirty="0"/>
              <a:t> </a:t>
            </a:r>
            <a:r>
              <a:rPr lang="en-US" i="0" baseline="0" dirty="0">
                <a:sym typeface="Wingdings" panose="05000000000000000000" pitchFamily="2" charset="2"/>
              </a:rPr>
              <a:t> JFK’s address to Congress.</a:t>
            </a:r>
            <a:endParaRPr lang="en-US" i="0" baseline="0" dirty="0"/>
          </a:p>
          <a:p>
            <a:r>
              <a:rPr lang="en-US" i="0" baseline="0" dirty="0"/>
              <a:t>-”The Decision to Go to the Moon”: President John F. Kennedy's May 25, 1961 Speech before Congress. JFK announced before a special joint session of Congress the dramatic and ambitious goal of sending an American safely to the Moon before the end of the decade.</a:t>
            </a:r>
          </a:p>
          <a:p>
            <a:r>
              <a:rPr lang="en-US" i="0" baseline="0" dirty="0"/>
              <a:t>-”</a:t>
            </a:r>
            <a:r>
              <a:rPr lang="en-US" sz="1200" b="0" i="0" kern="1200" dirty="0">
                <a:solidFill>
                  <a:schemeClr val="tx1"/>
                </a:solidFill>
                <a:effectLst/>
                <a:latin typeface="+mn-lt"/>
                <a:ea typeface="+mn-ea"/>
                <a:cs typeface="+mn-cs"/>
              </a:rPr>
              <a:t>We choose to go to the Moon” is the famous tagline of a speech about the effort to reach the Moon delivered by President John F. Kennedy to a large crowd gathered at Rice Stadium in Houston, Texas on September 12, 1962.</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46</a:t>
            </a:fld>
            <a:endParaRPr lang="en-US" dirty="0"/>
          </a:p>
        </p:txBody>
      </p:sp>
    </p:spTree>
    <p:extLst>
      <p:ext uri="{BB962C8B-B14F-4D97-AF65-F5344CB8AC3E}">
        <p14:creationId xmlns:p14="http://schemas.microsoft.com/office/powerpoint/2010/main" val="2405678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47</a:t>
            </a:fld>
            <a:endParaRPr lang="en-US" dirty="0"/>
          </a:p>
        </p:txBody>
      </p:sp>
    </p:spTree>
    <p:extLst>
      <p:ext uri="{BB962C8B-B14F-4D97-AF65-F5344CB8AC3E}">
        <p14:creationId xmlns:p14="http://schemas.microsoft.com/office/powerpoint/2010/main" val="205175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b="0" i="0" dirty="0">
                <a:solidFill>
                  <a:srgbClr val="000000"/>
                </a:solidFill>
                <a:effectLst/>
                <a:latin typeface="Times New Roman" panose="02020603050405020304" pitchFamily="18" charset="0"/>
                <a:sym typeface="Wingdings" panose="05000000000000000000" pitchFamily="2" charset="2"/>
              </a:rPr>
              <a:t>Apollo 16 liftoff</a:t>
            </a:r>
            <a:r>
              <a:rPr lang="en-US" b="0" i="0" dirty="0">
                <a:solidFill>
                  <a:srgbClr val="000000"/>
                </a:solidFill>
                <a:effectLst/>
                <a:latin typeface="Times New Roman" panose="02020603050405020304" pitchFamily="18" charset="0"/>
              </a:rPr>
              <a:t>. Image ID: S72-35345.</a:t>
            </a:r>
            <a:endParaRPr lang="en-US" i="1" dirty="0"/>
          </a:p>
          <a:p>
            <a:r>
              <a:rPr lang="en-US" sz="1200" b="0" i="0" kern="1200" dirty="0">
                <a:solidFill>
                  <a:schemeClr val="tx1"/>
                </a:solidFill>
                <a:effectLst/>
                <a:latin typeface="+mn-lt"/>
                <a:ea typeface="+mn-ea"/>
                <a:cs typeface="+mn-cs"/>
              </a:rPr>
              <a:t>-The 363-foot-tall Apollo 16 space vehicle launched from Pad A, Launch Complex 39, Kennedy Space Center, at 12:54 p.m. EST on April 16, 1972.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-More about the launch: </a:t>
            </a:r>
            <a:r>
              <a:rPr lang="en-US" sz="1200" b="0" i="1" kern="1200" baseline="0" dirty="0">
                <a:solidFill>
                  <a:schemeClr val="tx1"/>
                </a:solidFill>
                <a:effectLst/>
                <a:latin typeface="+mn-lt"/>
                <a:ea typeface="+mn-ea"/>
                <a:cs typeface="+mn-cs"/>
              </a:rPr>
              <a:t>https://history.nasa.gov/afj/ap16fj/01_Day1_Pt1.html</a:t>
            </a:r>
          </a:p>
        </p:txBody>
      </p:sp>
      <p:sp>
        <p:nvSpPr>
          <p:cNvPr id="4" name="Slide Number Placeholder 3"/>
          <p:cNvSpPr>
            <a:spLocks noGrp="1"/>
          </p:cNvSpPr>
          <p:nvPr>
            <p:ph type="sldNum" sz="quarter" idx="5"/>
          </p:nvPr>
        </p:nvSpPr>
        <p:spPr/>
        <p:txBody>
          <a:bodyPr/>
          <a:lstStyle/>
          <a:p>
            <a:fld id="{BBC85203-AFB5-4C5F-A739-A15855DE2D17}" type="slidenum">
              <a:rPr lang="en-US" smtClean="0"/>
              <a:t>5</a:t>
            </a:fld>
            <a:endParaRPr lang="en-US" dirty="0"/>
          </a:p>
        </p:txBody>
      </p:sp>
    </p:spTree>
    <p:extLst>
      <p:ext uri="{BB962C8B-B14F-4D97-AF65-F5344CB8AC3E}">
        <p14:creationId xmlns:p14="http://schemas.microsoft.com/office/powerpoint/2010/main" val="75173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 view of the Apollo 16 launch from the press site. </a:t>
            </a:r>
            <a:r>
              <a:rPr lang="en-US" i="0" dirty="0"/>
              <a:t>Image ID: </a:t>
            </a:r>
            <a:r>
              <a:rPr lang="en-US" b="0" i="0" dirty="0">
                <a:solidFill>
                  <a:srgbClr val="000000"/>
                </a:solidFill>
                <a:effectLst/>
                <a:latin typeface="Times New Roman" panose="02020603050405020304" pitchFamily="18" charset="0"/>
              </a:rPr>
              <a:t>72-H-451.</a:t>
            </a:r>
            <a:r>
              <a:rPr lang="en-US" i="0" dirty="0"/>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with the previous Apollo crewed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missions,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djacent to Kennedy Space Center (~3.5 miles away), thousands</a:t>
            </a:r>
            <a:r>
              <a:rPr lang="en-US" sz="1200" b="0" i="0" kern="1200" baseline="0" dirty="0">
                <a:solidFill>
                  <a:schemeClr val="tx1"/>
                </a:solidFill>
                <a:effectLst/>
                <a:latin typeface="+mn-lt"/>
                <a:ea typeface="+mn-ea"/>
                <a:cs typeface="+mn-cs"/>
              </a:rPr>
              <a:t> of spectators camped out on beaches and roads to watch the launch of Apollo 16. </a:t>
            </a:r>
            <a:r>
              <a:rPr lang="en-US" b="0" i="0" dirty="0">
                <a:solidFill>
                  <a:srgbClr val="000000"/>
                </a:solidFill>
                <a:effectLst/>
                <a:latin typeface="Times New Roman" panose="02020603050405020304" pitchFamily="18" charset="0"/>
              </a:rPr>
              <a:t>Nearly 2,000 accredited people from the media covered the mission.</a:t>
            </a:r>
            <a:endParaRPr lang="en-US" sz="1200" b="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6</a:t>
            </a:fld>
            <a:endParaRPr lang="en-US" dirty="0"/>
          </a:p>
        </p:txBody>
      </p:sp>
    </p:spTree>
    <p:extLst>
      <p:ext uri="{BB962C8B-B14F-4D97-AF65-F5344CB8AC3E}">
        <p14:creationId xmlns:p14="http://schemas.microsoft.com/office/powerpoint/2010/main" val="14521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1967 illustration compares the Apollo Saturn V spacecraft (363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of the Moon Landing era to the Statue of Liberty (305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sz="1200" kern="1200" dirty="0">
                <a:solidFill>
                  <a:schemeClr val="tx1"/>
                </a:solidFill>
                <a:effectLst/>
                <a:latin typeface="+mn-lt"/>
                <a:ea typeface="+mn-ea"/>
                <a:cs typeface="+mn-cs"/>
              </a:rPr>
              <a:t>A Saturn V rocket has 3 stages, 11 powerful rocket engines, and huge tanks for kerosene (RP-1) and liquid hydrogen and oxygen. It’s still the largest crewed rocket ever flown and the only one to carry humans beyond Earth orbit.</a:t>
            </a:r>
            <a:endParaRPr lang="en-US" i="0" dirty="0"/>
          </a:p>
          <a:p>
            <a:pPr marL="628650" lvl="1" indent="-171450">
              <a:buFont typeface="Arial" panose="020B0604020202020204" pitchFamily="34" charset="0"/>
              <a:buChar char="•"/>
            </a:pPr>
            <a:r>
              <a:rPr lang="en-US" i="0" dirty="0"/>
              <a:t>Height: 111 meters (363 feet)</a:t>
            </a:r>
          </a:p>
          <a:p>
            <a:pPr marL="628650" lvl="1" indent="-171450">
              <a:buFont typeface="Arial" panose="020B0604020202020204" pitchFamily="34" charset="0"/>
              <a:buChar char="•"/>
            </a:pPr>
            <a:r>
              <a:rPr lang="en-US" i="0" dirty="0"/>
              <a:t>Diameter: 10 meters (33 feet)</a:t>
            </a:r>
          </a:p>
          <a:p>
            <a:pPr marL="628650" lvl="1" indent="-171450">
              <a:buFont typeface="Arial" panose="020B0604020202020204" pitchFamily="34" charset="0"/>
              <a:buChar char="•"/>
            </a:pPr>
            <a:r>
              <a:rPr lang="en-US" i="0" dirty="0"/>
              <a:t>Mass: 2,840,622 kg (6,262,500 pounds) at liftoff (</a:t>
            </a:r>
            <a:r>
              <a:rPr lang="en-US" sz="1200" kern="1200" dirty="0">
                <a:solidFill>
                  <a:schemeClr val="tx1"/>
                </a:solidFill>
                <a:effectLst/>
                <a:latin typeface="+mn-lt"/>
                <a:ea typeface="+mn-ea"/>
                <a:cs typeface="+mn-cs"/>
              </a:rPr>
              <a:t>about 100 fully loaded tractor-trailers – only 1% of this actually goes to the Moon</a:t>
            </a:r>
            <a:r>
              <a:rPr lang="en-US" i="0" dirty="0"/>
              <a:t>)</a:t>
            </a:r>
          </a:p>
          <a:p>
            <a:pPr marL="628650" lvl="1" indent="-171450">
              <a:buFont typeface="Arial" panose="020B0604020202020204" pitchFamily="34" charset="0"/>
              <a:buChar char="•"/>
            </a:pPr>
            <a:r>
              <a:rPr lang="en-US" i="0" dirty="0"/>
              <a:t>Maiden Flight: Nov. 9, 1967 (uncrewed)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rocket generated 34.5 million </a:t>
            </a:r>
            <a:r>
              <a:rPr lang="en-US" sz="1200" b="0" i="0" kern="1200" dirty="0" err="1">
                <a:solidFill>
                  <a:schemeClr val="tx1"/>
                </a:solidFill>
                <a:effectLst/>
                <a:latin typeface="+mn-lt"/>
                <a:ea typeface="+mn-ea"/>
                <a:cs typeface="+mn-cs"/>
              </a:rPr>
              <a:t>newtons</a:t>
            </a:r>
            <a:r>
              <a:rPr lang="en-US" sz="1200" b="0" i="0" kern="1200" dirty="0">
                <a:solidFill>
                  <a:schemeClr val="tx1"/>
                </a:solidFill>
                <a:effectLst/>
                <a:latin typeface="+mn-lt"/>
                <a:ea typeface="+mn-ea"/>
                <a:cs typeface="+mn-cs"/>
              </a:rPr>
              <a:t> (7.6 million pounds) of thrust at launch, creating more power than 85 Hoover Dams.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Could launch about 43,500 kg (50 tons) to the Moon (about the same as 4 school buses).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Apollo 16 launch vehicle was the eleventh in the Apollo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series and was the ninth crewed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vehicle.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info on Saturn V: </a:t>
            </a:r>
            <a:r>
              <a:rPr lang="en-US" sz="1200" b="0" i="1" kern="1200" dirty="0">
                <a:solidFill>
                  <a:schemeClr val="tx1"/>
                </a:solidFill>
                <a:effectLst/>
                <a:latin typeface="+mn-lt"/>
                <a:ea typeface="+mn-ea"/>
                <a:cs typeface="+mn-cs"/>
              </a:rPr>
              <a:t>https://solarsystem.nasa.gov/news/337/what-was-the-saturn-v/</a:t>
            </a:r>
          </a:p>
        </p:txBody>
      </p:sp>
      <p:sp>
        <p:nvSpPr>
          <p:cNvPr id="4" name="Slide Number Placeholder 3"/>
          <p:cNvSpPr>
            <a:spLocks noGrp="1"/>
          </p:cNvSpPr>
          <p:nvPr>
            <p:ph type="sldNum" sz="quarter" idx="5"/>
          </p:nvPr>
        </p:nvSpPr>
        <p:spPr/>
        <p:txBody>
          <a:bodyPr/>
          <a:lstStyle/>
          <a:p>
            <a:fld id="{BBC85203-AFB5-4C5F-A739-A15855DE2D17}" type="slidenum">
              <a:rPr lang="en-US" smtClean="0"/>
              <a:t>7</a:t>
            </a:fld>
            <a:endParaRPr lang="en-US" dirty="0"/>
          </a:p>
        </p:txBody>
      </p:sp>
    </p:spTree>
    <p:extLst>
      <p:ext uri="{BB962C8B-B14F-4D97-AF65-F5344CB8AC3E}">
        <p14:creationId xmlns:p14="http://schemas.microsoft.com/office/powerpoint/2010/main" val="397443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Diagram</a:t>
            </a:r>
            <a:r>
              <a:rPr lang="en-US" sz="1200" b="0" i="0" kern="1200" baseline="0" dirty="0">
                <a:solidFill>
                  <a:schemeClr val="tx1"/>
                </a:solidFill>
                <a:effectLst/>
                <a:latin typeface="+mn-lt"/>
                <a:ea typeface="+mn-ea"/>
                <a:cs typeface="+mn-cs"/>
                <a:sym typeface="Wingdings" panose="05000000000000000000" pitchFamily="2" charset="2"/>
              </a:rPr>
              <a:t> of the combined Apollo command and service module/lunar module translunar coast configuration.</a:t>
            </a:r>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lunar module was named Orion while the command module was named Casper for Apollo 16.</a:t>
            </a:r>
          </a:p>
          <a:p>
            <a:r>
              <a:rPr lang="en-US" sz="1200" b="0" i="0" kern="1200" baseline="0" dirty="0">
                <a:solidFill>
                  <a:schemeClr val="tx1"/>
                </a:solidFill>
                <a:effectLst/>
                <a:latin typeface="+mn-lt"/>
                <a:ea typeface="+mn-ea"/>
                <a:cs typeface="+mn-cs"/>
              </a:rPr>
              <a:t>-Source: </a:t>
            </a:r>
            <a:r>
              <a:rPr lang="en-US" sz="1200" b="0" i="1" kern="1200" baseline="0" dirty="0">
                <a:solidFill>
                  <a:schemeClr val="tx1"/>
                </a:solidFill>
                <a:effectLst/>
                <a:latin typeface="+mn-lt"/>
                <a:ea typeface="+mn-ea"/>
                <a:cs typeface="+mn-cs"/>
              </a:rPr>
              <a:t>https://history.nasa.gov/afj/ap13fj/04day1-end.html</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8</a:t>
            </a:fld>
            <a:endParaRPr lang="en-US" dirty="0"/>
          </a:p>
        </p:txBody>
      </p:sp>
    </p:spTree>
    <p:extLst>
      <p:ext uri="{BB962C8B-B14F-4D97-AF65-F5344CB8AC3E}">
        <p14:creationId xmlns:p14="http://schemas.microsoft.com/office/powerpoint/2010/main" val="1027955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r>
              <a:rPr lang="en-US" i="0" dirty="0"/>
              <a:t> </a:t>
            </a:r>
            <a:r>
              <a:rPr lang="en-US" i="0" dirty="0">
                <a:sym typeface="Wingdings" panose="05000000000000000000" pitchFamily="2" charset="2"/>
              </a:rPr>
              <a:t> </a:t>
            </a:r>
            <a:r>
              <a:rPr lang="en-US" b="0" i="0" dirty="0">
                <a:solidFill>
                  <a:srgbClr val="000000"/>
                </a:solidFill>
                <a:effectLst/>
                <a:latin typeface="Times New Roman" panose="02020603050405020304" pitchFamily="18" charset="0"/>
              </a:rPr>
              <a:t>Views of Earth during translunar coast (outbound journey to the Moon), with Earth growing steadily smaller as the astronauts ventured farther and farther away. The images were taken with a UV filter. Image IDs from left to right: AS16-118-18887, AS16-118-18888, AS16-118-18889.</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sng" dirty="0">
                <a:effectLst/>
                <a:latin typeface="Calibri" panose="020F0502020204030204" pitchFamily="34" charset="0"/>
                <a:ea typeface="Calibri" panose="020F0502020204030204" pitchFamily="34" charset="0"/>
              </a:rPr>
              <a:t>Left image:</a:t>
            </a:r>
            <a:r>
              <a:rPr lang="en-US" sz="1800" dirty="0">
                <a:effectLst/>
                <a:latin typeface="Calibri" panose="020F0502020204030204" pitchFamily="34" charset="0"/>
                <a:ea typeface="Calibri" panose="020F0502020204030204" pitchFamily="34" charset="0"/>
              </a:rPr>
              <a:t> Taken at about 7 </a:t>
            </a:r>
            <a:r>
              <a:rPr lang="en-US" sz="1800" dirty="0" err="1">
                <a:effectLst/>
                <a:latin typeface="Calibri" panose="020F0502020204030204" pitchFamily="34" charset="0"/>
                <a:ea typeface="Calibri" panose="020F0502020204030204" pitchFamily="34" charset="0"/>
              </a:rPr>
              <a:t>hrs</a:t>
            </a:r>
            <a:r>
              <a:rPr lang="en-US" sz="1800" dirty="0">
                <a:effectLst/>
                <a:latin typeface="Calibri" panose="020F0502020204030204" pitchFamily="34" charset="0"/>
                <a:ea typeface="Calibri" panose="020F0502020204030204" pitchFamily="34" charset="0"/>
              </a:rPr>
              <a:t> 20 min after launch, when the crew was roughly 68,000 km from Earth – looking at the Pacific Ocean with the West Coast of the U.S. near the terminator (line between light and dark).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sng" dirty="0">
                <a:effectLst/>
                <a:latin typeface="Calibri" panose="020F0502020204030204" pitchFamily="34" charset="0"/>
                <a:ea typeface="Calibri" panose="020F0502020204030204" pitchFamily="34" charset="0"/>
              </a:rPr>
              <a:t>Middle image:</a:t>
            </a:r>
            <a:r>
              <a:rPr lang="en-US" sz="1800" dirty="0">
                <a:effectLst/>
                <a:latin typeface="Calibri" panose="020F0502020204030204" pitchFamily="34" charset="0"/>
                <a:ea typeface="Calibri" panose="020F0502020204030204" pitchFamily="34" charset="0"/>
              </a:rPr>
              <a:t> Taken at 12 </a:t>
            </a:r>
            <a:r>
              <a:rPr lang="en-US" sz="1800" dirty="0" err="1">
                <a:effectLst/>
                <a:latin typeface="Calibri" panose="020F0502020204030204" pitchFamily="34" charset="0"/>
                <a:ea typeface="Calibri" panose="020F0502020204030204" pitchFamily="34" charset="0"/>
              </a:rPr>
              <a:t>hrs</a:t>
            </a:r>
            <a:r>
              <a:rPr lang="en-US" sz="1800" dirty="0">
                <a:effectLst/>
                <a:latin typeface="Calibri" panose="020F0502020204030204" pitchFamily="34" charset="0"/>
                <a:ea typeface="Calibri" panose="020F0502020204030204" pitchFamily="34" charset="0"/>
              </a:rPr>
              <a:t> 20 min, when the crew was roughly 110,000 km from Earth – Australia and Asia are visible.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sng" dirty="0">
                <a:effectLst/>
                <a:latin typeface="Calibri" panose="020F0502020204030204" pitchFamily="34" charset="0"/>
                <a:ea typeface="Calibri" panose="020F0502020204030204" pitchFamily="34" charset="0"/>
              </a:rPr>
              <a:t>Right image:</a:t>
            </a:r>
            <a:r>
              <a:rPr lang="en-US" sz="1800" u="none" dirty="0">
                <a:effectLst/>
                <a:latin typeface="Calibri" panose="020F0502020204030204" pitchFamily="34" charset="0"/>
                <a:ea typeface="Calibri" panose="020F0502020204030204" pitchFamily="34" charset="0"/>
              </a:rPr>
              <a:t> Taken about a half hour after the middle image</a:t>
            </a:r>
            <a:r>
              <a:rPr lang="en-US" sz="1800" dirty="0">
                <a:effectLst/>
                <a:latin typeface="Calibri" panose="020F0502020204030204" pitchFamily="34" charset="0"/>
                <a:ea typeface="Calibri" panose="020F0502020204030204" pitchFamily="34" charset="0"/>
              </a:rPr>
              <a:t>.</a:t>
            </a:r>
          </a:p>
          <a:p>
            <a:r>
              <a:rPr lang="en-US" sz="1800" i="0" dirty="0">
                <a:effectLst/>
                <a:latin typeface="Calibri" panose="020F0502020204030204" pitchFamily="34" charset="0"/>
                <a:ea typeface="Calibri" panose="020F0502020204030204" pitchFamily="34" charset="0"/>
              </a:rPr>
              <a:t>-Transcript from the Apollo 16 Flight Journal: </a:t>
            </a:r>
            <a:r>
              <a:rPr lang="en-US" sz="1800" i="1" dirty="0">
                <a:effectLst/>
                <a:latin typeface="Calibri" panose="020F0502020204030204" pitchFamily="34" charset="0"/>
                <a:ea typeface="Calibri" panose="020F0502020204030204" pitchFamily="34" charset="0"/>
              </a:rPr>
              <a:t>https://history.nasa.gov/afj/ap16fj/05_Day1_Pt5.html#012_57_51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After taking some images of Earth, the crew starts their Passive Thermal Control (PTC or barbecue roll) which involves them rotating the spacecraft in order to maintain proper temperatures.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Charlie Duke and John Young look at Earth out the window and mention it to the Mission Control Capsule Communicator (</a:t>
            </a:r>
            <a:r>
              <a:rPr lang="en-US" sz="1800" dirty="0" err="1">
                <a:effectLst/>
                <a:latin typeface="Calibri" panose="020F0502020204030204" pitchFamily="34" charset="0"/>
                <a:ea typeface="Calibri" panose="020F0502020204030204" pitchFamily="34" charset="0"/>
              </a:rPr>
              <a:t>CapCom</a:t>
            </a:r>
            <a:r>
              <a:rPr lang="en-US" sz="1800" dirty="0">
                <a:effectLst/>
                <a:latin typeface="Calibri" panose="020F0502020204030204" pitchFamily="34" charset="0"/>
                <a:ea typeface="Calibri" panose="020F0502020204030204" pitchFamily="34" charset="0"/>
              </a:rPr>
              <a:t>) Don Peterson in the following exchange: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013 10 51</a:t>
            </a:r>
            <a:r>
              <a:rPr lang="en-US" sz="1800" b="0" dirty="0">
                <a:effectLst/>
                <a:latin typeface="Calibri" panose="020F0502020204030204" pitchFamily="34" charset="0"/>
                <a:ea typeface="Calibri" panose="020F0502020204030204" pitchFamily="34" charset="0"/>
              </a:rPr>
              <a:t> </a:t>
            </a:r>
            <a:r>
              <a:rPr lang="en-US" sz="1800" b="0" i="1" dirty="0">
                <a:effectLst/>
                <a:latin typeface="Calibri" panose="020F0502020204030204" pitchFamily="34" charset="0"/>
                <a:ea typeface="Calibri" panose="020F0502020204030204" pitchFamily="34" charset="0"/>
              </a:rPr>
              <a:t>(time elapsed since launch) </a:t>
            </a:r>
            <a:r>
              <a:rPr lang="en-US" sz="1800" dirty="0">
                <a:effectLst/>
                <a:latin typeface="Calibri" panose="020F0502020204030204" pitchFamily="34" charset="0"/>
                <a:ea typeface="Calibri" panose="020F0502020204030204" pitchFamily="34" charset="0"/>
              </a:rPr>
              <a:t>Duke: Hey, Don.</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013 10 53 </a:t>
            </a:r>
            <a:r>
              <a:rPr lang="en-US" sz="1800" dirty="0">
                <a:effectLst/>
                <a:latin typeface="Calibri" panose="020F0502020204030204" pitchFamily="34" charset="0"/>
                <a:ea typeface="Calibri" panose="020F0502020204030204" pitchFamily="34" charset="0"/>
              </a:rPr>
              <a:t>Peterson: Go.</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013 10 58 </a:t>
            </a:r>
            <a:r>
              <a:rPr lang="en-US" sz="1800" dirty="0">
                <a:effectLst/>
                <a:latin typeface="Calibri" panose="020F0502020204030204" pitchFamily="34" charset="0"/>
                <a:ea typeface="Calibri" panose="020F0502020204030204" pitchFamily="34" charset="0"/>
              </a:rPr>
              <a:t>Peterson: Go ahead, Duke.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013 11 03 </a:t>
            </a:r>
            <a:r>
              <a:rPr lang="en-US" sz="1800" dirty="0">
                <a:effectLst/>
                <a:latin typeface="Calibri" panose="020F0502020204030204" pitchFamily="34" charset="0"/>
                <a:ea typeface="Calibri" panose="020F0502020204030204" pitchFamily="34" charset="0"/>
              </a:rPr>
              <a:t>Duke: You would really love this sight. We’re - as we rotate around now, we’ve got the Earth out the window Number l, and it’s about – oh, almost – not quite down to half. And you can see India and the continent, and it’s covered with clouds, and no photograph can ever describe the way it looks. It’s really super.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013 11 27 </a:t>
            </a:r>
            <a:r>
              <a:rPr lang="en-US" sz="1800" dirty="0">
                <a:effectLst/>
                <a:latin typeface="Calibri" panose="020F0502020204030204" pitchFamily="34" charset="0"/>
                <a:ea typeface="Calibri" panose="020F0502020204030204" pitchFamily="34" charset="0"/>
              </a:rPr>
              <a:t>Peterson: It really sounds fantastic. Wish I were there.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013 11 31 </a:t>
            </a:r>
            <a:r>
              <a:rPr lang="en-US" sz="1800" dirty="0">
                <a:effectLst/>
                <a:latin typeface="Calibri" panose="020F0502020204030204" pitchFamily="34" charset="0"/>
                <a:ea typeface="Calibri" panose="020F0502020204030204" pitchFamily="34" charset="0"/>
              </a:rPr>
              <a:t>Duke: Yes, sir. You would love it.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013 11 36 </a:t>
            </a:r>
            <a:r>
              <a:rPr lang="en-US" sz="1800" dirty="0">
                <a:effectLst/>
                <a:latin typeface="Calibri" panose="020F0502020204030204" pitchFamily="34" charset="0"/>
                <a:ea typeface="Calibri" panose="020F0502020204030204" pitchFamily="34" charset="0"/>
              </a:rPr>
              <a:t>Young: You can see all of Australia, too. It’s really something else.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013 11 41 </a:t>
            </a:r>
            <a:r>
              <a:rPr lang="en-US" sz="1800" dirty="0">
                <a:effectLst/>
                <a:latin typeface="Calibri" panose="020F0502020204030204" pitchFamily="34" charset="0"/>
                <a:ea typeface="Calibri" panose="020F0502020204030204" pitchFamily="34" charset="0"/>
              </a:rPr>
              <a:t>Peterson: About what size does the Earth look from where you are?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013 11 55 </a:t>
            </a:r>
            <a:r>
              <a:rPr lang="en-US" sz="1800" dirty="0">
                <a:effectLst/>
                <a:latin typeface="Calibri" panose="020F0502020204030204" pitchFamily="34" charset="0"/>
                <a:ea typeface="Calibri" panose="020F0502020204030204" pitchFamily="34" charset="0"/>
              </a:rPr>
              <a:t>Young: Looks like it’s about – it’s approximately 4,000 miles in radius.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013 12 00 </a:t>
            </a:r>
            <a:r>
              <a:rPr lang="en-US" sz="1800" dirty="0">
                <a:effectLst/>
                <a:latin typeface="Calibri" panose="020F0502020204030204" pitchFamily="34" charset="0"/>
                <a:ea typeface="Calibri" panose="020F0502020204030204" pitchFamily="34" charset="0"/>
              </a:rPr>
              <a:t>Peterson: Hey, that’s a pretty good estimate.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013 12 04 </a:t>
            </a:r>
            <a:r>
              <a:rPr lang="en-US" sz="1800" dirty="0">
                <a:effectLst/>
                <a:latin typeface="Calibri" panose="020F0502020204030204" pitchFamily="34" charset="0"/>
                <a:ea typeface="Calibri" panose="020F0502020204030204" pitchFamily="34" charset="0"/>
              </a:rPr>
              <a:t>Duke: No, it’s – it didn’t quite fill the window. Well, I’m not – I’m about – I’m about three – my eyes are about three feet from the window, and it didn’t quite fill it.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013 12 15 </a:t>
            </a:r>
            <a:r>
              <a:rPr lang="en-US" sz="1800" dirty="0">
                <a:effectLst/>
                <a:latin typeface="Calibri" panose="020F0502020204030204" pitchFamily="34" charset="0"/>
                <a:ea typeface="Calibri" panose="020F0502020204030204" pitchFamily="34" charset="0"/>
              </a:rPr>
              <a:t>Peterson: Roger.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013 12 25 </a:t>
            </a:r>
            <a:r>
              <a:rPr lang="en-US" sz="1800" dirty="0">
                <a:effectLst/>
                <a:latin typeface="Calibri" panose="020F0502020204030204" pitchFamily="34" charset="0"/>
                <a:ea typeface="Calibri" panose="020F0502020204030204" pitchFamily="34" charset="0"/>
              </a:rPr>
              <a:t>Duke: You know, a sight like that goes a long ways to make tomato soup taste good.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013 12 30 </a:t>
            </a:r>
            <a:r>
              <a:rPr lang="en-US" sz="1800" dirty="0">
                <a:effectLst/>
                <a:latin typeface="Calibri" panose="020F0502020204030204" pitchFamily="34" charset="0"/>
                <a:ea typeface="Calibri" panose="020F0502020204030204" pitchFamily="34" charset="0"/>
              </a:rPr>
              <a:t>Peterson: Yeah, that’s what I’ve heard.</a:t>
            </a:r>
          </a:p>
        </p:txBody>
      </p:sp>
      <p:sp>
        <p:nvSpPr>
          <p:cNvPr id="4" name="Slide Number Placeholder 3"/>
          <p:cNvSpPr>
            <a:spLocks noGrp="1"/>
          </p:cNvSpPr>
          <p:nvPr>
            <p:ph type="sldNum" sz="quarter" idx="5"/>
          </p:nvPr>
        </p:nvSpPr>
        <p:spPr/>
        <p:txBody>
          <a:bodyPr/>
          <a:lstStyle/>
          <a:p>
            <a:fld id="{BBC85203-AFB5-4C5F-A739-A15855DE2D17}" type="slidenum">
              <a:rPr lang="en-US" smtClean="0"/>
              <a:t>9</a:t>
            </a:fld>
            <a:endParaRPr lang="en-US" dirty="0"/>
          </a:p>
        </p:txBody>
      </p:sp>
    </p:spTree>
    <p:extLst>
      <p:ext uri="{BB962C8B-B14F-4D97-AF65-F5344CB8AC3E}">
        <p14:creationId xmlns:p14="http://schemas.microsoft.com/office/powerpoint/2010/main" val="56255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97583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1213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06241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0108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69423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77071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17775E-F660-4BFC-855A-38424B4DF672}" type="datetimeFigureOut">
              <a:rPr lang="en-US" smtClean="0"/>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696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17775E-F660-4BFC-855A-38424B4DF672}" type="datetimeFigureOut">
              <a:rPr lang="en-US" smtClean="0"/>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43492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7775E-F660-4BFC-855A-38424B4DF672}" type="datetimeFigureOut">
              <a:rPr lang="en-US" smtClean="0"/>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63115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66447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29800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7775E-F660-4BFC-855A-38424B4DF672}" type="datetimeFigureOut">
              <a:rPr lang="en-US" smtClean="0"/>
              <a:t>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05EC6-2F18-4D4C-AF99-0479890AAEF7}" type="slidenum">
              <a:rPr lang="en-US" smtClean="0"/>
              <a:t>‹#›</a:t>
            </a:fld>
            <a:endParaRPr lang="en-US"/>
          </a:p>
        </p:txBody>
      </p:sp>
    </p:spTree>
    <p:extLst>
      <p:ext uri="{BB962C8B-B14F-4D97-AF65-F5344CB8AC3E}">
        <p14:creationId xmlns:p14="http://schemas.microsoft.com/office/powerpoint/2010/main" val="206372619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nssdc.gsfc.nasa.gov/planetary/lunar/apollo16info.html" TargetMode="External"/><Relationship Id="rId13" Type="http://schemas.openxmlformats.org/officeDocument/2006/relationships/image" Target="../media/image4.jpeg"/><Relationship Id="rId3" Type="http://schemas.openxmlformats.org/officeDocument/2006/relationships/hyperlink" Target="https://images.nasa.gov/" TargetMode="External"/><Relationship Id="rId7" Type="http://schemas.openxmlformats.org/officeDocument/2006/relationships/hyperlink" Target="https://svs.gsfc.nasa.gov/Gallery/apollo.html" TargetMode="External"/><Relationship Id="rId12"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lroc.sese.asu.edu/featured_sites#ApolloLandingSites" TargetMode="External"/><Relationship Id="rId11" Type="http://schemas.openxmlformats.org/officeDocument/2006/relationships/image" Target="../media/image2.png"/><Relationship Id="rId5" Type="http://schemas.openxmlformats.org/officeDocument/2006/relationships/hyperlink" Target="https://www.lpi.usra.edu/resources/apollo/catalog/70mm/mission/?15" TargetMode="External"/><Relationship Id="rId10" Type="http://schemas.openxmlformats.org/officeDocument/2006/relationships/hyperlink" Target="https://history.nasa.gov/alsj/a16/a16psr.html" TargetMode="External"/><Relationship Id="rId4" Type="http://schemas.openxmlformats.org/officeDocument/2006/relationships/hyperlink" Target="https://www.hq.nasa.gov/alsj/a16/images16.html" TargetMode="External"/><Relationship Id="rId9" Type="http://schemas.openxmlformats.org/officeDocument/2006/relationships/hyperlink" Target="https://www.lpi.usra.edu/lunar/missions/apollo/apollo_16/over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east rim of Flag crater on the Moon is shown.">
            <a:extLst>
              <a:ext uri="{FF2B5EF4-FFF2-40B4-BE49-F238E27FC236}">
                <a16:creationId xmlns:a16="http://schemas.microsoft.com/office/drawing/2014/main" id="{9BCC71C3-AADE-4743-9BB1-6F01955F45A9}"/>
              </a:ext>
            </a:extLst>
          </p:cNvPr>
          <p:cNvPicPr>
            <a:picLocks noChangeAspect="1"/>
          </p:cNvPicPr>
          <p:nvPr/>
        </p:nvPicPr>
        <p:blipFill rotWithShape="1">
          <a:blip r:embed="rId3"/>
          <a:srcRect t="14061" b="19474"/>
          <a:stretch/>
        </p:blipFill>
        <p:spPr>
          <a:xfrm>
            <a:off x="0" y="182656"/>
            <a:ext cx="9944100" cy="6675344"/>
          </a:xfrm>
          <a:prstGeom prst="rect">
            <a:avLst/>
          </a:prstGeom>
        </p:spPr>
      </p:pic>
      <p:pic>
        <p:nvPicPr>
          <p:cNvPr id="11" name="Picture 10" descr="NASA meatball logo" title="NASA meatball logo">
            <a:extLst>
              <a:ext uri="{FF2B5EF4-FFF2-40B4-BE49-F238E27FC236}">
                <a16:creationId xmlns:a16="http://schemas.microsoft.com/office/drawing/2014/main" id="{EA3DD65F-948A-3A4C-B433-3C7D53AED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5340" y="1113683"/>
            <a:ext cx="1657524" cy="1371600"/>
          </a:xfrm>
          <a:prstGeom prst="rect">
            <a:avLst/>
          </a:prstGeom>
        </p:spPr>
      </p:pic>
      <p:pic>
        <p:nvPicPr>
          <p:cNvPr id="10" name="Picture 9" descr="Apollo program logo" title="Apollo Program Logo">
            <a:extLst>
              <a:ext uri="{FF2B5EF4-FFF2-40B4-BE49-F238E27FC236}">
                <a16:creationId xmlns:a16="http://schemas.microsoft.com/office/drawing/2014/main" id="{6F0F205C-ED6D-47C6-8B77-316BE8B0BB7C}"/>
              </a:ext>
            </a:extLst>
          </p:cNvPr>
          <p:cNvPicPr>
            <a:picLocks noChangeAspect="1"/>
          </p:cNvPicPr>
          <p:nvPr/>
        </p:nvPicPr>
        <p:blipFill rotWithShape="1">
          <a:blip r:embed="rId5"/>
          <a:srcRect l="3765" t="4419" r="4532" b="3609"/>
          <a:stretch/>
        </p:blipFill>
        <p:spPr>
          <a:xfrm>
            <a:off x="10402278" y="4330651"/>
            <a:ext cx="1367624" cy="1371600"/>
          </a:xfrm>
          <a:prstGeom prst="ellipse">
            <a:avLst/>
          </a:prstGeom>
        </p:spPr>
      </p:pic>
      <p:sp>
        <p:nvSpPr>
          <p:cNvPr id="8" name="TextBox 7"/>
          <p:cNvSpPr txBox="1"/>
          <p:nvPr/>
        </p:nvSpPr>
        <p:spPr>
          <a:xfrm>
            <a:off x="994619" y="1882610"/>
            <a:ext cx="3673943" cy="98488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entury Gothic" panose="020B0502020202020204" pitchFamily="34" charset="0"/>
              </a:rPr>
              <a:t>Presenter’s name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prstClr val="white"/>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entury Gothic" panose="020B0502020202020204" pitchFamily="34" charset="0"/>
              </a:rPr>
              <a:t>Presenter’s title/position</a:t>
            </a:r>
          </a:p>
        </p:txBody>
      </p:sp>
      <p:sp>
        <p:nvSpPr>
          <p:cNvPr id="2" name="Title 1"/>
          <p:cNvSpPr>
            <a:spLocks noGrp="1"/>
          </p:cNvSpPr>
          <p:nvPr>
            <p:ph type="ctrTitle"/>
          </p:nvPr>
        </p:nvSpPr>
        <p:spPr>
          <a:xfrm>
            <a:off x="921883" y="357771"/>
            <a:ext cx="9251306" cy="1212622"/>
          </a:xfrm>
        </p:spPr>
        <p:txBody>
          <a:bodyPr>
            <a:normAutofit/>
          </a:bodyPr>
          <a:lstStyle/>
          <a:p>
            <a:pPr algn="l"/>
            <a:r>
              <a:rPr lang="en-US" sz="8000" dirty="0">
                <a:latin typeface="Century Gothic" panose="020B0502020202020204" pitchFamily="34" charset="0"/>
              </a:rPr>
              <a:t>Apollo 16</a:t>
            </a:r>
            <a:endParaRPr lang="en-US" sz="8000" dirty="0"/>
          </a:p>
        </p:txBody>
      </p:sp>
      <p:pic>
        <p:nvPicPr>
          <p:cNvPr id="7" name="Picture 2" descr="Apollo 16 Mission Patch" title="Apollo 16 Mission Patch">
            <a:extLst>
              <a:ext uri="{FF2B5EF4-FFF2-40B4-BE49-F238E27FC236}">
                <a16:creationId xmlns:a16="http://schemas.microsoft.com/office/drawing/2014/main" id="{1D35A9DA-E1FE-46F6-89DE-A17D041F100A}"/>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786" t="1102" r="849" b="1803"/>
          <a:stretch/>
        </p:blipFill>
        <p:spPr bwMode="auto">
          <a:xfrm>
            <a:off x="10343019" y="2676447"/>
            <a:ext cx="1482165" cy="146304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7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arth rises above the lunar surface, with the Apollo 16 command module visible just above the lunar horizon to the left of Earth.">
            <a:extLst>
              <a:ext uri="{FF2B5EF4-FFF2-40B4-BE49-F238E27FC236}">
                <a16:creationId xmlns:a16="http://schemas.microsoft.com/office/drawing/2014/main" id="{C30F19A1-76E4-4017-BAE6-F76959783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96" b="5016"/>
          <a:stretch/>
        </p:blipFill>
        <p:spPr bwMode="auto">
          <a:xfrm>
            <a:off x="1062808" y="0"/>
            <a:ext cx="10066383" cy="68559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p:cNvSpPr>
          <p:nvPr/>
        </p:nvSpPr>
        <p:spPr>
          <a:xfrm>
            <a:off x="524563" y="571975"/>
            <a:ext cx="114249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16 Earthrise</a:t>
            </a:r>
          </a:p>
        </p:txBody>
      </p:sp>
      <p:sp>
        <p:nvSpPr>
          <p:cNvPr id="2" name="Title 1" hidden="1"/>
          <p:cNvSpPr>
            <a:spLocks noGrp="1"/>
          </p:cNvSpPr>
          <p:nvPr>
            <p:ph type="ctrTitle"/>
          </p:nvPr>
        </p:nvSpPr>
        <p:spPr/>
        <p:txBody>
          <a:bodyPr/>
          <a:lstStyle/>
          <a:p>
            <a:r>
              <a:rPr lang="en-US" dirty="0"/>
              <a:t>Surface Experiments on the Moon</a:t>
            </a:r>
          </a:p>
        </p:txBody>
      </p:sp>
    </p:spTree>
    <p:extLst>
      <p:ext uri="{BB962C8B-B14F-4D97-AF65-F5344CB8AC3E}">
        <p14:creationId xmlns:p14="http://schemas.microsoft.com/office/powerpoint/2010/main" val="150811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rst quarter Moon shown with 5 Apollo landing sites labeled.">
            <a:extLst>
              <a:ext uri="{FF2B5EF4-FFF2-40B4-BE49-F238E27FC236}">
                <a16:creationId xmlns:a16="http://schemas.microsoft.com/office/drawing/2014/main" id="{52B24891-62B9-431E-88E7-F53B728FD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p:cNvSpPr txBox="1"/>
          <p:nvPr/>
        </p:nvSpPr>
        <p:spPr>
          <a:xfrm>
            <a:off x="4163160" y="6272038"/>
            <a:ext cx="3865679" cy="492443"/>
          </a:xfrm>
          <a:prstGeom prst="rect">
            <a:avLst/>
          </a:prstGeom>
          <a:solidFill>
            <a:srgbClr val="000000">
              <a:alpha val="50196"/>
            </a:srgbClr>
          </a:solidFill>
        </p:spPr>
        <p:txBody>
          <a:bodyPr wrap="square" rtlCol="0">
            <a:spAutoFit/>
          </a:bodyPr>
          <a:lstStyle/>
          <a:p>
            <a:r>
              <a:rPr lang="en-US" sz="2600" dirty="0">
                <a:latin typeface="Century Gothic" panose="020B0502020202020204" pitchFamily="34" charset="0"/>
              </a:rPr>
              <a:t>Moon on April 20, 1972</a:t>
            </a:r>
          </a:p>
        </p:txBody>
      </p:sp>
      <p:sp>
        <p:nvSpPr>
          <p:cNvPr id="3" name="Title 2" hidden="1"/>
          <p:cNvSpPr>
            <a:spLocks noGrp="1"/>
          </p:cNvSpPr>
          <p:nvPr>
            <p:ph type="ctrTitle"/>
          </p:nvPr>
        </p:nvSpPr>
        <p:spPr/>
        <p:txBody>
          <a:bodyPr/>
          <a:lstStyle/>
          <a:p>
            <a:r>
              <a:rPr lang="en-US" dirty="0"/>
              <a:t>Apollo 12 Landing Site</a:t>
            </a:r>
          </a:p>
        </p:txBody>
      </p:sp>
    </p:spTree>
    <p:extLst>
      <p:ext uri="{BB962C8B-B14F-4D97-AF65-F5344CB8AC3E}">
        <p14:creationId xmlns:p14="http://schemas.microsoft.com/office/powerpoint/2010/main" val="399616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he moon&#10;&#10;Description automatically generated with medium confidence">
            <a:extLst>
              <a:ext uri="{FF2B5EF4-FFF2-40B4-BE49-F238E27FC236}">
                <a16:creationId xmlns:a16="http://schemas.microsoft.com/office/drawing/2014/main" id="{7404E04E-0DDA-47C0-8EEA-567CE83ED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14" y="1049414"/>
            <a:ext cx="10326371" cy="5808584"/>
          </a:xfrm>
          <a:prstGeom prst="rect">
            <a:avLst/>
          </a:prstGeom>
        </p:spPr>
      </p:pic>
      <p:sp>
        <p:nvSpPr>
          <p:cNvPr id="2" name="Title 1" hidden="1"/>
          <p:cNvSpPr>
            <a:spLocks noGrp="1"/>
          </p:cNvSpPr>
          <p:nvPr>
            <p:ph type="ctrTitle"/>
          </p:nvPr>
        </p:nvSpPr>
        <p:spPr/>
        <p:txBody>
          <a:bodyPr/>
          <a:lstStyle/>
          <a:p>
            <a:r>
              <a:rPr lang="en-US" dirty="0"/>
              <a:t>Overview</a:t>
            </a:r>
          </a:p>
        </p:txBody>
      </p:sp>
      <p:sp>
        <p:nvSpPr>
          <p:cNvPr id="10" name="Title 11">
            <a:extLst>
              <a:ext uri="{FF2B5EF4-FFF2-40B4-BE49-F238E27FC236}">
                <a16:creationId xmlns:a16="http://schemas.microsoft.com/office/drawing/2014/main" id="{66C295C9-AD1C-4314-8BA3-2598B175AFF6}"/>
              </a:ext>
            </a:extLst>
          </p:cNvPr>
          <p:cNvSpPr txBox="1">
            <a:spLocks/>
          </p:cNvSpPr>
          <p:nvPr/>
        </p:nvSpPr>
        <p:spPr>
          <a:xfrm>
            <a:off x="2554377" y="212053"/>
            <a:ext cx="7083243"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Descartes Highlands</a:t>
            </a:r>
          </a:p>
        </p:txBody>
      </p:sp>
      <p:sp>
        <p:nvSpPr>
          <p:cNvPr id="11" name="Rectangle 10">
            <a:extLst>
              <a:ext uri="{FF2B5EF4-FFF2-40B4-BE49-F238E27FC236}">
                <a16:creationId xmlns:a16="http://schemas.microsoft.com/office/drawing/2014/main" id="{8156ABAB-98FC-42B5-AD2F-19339EEDDA60}"/>
              </a:ext>
            </a:extLst>
          </p:cNvPr>
          <p:cNvSpPr/>
          <p:nvPr/>
        </p:nvSpPr>
        <p:spPr>
          <a:xfrm>
            <a:off x="8857697" y="6611777"/>
            <a:ext cx="2662970" cy="246221"/>
          </a:xfrm>
          <a:prstGeom prst="rect">
            <a:avLst/>
          </a:prstGeom>
        </p:spPr>
        <p:txBody>
          <a:bodyPr wrap="square">
            <a:spAutoFit/>
          </a:bodyPr>
          <a:lstStyle/>
          <a:p>
            <a:pPr defTabSz="914400"/>
            <a:r>
              <a:rPr lang="en-US" sz="1000" dirty="0">
                <a:latin typeface="Century Gothic"/>
              </a:rPr>
              <a:t>NASA/GSFC/Arizona State University</a:t>
            </a:r>
          </a:p>
        </p:txBody>
      </p:sp>
      <p:sp>
        <p:nvSpPr>
          <p:cNvPr id="6" name="Content Placeholder 2">
            <a:extLst>
              <a:ext uri="{FF2B5EF4-FFF2-40B4-BE49-F238E27FC236}">
                <a16:creationId xmlns:a16="http://schemas.microsoft.com/office/drawing/2014/main" id="{E2DC6D9B-CCDE-4C3C-ACF4-090999F14637}"/>
              </a:ext>
            </a:extLst>
          </p:cNvPr>
          <p:cNvSpPr txBox="1">
            <a:spLocks/>
          </p:cNvSpPr>
          <p:nvPr/>
        </p:nvSpPr>
        <p:spPr>
          <a:xfrm>
            <a:off x="932814" y="3257924"/>
            <a:ext cx="4099281" cy="1391563"/>
          </a:xfrm>
          <a:prstGeom prst="rect">
            <a:avLst/>
          </a:prstGeom>
          <a:solidFill>
            <a:srgbClr val="000000">
              <a:alpha val="74902"/>
            </a:srgbClr>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First and only Apollo mission to the lunar highlands</a:t>
            </a:r>
            <a:endParaRPr lang="en-US" sz="2800" dirty="0">
              <a:latin typeface="Century Gothic" panose="020B0502020202020204" pitchFamily="34" charset="0"/>
            </a:endParaRPr>
          </a:p>
        </p:txBody>
      </p:sp>
    </p:spTree>
    <p:extLst>
      <p:ext uri="{BB962C8B-B14F-4D97-AF65-F5344CB8AC3E}">
        <p14:creationId xmlns:p14="http://schemas.microsoft.com/office/powerpoint/2010/main" val="387146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lunar surface as viewed from the windows of the Apollo 16 lunar module. A few small craters are shown in the distance.">
            <a:extLst>
              <a:ext uri="{FF2B5EF4-FFF2-40B4-BE49-F238E27FC236}">
                <a16:creationId xmlns:a16="http://schemas.microsoft.com/office/drawing/2014/main" id="{55E89685-2164-40E2-980F-3B00830867B1}"/>
              </a:ext>
            </a:extLst>
          </p:cNvPr>
          <p:cNvPicPr>
            <a:picLocks noChangeAspect="1"/>
          </p:cNvPicPr>
          <p:nvPr/>
        </p:nvPicPr>
        <p:blipFill rotWithShape="1">
          <a:blip r:embed="rId3"/>
          <a:srcRect t="30749" b="4455"/>
          <a:stretch/>
        </p:blipFill>
        <p:spPr>
          <a:xfrm>
            <a:off x="867640" y="0"/>
            <a:ext cx="10456718" cy="6858000"/>
          </a:xfrm>
          <a:prstGeom prst="rect">
            <a:avLst/>
          </a:prstGeom>
        </p:spPr>
      </p:pic>
      <p:sp>
        <p:nvSpPr>
          <p:cNvPr id="2" name="Title 1" hidden="1"/>
          <p:cNvSpPr>
            <a:spLocks noGrp="1"/>
          </p:cNvSpPr>
          <p:nvPr>
            <p:ph type="ctrTitle"/>
          </p:nvPr>
        </p:nvSpPr>
        <p:spPr/>
        <p:txBody>
          <a:bodyPr/>
          <a:lstStyle/>
          <a:p>
            <a:r>
              <a:rPr lang="en-US" dirty="0"/>
              <a:t>Pete Conrad stepping on the lunar surface</a:t>
            </a:r>
          </a:p>
        </p:txBody>
      </p:sp>
      <p:sp>
        <p:nvSpPr>
          <p:cNvPr id="7" name="Title 11"/>
          <p:cNvSpPr txBox="1">
            <a:spLocks/>
          </p:cNvSpPr>
          <p:nvPr/>
        </p:nvSpPr>
        <p:spPr>
          <a:xfrm>
            <a:off x="358164" y="404077"/>
            <a:ext cx="11475671" cy="1642932"/>
          </a:xfrm>
          <a:prstGeom prst="rect">
            <a:avLst/>
          </a:prstGeom>
          <a:noFill/>
        </p:spPr>
        <p:txBody>
          <a:bodyPr vert="horz" lIns="91440" tIns="0" rIns="91440" bIns="0" rtlCol="0" anchor="ctr" anchorCtr="0">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“Old Orion is finally here, </a:t>
            </a:r>
          </a:p>
          <a:p>
            <a:pPr algn="ctr">
              <a:lnSpc>
                <a:spcPct val="100000"/>
              </a:lnSpc>
            </a:pPr>
            <a:r>
              <a:rPr lang="en-US" sz="5400" dirty="0">
                <a:ln w="6350">
                  <a:noFill/>
                </a:ln>
                <a:latin typeface="Century Gothic" panose="020B0502020202020204" pitchFamily="34" charset="0"/>
              </a:rPr>
              <a:t>Houston. Fantastic!”</a:t>
            </a:r>
          </a:p>
        </p:txBody>
      </p:sp>
    </p:spTree>
    <p:extLst>
      <p:ext uri="{BB962C8B-B14F-4D97-AF65-F5344CB8AC3E}">
        <p14:creationId xmlns:p14="http://schemas.microsoft.com/office/powerpoint/2010/main" val="404419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stronaut jumps off the ground on the Moon and makes a salute. The Apollo 16 lunar module and an American flag are to the left of the astronaut.">
            <a:extLst>
              <a:ext uri="{FF2B5EF4-FFF2-40B4-BE49-F238E27FC236}">
                <a16:creationId xmlns:a16="http://schemas.microsoft.com/office/drawing/2014/main" id="{43ABC794-7FCB-49DA-9310-14E719036DE9}"/>
              </a:ext>
            </a:extLst>
          </p:cNvPr>
          <p:cNvPicPr>
            <a:picLocks noChangeAspect="1"/>
          </p:cNvPicPr>
          <p:nvPr/>
        </p:nvPicPr>
        <p:blipFill>
          <a:blip r:embed="rId3"/>
          <a:stretch>
            <a:fillRect/>
          </a:stretch>
        </p:blipFill>
        <p:spPr>
          <a:xfrm>
            <a:off x="5416446" y="0"/>
            <a:ext cx="6775554" cy="6858000"/>
          </a:xfrm>
          <a:prstGeom prst="rect">
            <a:avLst/>
          </a:prstGeom>
        </p:spPr>
      </p:pic>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
        <p:nvSpPr>
          <p:cNvPr id="6" name="Content Placeholder 2"/>
          <p:cNvSpPr txBox="1">
            <a:spLocks/>
          </p:cNvSpPr>
          <p:nvPr/>
        </p:nvSpPr>
        <p:spPr>
          <a:xfrm>
            <a:off x="336884" y="1833169"/>
            <a:ext cx="5271638" cy="439675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Lunar geology studies</a:t>
            </a:r>
          </a:p>
          <a:p>
            <a:pPr marL="171450" indent="-171450" algn="l">
              <a:buFont typeface="Arial" panose="020B0604020202020204" pitchFamily="34" charset="0"/>
              <a:buChar char="•"/>
            </a:pPr>
            <a:r>
              <a:rPr lang="en-US" sz="3200" dirty="0">
                <a:latin typeface="Century Gothic" panose="020B0502020202020204" pitchFamily="34" charset="0"/>
              </a:rPr>
              <a:t>Lunar sample collection</a:t>
            </a:r>
          </a:p>
          <a:p>
            <a:pPr marL="171450" indent="-171450" algn="l">
              <a:buFont typeface="Arial" panose="020B0604020202020204" pitchFamily="34" charset="0"/>
              <a:buChar char="•"/>
            </a:pPr>
            <a:r>
              <a:rPr lang="en-US" sz="3200" dirty="0">
                <a:latin typeface="Century Gothic" panose="020B0502020202020204" pitchFamily="34" charset="0"/>
              </a:rPr>
              <a:t>Lunar surface science experiments</a:t>
            </a:r>
          </a:p>
          <a:p>
            <a:pPr marL="171450" indent="-171450" algn="l">
              <a:buFont typeface="Arial" panose="020B0604020202020204" pitchFamily="34" charset="0"/>
              <a:buChar char="•"/>
            </a:pPr>
            <a:r>
              <a:rPr lang="en-US" sz="3200" dirty="0">
                <a:latin typeface="Century Gothic" panose="020B0502020202020204" pitchFamily="34" charset="0"/>
              </a:rPr>
              <a:t>Orbital science experiments</a:t>
            </a:r>
          </a:p>
          <a:p>
            <a:pPr marL="628650" lvl="1" indent="-171450" algn="l">
              <a:buFont typeface="Arial" panose="020B0604020202020204" pitchFamily="34" charset="0"/>
              <a:buChar char="•"/>
            </a:pPr>
            <a:r>
              <a:rPr lang="en-US" sz="2800" dirty="0">
                <a:latin typeface="Century Gothic" panose="020B0502020202020204" pitchFamily="34" charset="0"/>
              </a:rPr>
              <a:t>Lunar-focused</a:t>
            </a:r>
          </a:p>
          <a:p>
            <a:pPr marL="628650" lvl="1" indent="-171450" algn="l">
              <a:buFont typeface="Arial" panose="020B0604020202020204" pitchFamily="34" charset="0"/>
              <a:buChar char="•"/>
            </a:pPr>
            <a:r>
              <a:rPr lang="en-US" sz="2800" dirty="0">
                <a:latin typeface="Century Gothic" panose="020B0502020202020204" pitchFamily="34" charset="0"/>
              </a:rPr>
              <a:t>Space environment-focused</a:t>
            </a:r>
          </a:p>
        </p:txBody>
      </p:sp>
      <p:sp>
        <p:nvSpPr>
          <p:cNvPr id="11" name="Title 11"/>
          <p:cNvSpPr txBox="1">
            <a:spLocks/>
          </p:cNvSpPr>
          <p:nvPr/>
        </p:nvSpPr>
        <p:spPr>
          <a:xfrm>
            <a:off x="269508" y="455231"/>
            <a:ext cx="833463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Science-focused Mission</a:t>
            </a:r>
          </a:p>
        </p:txBody>
      </p:sp>
    </p:spTree>
    <p:extLst>
      <p:ext uri="{BB962C8B-B14F-4D97-AF65-F5344CB8AC3E}">
        <p14:creationId xmlns:p14="http://schemas.microsoft.com/office/powerpoint/2010/main" val="396414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Cosmic Ray Detector experiment is shown leaning on one of the lunar module’s footpads.">
            <a:extLst>
              <a:ext uri="{FF2B5EF4-FFF2-40B4-BE49-F238E27FC236}">
                <a16:creationId xmlns:a16="http://schemas.microsoft.com/office/drawing/2014/main" id="{A4F9F09A-DED3-4366-AB06-3C92DB076B37}"/>
              </a:ext>
            </a:extLst>
          </p:cNvPr>
          <p:cNvPicPr>
            <a:picLocks noChangeAspect="1"/>
          </p:cNvPicPr>
          <p:nvPr/>
        </p:nvPicPr>
        <p:blipFill>
          <a:blip r:embed="rId3"/>
          <a:stretch>
            <a:fillRect/>
          </a:stretch>
        </p:blipFill>
        <p:spPr>
          <a:xfrm>
            <a:off x="5334000" y="0"/>
            <a:ext cx="6858000" cy="6858000"/>
          </a:xfrm>
          <a:prstGeom prst="rect">
            <a:avLst/>
          </a:prstGeom>
        </p:spPr>
      </p:pic>
      <p:sp>
        <p:nvSpPr>
          <p:cNvPr id="5" name="Title 11"/>
          <p:cNvSpPr txBox="1">
            <a:spLocks/>
          </p:cNvSpPr>
          <p:nvPr/>
        </p:nvSpPr>
        <p:spPr>
          <a:xfrm>
            <a:off x="37909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2" name="Title 1" hidden="1"/>
          <p:cNvSpPr>
            <a:spLocks noGrp="1"/>
          </p:cNvSpPr>
          <p:nvPr>
            <p:ph type="ctrTitle"/>
          </p:nvPr>
        </p:nvSpPr>
        <p:spPr/>
        <p:txBody>
          <a:bodyPr/>
          <a:lstStyle/>
          <a:p>
            <a:r>
              <a:rPr lang="en-US" dirty="0"/>
              <a:t>Surface Experiments on the Moon</a:t>
            </a:r>
          </a:p>
        </p:txBody>
      </p:sp>
      <p:sp>
        <p:nvSpPr>
          <p:cNvPr id="4" name="Content Placeholder 2">
            <a:extLst>
              <a:ext uri="{FF2B5EF4-FFF2-40B4-BE49-F238E27FC236}">
                <a16:creationId xmlns:a16="http://schemas.microsoft.com/office/drawing/2014/main" id="{55D729C9-E1C4-4C00-A79A-58E34608080C}"/>
              </a:ext>
            </a:extLst>
          </p:cNvPr>
          <p:cNvSpPr txBox="1">
            <a:spLocks/>
          </p:cNvSpPr>
          <p:nvPr/>
        </p:nvSpPr>
        <p:spPr>
          <a:xfrm>
            <a:off x="570929" y="2746389"/>
            <a:ext cx="6058469" cy="2687057"/>
          </a:xfrm>
          <a:prstGeom prst="rect">
            <a:avLst/>
          </a:prstGeom>
          <a:solidFill>
            <a:srgbClr val="000000">
              <a:alpha val="50196"/>
            </a:srgbClr>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Surface experiments</a:t>
            </a:r>
          </a:p>
          <a:p>
            <a:pPr marL="628650" lvl="1" indent="-171450" algn="l">
              <a:buFont typeface="Arial" panose="020B0604020202020204" pitchFamily="34" charset="0"/>
              <a:buChar char="•"/>
            </a:pPr>
            <a:r>
              <a:rPr lang="en-US" sz="2800" dirty="0">
                <a:latin typeface="Century Gothic" panose="020B0502020202020204" pitchFamily="34" charset="0"/>
              </a:rPr>
              <a:t>Soil Mechanics Investigation </a:t>
            </a:r>
          </a:p>
          <a:p>
            <a:pPr marL="628650" lvl="1" indent="-171450" algn="l">
              <a:buFont typeface="Arial" panose="020B0604020202020204" pitchFamily="34" charset="0"/>
              <a:buChar char="•"/>
            </a:pPr>
            <a:r>
              <a:rPr lang="en-US" sz="2800" dirty="0">
                <a:latin typeface="Century Gothic" panose="020B0502020202020204" pitchFamily="34" charset="0"/>
              </a:rPr>
              <a:t>Lunar Portable Magnetometer</a:t>
            </a:r>
          </a:p>
          <a:p>
            <a:pPr marL="628650" lvl="1" indent="-171450" algn="l">
              <a:buFont typeface="Arial" panose="020B0604020202020204" pitchFamily="34" charset="0"/>
              <a:buChar char="•"/>
            </a:pPr>
            <a:r>
              <a:rPr lang="en-US" sz="2800" dirty="0">
                <a:latin typeface="Century Gothic" panose="020B0502020202020204" pitchFamily="34" charset="0"/>
              </a:rPr>
              <a:t>Solar Wind Composition Experiment</a:t>
            </a:r>
          </a:p>
          <a:p>
            <a:pPr marL="628650" lvl="1" indent="-171450" algn="l">
              <a:buFont typeface="Arial" panose="020B0604020202020204" pitchFamily="34" charset="0"/>
              <a:buChar char="•"/>
            </a:pPr>
            <a:r>
              <a:rPr lang="en-US" sz="2800" dirty="0">
                <a:latin typeface="Century Gothic" panose="020B0502020202020204" pitchFamily="34" charset="0"/>
              </a:rPr>
              <a:t>Cosmic Ray Detector</a:t>
            </a:r>
          </a:p>
        </p:txBody>
      </p:sp>
    </p:spTree>
    <p:extLst>
      <p:ext uri="{BB962C8B-B14F-4D97-AF65-F5344CB8AC3E}">
        <p14:creationId xmlns:p14="http://schemas.microsoft.com/office/powerpoint/2010/main" val="278243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Apollo Lunar Surface Experiments Package (ALSEP) set-up - the radioisotope thermo-electric generator (RTG) and the ALSEP Central Station are in the background, as is an astronaut.">
            <a:extLst>
              <a:ext uri="{FF2B5EF4-FFF2-40B4-BE49-F238E27FC236}">
                <a16:creationId xmlns:a16="http://schemas.microsoft.com/office/drawing/2014/main" id="{2AF2A366-C47D-4689-B51A-A3B489A568D2}"/>
              </a:ext>
            </a:extLst>
          </p:cNvPr>
          <p:cNvPicPr>
            <a:picLocks noChangeAspect="1"/>
          </p:cNvPicPr>
          <p:nvPr/>
        </p:nvPicPr>
        <p:blipFill>
          <a:blip r:embed="rId3"/>
          <a:stretch>
            <a:fillRect/>
          </a:stretch>
        </p:blipFill>
        <p:spPr>
          <a:xfrm>
            <a:off x="5416446" y="0"/>
            <a:ext cx="6775554" cy="6858000"/>
          </a:xfrm>
          <a:prstGeom prst="rect">
            <a:avLst/>
          </a:prstGeom>
        </p:spPr>
      </p:pic>
      <p:sp>
        <p:nvSpPr>
          <p:cNvPr id="6" name="Title 11"/>
          <p:cNvSpPr txBox="1">
            <a:spLocks/>
          </p:cNvSpPr>
          <p:nvPr/>
        </p:nvSpPr>
        <p:spPr>
          <a:xfrm>
            <a:off x="275835" y="416072"/>
            <a:ext cx="5927538" cy="2275173"/>
          </a:xfrm>
          <a:prstGeom prst="rect">
            <a:avLst/>
          </a:prstGeom>
          <a:solidFill>
            <a:srgbClr val="000000">
              <a:alpha val="50196"/>
            </a:srgbClr>
          </a:solidFill>
        </p:spPr>
        <p:txBody>
          <a:bodyPr vert="horz" lIns="91440" tIns="45720" rIns="91440" bIns="45720" rtlCol="0" anchor="ctr">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nSpc>
                <a:spcPct val="100000"/>
              </a:lnSpc>
            </a:pPr>
            <a:r>
              <a:rPr lang="en-US" sz="4800" dirty="0">
                <a:ln w="6350">
                  <a:noFill/>
                </a:ln>
                <a:latin typeface="Century Gothic" panose="020B0502020202020204" pitchFamily="34" charset="0"/>
              </a:rPr>
              <a:t>Apollo Lunar Surface Experiments Package (ALSEP)</a:t>
            </a:r>
          </a:p>
        </p:txBody>
      </p:sp>
      <p:sp>
        <p:nvSpPr>
          <p:cNvPr id="2" name="Title 1" hidden="1"/>
          <p:cNvSpPr>
            <a:spLocks noGrp="1"/>
          </p:cNvSpPr>
          <p:nvPr>
            <p:ph type="ctrTitle"/>
          </p:nvPr>
        </p:nvSpPr>
        <p:spPr/>
        <p:txBody>
          <a:bodyPr/>
          <a:lstStyle/>
          <a:p>
            <a:r>
              <a:rPr lang="en-US" dirty="0"/>
              <a:t>Apollo Lunar Surface Experiment Package</a:t>
            </a:r>
          </a:p>
        </p:txBody>
      </p:sp>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437634" y="3428633"/>
            <a:ext cx="4817014" cy="2691978"/>
          </a:xfrm>
          <a:prstGeom prst="rect">
            <a:avLst/>
          </a:prstGeom>
          <a:solidFill>
            <a:srgbClr val="000000">
              <a:alpha val="50196"/>
            </a:srgbClr>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Passive &amp; Active Seismic Experiments</a:t>
            </a:r>
          </a:p>
          <a:p>
            <a:pPr marL="171450" indent="-171450" algn="l">
              <a:buFont typeface="Arial" panose="020B0604020202020204" pitchFamily="34" charset="0"/>
              <a:buChar char="•"/>
            </a:pPr>
            <a:r>
              <a:rPr lang="en-US" sz="3200" dirty="0">
                <a:latin typeface="Century Gothic" panose="020B0502020202020204" pitchFamily="34" charset="0"/>
              </a:rPr>
              <a:t>Heat Flow Experiment</a:t>
            </a:r>
          </a:p>
          <a:p>
            <a:pPr marL="171450" indent="-171450" algn="l">
              <a:buFont typeface="Arial" panose="020B0604020202020204" pitchFamily="34" charset="0"/>
              <a:buChar char="•"/>
            </a:pPr>
            <a:r>
              <a:rPr lang="en-US" sz="3200" dirty="0">
                <a:latin typeface="Century Gothic" panose="020B0502020202020204" pitchFamily="34" charset="0"/>
              </a:rPr>
              <a:t>Lunar Surface Magnetometer</a:t>
            </a:r>
          </a:p>
        </p:txBody>
      </p:sp>
    </p:spTree>
    <p:extLst>
      <p:ext uri="{BB962C8B-B14F-4D97-AF65-F5344CB8AC3E}">
        <p14:creationId xmlns:p14="http://schemas.microsoft.com/office/powerpoint/2010/main" val="3536892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scientists examine the gold-plated ultraviolet camera/spectrograph in a clean room.&#10;">
            <a:extLst>
              <a:ext uri="{FF2B5EF4-FFF2-40B4-BE49-F238E27FC236}">
                <a16:creationId xmlns:a16="http://schemas.microsoft.com/office/drawing/2014/main" id="{63970A07-2416-45DB-87C7-46A5A4F2BA32}"/>
              </a:ext>
            </a:extLst>
          </p:cNvPr>
          <p:cNvPicPr>
            <a:picLocks noChangeAspect="1"/>
          </p:cNvPicPr>
          <p:nvPr/>
        </p:nvPicPr>
        <p:blipFill rotWithShape="1">
          <a:blip r:embed="rId3"/>
          <a:srcRect l="16350" t="3031" r="14360" b="2878"/>
          <a:stretch/>
        </p:blipFill>
        <p:spPr>
          <a:xfrm>
            <a:off x="-1" y="-7115"/>
            <a:ext cx="5247409" cy="6865115"/>
          </a:xfrm>
          <a:prstGeom prst="rect">
            <a:avLst/>
          </a:prstGeom>
        </p:spPr>
      </p:pic>
      <p:pic>
        <p:nvPicPr>
          <p:cNvPr id="3" name="Picture 2" descr="The ultraviolet astronomy camera set-up on the Moon's surface. The lunar module, an astronaut, the lunar rover, and an American flag are in the background.">
            <a:extLst>
              <a:ext uri="{FF2B5EF4-FFF2-40B4-BE49-F238E27FC236}">
                <a16:creationId xmlns:a16="http://schemas.microsoft.com/office/drawing/2014/main" id="{6C17D7A9-B0DD-4458-84D3-424F9C9D9DC2}"/>
              </a:ext>
            </a:extLst>
          </p:cNvPr>
          <p:cNvPicPr>
            <a:picLocks noChangeAspect="1"/>
          </p:cNvPicPr>
          <p:nvPr/>
        </p:nvPicPr>
        <p:blipFill rotWithShape="1">
          <a:blip r:embed="rId4"/>
          <a:srcRect t="2333"/>
          <a:stretch/>
        </p:blipFill>
        <p:spPr>
          <a:xfrm>
            <a:off x="5315141" y="-7115"/>
            <a:ext cx="6944592" cy="6865115"/>
          </a:xfrm>
          <a:prstGeom prst="rect">
            <a:avLst/>
          </a:prstGeom>
        </p:spPr>
      </p:pic>
      <p:sp>
        <p:nvSpPr>
          <p:cNvPr id="5" name="Title 11"/>
          <p:cNvSpPr txBox="1">
            <a:spLocks/>
          </p:cNvSpPr>
          <p:nvPr/>
        </p:nvSpPr>
        <p:spPr>
          <a:xfrm>
            <a:off x="1438186" y="5590309"/>
            <a:ext cx="9315627" cy="863304"/>
          </a:xfrm>
          <a:prstGeom prst="rect">
            <a:avLst/>
          </a:prstGeom>
          <a:solidFill>
            <a:srgbClr val="000000">
              <a:alpha val="50196"/>
            </a:srgb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First Moon-Based Telescope</a:t>
            </a:r>
          </a:p>
        </p:txBody>
      </p:sp>
      <p:sp>
        <p:nvSpPr>
          <p:cNvPr id="2" name="Title 1" hidden="1"/>
          <p:cNvSpPr>
            <a:spLocks noGrp="1"/>
          </p:cNvSpPr>
          <p:nvPr>
            <p:ph type="ctrTitle"/>
          </p:nvPr>
        </p:nvSpPr>
        <p:spPr/>
        <p:txBody>
          <a:bodyPr/>
          <a:lstStyle/>
          <a:p>
            <a:r>
              <a:rPr lang="en-US" dirty="0"/>
              <a:t>Surface Experiments on the Moon</a:t>
            </a:r>
          </a:p>
        </p:txBody>
      </p:sp>
      <p:sp>
        <p:nvSpPr>
          <p:cNvPr id="8" name="Rectangle 7">
            <a:extLst>
              <a:ext uri="{FF2B5EF4-FFF2-40B4-BE49-F238E27FC236}">
                <a16:creationId xmlns:a16="http://schemas.microsoft.com/office/drawing/2014/main" id="{E16E0ED0-5E30-474D-A90D-2E493E8D4406}"/>
              </a:ext>
            </a:extLst>
          </p:cNvPr>
          <p:cNvSpPr/>
          <p:nvPr/>
        </p:nvSpPr>
        <p:spPr>
          <a:xfrm>
            <a:off x="0" y="6580606"/>
            <a:ext cx="2662970" cy="246221"/>
          </a:xfrm>
          <a:prstGeom prst="rect">
            <a:avLst/>
          </a:prstGeom>
        </p:spPr>
        <p:txBody>
          <a:bodyPr wrap="square">
            <a:spAutoFit/>
          </a:bodyPr>
          <a:lstStyle/>
          <a:p>
            <a:pPr defTabSz="914400"/>
            <a:r>
              <a:rPr lang="en-US" sz="1000" dirty="0">
                <a:latin typeface="Century Gothic"/>
              </a:rPr>
              <a:t>U.S. Naval Research Laboratory</a:t>
            </a:r>
          </a:p>
        </p:txBody>
      </p:sp>
    </p:spTree>
    <p:extLst>
      <p:ext uri="{BB962C8B-B14F-4D97-AF65-F5344CB8AC3E}">
        <p14:creationId xmlns:p14="http://schemas.microsoft.com/office/powerpoint/2010/main" val="1483690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view of Earth's outermost atmosphere as seen from the Moon. The Earth appears as a half lit sphere.">
            <a:extLst>
              <a:ext uri="{FF2B5EF4-FFF2-40B4-BE49-F238E27FC236}">
                <a16:creationId xmlns:a16="http://schemas.microsoft.com/office/drawing/2014/main" id="{C30C7228-5FE0-4335-9058-845F74669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716" y="0"/>
            <a:ext cx="8278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p:cNvSpPr>
          <p:nvPr/>
        </p:nvSpPr>
        <p:spPr>
          <a:xfrm>
            <a:off x="461441" y="353765"/>
            <a:ext cx="11269118" cy="1714026"/>
          </a:xfrm>
          <a:prstGeom prst="rect">
            <a:avLst/>
          </a:prstGeom>
        </p:spPr>
        <p:txBody>
          <a:bodyPr vert="horz" lIns="91440" tIns="45720" rIns="91440" bIns="45720" rtlCol="0" anchor="ctr">
            <a:normAutofit lnSpcReduction="10000"/>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nSpc>
                <a:spcPct val="100000"/>
              </a:lnSpc>
            </a:pPr>
            <a:r>
              <a:rPr lang="en-US" sz="5400" dirty="0">
                <a:ln w="6350">
                  <a:noFill/>
                </a:ln>
                <a:latin typeface="Century Gothic" panose="020B0502020202020204" pitchFamily="34" charset="0"/>
              </a:rPr>
              <a:t>A View of Earth’s Atmosphere from the Moon</a:t>
            </a:r>
          </a:p>
        </p:txBody>
      </p:sp>
      <p:sp>
        <p:nvSpPr>
          <p:cNvPr id="2" name="Title 1" hidden="1"/>
          <p:cNvSpPr>
            <a:spLocks noGrp="1"/>
          </p:cNvSpPr>
          <p:nvPr>
            <p:ph type="ctrTitle"/>
          </p:nvPr>
        </p:nvSpPr>
        <p:spPr/>
        <p:txBody>
          <a:bodyPr/>
          <a:lstStyle/>
          <a:p>
            <a:r>
              <a:rPr lang="en-US" dirty="0"/>
              <a:t>Surface Experiments on the Moon</a:t>
            </a:r>
          </a:p>
        </p:txBody>
      </p:sp>
    </p:spTree>
    <p:extLst>
      <p:ext uri="{BB962C8B-B14F-4D97-AF65-F5344CB8AC3E}">
        <p14:creationId xmlns:p14="http://schemas.microsoft.com/office/powerpoint/2010/main" val="58384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ientists wearing white clean-room gear examine the flight rover during its installation on the outside of the lunar lander’s descent stage.">
            <a:extLst>
              <a:ext uri="{FF2B5EF4-FFF2-40B4-BE49-F238E27FC236}">
                <a16:creationId xmlns:a16="http://schemas.microsoft.com/office/drawing/2014/main" id="{6A2CA28F-0060-4601-B355-6458CA38E729}"/>
              </a:ext>
            </a:extLst>
          </p:cNvPr>
          <p:cNvPicPr>
            <a:picLocks noChangeAspect="1"/>
          </p:cNvPicPr>
          <p:nvPr/>
        </p:nvPicPr>
        <p:blipFill rotWithShape="1">
          <a:blip r:embed="rId3"/>
          <a:srcRect t="458" b="1"/>
          <a:stretch/>
        </p:blipFill>
        <p:spPr>
          <a:xfrm>
            <a:off x="6816436" y="1507098"/>
            <a:ext cx="5375564" cy="5350902"/>
          </a:xfrm>
          <a:prstGeom prst="rect">
            <a:avLst/>
          </a:prstGeom>
        </p:spPr>
      </p:pic>
      <p:pic>
        <p:nvPicPr>
          <p:cNvPr id="2" name="Picture 1" descr="Two astronauts sit in their seats on the flight rover during a pre-stowage checkout.">
            <a:extLst>
              <a:ext uri="{FF2B5EF4-FFF2-40B4-BE49-F238E27FC236}">
                <a16:creationId xmlns:a16="http://schemas.microsoft.com/office/drawing/2014/main" id="{CE227068-0BDB-4F0B-ABA0-E97E06B9841C}"/>
              </a:ext>
            </a:extLst>
          </p:cNvPr>
          <p:cNvPicPr>
            <a:picLocks noChangeAspect="1"/>
          </p:cNvPicPr>
          <p:nvPr/>
        </p:nvPicPr>
        <p:blipFill rotWithShape="1">
          <a:blip r:embed="rId4"/>
          <a:srcRect r="1067"/>
          <a:stretch/>
        </p:blipFill>
        <p:spPr>
          <a:xfrm>
            <a:off x="0" y="1507098"/>
            <a:ext cx="6743701" cy="5350903"/>
          </a:xfrm>
          <a:prstGeom prst="rect">
            <a:avLst/>
          </a:prstGeom>
        </p:spPr>
      </p:pic>
      <p:sp>
        <p:nvSpPr>
          <p:cNvPr id="7" name="Title 3">
            <a:extLst>
              <a:ext uri="{FF2B5EF4-FFF2-40B4-BE49-F238E27FC236}">
                <a16:creationId xmlns:a16="http://schemas.microsoft.com/office/drawing/2014/main" id="{4CC7C05A-3D15-484C-BC7A-43D1C1193D5F}"/>
              </a:ext>
            </a:extLst>
          </p:cNvPr>
          <p:cNvSpPr>
            <a:spLocks noGrp="1"/>
          </p:cNvSpPr>
          <p:nvPr>
            <p:ph type="ctrTitle"/>
          </p:nvPr>
        </p:nvSpPr>
        <p:spPr>
          <a:xfrm>
            <a:off x="490663" y="324953"/>
            <a:ext cx="9144000" cy="842665"/>
          </a:xfrm>
        </p:spPr>
        <p:txBody>
          <a:bodyPr>
            <a:normAutofit/>
          </a:bodyPr>
          <a:lstStyle/>
          <a:p>
            <a:pPr algn="l"/>
            <a:r>
              <a:rPr lang="en-US" sz="5400" dirty="0">
                <a:ln w="6350">
                  <a:noFill/>
                </a:ln>
                <a:latin typeface="Century Gothic" panose="020B0502020202020204" pitchFamily="34" charset="0"/>
              </a:rPr>
              <a:t>Lunar Roving Vehicle</a:t>
            </a:r>
          </a:p>
        </p:txBody>
      </p:sp>
    </p:spTree>
    <p:extLst>
      <p:ext uri="{BB962C8B-B14F-4D97-AF65-F5344CB8AC3E}">
        <p14:creationId xmlns:p14="http://schemas.microsoft.com/office/powerpoint/2010/main" val="56557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1564-B4D6-4BB7-AE42-1F899B60B482}"/>
              </a:ext>
            </a:extLst>
          </p:cNvPr>
          <p:cNvSpPr>
            <a:spLocks noGrp="1"/>
          </p:cNvSpPr>
          <p:nvPr>
            <p:ph type="ctrTitle"/>
          </p:nvPr>
        </p:nvSpPr>
        <p:spPr/>
        <p:txBody>
          <a:bodyPr/>
          <a:lstStyle/>
          <a:p>
            <a:r>
              <a:rPr lang="en-US" dirty="0">
                <a:solidFill>
                  <a:schemeClr val="bg1"/>
                </a:solidFill>
              </a:rPr>
              <a:t>NASA Press Releases</a:t>
            </a:r>
          </a:p>
        </p:txBody>
      </p:sp>
      <p:pic>
        <p:nvPicPr>
          <p:cNvPr id="3" name="Picture 2" descr="The front page of the Apollo 16 press kit." title="Apollo 16 Press Kit Front Page">
            <a:extLst>
              <a:ext uri="{FF2B5EF4-FFF2-40B4-BE49-F238E27FC236}">
                <a16:creationId xmlns:a16="http://schemas.microsoft.com/office/drawing/2014/main" id="{820E2CB2-8178-432A-9B1F-6E9404B3071A}"/>
              </a:ext>
            </a:extLst>
          </p:cNvPr>
          <p:cNvPicPr>
            <a:picLocks noChangeAspect="1"/>
          </p:cNvPicPr>
          <p:nvPr/>
        </p:nvPicPr>
        <p:blipFill rotWithShape="1">
          <a:blip r:embed="rId3"/>
          <a:srcRect l="10943" r="17812" b="39521"/>
          <a:stretch/>
        </p:blipFill>
        <p:spPr>
          <a:xfrm>
            <a:off x="627528" y="0"/>
            <a:ext cx="5227496" cy="6858000"/>
          </a:xfrm>
          <a:prstGeom prst="rect">
            <a:avLst/>
          </a:prstGeom>
        </p:spPr>
      </p:pic>
      <p:pic>
        <p:nvPicPr>
          <p:cNvPr id="5" name="Picture 4" descr="An overview of Apollo 16 as described in the press kit." title="Apollo 16 Overview">
            <a:extLst>
              <a:ext uri="{FF2B5EF4-FFF2-40B4-BE49-F238E27FC236}">
                <a16:creationId xmlns:a16="http://schemas.microsoft.com/office/drawing/2014/main" id="{3B7ECE4C-B848-49B6-B660-616A1FCA2FD7}"/>
              </a:ext>
            </a:extLst>
          </p:cNvPr>
          <p:cNvPicPr>
            <a:picLocks noChangeAspect="1"/>
          </p:cNvPicPr>
          <p:nvPr/>
        </p:nvPicPr>
        <p:blipFill rotWithShape="1">
          <a:blip r:embed="rId4"/>
          <a:srcRect l="8922" r="19428" b="38824"/>
          <a:stretch/>
        </p:blipFill>
        <p:spPr>
          <a:xfrm>
            <a:off x="6347012" y="0"/>
            <a:ext cx="5197233" cy="6858000"/>
          </a:xfrm>
          <a:prstGeom prst="rect">
            <a:avLst/>
          </a:prstGeom>
        </p:spPr>
      </p:pic>
    </p:spTree>
    <p:extLst>
      <p:ext uri="{BB962C8B-B14F-4D97-AF65-F5344CB8AC3E}">
        <p14:creationId xmlns:p14="http://schemas.microsoft.com/office/powerpoint/2010/main" val="233980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stronaut driving the rover on the lunar surface, with dust being kicked up by the rover's wheels.">
            <a:extLst>
              <a:ext uri="{FF2B5EF4-FFF2-40B4-BE49-F238E27FC236}">
                <a16:creationId xmlns:a16="http://schemas.microsoft.com/office/drawing/2014/main" id="{D33C7ABC-7049-4356-B6BF-0AB7A7792BA5}"/>
              </a:ext>
            </a:extLst>
          </p:cNvPr>
          <p:cNvPicPr>
            <a:picLocks noChangeAspect="1"/>
          </p:cNvPicPr>
          <p:nvPr/>
        </p:nvPicPr>
        <p:blipFill rotWithShape="1">
          <a:blip r:embed="rId3"/>
          <a:srcRect b="12738"/>
          <a:stretch/>
        </p:blipFill>
        <p:spPr>
          <a:xfrm>
            <a:off x="1138237" y="906844"/>
            <a:ext cx="9915525" cy="5951156"/>
          </a:xfrm>
          <a:prstGeom prst="rect">
            <a:avLst/>
          </a:prstGeom>
        </p:spPr>
      </p:pic>
      <p:sp>
        <p:nvSpPr>
          <p:cNvPr id="7" name="Title 3">
            <a:extLst>
              <a:ext uri="{FF2B5EF4-FFF2-40B4-BE49-F238E27FC236}">
                <a16:creationId xmlns:a16="http://schemas.microsoft.com/office/drawing/2014/main" id="{4CC7C05A-3D15-484C-BC7A-43D1C1193D5F}"/>
              </a:ext>
            </a:extLst>
          </p:cNvPr>
          <p:cNvSpPr>
            <a:spLocks noGrp="1"/>
          </p:cNvSpPr>
          <p:nvPr>
            <p:ph type="ctrTitle"/>
          </p:nvPr>
        </p:nvSpPr>
        <p:spPr>
          <a:xfrm>
            <a:off x="490663" y="324953"/>
            <a:ext cx="9144000" cy="842665"/>
          </a:xfrm>
        </p:spPr>
        <p:txBody>
          <a:bodyPr>
            <a:normAutofit/>
          </a:bodyPr>
          <a:lstStyle/>
          <a:p>
            <a:pPr algn="l"/>
            <a:r>
              <a:rPr lang="en-US" sz="5400" dirty="0">
                <a:ln w="6350">
                  <a:noFill/>
                </a:ln>
                <a:latin typeface="Century Gothic" panose="020B0502020202020204" pitchFamily="34" charset="0"/>
              </a:rPr>
              <a:t>Lunar Grand Prix</a:t>
            </a:r>
          </a:p>
        </p:txBody>
      </p:sp>
    </p:spTree>
    <p:extLst>
      <p:ext uri="{BB962C8B-B14F-4D97-AF65-F5344CB8AC3E}">
        <p14:creationId xmlns:p14="http://schemas.microsoft.com/office/powerpoint/2010/main" val="276100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366539" y="2542709"/>
            <a:ext cx="5254942" cy="1772581"/>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nSpc>
                <a:spcPct val="100000"/>
              </a:lnSpc>
            </a:pPr>
            <a:r>
              <a:rPr lang="en-US" sz="5400" dirty="0">
                <a:ln w="6350">
                  <a:noFill/>
                </a:ln>
                <a:latin typeface="Century Gothic" panose="020B0502020202020204" pitchFamily="34" charset="0"/>
              </a:rPr>
              <a:t>Lunar Sample Collection</a:t>
            </a:r>
          </a:p>
        </p:txBody>
      </p:sp>
      <p:sp>
        <p:nvSpPr>
          <p:cNvPr id="3" name="Title 2" hidden="1"/>
          <p:cNvSpPr>
            <a:spLocks noGrp="1"/>
          </p:cNvSpPr>
          <p:nvPr>
            <p:ph type="ctrTitle"/>
          </p:nvPr>
        </p:nvSpPr>
        <p:spPr/>
        <p:txBody>
          <a:bodyPr>
            <a:normAutofit/>
          </a:bodyPr>
          <a:lstStyle/>
          <a:p>
            <a:r>
              <a:rPr lang="en-US"/>
              <a:t>Apollo Lunar Surface Experiment Package</a:t>
            </a:r>
            <a:endParaRPr lang="en-US" dirty="0"/>
          </a:p>
        </p:txBody>
      </p:sp>
      <p:pic>
        <p:nvPicPr>
          <p:cNvPr id="4" name="Picture 3" descr="An astronaut bagging a lunar sample from a small crater. Experiments are dispersed on the ground around him. ">
            <a:extLst>
              <a:ext uri="{FF2B5EF4-FFF2-40B4-BE49-F238E27FC236}">
                <a16:creationId xmlns:a16="http://schemas.microsoft.com/office/drawing/2014/main" id="{E069B8B2-5721-4A52-9E7B-E3D24E3F7654}"/>
              </a:ext>
            </a:extLst>
          </p:cNvPr>
          <p:cNvPicPr>
            <a:picLocks noChangeAspect="1"/>
          </p:cNvPicPr>
          <p:nvPr/>
        </p:nvPicPr>
        <p:blipFill rotWithShape="1">
          <a:blip r:embed="rId3"/>
          <a:srcRect l="6596" t="9091"/>
          <a:stretch/>
        </p:blipFill>
        <p:spPr>
          <a:xfrm>
            <a:off x="5229486" y="-963"/>
            <a:ext cx="6962514" cy="6858963"/>
          </a:xfrm>
          <a:prstGeom prst="rect">
            <a:avLst/>
          </a:prstGeom>
        </p:spPr>
      </p:pic>
    </p:spTree>
    <p:extLst>
      <p:ext uri="{BB962C8B-B14F-4D97-AF65-F5344CB8AC3E}">
        <p14:creationId xmlns:p14="http://schemas.microsoft.com/office/powerpoint/2010/main" val="161671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301814" y="2685808"/>
            <a:ext cx="4834759" cy="1486383"/>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Sample Core Tubes</a:t>
            </a:r>
          </a:p>
        </p:txBody>
      </p:sp>
      <p:sp>
        <p:nvSpPr>
          <p:cNvPr id="3" name="Title 2" hidden="1"/>
          <p:cNvSpPr>
            <a:spLocks noGrp="1"/>
          </p:cNvSpPr>
          <p:nvPr>
            <p:ph type="ctrTitle"/>
          </p:nvPr>
        </p:nvSpPr>
        <p:spPr/>
        <p:txBody>
          <a:bodyPr>
            <a:normAutofit/>
          </a:bodyPr>
          <a:lstStyle/>
          <a:p>
            <a:r>
              <a:rPr lang="en-US"/>
              <a:t>Apollo Lunar Surface Experiment Package</a:t>
            </a:r>
            <a:endParaRPr lang="en-US" dirty="0"/>
          </a:p>
        </p:txBody>
      </p:sp>
      <p:pic>
        <p:nvPicPr>
          <p:cNvPr id="2" name="Picture 1" descr="A double core sample tube protruding from the Moon's surface, with boot prints embedded in the soil in front of the tube.">
            <a:extLst>
              <a:ext uri="{FF2B5EF4-FFF2-40B4-BE49-F238E27FC236}">
                <a16:creationId xmlns:a16="http://schemas.microsoft.com/office/drawing/2014/main" id="{8387B67B-6665-44F7-BCB6-540454CB5A0E}"/>
              </a:ext>
            </a:extLst>
          </p:cNvPr>
          <p:cNvPicPr>
            <a:picLocks noChangeAspect="1"/>
          </p:cNvPicPr>
          <p:nvPr/>
        </p:nvPicPr>
        <p:blipFill rotWithShape="1">
          <a:blip r:embed="rId3"/>
          <a:srcRect b="5000"/>
          <a:stretch/>
        </p:blipFill>
        <p:spPr>
          <a:xfrm>
            <a:off x="4973052" y="0"/>
            <a:ext cx="7218948" cy="6858000"/>
          </a:xfrm>
          <a:prstGeom prst="rect">
            <a:avLst/>
          </a:prstGeom>
        </p:spPr>
      </p:pic>
    </p:spTree>
    <p:extLst>
      <p:ext uri="{BB962C8B-B14F-4D97-AF65-F5344CB8AC3E}">
        <p14:creationId xmlns:p14="http://schemas.microsoft.com/office/powerpoint/2010/main" val="3713774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0D50778-C119-4C81-979C-B50A647045EC}"/>
              </a:ext>
            </a:extLst>
          </p:cNvPr>
          <p:cNvSpPr>
            <a:spLocks noGrp="1"/>
          </p:cNvSpPr>
          <p:nvPr>
            <p:ph type="ctrTitle"/>
          </p:nvPr>
        </p:nvSpPr>
        <p:spPr>
          <a:xfrm>
            <a:off x="402242" y="2630541"/>
            <a:ext cx="4658132" cy="1596918"/>
          </a:xfrm>
        </p:spPr>
        <p:txBody>
          <a:bodyPr>
            <a:normAutofit/>
          </a:bodyPr>
          <a:lstStyle/>
          <a:p>
            <a:pPr algn="l"/>
            <a:r>
              <a:rPr lang="en-US" sz="5400" dirty="0">
                <a:ln w="6350">
                  <a:noFill/>
                </a:ln>
                <a:latin typeface="Century Gothic" panose="020B0502020202020204" pitchFamily="34" charset="0"/>
              </a:rPr>
              <a:t>Exploring the Surface</a:t>
            </a:r>
          </a:p>
        </p:txBody>
      </p:sp>
      <p:pic>
        <p:nvPicPr>
          <p:cNvPr id="2" name="Picture 1" descr="An astronaut approaching a large rock on the Moon's surface. The lunar rover is shown in the background.">
            <a:extLst>
              <a:ext uri="{FF2B5EF4-FFF2-40B4-BE49-F238E27FC236}">
                <a16:creationId xmlns:a16="http://schemas.microsoft.com/office/drawing/2014/main" id="{E432FBFC-1190-4FAA-853A-7B2D3876B0EA}"/>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96307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9367C9-0E63-4D42-A405-D342F3EA2C0A}"/>
              </a:ext>
            </a:extLst>
          </p:cNvPr>
          <p:cNvSpPr>
            <a:spLocks noGrp="1"/>
          </p:cNvSpPr>
          <p:nvPr>
            <p:ph type="ctrTitle"/>
          </p:nvPr>
        </p:nvSpPr>
        <p:spPr/>
        <p:txBody>
          <a:bodyPr/>
          <a:lstStyle/>
          <a:p>
            <a:r>
              <a:rPr lang="en-US" dirty="0">
                <a:solidFill>
                  <a:schemeClr val="bg1"/>
                </a:solidFill>
              </a:rPr>
              <a:t>Exploring the Surface</a:t>
            </a:r>
          </a:p>
        </p:txBody>
      </p:sp>
      <p:pic>
        <p:nvPicPr>
          <p:cNvPr id="6" name="Picture 5" descr="The interior of the right side of North Ray Crater - different sizes of rocks are strewn throughout the image.">
            <a:extLst>
              <a:ext uri="{FF2B5EF4-FFF2-40B4-BE49-F238E27FC236}">
                <a16:creationId xmlns:a16="http://schemas.microsoft.com/office/drawing/2014/main" id="{9CA5AB21-4EC6-45D8-9A48-D203337D21DA}"/>
              </a:ext>
            </a:extLst>
          </p:cNvPr>
          <p:cNvPicPr>
            <a:picLocks noChangeAspect="1"/>
          </p:cNvPicPr>
          <p:nvPr/>
        </p:nvPicPr>
        <p:blipFill rotWithShape="1">
          <a:blip r:embed="rId3"/>
          <a:srcRect l="925"/>
          <a:stretch/>
        </p:blipFill>
        <p:spPr>
          <a:xfrm>
            <a:off x="6124321" y="706582"/>
            <a:ext cx="6067679" cy="6151418"/>
          </a:xfrm>
          <a:prstGeom prst="rect">
            <a:avLst/>
          </a:prstGeom>
        </p:spPr>
      </p:pic>
      <p:pic>
        <p:nvPicPr>
          <p:cNvPr id="8" name="Picture 7" descr="The interior of the left side of North Ray Crater - different sizes of rocks are strewn throughout the image.">
            <a:extLst>
              <a:ext uri="{FF2B5EF4-FFF2-40B4-BE49-F238E27FC236}">
                <a16:creationId xmlns:a16="http://schemas.microsoft.com/office/drawing/2014/main" id="{BB412338-F0C5-490E-90E4-862BEC119352}"/>
              </a:ext>
            </a:extLst>
          </p:cNvPr>
          <p:cNvPicPr>
            <a:picLocks noChangeAspect="1"/>
          </p:cNvPicPr>
          <p:nvPr/>
        </p:nvPicPr>
        <p:blipFill rotWithShape="1">
          <a:blip r:embed="rId4"/>
          <a:srcRect r="5664"/>
          <a:stretch/>
        </p:blipFill>
        <p:spPr>
          <a:xfrm>
            <a:off x="1" y="397566"/>
            <a:ext cx="6067679" cy="6460433"/>
          </a:xfrm>
          <a:prstGeom prst="rect">
            <a:avLst/>
          </a:prstGeom>
        </p:spPr>
      </p:pic>
    </p:spTree>
    <p:extLst>
      <p:ext uri="{BB962C8B-B14F-4D97-AF65-F5344CB8AC3E}">
        <p14:creationId xmlns:p14="http://schemas.microsoft.com/office/powerpoint/2010/main" val="368596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amily portrait sitting on the Moon's surface.">
            <a:extLst>
              <a:ext uri="{FF2B5EF4-FFF2-40B4-BE49-F238E27FC236}">
                <a16:creationId xmlns:a16="http://schemas.microsoft.com/office/drawing/2014/main" id="{69DF0DC4-1460-44FC-9C50-FC638AEAF723}"/>
              </a:ext>
            </a:extLst>
          </p:cNvPr>
          <p:cNvPicPr>
            <a:picLocks noChangeAspect="1"/>
          </p:cNvPicPr>
          <p:nvPr/>
        </p:nvPicPr>
        <p:blipFill>
          <a:blip r:embed="rId3"/>
          <a:stretch>
            <a:fillRect/>
          </a:stretch>
        </p:blipFill>
        <p:spPr>
          <a:xfrm>
            <a:off x="5401604" y="0"/>
            <a:ext cx="6790396" cy="6858000"/>
          </a:xfrm>
          <a:prstGeom prst="rect">
            <a:avLst/>
          </a:prstGeom>
        </p:spPr>
      </p:pic>
      <p:sp>
        <p:nvSpPr>
          <p:cNvPr id="6" name="Title 11"/>
          <p:cNvSpPr txBox="1">
            <a:spLocks/>
          </p:cNvSpPr>
          <p:nvPr/>
        </p:nvSpPr>
        <p:spPr>
          <a:xfrm>
            <a:off x="524565" y="571975"/>
            <a:ext cx="5419036" cy="789234"/>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 Family Portrait</a:t>
            </a:r>
          </a:p>
        </p:txBody>
      </p:sp>
      <p:sp>
        <p:nvSpPr>
          <p:cNvPr id="2" name="Title 1" hidden="1"/>
          <p:cNvSpPr>
            <a:spLocks noGrp="1"/>
          </p:cNvSpPr>
          <p:nvPr>
            <p:ph type="ctrTitle"/>
          </p:nvPr>
        </p:nvSpPr>
        <p:spPr/>
        <p:txBody>
          <a:bodyPr/>
          <a:lstStyle/>
          <a:p>
            <a:r>
              <a:rPr lang="en-US" dirty="0"/>
              <a:t>Apollo Lunar Surface Experiment Package</a:t>
            </a:r>
          </a:p>
        </p:txBody>
      </p:sp>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649789" y="3228075"/>
            <a:ext cx="4626591" cy="1354316"/>
          </a:xfrm>
          <a:prstGeom prst="rect">
            <a:avLst/>
          </a:prstGeom>
          <a:solidFill>
            <a:srgbClr val="000000">
              <a:alpha val="50196"/>
            </a:srgbClr>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Charlie Duke’s family portrait placed on the Moon</a:t>
            </a:r>
          </a:p>
        </p:txBody>
      </p:sp>
    </p:spTree>
    <p:extLst>
      <p:ext uri="{BB962C8B-B14F-4D97-AF65-F5344CB8AC3E}">
        <p14:creationId xmlns:p14="http://schemas.microsoft.com/office/powerpoint/2010/main" val="1972532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Apollo 12 Traverses</a:t>
            </a:r>
          </a:p>
        </p:txBody>
      </p:sp>
      <p:pic>
        <p:nvPicPr>
          <p:cNvPr id="2050" name="Picture 2" descr="Apollo 16 site: Traverse map">
            <a:extLst>
              <a:ext uri="{FF2B5EF4-FFF2-40B4-BE49-F238E27FC236}">
                <a16:creationId xmlns:a16="http://schemas.microsoft.com/office/drawing/2014/main" id="{4E256857-12FC-4E3C-96E2-327ED3B728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8" b="5301"/>
          <a:stretch/>
        </p:blipFill>
        <p:spPr bwMode="auto">
          <a:xfrm>
            <a:off x="3334064" y="0"/>
            <a:ext cx="55238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6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Apollo 12 Traverses</a:t>
            </a:r>
          </a:p>
        </p:txBody>
      </p:sp>
      <p:sp>
        <p:nvSpPr>
          <p:cNvPr id="7" name="Title 11">
            <a:extLst>
              <a:ext uri="{FF2B5EF4-FFF2-40B4-BE49-F238E27FC236}">
                <a16:creationId xmlns:a16="http://schemas.microsoft.com/office/drawing/2014/main" id="{E898C325-F148-4E41-BFBE-C84D668E7FD4}"/>
              </a:ext>
            </a:extLst>
          </p:cNvPr>
          <p:cNvSpPr txBox="1">
            <a:spLocks/>
          </p:cNvSpPr>
          <p:nvPr/>
        </p:nvSpPr>
        <p:spPr>
          <a:xfrm>
            <a:off x="633663" y="2327638"/>
            <a:ext cx="4612105" cy="2202724"/>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16 Traverses </a:t>
            </a:r>
            <a:r>
              <a:rPr lang="en-US" sz="5400" dirty="0">
                <a:ln w="6350">
                  <a:noFill/>
                </a:ln>
                <a:latin typeface="Century Gothic" panose="020B0502020202020204" pitchFamily="34" charset="0"/>
                <a:sym typeface="Wingdings" panose="05000000000000000000" pitchFamily="2" charset="2"/>
              </a:rPr>
              <a:t> Sydney</a:t>
            </a:r>
            <a:endParaRPr lang="en-US" sz="5400" dirty="0">
              <a:ln w="6350">
                <a:noFill/>
              </a:ln>
              <a:latin typeface="Century Gothic" panose="020B0502020202020204" pitchFamily="34" charset="0"/>
            </a:endParaRPr>
          </a:p>
        </p:txBody>
      </p:sp>
      <p:sp>
        <p:nvSpPr>
          <p:cNvPr id="6" name="Rectangle 5">
            <a:extLst>
              <a:ext uri="{FF2B5EF4-FFF2-40B4-BE49-F238E27FC236}">
                <a16:creationId xmlns:a16="http://schemas.microsoft.com/office/drawing/2014/main" id="{05906097-A1D0-4AF2-8F2F-F30BF5D74DBA}"/>
              </a:ext>
            </a:extLst>
          </p:cNvPr>
          <p:cNvSpPr/>
          <p:nvPr/>
        </p:nvSpPr>
        <p:spPr>
          <a:xfrm>
            <a:off x="10587701" y="6570215"/>
            <a:ext cx="2662970" cy="246221"/>
          </a:xfrm>
          <a:prstGeom prst="rect">
            <a:avLst/>
          </a:prstGeom>
        </p:spPr>
        <p:txBody>
          <a:bodyPr wrap="square">
            <a:spAutoFit/>
          </a:bodyPr>
          <a:lstStyle/>
          <a:p>
            <a:pPr defTabSz="914400"/>
            <a:r>
              <a:rPr lang="en-US" sz="1000" dirty="0">
                <a:latin typeface="Century Gothic"/>
              </a:rPr>
              <a:t>Thomas </a:t>
            </a:r>
            <a:r>
              <a:rPr lang="en-US" sz="1000" dirty="0" err="1">
                <a:latin typeface="Century Gothic"/>
              </a:rPr>
              <a:t>Schwagmeier</a:t>
            </a:r>
            <a:endParaRPr lang="en-US" sz="1000" dirty="0">
              <a:latin typeface="Century Gothic"/>
            </a:endParaRPr>
          </a:p>
        </p:txBody>
      </p:sp>
      <p:pic>
        <p:nvPicPr>
          <p:cNvPr id="8" name="Picture 7" descr="The Apollo 16 traverse map superimposed on a simplified map of Sydney.">
            <a:extLst>
              <a:ext uri="{FF2B5EF4-FFF2-40B4-BE49-F238E27FC236}">
                <a16:creationId xmlns:a16="http://schemas.microsoft.com/office/drawing/2014/main" id="{BE18BA44-0ACB-4AC8-954F-263C5D6F057F}"/>
              </a:ext>
            </a:extLst>
          </p:cNvPr>
          <p:cNvPicPr>
            <a:picLocks noChangeAspect="1"/>
          </p:cNvPicPr>
          <p:nvPr/>
        </p:nvPicPr>
        <p:blipFill>
          <a:blip r:embed="rId3"/>
          <a:stretch>
            <a:fillRect/>
          </a:stretch>
        </p:blipFill>
        <p:spPr>
          <a:xfrm>
            <a:off x="5729911" y="0"/>
            <a:ext cx="4857790" cy="6858000"/>
          </a:xfrm>
          <a:prstGeom prst="rect">
            <a:avLst/>
          </a:prstGeom>
        </p:spPr>
      </p:pic>
    </p:spTree>
    <p:extLst>
      <p:ext uri="{BB962C8B-B14F-4D97-AF65-F5344CB8AC3E}">
        <p14:creationId xmlns:p14="http://schemas.microsoft.com/office/powerpoint/2010/main" val="371375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Apollo 12 landing site, as imaged by the Lunar Reconnaissance Orbiter Camera</a:t>
            </a:r>
          </a:p>
        </p:txBody>
      </p:sp>
      <p:pic>
        <p:nvPicPr>
          <p:cNvPr id="3" name="Picture 2" descr="This lunar surface view was captured from lunar orbit and is centered on the Apollo 16 landing site, with key craters and astronaut sampling stations labeled.">
            <a:extLst>
              <a:ext uri="{FF2B5EF4-FFF2-40B4-BE49-F238E27FC236}">
                <a16:creationId xmlns:a16="http://schemas.microsoft.com/office/drawing/2014/main" id="{956DDB55-2ACC-48BB-AB01-2BD33FDD1679}"/>
              </a:ext>
            </a:extLst>
          </p:cNvPr>
          <p:cNvPicPr>
            <a:picLocks noChangeAspect="1"/>
          </p:cNvPicPr>
          <p:nvPr/>
        </p:nvPicPr>
        <p:blipFill>
          <a:blip r:embed="rId3"/>
          <a:stretch>
            <a:fillRect/>
          </a:stretch>
        </p:blipFill>
        <p:spPr>
          <a:xfrm>
            <a:off x="0" y="720090"/>
            <a:ext cx="12192000" cy="5417820"/>
          </a:xfrm>
          <a:prstGeom prst="rect">
            <a:avLst/>
          </a:prstGeom>
        </p:spPr>
      </p:pic>
    </p:spTree>
    <p:extLst>
      <p:ext uri="{BB962C8B-B14F-4D97-AF65-F5344CB8AC3E}">
        <p14:creationId xmlns:p14="http://schemas.microsoft.com/office/powerpoint/2010/main" val="362424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Apollo 12 landing site, as imaged by the Lunar Reconnaissance Orbiter Camera</a:t>
            </a:r>
          </a:p>
        </p:txBody>
      </p:sp>
      <p:pic>
        <p:nvPicPr>
          <p:cNvPr id="4" name="Picture 3" descr="A zoomed in version of the Apollo 16 landing site, as imaged by the Lunar Reconnaissance Orbiter Camera.">
            <a:extLst>
              <a:ext uri="{FF2B5EF4-FFF2-40B4-BE49-F238E27FC236}">
                <a16:creationId xmlns:a16="http://schemas.microsoft.com/office/drawing/2014/main" id="{295D6ED9-0345-411E-8734-5A36E379F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4279" cy="6858000"/>
          </a:xfrm>
          <a:prstGeom prst="rect">
            <a:avLst/>
          </a:prstGeom>
        </p:spPr>
      </p:pic>
    </p:spTree>
    <p:extLst>
      <p:ext uri="{BB962C8B-B14F-4D97-AF65-F5344CB8AC3E}">
        <p14:creationId xmlns:p14="http://schemas.microsoft.com/office/powerpoint/2010/main" val="2881290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58667" y="2304705"/>
            <a:ext cx="4532078" cy="368199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US" sz="3200" dirty="0">
                <a:latin typeface="Century Gothic" panose="020B0502020202020204" pitchFamily="34" charset="0"/>
              </a:rPr>
              <a:t>April 16-27, 1972</a:t>
            </a:r>
          </a:p>
          <a:p>
            <a:pPr marL="228600" lvl="0" indent="-228600" algn="l">
              <a:buFont typeface="Arial" panose="020B0604020202020204" pitchFamily="34" charset="0"/>
              <a:buChar char="•"/>
            </a:pPr>
            <a:endParaRPr lang="en-US" sz="1600" dirty="0">
              <a:latin typeface="Century Gothic" panose="020B0502020202020204" pitchFamily="34" charset="0"/>
            </a:endParaRPr>
          </a:p>
          <a:p>
            <a:pPr marL="228600" lvl="0" indent="-228600" algn="l">
              <a:buFont typeface="Arial" panose="020B0604020202020204" pitchFamily="34" charset="0"/>
              <a:buChar char="•"/>
            </a:pPr>
            <a:r>
              <a:rPr lang="en-US" sz="2800" dirty="0">
                <a:latin typeface="Century Gothic" panose="020B0502020202020204" pitchFamily="34" charset="0"/>
              </a:rPr>
              <a:t>Thomas “Ken” K. Mattingly II</a:t>
            </a:r>
          </a:p>
          <a:p>
            <a:pPr marL="685800" lvl="1" indent="-228600" algn="l">
              <a:buFont typeface="Arial" panose="020B0604020202020204" pitchFamily="34" charset="0"/>
              <a:buChar char="•"/>
            </a:pPr>
            <a:r>
              <a:rPr lang="en-US" sz="2400" dirty="0">
                <a:latin typeface="Century Gothic" panose="020B0502020202020204" pitchFamily="34" charset="0"/>
              </a:rPr>
              <a:t>Command module pilot</a:t>
            </a:r>
          </a:p>
          <a:p>
            <a:pPr marL="228600" lvl="0" indent="-228600" algn="l">
              <a:buFont typeface="Arial" panose="020B0604020202020204" pitchFamily="34" charset="0"/>
              <a:buChar char="•"/>
            </a:pPr>
            <a:r>
              <a:rPr lang="en-US" sz="2800" dirty="0">
                <a:latin typeface="Century Gothic" panose="020B0502020202020204" pitchFamily="34" charset="0"/>
              </a:rPr>
              <a:t>John W. Young</a:t>
            </a:r>
          </a:p>
          <a:p>
            <a:pPr marL="685800" lvl="1" indent="-228600" algn="l">
              <a:buFont typeface="Arial" panose="020B0604020202020204" pitchFamily="34" charset="0"/>
              <a:buChar char="•"/>
            </a:pPr>
            <a:r>
              <a:rPr lang="en-US" sz="2400" dirty="0">
                <a:latin typeface="Century Gothic" panose="020B0502020202020204" pitchFamily="34" charset="0"/>
              </a:rPr>
              <a:t>Commander</a:t>
            </a:r>
          </a:p>
          <a:p>
            <a:pPr marL="228600" lvl="0" indent="-228600" algn="l">
              <a:buFont typeface="Arial" panose="020B0604020202020204" pitchFamily="34" charset="0"/>
              <a:buChar char="•"/>
            </a:pPr>
            <a:r>
              <a:rPr lang="en-US" sz="2800" dirty="0">
                <a:latin typeface="Century Gothic" panose="020B0502020202020204" pitchFamily="34" charset="0"/>
              </a:rPr>
              <a:t>Charles M. Duke, Jr.</a:t>
            </a:r>
          </a:p>
          <a:p>
            <a:pPr marL="685800" lvl="1" indent="-228600" algn="l">
              <a:buFont typeface="Arial" panose="020B0604020202020204" pitchFamily="34" charset="0"/>
              <a:buChar char="•"/>
            </a:pPr>
            <a:r>
              <a:rPr lang="en-US" sz="2400" dirty="0">
                <a:latin typeface="Century Gothic" panose="020B0502020202020204" pitchFamily="34" charset="0"/>
              </a:rPr>
              <a:t>Lunar module pilot</a:t>
            </a:r>
          </a:p>
        </p:txBody>
      </p:sp>
      <p:sp>
        <p:nvSpPr>
          <p:cNvPr id="4" name="Title 3">
            <a:extLst>
              <a:ext uri="{FF2B5EF4-FFF2-40B4-BE49-F238E27FC236}">
                <a16:creationId xmlns:a16="http://schemas.microsoft.com/office/drawing/2014/main" id="{8E237A94-919D-4B4E-B6F1-E8AE7ECF82F9}"/>
              </a:ext>
            </a:extLst>
          </p:cNvPr>
          <p:cNvSpPr>
            <a:spLocks noGrp="1"/>
          </p:cNvSpPr>
          <p:nvPr>
            <p:ph type="ctrTitle"/>
          </p:nvPr>
        </p:nvSpPr>
        <p:spPr>
          <a:xfrm>
            <a:off x="184825" y="623928"/>
            <a:ext cx="9773395" cy="945660"/>
          </a:xfrm>
        </p:spPr>
        <p:txBody>
          <a:bodyPr>
            <a:normAutofit/>
          </a:bodyPr>
          <a:lstStyle/>
          <a:p>
            <a:pPr algn="l"/>
            <a:r>
              <a:rPr lang="en-US" sz="5400" dirty="0">
                <a:latin typeface="Century Gothic" panose="020B0502020202020204" pitchFamily="34" charset="0"/>
              </a:rPr>
              <a:t>Overview</a:t>
            </a:r>
          </a:p>
        </p:txBody>
      </p:sp>
      <p:pic>
        <p:nvPicPr>
          <p:cNvPr id="6" name="Picture 5" descr="Thomas “Ken” K. Mattingly II, John W. Young, Charles M. Duke, Jr.&#10;" title="Apollo 16 Crew">
            <a:extLst>
              <a:ext uri="{FF2B5EF4-FFF2-40B4-BE49-F238E27FC236}">
                <a16:creationId xmlns:a16="http://schemas.microsoft.com/office/drawing/2014/main" id="{E4246E26-E070-4486-926B-0817D6555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587" y="0"/>
            <a:ext cx="7327413" cy="6858000"/>
          </a:xfrm>
          <a:prstGeom prst="rect">
            <a:avLst/>
          </a:prstGeom>
          <a:ln>
            <a:noFill/>
          </a:ln>
          <a:effectLst/>
        </p:spPr>
      </p:pic>
    </p:spTree>
    <p:extLst>
      <p:ext uri="{BB962C8B-B14F-4D97-AF65-F5344CB8AC3E}">
        <p14:creationId xmlns:p14="http://schemas.microsoft.com/office/powerpoint/2010/main" val="1980308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0D50778-C119-4C81-979C-B50A647045EC}"/>
              </a:ext>
            </a:extLst>
          </p:cNvPr>
          <p:cNvSpPr>
            <a:spLocks noGrp="1"/>
          </p:cNvSpPr>
          <p:nvPr>
            <p:ph type="ctrTitle"/>
          </p:nvPr>
        </p:nvSpPr>
        <p:spPr>
          <a:xfrm>
            <a:off x="329504" y="408528"/>
            <a:ext cx="5666050" cy="879946"/>
          </a:xfrm>
        </p:spPr>
        <p:txBody>
          <a:bodyPr>
            <a:normAutofit/>
          </a:bodyPr>
          <a:lstStyle/>
          <a:p>
            <a:pPr algn="l"/>
            <a:r>
              <a:rPr lang="en-US" sz="5400" dirty="0">
                <a:ln w="6350">
                  <a:noFill/>
                </a:ln>
                <a:latin typeface="Century Gothic" panose="020B0502020202020204" pitchFamily="34" charset="0"/>
              </a:rPr>
              <a:t>A Lunar Ascent</a:t>
            </a:r>
          </a:p>
        </p:txBody>
      </p:sp>
      <p:pic>
        <p:nvPicPr>
          <p:cNvPr id="3" name="Apollo 16 Lunar Ascent" descr="This video shows the lunar module ascent stage lifting off from the Moon.">
            <a:hlinkClick r:id="" action="ppaction://media"/>
            <a:extLst>
              <a:ext uri="{FF2B5EF4-FFF2-40B4-BE49-F238E27FC236}">
                <a16:creationId xmlns:a16="http://schemas.microsoft.com/office/drawing/2014/main" id="{75702399-D143-4C0E-8551-5B7969AA8F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0268" y="1288474"/>
            <a:ext cx="8170572" cy="5569526"/>
          </a:xfrm>
          <a:prstGeom prst="rect">
            <a:avLst/>
          </a:prstGeom>
        </p:spPr>
      </p:pic>
    </p:spTree>
    <p:extLst>
      <p:ext uri="{BB962C8B-B14F-4D97-AF65-F5344CB8AC3E}">
        <p14:creationId xmlns:p14="http://schemas.microsoft.com/office/powerpoint/2010/main" val="14426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command and service module as viewed from the lunar module, with the hilly terrain near the northwest rim of Valier crater on the Moon in the background.">
            <a:extLst>
              <a:ext uri="{FF2B5EF4-FFF2-40B4-BE49-F238E27FC236}">
                <a16:creationId xmlns:a16="http://schemas.microsoft.com/office/drawing/2014/main" id="{1CDA12C7-93C1-4AD5-869F-8675D73AFA90}"/>
              </a:ext>
            </a:extLst>
          </p:cNvPr>
          <p:cNvPicPr>
            <a:picLocks noChangeAspect="1"/>
          </p:cNvPicPr>
          <p:nvPr/>
        </p:nvPicPr>
        <p:blipFill rotWithShape="1">
          <a:blip r:embed="rId3"/>
          <a:srcRect l="6004"/>
          <a:stretch/>
        </p:blipFill>
        <p:spPr>
          <a:xfrm>
            <a:off x="5823284" y="0"/>
            <a:ext cx="6368715" cy="6858000"/>
          </a:xfrm>
          <a:prstGeom prst="rect">
            <a:avLst/>
          </a:prstGeom>
        </p:spPr>
      </p:pic>
      <p:sp>
        <p:nvSpPr>
          <p:cNvPr id="4" name="Content Placeholder 2">
            <a:extLst>
              <a:ext uri="{FF2B5EF4-FFF2-40B4-BE49-F238E27FC236}">
                <a16:creationId xmlns:a16="http://schemas.microsoft.com/office/drawing/2014/main" id="{55D729C9-E1C4-4C00-A79A-58E34608080C}"/>
              </a:ext>
            </a:extLst>
          </p:cNvPr>
          <p:cNvSpPr txBox="1">
            <a:spLocks/>
          </p:cNvSpPr>
          <p:nvPr/>
        </p:nvSpPr>
        <p:spPr>
          <a:xfrm>
            <a:off x="493279" y="2341264"/>
            <a:ext cx="5330005" cy="3528479"/>
          </a:xfrm>
          <a:prstGeom prst="rect">
            <a:avLst/>
          </a:prstGeom>
          <a:no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Metric and Panoramic Cameras</a:t>
            </a:r>
          </a:p>
          <a:p>
            <a:pPr marL="171450" indent="-171450" algn="l">
              <a:buFont typeface="Arial" panose="020B0604020202020204" pitchFamily="34" charset="0"/>
              <a:buChar char="•"/>
            </a:pPr>
            <a:r>
              <a:rPr lang="en-US" sz="3200" dirty="0">
                <a:latin typeface="Century Gothic" panose="020B0502020202020204" pitchFamily="34" charset="0"/>
              </a:rPr>
              <a:t>Laser Altimeter</a:t>
            </a:r>
          </a:p>
          <a:p>
            <a:pPr marL="171450" indent="-171450" algn="l">
              <a:buFont typeface="Arial" panose="020B0604020202020204" pitchFamily="34" charset="0"/>
              <a:buChar char="•"/>
            </a:pPr>
            <a:r>
              <a:rPr lang="en-US" sz="3200" dirty="0">
                <a:latin typeface="Century Gothic" panose="020B0502020202020204" pitchFamily="34" charset="0"/>
              </a:rPr>
              <a:t>S-Band Transponder Experiment</a:t>
            </a:r>
          </a:p>
          <a:p>
            <a:pPr marL="171450" indent="-171450" algn="l">
              <a:buFont typeface="Arial" panose="020B0604020202020204" pitchFamily="34" charset="0"/>
              <a:buChar char="•"/>
            </a:pPr>
            <a:r>
              <a:rPr lang="en-US" sz="3200" dirty="0">
                <a:latin typeface="Century Gothic" panose="020B0502020202020204" pitchFamily="34" charset="0"/>
              </a:rPr>
              <a:t>X-ray Fluorescence Spectrometer Experiment</a:t>
            </a:r>
          </a:p>
        </p:txBody>
      </p:sp>
      <p:sp>
        <p:nvSpPr>
          <p:cNvPr id="5" name="Title 11"/>
          <p:cNvSpPr txBox="1">
            <a:spLocks/>
          </p:cNvSpPr>
          <p:nvPr/>
        </p:nvSpPr>
        <p:spPr>
          <a:xfrm>
            <a:off x="243898" y="498764"/>
            <a:ext cx="10167794" cy="854244"/>
          </a:xfrm>
          <a:prstGeom prst="rect">
            <a:avLst/>
          </a:prstGeom>
          <a:solidFill>
            <a:srgbClr val="000000">
              <a:alpha val="50196"/>
            </a:srgb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Science Experiments in Orbit (1)</a:t>
            </a:r>
          </a:p>
        </p:txBody>
      </p:sp>
      <p:sp>
        <p:nvSpPr>
          <p:cNvPr id="2" name="Title 1" hidden="1"/>
          <p:cNvSpPr>
            <a:spLocks noGrp="1"/>
          </p:cNvSpPr>
          <p:nvPr>
            <p:ph type="ctrTitle"/>
          </p:nvPr>
        </p:nvSpPr>
        <p:spPr/>
        <p:txBody>
          <a:bodyPr/>
          <a:lstStyle/>
          <a:p>
            <a:r>
              <a:rPr lang="en-US" dirty="0"/>
              <a:t>Surface Experiments on the Moon</a:t>
            </a:r>
          </a:p>
        </p:txBody>
      </p:sp>
    </p:spTree>
    <p:extLst>
      <p:ext uri="{BB962C8B-B14F-4D97-AF65-F5344CB8AC3E}">
        <p14:creationId xmlns:p14="http://schemas.microsoft.com/office/powerpoint/2010/main" val="2426622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command and service module as viewed from the lunar module, with the hilly terrain near the northwest rim of Valier crater on the Moon in the background.">
            <a:extLst>
              <a:ext uri="{FF2B5EF4-FFF2-40B4-BE49-F238E27FC236}">
                <a16:creationId xmlns:a16="http://schemas.microsoft.com/office/drawing/2014/main" id="{F120E2DD-1C65-4800-B13F-B3B8D99E8E5E}"/>
              </a:ext>
            </a:extLst>
          </p:cNvPr>
          <p:cNvPicPr>
            <a:picLocks noChangeAspect="1"/>
          </p:cNvPicPr>
          <p:nvPr/>
        </p:nvPicPr>
        <p:blipFill rotWithShape="1">
          <a:blip r:embed="rId3"/>
          <a:srcRect l="6004"/>
          <a:stretch/>
        </p:blipFill>
        <p:spPr>
          <a:xfrm>
            <a:off x="5823284" y="0"/>
            <a:ext cx="6368715" cy="6858000"/>
          </a:xfrm>
          <a:prstGeom prst="rect">
            <a:avLst/>
          </a:prstGeom>
        </p:spPr>
      </p:pic>
      <p:sp>
        <p:nvSpPr>
          <p:cNvPr id="2" name="Title 1" hidden="1"/>
          <p:cNvSpPr>
            <a:spLocks noGrp="1"/>
          </p:cNvSpPr>
          <p:nvPr>
            <p:ph type="ctrTitle"/>
          </p:nvPr>
        </p:nvSpPr>
        <p:spPr/>
        <p:txBody>
          <a:bodyPr/>
          <a:lstStyle/>
          <a:p>
            <a:r>
              <a:rPr lang="en-US" dirty="0"/>
              <a:t>Surface Experiments on the Moon</a:t>
            </a:r>
          </a:p>
        </p:txBody>
      </p:sp>
      <p:sp>
        <p:nvSpPr>
          <p:cNvPr id="4" name="Content Placeholder 2">
            <a:extLst>
              <a:ext uri="{FF2B5EF4-FFF2-40B4-BE49-F238E27FC236}">
                <a16:creationId xmlns:a16="http://schemas.microsoft.com/office/drawing/2014/main" id="{55D729C9-E1C4-4C00-A79A-58E34608080C}"/>
              </a:ext>
            </a:extLst>
          </p:cNvPr>
          <p:cNvSpPr txBox="1">
            <a:spLocks/>
          </p:cNvSpPr>
          <p:nvPr/>
        </p:nvSpPr>
        <p:spPr>
          <a:xfrm>
            <a:off x="345114" y="2202981"/>
            <a:ext cx="5478170" cy="357097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Gamma-ray Spectrometer Experiment </a:t>
            </a:r>
          </a:p>
          <a:p>
            <a:pPr marL="171450" indent="-171450" algn="l">
              <a:buFont typeface="Arial" panose="020B0604020202020204" pitchFamily="34" charset="0"/>
              <a:buChar char="•"/>
            </a:pPr>
            <a:r>
              <a:rPr lang="en-US" sz="3200" dirty="0">
                <a:latin typeface="Century Gothic" panose="020B0502020202020204" pitchFamily="34" charset="0"/>
              </a:rPr>
              <a:t>Alpha Particle Spectrometer Experiment </a:t>
            </a:r>
          </a:p>
          <a:p>
            <a:pPr marL="171450" indent="-171450" algn="l">
              <a:buFont typeface="Arial" panose="020B0604020202020204" pitchFamily="34" charset="0"/>
              <a:buChar char="•"/>
            </a:pPr>
            <a:r>
              <a:rPr lang="en-US" sz="3200" dirty="0">
                <a:latin typeface="Century Gothic" panose="020B0502020202020204" pitchFamily="34" charset="0"/>
              </a:rPr>
              <a:t>Orbital Mass Spectrometer Experiment</a:t>
            </a:r>
          </a:p>
          <a:p>
            <a:pPr marL="171450" indent="-171450" algn="l">
              <a:buFont typeface="Arial" panose="020B0604020202020204" pitchFamily="34" charset="0"/>
              <a:buChar char="•"/>
            </a:pPr>
            <a:r>
              <a:rPr lang="en-US" sz="3200" dirty="0">
                <a:latin typeface="Century Gothic" panose="020B0502020202020204" pitchFamily="34" charset="0"/>
              </a:rPr>
              <a:t>Bistatic Radar Experiment</a:t>
            </a:r>
          </a:p>
        </p:txBody>
      </p:sp>
      <p:sp>
        <p:nvSpPr>
          <p:cNvPr id="13" name="Title 11">
            <a:extLst>
              <a:ext uri="{FF2B5EF4-FFF2-40B4-BE49-F238E27FC236}">
                <a16:creationId xmlns:a16="http://schemas.microsoft.com/office/drawing/2014/main" id="{047D3BFD-E1C6-4114-94F7-FC50371D7E4A}"/>
              </a:ext>
            </a:extLst>
          </p:cNvPr>
          <p:cNvSpPr txBox="1">
            <a:spLocks/>
          </p:cNvSpPr>
          <p:nvPr/>
        </p:nvSpPr>
        <p:spPr>
          <a:xfrm>
            <a:off x="243898" y="498764"/>
            <a:ext cx="10167794" cy="854244"/>
          </a:xfrm>
          <a:prstGeom prst="rect">
            <a:avLst/>
          </a:prstGeom>
          <a:solidFill>
            <a:srgbClr val="000000">
              <a:alpha val="50196"/>
            </a:srgb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Science Experiments in Orbit (2)</a:t>
            </a:r>
          </a:p>
        </p:txBody>
      </p:sp>
    </p:spTree>
    <p:extLst>
      <p:ext uri="{BB962C8B-B14F-4D97-AF65-F5344CB8AC3E}">
        <p14:creationId xmlns:p14="http://schemas.microsoft.com/office/powerpoint/2010/main" val="366772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pacecraft's view of the impact site of the Apollo S-IVB rocket stage on the Moon. Bright rays extend from the central impact location.">
            <a:extLst>
              <a:ext uri="{FF2B5EF4-FFF2-40B4-BE49-F238E27FC236}">
                <a16:creationId xmlns:a16="http://schemas.microsoft.com/office/drawing/2014/main" id="{79F575EF-3EBE-4255-9B9B-BCE3E3EE5067}"/>
              </a:ext>
            </a:extLst>
          </p:cNvPr>
          <p:cNvPicPr>
            <a:picLocks noChangeAspect="1"/>
          </p:cNvPicPr>
          <p:nvPr/>
        </p:nvPicPr>
        <p:blipFill>
          <a:blip r:embed="rId3"/>
          <a:stretch>
            <a:fillRect/>
          </a:stretch>
        </p:blipFill>
        <p:spPr>
          <a:xfrm>
            <a:off x="637913" y="0"/>
            <a:ext cx="10916174" cy="6858000"/>
          </a:xfrm>
          <a:prstGeom prst="rect">
            <a:avLst/>
          </a:prstGeom>
        </p:spPr>
      </p:pic>
      <p:sp>
        <p:nvSpPr>
          <p:cNvPr id="5" name="Title 11"/>
          <p:cNvSpPr txBox="1">
            <a:spLocks/>
          </p:cNvSpPr>
          <p:nvPr/>
        </p:nvSpPr>
        <p:spPr>
          <a:xfrm>
            <a:off x="949814" y="530411"/>
            <a:ext cx="10292372"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S-IVB Rocket Stage Impact Site</a:t>
            </a:r>
          </a:p>
        </p:txBody>
      </p:sp>
      <p:sp>
        <p:nvSpPr>
          <p:cNvPr id="2" name="Title 1" hidden="1"/>
          <p:cNvSpPr>
            <a:spLocks noGrp="1"/>
          </p:cNvSpPr>
          <p:nvPr>
            <p:ph type="ctrTitle"/>
          </p:nvPr>
        </p:nvSpPr>
        <p:spPr/>
        <p:txBody>
          <a:bodyPr/>
          <a:lstStyle/>
          <a:p>
            <a:r>
              <a:rPr lang="en-US" dirty="0"/>
              <a:t>Surface Experiments on the Moon</a:t>
            </a:r>
          </a:p>
        </p:txBody>
      </p:sp>
      <p:sp>
        <p:nvSpPr>
          <p:cNvPr id="6" name="Rectangle 5">
            <a:extLst>
              <a:ext uri="{FF2B5EF4-FFF2-40B4-BE49-F238E27FC236}">
                <a16:creationId xmlns:a16="http://schemas.microsoft.com/office/drawing/2014/main" id="{D0C5DBE0-8108-42FA-AE2C-1D6AA9026FD3}"/>
              </a:ext>
            </a:extLst>
          </p:cNvPr>
          <p:cNvSpPr/>
          <p:nvPr/>
        </p:nvSpPr>
        <p:spPr>
          <a:xfrm>
            <a:off x="9138823" y="6577954"/>
            <a:ext cx="2662970" cy="246221"/>
          </a:xfrm>
          <a:prstGeom prst="rect">
            <a:avLst/>
          </a:prstGeom>
        </p:spPr>
        <p:txBody>
          <a:bodyPr wrap="square">
            <a:spAutoFit/>
          </a:bodyPr>
          <a:lstStyle/>
          <a:p>
            <a:pPr defTabSz="914400"/>
            <a:r>
              <a:rPr lang="it-IT" sz="1000" dirty="0">
                <a:latin typeface="Century Gothic"/>
              </a:rPr>
              <a:t>NASA/GSFC/Arizona State University</a:t>
            </a:r>
            <a:endParaRPr lang="en-US" sz="1000" dirty="0">
              <a:latin typeface="Century Gothic"/>
            </a:endParaRPr>
          </a:p>
        </p:txBody>
      </p:sp>
    </p:spTree>
    <p:extLst>
      <p:ext uri="{BB962C8B-B14F-4D97-AF65-F5344CB8AC3E}">
        <p14:creationId xmlns:p14="http://schemas.microsoft.com/office/powerpoint/2010/main" val="2879580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covery helicopter hovers over the Apollo 16 command module while Navy divers work in the raft after the crew splashed down in the ocean.">
            <a:extLst>
              <a:ext uri="{FF2B5EF4-FFF2-40B4-BE49-F238E27FC236}">
                <a16:creationId xmlns:a16="http://schemas.microsoft.com/office/drawing/2014/main" id="{0F104E41-D888-4999-8BD8-A77B49EFCEF8}"/>
              </a:ext>
            </a:extLst>
          </p:cNvPr>
          <p:cNvPicPr>
            <a:picLocks noChangeAspect="1"/>
          </p:cNvPicPr>
          <p:nvPr/>
        </p:nvPicPr>
        <p:blipFill>
          <a:blip r:embed="rId3"/>
          <a:stretch>
            <a:fillRect/>
          </a:stretch>
        </p:blipFill>
        <p:spPr>
          <a:xfrm>
            <a:off x="5358120" y="0"/>
            <a:ext cx="6833880" cy="6858000"/>
          </a:xfrm>
          <a:prstGeom prst="rect">
            <a:avLst/>
          </a:prstGeom>
        </p:spPr>
      </p:pic>
      <p:pic>
        <p:nvPicPr>
          <p:cNvPr id="4098" name="Picture 2" descr="The Apollo 16 command module descends towards the ocean with three parachutes deployed above it.">
            <a:extLst>
              <a:ext uri="{FF2B5EF4-FFF2-40B4-BE49-F238E27FC236}">
                <a16:creationId xmlns:a16="http://schemas.microsoft.com/office/drawing/2014/main" id="{4E231282-2B66-4725-9B12-588D8CFF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3" y="0"/>
            <a:ext cx="5487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p:cNvSpPr>
            <a:spLocks noGrp="1"/>
          </p:cNvSpPr>
          <p:nvPr>
            <p:ph type="ctrTitle"/>
          </p:nvPr>
        </p:nvSpPr>
        <p:spPr/>
        <p:txBody>
          <a:bodyPr/>
          <a:lstStyle/>
          <a:p>
            <a:r>
              <a:rPr lang="en-US" dirty="0"/>
              <a:t>Splashdown</a:t>
            </a:r>
          </a:p>
        </p:txBody>
      </p:sp>
      <p:sp>
        <p:nvSpPr>
          <p:cNvPr id="5" name="Title 11"/>
          <p:cNvSpPr txBox="1">
            <a:spLocks/>
          </p:cNvSpPr>
          <p:nvPr/>
        </p:nvSpPr>
        <p:spPr>
          <a:xfrm>
            <a:off x="3947987" y="3033716"/>
            <a:ext cx="4296026" cy="790567"/>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Splashdown</a:t>
            </a:r>
          </a:p>
        </p:txBody>
      </p:sp>
    </p:spTree>
    <p:extLst>
      <p:ext uri="{BB962C8B-B14F-4D97-AF65-F5344CB8AC3E}">
        <p14:creationId xmlns:p14="http://schemas.microsoft.com/office/powerpoint/2010/main" val="31306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man cuts into a lunar cake with onlookers in the background.">
            <a:extLst>
              <a:ext uri="{FF2B5EF4-FFF2-40B4-BE49-F238E27FC236}">
                <a16:creationId xmlns:a16="http://schemas.microsoft.com/office/drawing/2014/main" id="{BEE99D59-5958-4FBF-A1A0-D70D51FF9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428" y="0"/>
            <a:ext cx="8523143"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p:cNvSpPr>
            <a:spLocks noGrp="1"/>
          </p:cNvSpPr>
          <p:nvPr>
            <p:ph type="ctrTitle"/>
          </p:nvPr>
        </p:nvSpPr>
        <p:spPr/>
        <p:txBody>
          <a:bodyPr/>
          <a:lstStyle/>
          <a:p>
            <a:r>
              <a:rPr lang="en-US" dirty="0"/>
              <a:t>Splashdown</a:t>
            </a:r>
          </a:p>
        </p:txBody>
      </p:sp>
      <p:sp>
        <p:nvSpPr>
          <p:cNvPr id="5" name="Title 11"/>
          <p:cNvSpPr txBox="1">
            <a:spLocks/>
          </p:cNvSpPr>
          <p:nvPr/>
        </p:nvSpPr>
        <p:spPr>
          <a:xfrm>
            <a:off x="3947987" y="342042"/>
            <a:ext cx="4296026" cy="790567"/>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5400" dirty="0">
                <a:ln w="6350">
                  <a:noFill/>
                </a:ln>
                <a:latin typeface="Century Gothic" panose="020B0502020202020204" pitchFamily="34" charset="0"/>
              </a:rPr>
              <a:t>Moon Cake!</a:t>
            </a:r>
          </a:p>
        </p:txBody>
      </p:sp>
    </p:spTree>
    <p:extLst>
      <p:ext uri="{BB962C8B-B14F-4D97-AF65-F5344CB8AC3E}">
        <p14:creationId xmlns:p14="http://schemas.microsoft.com/office/powerpoint/2010/main" val="3206902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ctrTitle"/>
          </p:nvPr>
        </p:nvSpPr>
        <p:spPr/>
        <p:txBody>
          <a:bodyPr/>
          <a:lstStyle/>
          <a:p>
            <a:r>
              <a:rPr lang="en-US" dirty="0"/>
              <a:t>Returned Samples</a:t>
            </a:r>
          </a:p>
        </p:txBody>
      </p:sp>
      <p:sp>
        <p:nvSpPr>
          <p:cNvPr id="9" name="Title 11"/>
          <p:cNvSpPr txBox="1">
            <a:spLocks/>
          </p:cNvSpPr>
          <p:nvPr/>
        </p:nvSpPr>
        <p:spPr>
          <a:xfrm>
            <a:off x="288926" y="40660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Returned Samples</a:t>
            </a:r>
          </a:p>
        </p:txBody>
      </p:sp>
      <p:pic>
        <p:nvPicPr>
          <p:cNvPr id="2" name="Picture 1" descr="An impact melt breccia lunar sample perched on a measuring table.&#10;">
            <a:extLst>
              <a:ext uri="{FF2B5EF4-FFF2-40B4-BE49-F238E27FC236}">
                <a16:creationId xmlns:a16="http://schemas.microsoft.com/office/drawing/2014/main" id="{39DDE11B-F27E-4240-ACE1-B5A5A3D5664A}"/>
              </a:ext>
            </a:extLst>
          </p:cNvPr>
          <p:cNvPicPr>
            <a:picLocks noChangeAspect="1"/>
          </p:cNvPicPr>
          <p:nvPr/>
        </p:nvPicPr>
        <p:blipFill>
          <a:blip r:embed="rId3"/>
          <a:stretch>
            <a:fillRect/>
          </a:stretch>
        </p:blipFill>
        <p:spPr>
          <a:xfrm>
            <a:off x="-49908" y="1521165"/>
            <a:ext cx="6778368" cy="5336835"/>
          </a:xfrm>
          <a:prstGeom prst="rect">
            <a:avLst/>
          </a:prstGeom>
        </p:spPr>
      </p:pic>
      <p:pic>
        <p:nvPicPr>
          <p:cNvPr id="6" name="Picture 5" descr="A fractured spheroid sample of yellow-green to light brown glass sitting on top of a platform with a measuring cube at left and ruler above.">
            <a:extLst>
              <a:ext uri="{FF2B5EF4-FFF2-40B4-BE49-F238E27FC236}">
                <a16:creationId xmlns:a16="http://schemas.microsoft.com/office/drawing/2014/main" id="{6F71178B-83DE-48FC-BB32-6A8D492812A7}"/>
              </a:ext>
            </a:extLst>
          </p:cNvPr>
          <p:cNvPicPr>
            <a:picLocks noChangeAspect="1"/>
          </p:cNvPicPr>
          <p:nvPr/>
        </p:nvPicPr>
        <p:blipFill>
          <a:blip r:embed="rId4"/>
          <a:stretch>
            <a:fillRect/>
          </a:stretch>
        </p:blipFill>
        <p:spPr>
          <a:xfrm>
            <a:off x="6728460" y="0"/>
            <a:ext cx="5463540" cy="6858000"/>
          </a:xfrm>
          <a:prstGeom prst="rect">
            <a:avLst/>
          </a:prstGeom>
        </p:spPr>
      </p:pic>
    </p:spTree>
    <p:extLst>
      <p:ext uri="{BB962C8B-B14F-4D97-AF65-F5344CB8AC3E}">
        <p14:creationId xmlns:p14="http://schemas.microsoft.com/office/powerpoint/2010/main" val="711526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lunar module approaching the command module during rendezvous. The lunar surface is shown below the lunar module.">
            <a:extLst>
              <a:ext uri="{FF2B5EF4-FFF2-40B4-BE49-F238E27FC236}">
                <a16:creationId xmlns:a16="http://schemas.microsoft.com/office/drawing/2014/main" id="{5F57575A-D2CF-4B58-8F39-83F078F14D1D}"/>
              </a:ext>
            </a:extLst>
          </p:cNvPr>
          <p:cNvPicPr>
            <a:picLocks noChangeAspect="1"/>
          </p:cNvPicPr>
          <p:nvPr/>
        </p:nvPicPr>
        <p:blipFill rotWithShape="1">
          <a:blip r:embed="rId3"/>
          <a:srcRect l="2240" t="10178" r="3800"/>
          <a:stretch/>
        </p:blipFill>
        <p:spPr>
          <a:xfrm>
            <a:off x="5127899" y="0"/>
            <a:ext cx="7064101" cy="6858000"/>
          </a:xfrm>
          <a:prstGeom prst="rect">
            <a:avLst/>
          </a:prstGeom>
        </p:spPr>
      </p:pic>
      <p:sp>
        <p:nvSpPr>
          <p:cNvPr id="7" name="Content Placeholder 2">
            <a:extLst>
              <a:ext uri="{FF2B5EF4-FFF2-40B4-BE49-F238E27FC236}">
                <a16:creationId xmlns:a16="http://schemas.microsoft.com/office/drawing/2014/main" id="{021EF46C-A961-49F3-9EA3-A9F583936F87}"/>
              </a:ext>
            </a:extLst>
          </p:cNvPr>
          <p:cNvSpPr txBox="1">
            <a:spLocks/>
          </p:cNvSpPr>
          <p:nvPr/>
        </p:nvSpPr>
        <p:spPr>
          <a:xfrm>
            <a:off x="285736" y="1963920"/>
            <a:ext cx="5268758" cy="43554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b="1" dirty="0">
                <a:latin typeface="Century Gothic" panose="020B0502020202020204" pitchFamily="34" charset="0"/>
              </a:rPr>
              <a:t>20 </a:t>
            </a:r>
            <a:r>
              <a:rPr lang="en-US" sz="3200" b="1" dirty="0" err="1">
                <a:latin typeface="Century Gothic" panose="020B0502020202020204" pitchFamily="34" charset="0"/>
              </a:rPr>
              <a:t>hrs</a:t>
            </a:r>
            <a:r>
              <a:rPr lang="en-US" sz="3200" b="1" dirty="0">
                <a:latin typeface="Century Gothic" panose="020B0502020202020204" pitchFamily="34" charset="0"/>
              </a:rPr>
              <a:t>, 18 min </a:t>
            </a:r>
            <a:r>
              <a:rPr lang="en-US" sz="3200" dirty="0">
                <a:latin typeface="Century Gothic" panose="020B0502020202020204" pitchFamily="34" charset="0"/>
              </a:rPr>
              <a:t>spent outside the lander</a:t>
            </a:r>
          </a:p>
          <a:p>
            <a:pPr marL="171450" indent="-171450" algn="l">
              <a:buFont typeface="Arial" panose="020B0604020202020204" pitchFamily="34" charset="0"/>
              <a:buChar char="•"/>
            </a:pPr>
            <a:r>
              <a:rPr lang="en-US" sz="3200" b="1" dirty="0">
                <a:latin typeface="Century Gothic" panose="020B0502020202020204" pitchFamily="34" charset="0"/>
              </a:rPr>
              <a:t>16.6 mi (26.7 km)</a:t>
            </a:r>
            <a:r>
              <a:rPr lang="en-US" sz="3200" dirty="0">
                <a:latin typeface="Century Gothic" panose="020B0502020202020204" pitchFamily="34" charset="0"/>
              </a:rPr>
              <a:t> total length of EVA drive traverses</a:t>
            </a:r>
          </a:p>
          <a:p>
            <a:pPr marL="171450" indent="-171450" algn="l">
              <a:buFont typeface="Arial" panose="020B0604020202020204" pitchFamily="34" charset="0"/>
              <a:buChar char="•"/>
            </a:pPr>
            <a:r>
              <a:rPr lang="en-US" sz="3200" b="1" dirty="0">
                <a:latin typeface="Century Gothic" panose="020B0502020202020204" pitchFamily="34" charset="0"/>
              </a:rPr>
              <a:t>212 </a:t>
            </a:r>
            <a:r>
              <a:rPr lang="en-US" sz="3200" b="1" dirty="0" err="1">
                <a:latin typeface="Century Gothic" panose="020B0502020202020204" pitchFamily="34" charset="0"/>
              </a:rPr>
              <a:t>lbs</a:t>
            </a:r>
            <a:r>
              <a:rPr lang="en-US" sz="3200" b="1" dirty="0">
                <a:latin typeface="Century Gothic" panose="020B0502020202020204" pitchFamily="34" charset="0"/>
              </a:rPr>
              <a:t> (96 kg) </a:t>
            </a:r>
            <a:r>
              <a:rPr lang="en-US" sz="3200" dirty="0">
                <a:latin typeface="Century Gothic" panose="020B0502020202020204" pitchFamily="34" charset="0"/>
              </a:rPr>
              <a:t>of samples collected</a:t>
            </a:r>
          </a:p>
          <a:p>
            <a:pPr marL="171450" indent="-171450" algn="l">
              <a:buFont typeface="Arial" panose="020B0604020202020204" pitchFamily="34" charset="0"/>
              <a:buChar char="•"/>
            </a:pPr>
            <a:r>
              <a:rPr lang="en-US" sz="3200" b="1" dirty="0">
                <a:latin typeface="Century Gothic" panose="020B0502020202020204" pitchFamily="34" charset="0"/>
              </a:rPr>
              <a:t>About 266 </a:t>
            </a:r>
            <a:r>
              <a:rPr lang="en-US" sz="3200" b="1" dirty="0" err="1">
                <a:latin typeface="Century Gothic" panose="020B0502020202020204" pitchFamily="34" charset="0"/>
              </a:rPr>
              <a:t>hrs</a:t>
            </a:r>
            <a:r>
              <a:rPr lang="en-US" sz="3200" b="1" dirty="0">
                <a:latin typeface="Century Gothic" panose="020B0502020202020204" pitchFamily="34" charset="0"/>
              </a:rPr>
              <a:t> (~11 days) </a:t>
            </a:r>
            <a:r>
              <a:rPr lang="en-US" sz="3200" dirty="0">
                <a:latin typeface="Century Gothic" panose="020B0502020202020204" pitchFamily="34" charset="0"/>
              </a:rPr>
              <a:t>total mission time</a:t>
            </a:r>
          </a:p>
        </p:txBody>
      </p:sp>
      <p:sp>
        <p:nvSpPr>
          <p:cNvPr id="5" name="Title 11"/>
          <p:cNvSpPr txBox="1">
            <a:spLocks/>
          </p:cNvSpPr>
          <p:nvPr/>
        </p:nvSpPr>
        <p:spPr>
          <a:xfrm>
            <a:off x="211757" y="685402"/>
            <a:ext cx="8633920"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By the Numbers</a:t>
            </a:r>
          </a:p>
        </p:txBody>
      </p:sp>
      <p:sp>
        <p:nvSpPr>
          <p:cNvPr id="2" name="Title 1" hidden="1"/>
          <p:cNvSpPr>
            <a:spLocks noGrp="1"/>
          </p:cNvSpPr>
          <p:nvPr>
            <p:ph type="ctrTitle"/>
          </p:nvPr>
        </p:nvSpPr>
        <p:spPr/>
        <p:txBody>
          <a:bodyPr/>
          <a:lstStyle/>
          <a:p>
            <a:r>
              <a:rPr lang="en-US" dirty="0"/>
              <a:t>By the Numbers</a:t>
            </a:r>
          </a:p>
        </p:txBody>
      </p:sp>
    </p:spTree>
    <p:extLst>
      <p:ext uri="{BB962C8B-B14F-4D97-AF65-F5344CB8AC3E}">
        <p14:creationId xmlns:p14="http://schemas.microsoft.com/office/powerpoint/2010/main" val="319400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74123" y="3011632"/>
            <a:ext cx="4182341" cy="24643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lvl="0" indent="-228600" algn="l">
              <a:buFont typeface="Arial" panose="020B0604020202020204" pitchFamily="34" charset="0"/>
              <a:buChar char="•"/>
            </a:pPr>
            <a:r>
              <a:rPr lang="en-US" sz="3200" dirty="0">
                <a:latin typeface="Century Gothic" panose="020B0502020202020204" pitchFamily="34" charset="0"/>
              </a:rPr>
              <a:t>Name: “Casper”</a:t>
            </a:r>
          </a:p>
          <a:p>
            <a:pPr marL="228600" lvl="0" indent="-228600" algn="l">
              <a:buFont typeface="Arial" panose="020B0604020202020204" pitchFamily="34" charset="0"/>
              <a:buChar char="•"/>
            </a:pPr>
            <a:r>
              <a:rPr lang="en-US" sz="3200" dirty="0">
                <a:latin typeface="Century Gothic" panose="020B0502020202020204" pitchFamily="34" charset="0"/>
              </a:rPr>
              <a:t>Location:</a:t>
            </a:r>
          </a:p>
          <a:p>
            <a:pPr marL="685800" lvl="1" indent="-228600" algn="l">
              <a:buFont typeface="Arial" panose="020B0604020202020204" pitchFamily="34" charset="0"/>
              <a:buChar char="•"/>
            </a:pPr>
            <a:r>
              <a:rPr lang="en-US" sz="2800" dirty="0">
                <a:latin typeface="Century Gothic" panose="020B0502020202020204" pitchFamily="34" charset="0"/>
              </a:rPr>
              <a:t>U.S. Space &amp; Rocket Center</a:t>
            </a:r>
          </a:p>
          <a:p>
            <a:pPr marL="685800" lvl="1" indent="-228600" algn="l">
              <a:buFont typeface="Arial" panose="020B0604020202020204" pitchFamily="34" charset="0"/>
              <a:buChar char="•"/>
            </a:pPr>
            <a:r>
              <a:rPr lang="en-US" sz="2800" dirty="0">
                <a:latin typeface="Century Gothic" panose="020B0502020202020204" pitchFamily="34" charset="0"/>
              </a:rPr>
              <a:t>Huntsville, AL</a:t>
            </a:r>
          </a:p>
        </p:txBody>
      </p:sp>
      <p:pic>
        <p:nvPicPr>
          <p:cNvPr id="2" name="Picture 1" descr="Apollo 16 Command Module" title="Apollo 16 Command Module"/>
          <p:cNvPicPr>
            <a:picLocks noChangeAspect="1"/>
          </p:cNvPicPr>
          <p:nvPr/>
        </p:nvPicPr>
        <p:blipFill>
          <a:blip r:embed="rId3"/>
          <a:stretch>
            <a:fillRect/>
          </a:stretch>
        </p:blipFill>
        <p:spPr>
          <a:xfrm>
            <a:off x="5672138" y="1619860"/>
            <a:ext cx="6510338" cy="5228615"/>
          </a:xfrm>
          <a:prstGeom prst="rect">
            <a:avLst/>
          </a:prstGeom>
          <a:ln>
            <a:noFill/>
          </a:ln>
          <a:effectLst/>
        </p:spPr>
      </p:pic>
      <p:sp>
        <p:nvSpPr>
          <p:cNvPr id="4" name="Title 3">
            <a:extLst>
              <a:ext uri="{FF2B5EF4-FFF2-40B4-BE49-F238E27FC236}">
                <a16:creationId xmlns:a16="http://schemas.microsoft.com/office/drawing/2014/main" id="{7A938F3F-4102-4C5D-895D-277502CA7638}"/>
              </a:ext>
            </a:extLst>
          </p:cNvPr>
          <p:cNvSpPr>
            <a:spLocks noGrp="1"/>
          </p:cNvSpPr>
          <p:nvPr>
            <p:ph type="ctrTitle"/>
          </p:nvPr>
        </p:nvSpPr>
        <p:spPr>
          <a:xfrm>
            <a:off x="446088" y="199841"/>
            <a:ext cx="10452100" cy="1062037"/>
          </a:xfrm>
        </p:spPr>
        <p:txBody>
          <a:bodyPr/>
          <a:lstStyle/>
          <a:p>
            <a:pPr algn="l" rtl="0" eaLnBrk="1" latinLnBrk="0" hangingPunct="1"/>
            <a:r>
              <a:rPr lang="en-US" sz="5400" kern="1200" dirty="0">
                <a:ln>
                  <a:noFill/>
                </a:ln>
                <a:solidFill>
                  <a:srgbClr val="FFFFFF"/>
                </a:solidFill>
                <a:effectLst/>
                <a:latin typeface="Century Gothic" panose="020B0502020202020204" pitchFamily="34" charset="0"/>
                <a:ea typeface="+mn-ea"/>
                <a:cs typeface="+mn-cs"/>
              </a:rPr>
              <a:t>Apollo 16 Command Module</a:t>
            </a:r>
            <a:endParaRPr lang="en-US" dirty="0">
              <a:effectLst/>
            </a:endParaRPr>
          </a:p>
        </p:txBody>
      </p:sp>
      <p:sp>
        <p:nvSpPr>
          <p:cNvPr id="7" name="Rectangle 6">
            <a:extLst>
              <a:ext uri="{FF2B5EF4-FFF2-40B4-BE49-F238E27FC236}">
                <a16:creationId xmlns:a16="http://schemas.microsoft.com/office/drawing/2014/main" id="{16CF0AA5-2312-4D1E-9EF5-95B364DB4EBF}"/>
              </a:ext>
            </a:extLst>
          </p:cNvPr>
          <p:cNvSpPr/>
          <p:nvPr/>
        </p:nvSpPr>
        <p:spPr>
          <a:xfrm>
            <a:off x="10011660" y="6602254"/>
            <a:ext cx="2662970" cy="246221"/>
          </a:xfrm>
          <a:prstGeom prst="rect">
            <a:avLst/>
          </a:prstGeom>
        </p:spPr>
        <p:txBody>
          <a:bodyPr wrap="square">
            <a:spAutoFit/>
          </a:bodyPr>
          <a:lstStyle/>
          <a:p>
            <a:pPr defTabSz="914400"/>
            <a:r>
              <a:rPr lang="en-US" sz="1000" dirty="0">
                <a:latin typeface="Century Gothic"/>
              </a:rPr>
              <a:t>National Air and Space Museum </a:t>
            </a:r>
          </a:p>
        </p:txBody>
      </p:sp>
    </p:spTree>
    <p:extLst>
      <p:ext uri="{BB962C8B-B14F-4D97-AF65-F5344CB8AC3E}">
        <p14:creationId xmlns:p14="http://schemas.microsoft.com/office/powerpoint/2010/main" val="2855439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More Info</a:t>
            </a:r>
            <a:endParaRPr lang="en-US" dirty="0"/>
          </a:p>
        </p:txBody>
      </p:sp>
      <p:sp>
        <p:nvSpPr>
          <p:cNvPr id="7" name="Title 11"/>
          <p:cNvSpPr txBox="1">
            <a:spLocks/>
          </p:cNvSpPr>
          <p:nvPr/>
        </p:nvSpPr>
        <p:spPr>
          <a:xfrm>
            <a:off x="3240490" y="1911927"/>
            <a:ext cx="5711021" cy="1383986"/>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8800" dirty="0">
                <a:ln w="6350">
                  <a:noFill/>
                </a:ln>
                <a:latin typeface="Century Gothic" panose="020B0502020202020204" pitchFamily="34" charset="0"/>
              </a:rPr>
              <a:t>More Info</a:t>
            </a:r>
          </a:p>
        </p:txBody>
      </p:sp>
      <p:pic>
        <p:nvPicPr>
          <p:cNvPr id="3" name="Picture 2" descr="A panorama of the Apollo 16 landing site - an astronaut is shown next to the lunar rover, and the lunar module is present in the distance. Rover tracks are shown at right-center.">
            <a:extLst>
              <a:ext uri="{FF2B5EF4-FFF2-40B4-BE49-F238E27FC236}">
                <a16:creationId xmlns:a16="http://schemas.microsoft.com/office/drawing/2014/main" id="{353A235B-0825-4951-82D4-9C1566B284E4}"/>
              </a:ext>
            </a:extLst>
          </p:cNvPr>
          <p:cNvPicPr>
            <a:picLocks noChangeAspect="1"/>
          </p:cNvPicPr>
          <p:nvPr/>
        </p:nvPicPr>
        <p:blipFill>
          <a:blip r:embed="rId3"/>
          <a:stretch>
            <a:fillRect/>
          </a:stretch>
        </p:blipFill>
        <p:spPr>
          <a:xfrm>
            <a:off x="0" y="4419600"/>
            <a:ext cx="12192000" cy="2438400"/>
          </a:xfrm>
          <a:prstGeom prst="rect">
            <a:avLst/>
          </a:prstGeom>
        </p:spPr>
      </p:pic>
    </p:spTree>
    <p:extLst>
      <p:ext uri="{BB962C8B-B14F-4D97-AF65-F5344CB8AC3E}">
        <p14:creationId xmlns:p14="http://schemas.microsoft.com/office/powerpoint/2010/main" val="36450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astronauts explore the Rio Grande Gorge at Taos, New Mexico during geology training. They are standing on the western rim. One is taking pictures of the east wall with a camera while the other studies a map.">
            <a:extLst>
              <a:ext uri="{FF2B5EF4-FFF2-40B4-BE49-F238E27FC236}">
                <a16:creationId xmlns:a16="http://schemas.microsoft.com/office/drawing/2014/main" id="{5F40A97B-8008-4CDF-A79D-CBE5B6CEAA24}"/>
              </a:ext>
            </a:extLst>
          </p:cNvPr>
          <p:cNvPicPr>
            <a:picLocks noChangeAspect="1"/>
          </p:cNvPicPr>
          <p:nvPr/>
        </p:nvPicPr>
        <p:blipFill>
          <a:blip r:embed="rId3"/>
          <a:stretch>
            <a:fillRect/>
          </a:stretch>
        </p:blipFill>
        <p:spPr>
          <a:xfrm>
            <a:off x="5378912" y="1744527"/>
            <a:ext cx="6813088" cy="4445540"/>
          </a:xfrm>
          <a:prstGeom prst="rect">
            <a:avLst/>
          </a:prstGeom>
        </p:spPr>
      </p:pic>
      <p:sp>
        <p:nvSpPr>
          <p:cNvPr id="5" name="Title 11"/>
          <p:cNvSpPr txBox="1">
            <a:spLocks/>
          </p:cNvSpPr>
          <p:nvPr/>
        </p:nvSpPr>
        <p:spPr>
          <a:xfrm>
            <a:off x="436237" y="484426"/>
            <a:ext cx="9315627"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Field Training on Earth</a:t>
            </a:r>
          </a:p>
        </p:txBody>
      </p:sp>
      <p:sp>
        <p:nvSpPr>
          <p:cNvPr id="2" name="Title 1" hidden="1"/>
          <p:cNvSpPr>
            <a:spLocks noGrp="1"/>
          </p:cNvSpPr>
          <p:nvPr>
            <p:ph type="ctrTitle"/>
          </p:nvPr>
        </p:nvSpPr>
        <p:spPr/>
        <p:txBody>
          <a:bodyPr/>
          <a:lstStyle/>
          <a:p>
            <a:r>
              <a:rPr lang="en-US" dirty="0"/>
              <a:t>Surface Experiments on the Moon</a:t>
            </a:r>
          </a:p>
        </p:txBody>
      </p:sp>
      <p:pic>
        <p:nvPicPr>
          <p:cNvPr id="8" name="Picture 7" descr="Two astronauts drive a geologic roving vehicle during a geology field trip to the Rio Grande Gorge.">
            <a:extLst>
              <a:ext uri="{FF2B5EF4-FFF2-40B4-BE49-F238E27FC236}">
                <a16:creationId xmlns:a16="http://schemas.microsoft.com/office/drawing/2014/main" id="{F65F634F-455C-44A4-9390-5D704CE300D1}"/>
              </a:ext>
            </a:extLst>
          </p:cNvPr>
          <p:cNvPicPr>
            <a:picLocks noChangeAspect="1"/>
          </p:cNvPicPr>
          <p:nvPr/>
        </p:nvPicPr>
        <p:blipFill rotWithShape="1">
          <a:blip r:embed="rId4"/>
          <a:srcRect l="15874"/>
          <a:stretch/>
        </p:blipFill>
        <p:spPr>
          <a:xfrm>
            <a:off x="0" y="1744527"/>
            <a:ext cx="5662827" cy="4450178"/>
          </a:xfrm>
          <a:prstGeom prst="rect">
            <a:avLst/>
          </a:prstGeom>
        </p:spPr>
      </p:pic>
    </p:spTree>
    <p:extLst>
      <p:ext uri="{BB962C8B-B14F-4D97-AF65-F5344CB8AC3E}">
        <p14:creationId xmlns:p14="http://schemas.microsoft.com/office/powerpoint/2010/main" val="2190189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lunar near side and far side are shown, along with the landing sites of the six Apollo missions to land on the Moon." title="Apollo Landing Sites">
            <a:extLst>
              <a:ext uri="{FF2B5EF4-FFF2-40B4-BE49-F238E27FC236}">
                <a16:creationId xmlns:a16="http://schemas.microsoft.com/office/drawing/2014/main" id="{5EA5D42A-60C8-416E-90DB-82577387A579}"/>
              </a:ext>
            </a:extLst>
          </p:cNvPr>
          <p:cNvGrpSpPr/>
          <p:nvPr/>
        </p:nvGrpSpPr>
        <p:grpSpPr>
          <a:xfrm>
            <a:off x="771456" y="1461054"/>
            <a:ext cx="10649088" cy="5241632"/>
            <a:chOff x="1028330" y="1546607"/>
            <a:chExt cx="9438974" cy="4645993"/>
          </a:xfrm>
        </p:grpSpPr>
        <p:pic>
          <p:nvPicPr>
            <p:cNvPr id="7" name="Picture 6" descr="Lunar near side with Apollo landing sites is shown." title="Apollo Landing Sites">
              <a:extLst>
                <a:ext uri="{FF2B5EF4-FFF2-40B4-BE49-F238E27FC236}">
                  <a16:creationId xmlns:a16="http://schemas.microsoft.com/office/drawing/2014/main" id="{EAE8AC25-7248-40E9-B1BA-054A2B8E2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6"/>
            <a:stretch/>
          </p:blipFill>
          <p:spPr>
            <a:xfrm>
              <a:off x="1028330" y="1552912"/>
              <a:ext cx="4624779" cy="4639688"/>
            </a:xfrm>
            <a:prstGeom prst="rect">
              <a:avLst/>
            </a:prstGeom>
          </p:spPr>
        </p:pic>
        <p:pic>
          <p:nvPicPr>
            <p:cNvPr id="8" name="Picture 7" descr="Lunar far side is shown." title="Lunar Far Side">
              <a:extLst>
                <a:ext uri="{FF2B5EF4-FFF2-40B4-BE49-F238E27FC236}">
                  <a16:creationId xmlns:a16="http://schemas.microsoft.com/office/drawing/2014/main" id="{BFB2A1BF-7756-4E06-BAC4-1EA1A8594B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2"/>
            <a:stretch/>
          </p:blipFill>
          <p:spPr>
            <a:xfrm>
              <a:off x="5829299" y="1546607"/>
              <a:ext cx="4638005" cy="4645993"/>
            </a:xfrm>
            <a:prstGeom prst="rect">
              <a:avLst/>
            </a:prstGeom>
            <a:ln>
              <a:noFill/>
            </a:ln>
          </p:spPr>
        </p:pic>
      </p:grpSp>
      <p:sp>
        <p:nvSpPr>
          <p:cNvPr id="9"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Landing Sites</a:t>
            </a:r>
          </a:p>
        </p:txBody>
      </p:sp>
      <p:sp>
        <p:nvSpPr>
          <p:cNvPr id="3" name="Title 2" hidden="1"/>
          <p:cNvSpPr>
            <a:spLocks noGrp="1"/>
          </p:cNvSpPr>
          <p:nvPr>
            <p:ph type="ctrTitle"/>
          </p:nvPr>
        </p:nvSpPr>
        <p:spPr/>
        <p:txBody>
          <a:bodyPr/>
          <a:lstStyle/>
          <a:p>
            <a:r>
              <a:rPr lang="en-US" dirty="0">
                <a:ln w="6350">
                  <a:noFill/>
                </a:ln>
                <a:latin typeface="Century Gothic" panose="020B0502020202020204" pitchFamily="34" charset="0"/>
              </a:rPr>
              <a:t>Apollo Landing Sites</a:t>
            </a:r>
            <a:endParaRPr lang="en-US" dirty="0"/>
          </a:p>
        </p:txBody>
      </p:sp>
      <p:sp>
        <p:nvSpPr>
          <p:cNvPr id="10" name="Rectangle 9">
            <a:extLst>
              <a:ext uri="{FF2B5EF4-FFF2-40B4-BE49-F238E27FC236}">
                <a16:creationId xmlns:a16="http://schemas.microsoft.com/office/drawing/2014/main" id="{411499D3-BD3D-42E9-8425-276B928CB591}"/>
              </a:ext>
            </a:extLst>
          </p:cNvPr>
          <p:cNvSpPr/>
          <p:nvPr/>
        </p:nvSpPr>
        <p:spPr>
          <a:xfrm>
            <a:off x="9787924" y="6579575"/>
            <a:ext cx="2662970" cy="246221"/>
          </a:xfrm>
          <a:prstGeom prst="rect">
            <a:avLst/>
          </a:prstGeom>
        </p:spPr>
        <p:txBody>
          <a:bodyPr wrap="square">
            <a:spAutoFit/>
          </a:bodyPr>
          <a:lstStyle/>
          <a:p>
            <a:pPr defTabSz="914400"/>
            <a:r>
              <a:rPr lang="it-IT" sz="1000" dirty="0">
                <a:latin typeface="Century Gothic"/>
              </a:rPr>
              <a:t>NASA/GSFC/Arizona State University</a:t>
            </a:r>
          </a:p>
        </p:txBody>
      </p:sp>
    </p:spTree>
    <p:extLst>
      <p:ext uri="{BB962C8B-B14F-4D97-AF65-F5344CB8AC3E}">
        <p14:creationId xmlns:p14="http://schemas.microsoft.com/office/powerpoint/2010/main" val="1824109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pollo 11 tracks overlain on the Intrepid Sea, Air &amp; Space Museum in NYC." title="Apollo 11 Traverses">
            <a:extLst>
              <a:ext uri="{FF2B5EF4-FFF2-40B4-BE49-F238E27FC236}">
                <a16:creationId xmlns:a16="http://schemas.microsoft.com/office/drawing/2014/main" id="{453906D2-AA58-421F-A2E8-4F554B7A9E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8207"/>
          <a:stretch/>
        </p:blipFill>
        <p:spPr>
          <a:xfrm>
            <a:off x="484837" y="1411357"/>
            <a:ext cx="11222327" cy="5446643"/>
          </a:xfrm>
          <a:prstGeom prst="rect">
            <a:avLst/>
          </a:prstGeom>
        </p:spPr>
      </p:pic>
      <p:sp>
        <p:nvSpPr>
          <p:cNvPr id="7" name="Title 11"/>
          <p:cNvSpPr txBox="1">
            <a:spLocks/>
          </p:cNvSpPr>
          <p:nvPr/>
        </p:nvSpPr>
        <p:spPr>
          <a:xfrm>
            <a:off x="415234" y="360219"/>
            <a:ext cx="11361532" cy="749860"/>
          </a:xfrm>
          <a:prstGeom prst="rect">
            <a:avLst/>
          </a:prstGeom>
        </p:spPr>
        <p:txBody>
          <a:bodyPr vert="horz" lIns="91440" tIns="45720" rIns="91440" bIns="45720" rtlCol="0" anchor="b">
            <a:normAutofit fontScale="92500"/>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11 Traverses </a:t>
            </a:r>
            <a:r>
              <a:rPr lang="en-US" sz="5400" dirty="0">
                <a:ln w="6350">
                  <a:noFill/>
                </a:ln>
                <a:latin typeface="Century Gothic" panose="020B0502020202020204" pitchFamily="34" charset="0"/>
                <a:sym typeface="Wingdings" panose="05000000000000000000" pitchFamily="2" charset="2"/>
              </a:rPr>
              <a:t> New York City</a:t>
            </a:r>
            <a:endParaRPr lang="en-US" sz="5400" dirty="0">
              <a:ln w="6350">
                <a:noFill/>
              </a:ln>
              <a:latin typeface="Century Gothic" panose="020B0502020202020204" pitchFamily="34" charset="0"/>
            </a:endParaRP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11 Traverses</a:t>
            </a:r>
            <a:endParaRPr lang="en-US" dirty="0"/>
          </a:p>
        </p:txBody>
      </p:sp>
      <p:sp>
        <p:nvSpPr>
          <p:cNvPr id="5" name="Rectangle 4">
            <a:extLst>
              <a:ext uri="{FF2B5EF4-FFF2-40B4-BE49-F238E27FC236}">
                <a16:creationId xmlns:a16="http://schemas.microsoft.com/office/drawing/2014/main" id="{24C06B7D-4B0B-4311-8807-A3618675A253}"/>
              </a:ext>
            </a:extLst>
          </p:cNvPr>
          <p:cNvSpPr/>
          <p:nvPr/>
        </p:nvSpPr>
        <p:spPr>
          <a:xfrm>
            <a:off x="9980172" y="5728552"/>
            <a:ext cx="2662970" cy="246221"/>
          </a:xfrm>
          <a:prstGeom prst="rect">
            <a:avLst/>
          </a:prstGeom>
        </p:spPr>
        <p:txBody>
          <a:bodyPr wrap="square">
            <a:spAutoFit/>
          </a:bodyPr>
          <a:lstStyle/>
          <a:p>
            <a:pPr defTabSz="914400"/>
            <a:r>
              <a:rPr lang="en-US" sz="1000" dirty="0">
                <a:latin typeface="Century Gothic"/>
              </a:rPr>
              <a:t>NASA/GSFC/Brent Garry</a:t>
            </a:r>
          </a:p>
        </p:txBody>
      </p:sp>
    </p:spTree>
    <p:extLst>
      <p:ext uri="{BB962C8B-B14F-4D97-AF65-F5344CB8AC3E}">
        <p14:creationId xmlns:p14="http://schemas.microsoft.com/office/powerpoint/2010/main" val="2814698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pollo 12 traverse map superimposed on a simplified map of Rome. ">
            <a:extLst>
              <a:ext uri="{FF2B5EF4-FFF2-40B4-BE49-F238E27FC236}">
                <a16:creationId xmlns:a16="http://schemas.microsoft.com/office/drawing/2014/main" id="{345BD28F-F41F-4366-A150-997AC7C517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21" b="5474"/>
          <a:stretch/>
        </p:blipFill>
        <p:spPr bwMode="auto">
          <a:xfrm>
            <a:off x="2814186" y="943826"/>
            <a:ext cx="6563628" cy="59141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p:cNvSpPr>
            <a:spLocks noGrp="1"/>
          </p:cNvSpPr>
          <p:nvPr>
            <p:ph type="ctrTitle"/>
          </p:nvPr>
        </p:nvSpPr>
        <p:spPr/>
        <p:txBody>
          <a:bodyPr/>
          <a:lstStyle/>
          <a:p>
            <a:r>
              <a:rPr lang="en-US" dirty="0"/>
              <a:t>Apollo 12 Traverses</a:t>
            </a:r>
          </a:p>
        </p:txBody>
      </p:sp>
      <p:sp>
        <p:nvSpPr>
          <p:cNvPr id="6" name="Title 11">
            <a:extLst>
              <a:ext uri="{FF2B5EF4-FFF2-40B4-BE49-F238E27FC236}">
                <a16:creationId xmlns:a16="http://schemas.microsoft.com/office/drawing/2014/main" id="{BECC888C-B8F4-4B5F-855A-5FC43E97058D}"/>
              </a:ext>
            </a:extLst>
          </p:cNvPr>
          <p:cNvSpPr txBox="1">
            <a:spLocks/>
          </p:cNvSpPr>
          <p:nvPr/>
        </p:nvSpPr>
        <p:spPr>
          <a:xfrm>
            <a:off x="1572800" y="193966"/>
            <a:ext cx="9046400" cy="749860"/>
          </a:xfrm>
          <a:prstGeom prst="rect">
            <a:avLst/>
          </a:prstGeom>
        </p:spPr>
        <p:txBody>
          <a:bodyPr vert="horz" lIns="91440" tIns="45720" rIns="91440" bIns="45720" rtlCol="0" anchor="b">
            <a:normAutofit fontScale="92500"/>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12 Traverses </a:t>
            </a:r>
            <a:r>
              <a:rPr lang="en-US" sz="5400" dirty="0">
                <a:ln w="6350">
                  <a:noFill/>
                </a:ln>
                <a:latin typeface="Century Gothic" panose="020B0502020202020204" pitchFamily="34" charset="0"/>
                <a:sym typeface="Wingdings" panose="05000000000000000000" pitchFamily="2" charset="2"/>
              </a:rPr>
              <a:t> Rome</a:t>
            </a:r>
            <a:endParaRPr lang="en-US" sz="5400" dirty="0">
              <a:ln w="6350">
                <a:noFill/>
              </a:ln>
              <a:latin typeface="Century Gothic" panose="020B0502020202020204" pitchFamily="34" charset="0"/>
            </a:endParaRPr>
          </a:p>
        </p:txBody>
      </p:sp>
      <p:sp>
        <p:nvSpPr>
          <p:cNvPr id="5" name="Rectangle 4">
            <a:extLst>
              <a:ext uri="{FF2B5EF4-FFF2-40B4-BE49-F238E27FC236}">
                <a16:creationId xmlns:a16="http://schemas.microsoft.com/office/drawing/2014/main" id="{26231F95-19A6-4E0D-B65A-8A574A2E92A5}"/>
              </a:ext>
            </a:extLst>
          </p:cNvPr>
          <p:cNvSpPr/>
          <p:nvPr/>
        </p:nvSpPr>
        <p:spPr>
          <a:xfrm>
            <a:off x="9377814" y="6549433"/>
            <a:ext cx="2662970" cy="246221"/>
          </a:xfrm>
          <a:prstGeom prst="rect">
            <a:avLst/>
          </a:prstGeom>
        </p:spPr>
        <p:txBody>
          <a:bodyPr wrap="square">
            <a:spAutoFit/>
          </a:bodyPr>
          <a:lstStyle/>
          <a:p>
            <a:pPr defTabSz="914400"/>
            <a:r>
              <a:rPr lang="en-US" sz="1000" dirty="0">
                <a:latin typeface="Century Gothic"/>
              </a:rPr>
              <a:t>Thomas </a:t>
            </a:r>
            <a:r>
              <a:rPr lang="en-US" sz="1000" dirty="0" err="1">
                <a:latin typeface="Century Gothic"/>
              </a:rPr>
              <a:t>Schwagmeier</a:t>
            </a:r>
            <a:endParaRPr lang="en-US" sz="1000" dirty="0">
              <a:latin typeface="Century Gothic"/>
            </a:endParaRPr>
          </a:p>
        </p:txBody>
      </p:sp>
    </p:spTree>
    <p:extLst>
      <p:ext uri="{BB962C8B-B14F-4D97-AF65-F5344CB8AC3E}">
        <p14:creationId xmlns:p14="http://schemas.microsoft.com/office/powerpoint/2010/main" val="2721798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Apollo 12 Traverses</a:t>
            </a:r>
          </a:p>
        </p:txBody>
      </p:sp>
      <p:pic>
        <p:nvPicPr>
          <p:cNvPr id="3074" name="Picture 2" descr="Overlay of the Apollo 14 traverse map, derived from high-resolution Lunar Reconnaissance Orbiter Camera images, on a simplified map of Washington D.C. &#10;" title="Apollo 14 Traverse Map &amp; D.C."/>
          <p:cNvPicPr>
            <a:picLocks noChangeAspect="1" noChangeArrowheads="1"/>
          </p:cNvPicPr>
          <p:nvPr/>
        </p:nvPicPr>
        <p:blipFill rotWithShape="1">
          <a:blip r:embed="rId3">
            <a:extLst>
              <a:ext uri="{28A0092B-C50C-407E-A947-70E740481C1C}">
                <a14:useLocalDpi xmlns:a14="http://schemas.microsoft.com/office/drawing/2010/main" val="0"/>
              </a:ext>
            </a:extLst>
          </a:blip>
          <a:srcRect l="1092" t="722" r="947" b="4887"/>
          <a:stretch/>
        </p:blipFill>
        <p:spPr bwMode="auto">
          <a:xfrm>
            <a:off x="1961950" y="1064613"/>
            <a:ext cx="8268101" cy="57933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1">
            <a:extLst>
              <a:ext uri="{FF2B5EF4-FFF2-40B4-BE49-F238E27FC236}">
                <a16:creationId xmlns:a16="http://schemas.microsoft.com/office/drawing/2014/main" id="{6FFF759E-BC55-4528-8A2A-EEF61729ECA3}"/>
              </a:ext>
            </a:extLst>
          </p:cNvPr>
          <p:cNvSpPr txBox="1">
            <a:spLocks/>
          </p:cNvSpPr>
          <p:nvPr/>
        </p:nvSpPr>
        <p:spPr>
          <a:xfrm>
            <a:off x="402657" y="193966"/>
            <a:ext cx="11386687" cy="749860"/>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14 Traverses </a:t>
            </a:r>
            <a:r>
              <a:rPr lang="en-US" sz="5400" dirty="0">
                <a:ln w="6350">
                  <a:noFill/>
                </a:ln>
                <a:latin typeface="Century Gothic" panose="020B0502020202020204" pitchFamily="34" charset="0"/>
                <a:sym typeface="Wingdings" panose="05000000000000000000" pitchFamily="2" charset="2"/>
              </a:rPr>
              <a:t> Washington, D.C.</a:t>
            </a:r>
            <a:endParaRPr lang="en-US" sz="5400" dirty="0">
              <a:ln w="6350">
                <a:noFill/>
              </a:ln>
              <a:latin typeface="Century Gothic" panose="020B0502020202020204" pitchFamily="34" charset="0"/>
            </a:endParaRPr>
          </a:p>
        </p:txBody>
      </p:sp>
      <p:sp>
        <p:nvSpPr>
          <p:cNvPr id="5" name="Rectangle 4">
            <a:extLst>
              <a:ext uri="{FF2B5EF4-FFF2-40B4-BE49-F238E27FC236}">
                <a16:creationId xmlns:a16="http://schemas.microsoft.com/office/drawing/2014/main" id="{90AC8AE5-8D0A-45EA-9284-B527733883D5}"/>
              </a:ext>
            </a:extLst>
          </p:cNvPr>
          <p:cNvSpPr/>
          <p:nvPr/>
        </p:nvSpPr>
        <p:spPr>
          <a:xfrm>
            <a:off x="10219659" y="6570215"/>
            <a:ext cx="2662970" cy="246221"/>
          </a:xfrm>
          <a:prstGeom prst="rect">
            <a:avLst/>
          </a:prstGeom>
        </p:spPr>
        <p:txBody>
          <a:bodyPr wrap="square">
            <a:spAutoFit/>
          </a:bodyPr>
          <a:lstStyle/>
          <a:p>
            <a:pPr defTabSz="914400"/>
            <a:r>
              <a:rPr lang="en-US" sz="1000" dirty="0">
                <a:latin typeface="Century Gothic"/>
              </a:rPr>
              <a:t>Thomas </a:t>
            </a:r>
            <a:r>
              <a:rPr lang="en-US" sz="1000" dirty="0" err="1">
                <a:latin typeface="Century Gothic"/>
              </a:rPr>
              <a:t>Schwagmeier</a:t>
            </a:r>
            <a:endParaRPr lang="en-US" sz="1000" dirty="0">
              <a:latin typeface="Century Gothic"/>
            </a:endParaRPr>
          </a:p>
        </p:txBody>
      </p:sp>
    </p:spTree>
    <p:extLst>
      <p:ext uri="{BB962C8B-B14F-4D97-AF65-F5344CB8AC3E}">
        <p14:creationId xmlns:p14="http://schemas.microsoft.com/office/powerpoint/2010/main" val="165497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Apollo 12 Traverses</a:t>
            </a:r>
          </a:p>
        </p:txBody>
      </p:sp>
      <p:pic>
        <p:nvPicPr>
          <p:cNvPr id="3" name="Picture 2" descr="A map of the Apollo 15 traverses overlain on a map of Manhattan, New York City."/>
          <p:cNvPicPr>
            <a:picLocks noChangeAspect="1"/>
          </p:cNvPicPr>
          <p:nvPr/>
        </p:nvPicPr>
        <p:blipFill>
          <a:blip r:embed="rId3"/>
          <a:stretch>
            <a:fillRect/>
          </a:stretch>
        </p:blipFill>
        <p:spPr>
          <a:xfrm>
            <a:off x="5689886" y="-28150"/>
            <a:ext cx="5508920" cy="6886150"/>
          </a:xfrm>
          <a:prstGeom prst="rect">
            <a:avLst/>
          </a:prstGeom>
        </p:spPr>
      </p:pic>
      <p:sp>
        <p:nvSpPr>
          <p:cNvPr id="5" name="Rectangle 4">
            <a:extLst>
              <a:ext uri="{FF2B5EF4-FFF2-40B4-BE49-F238E27FC236}">
                <a16:creationId xmlns:a16="http://schemas.microsoft.com/office/drawing/2014/main" id="{0E3DEF1A-DBD2-4FA4-8E54-290EDC867091}"/>
              </a:ext>
            </a:extLst>
          </p:cNvPr>
          <p:cNvSpPr/>
          <p:nvPr/>
        </p:nvSpPr>
        <p:spPr>
          <a:xfrm>
            <a:off x="8535836" y="6611779"/>
            <a:ext cx="2662970" cy="246221"/>
          </a:xfrm>
          <a:prstGeom prst="rect">
            <a:avLst/>
          </a:prstGeom>
        </p:spPr>
        <p:txBody>
          <a:bodyPr wrap="square">
            <a:spAutoFit/>
          </a:bodyPr>
          <a:lstStyle/>
          <a:p>
            <a:pPr defTabSz="914400"/>
            <a:r>
              <a:rPr lang="en-US" sz="1000" dirty="0">
                <a:solidFill>
                  <a:schemeClr val="bg1"/>
                </a:solidFill>
                <a:latin typeface="Century Gothic"/>
              </a:rPr>
              <a:t>Thomas </a:t>
            </a:r>
            <a:r>
              <a:rPr lang="en-US" sz="1000" dirty="0" err="1">
                <a:solidFill>
                  <a:schemeClr val="bg1"/>
                </a:solidFill>
                <a:latin typeface="Century Gothic"/>
              </a:rPr>
              <a:t>Schwagmeier</a:t>
            </a:r>
            <a:r>
              <a:rPr lang="en-US" sz="1000" dirty="0">
                <a:solidFill>
                  <a:schemeClr val="bg1"/>
                </a:solidFill>
                <a:latin typeface="Century Gothic"/>
              </a:rPr>
              <a:t> and Eric M. Jones</a:t>
            </a:r>
          </a:p>
        </p:txBody>
      </p:sp>
      <p:sp>
        <p:nvSpPr>
          <p:cNvPr id="6" name="Title 11">
            <a:extLst>
              <a:ext uri="{FF2B5EF4-FFF2-40B4-BE49-F238E27FC236}">
                <a16:creationId xmlns:a16="http://schemas.microsoft.com/office/drawing/2014/main" id="{1FD930AD-8DC9-4BF5-8AEF-BFECCB18DBA7}"/>
              </a:ext>
            </a:extLst>
          </p:cNvPr>
          <p:cNvSpPr txBox="1">
            <a:spLocks/>
          </p:cNvSpPr>
          <p:nvPr/>
        </p:nvSpPr>
        <p:spPr>
          <a:xfrm>
            <a:off x="548127" y="2327563"/>
            <a:ext cx="4730455" cy="2202873"/>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15 Traverses </a:t>
            </a:r>
            <a:r>
              <a:rPr lang="en-US" sz="5400" dirty="0">
                <a:ln w="6350">
                  <a:noFill/>
                </a:ln>
                <a:latin typeface="Century Gothic" panose="020B0502020202020204" pitchFamily="34" charset="0"/>
                <a:sym typeface="Wingdings" panose="05000000000000000000" pitchFamily="2" charset="2"/>
              </a:rPr>
              <a:t> New York City</a:t>
            </a:r>
            <a:endParaRPr lang="en-US" sz="5400" dirty="0">
              <a:ln w="6350">
                <a:noFill/>
              </a:ln>
              <a:latin typeface="Century Gothic" panose="020B0502020202020204" pitchFamily="34" charset="0"/>
            </a:endParaRPr>
          </a:p>
        </p:txBody>
      </p:sp>
    </p:spTree>
    <p:extLst>
      <p:ext uri="{BB962C8B-B14F-4D97-AF65-F5344CB8AC3E}">
        <p14:creationId xmlns:p14="http://schemas.microsoft.com/office/powerpoint/2010/main" val="2258393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pollo 17 traverse tracks overlain on a map of New York City.">
            <a:extLst>
              <a:ext uri="{FF2B5EF4-FFF2-40B4-BE49-F238E27FC236}">
                <a16:creationId xmlns:a16="http://schemas.microsoft.com/office/drawing/2014/main" id="{E6492DA9-2EF2-4E26-9381-1591ACA45B0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52" b="-1"/>
          <a:stretch/>
        </p:blipFill>
        <p:spPr>
          <a:xfrm>
            <a:off x="1190044" y="1337913"/>
            <a:ext cx="9811912" cy="5512938"/>
          </a:xfrm>
          <a:prstGeom prst="rect">
            <a:avLst/>
          </a:prstGeom>
        </p:spPr>
      </p:pic>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17 Traverses</a:t>
            </a:r>
            <a:endParaRPr lang="en-US" dirty="0"/>
          </a:p>
        </p:txBody>
      </p:sp>
      <p:sp>
        <p:nvSpPr>
          <p:cNvPr id="6" name="Title 11">
            <a:extLst>
              <a:ext uri="{FF2B5EF4-FFF2-40B4-BE49-F238E27FC236}">
                <a16:creationId xmlns:a16="http://schemas.microsoft.com/office/drawing/2014/main" id="{15C33E33-0CFC-421E-ADDA-AC0C06346E1B}"/>
              </a:ext>
            </a:extLst>
          </p:cNvPr>
          <p:cNvSpPr txBox="1">
            <a:spLocks/>
          </p:cNvSpPr>
          <p:nvPr/>
        </p:nvSpPr>
        <p:spPr>
          <a:xfrm>
            <a:off x="415234" y="360219"/>
            <a:ext cx="11361532" cy="749860"/>
          </a:xfrm>
          <a:prstGeom prst="rect">
            <a:avLst/>
          </a:prstGeom>
        </p:spPr>
        <p:txBody>
          <a:bodyPr vert="horz" lIns="91440" tIns="45720" rIns="91440" bIns="45720" rtlCol="0" anchor="b">
            <a:normAutofit fontScale="92500"/>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17 Traverses </a:t>
            </a:r>
            <a:r>
              <a:rPr lang="en-US" sz="5400" dirty="0">
                <a:ln w="6350">
                  <a:noFill/>
                </a:ln>
                <a:latin typeface="Century Gothic" panose="020B0502020202020204" pitchFamily="34" charset="0"/>
                <a:sym typeface="Wingdings" panose="05000000000000000000" pitchFamily="2" charset="2"/>
              </a:rPr>
              <a:t> New York City</a:t>
            </a:r>
            <a:endParaRPr lang="en-US" sz="5400" dirty="0">
              <a:ln w="6350">
                <a:noFill/>
              </a:ln>
              <a:latin typeface="Century Gothic" panose="020B0502020202020204" pitchFamily="34" charset="0"/>
            </a:endParaRPr>
          </a:p>
        </p:txBody>
      </p:sp>
      <p:sp>
        <p:nvSpPr>
          <p:cNvPr id="8" name="Rectangle 7">
            <a:extLst>
              <a:ext uri="{FF2B5EF4-FFF2-40B4-BE49-F238E27FC236}">
                <a16:creationId xmlns:a16="http://schemas.microsoft.com/office/drawing/2014/main" id="{B4D28412-399D-4A78-9CF1-03961854081D}"/>
              </a:ext>
            </a:extLst>
          </p:cNvPr>
          <p:cNvSpPr/>
          <p:nvPr/>
        </p:nvSpPr>
        <p:spPr>
          <a:xfrm>
            <a:off x="11001956" y="6422418"/>
            <a:ext cx="978762" cy="400110"/>
          </a:xfrm>
          <a:prstGeom prst="rect">
            <a:avLst/>
          </a:prstGeom>
        </p:spPr>
        <p:txBody>
          <a:bodyPr wrap="square">
            <a:spAutoFit/>
          </a:bodyPr>
          <a:lstStyle/>
          <a:p>
            <a:pPr defTabSz="914400"/>
            <a:r>
              <a:rPr lang="en-US" sz="1000" dirty="0">
                <a:latin typeface="Century Gothic"/>
              </a:rPr>
              <a:t>NASA/GSFC/Brent Garry</a:t>
            </a:r>
          </a:p>
        </p:txBody>
      </p:sp>
    </p:spTree>
    <p:extLst>
      <p:ext uri="{BB962C8B-B14F-4D97-AF65-F5344CB8AC3E}">
        <p14:creationId xmlns:p14="http://schemas.microsoft.com/office/powerpoint/2010/main" val="3038504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President John F. Kennedy addressing Congress on May 25, 1961." title="U.S. President John F. Kenne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649" y="1491916"/>
            <a:ext cx="7068351" cy="53660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670364" y="2947182"/>
            <a:ext cx="6644836" cy="2029080"/>
          </a:xfrm>
          <a:prstGeom prst="rect">
            <a:avLst/>
          </a:prstGeom>
          <a:solidFill>
            <a:srgbClr val="000000">
              <a:alpha val="50196"/>
            </a:srgbClr>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200" dirty="0">
                <a:latin typeface="Century Gothic" panose="020B0502020202020204" pitchFamily="34" charset="0"/>
              </a:rPr>
              <a:t>The Decision to Go to the Moon</a:t>
            </a:r>
          </a:p>
          <a:p>
            <a:pPr marL="628650" lvl="1" indent="-171450" algn="l">
              <a:buFont typeface="Arial" panose="020B0604020202020204" pitchFamily="34" charset="0"/>
              <a:buChar char="•"/>
            </a:pPr>
            <a:r>
              <a:rPr lang="en-US" sz="2800" dirty="0">
                <a:latin typeface="Century Gothic" panose="020B0502020202020204" pitchFamily="34" charset="0"/>
              </a:rPr>
              <a:t>May 25, 1961</a:t>
            </a:r>
          </a:p>
          <a:p>
            <a:pPr marL="171450" indent="-171450" algn="l">
              <a:buFont typeface="Arial" panose="020B0604020202020204" pitchFamily="34" charset="0"/>
              <a:buChar char="•"/>
            </a:pPr>
            <a:r>
              <a:rPr lang="en-US" sz="3200" dirty="0">
                <a:latin typeface="Century Gothic" panose="020B0502020202020204" pitchFamily="34" charset="0"/>
              </a:rPr>
              <a:t>We Choose to Go to the Moon</a:t>
            </a:r>
          </a:p>
          <a:p>
            <a:pPr marL="628650" lvl="1" indent="-171450" algn="l">
              <a:buFont typeface="Arial" panose="020B0604020202020204" pitchFamily="34" charset="0"/>
              <a:buChar char="•"/>
            </a:pPr>
            <a:r>
              <a:rPr lang="en-US" sz="2800" dirty="0">
                <a:latin typeface="Century Gothic" panose="020B0502020202020204" pitchFamily="34" charset="0"/>
              </a:rPr>
              <a:t>September 12, 1962</a:t>
            </a:r>
          </a:p>
        </p:txBody>
      </p:sp>
      <p:sp>
        <p:nvSpPr>
          <p:cNvPr id="7" name="Title 11"/>
          <p:cNvSpPr txBox="1">
            <a:spLocks/>
          </p:cNvSpPr>
          <p:nvPr/>
        </p:nvSpPr>
        <p:spPr>
          <a:xfrm>
            <a:off x="545864" y="591854"/>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JFK’s Speech</a:t>
            </a:r>
          </a:p>
        </p:txBody>
      </p:sp>
      <p:sp>
        <p:nvSpPr>
          <p:cNvPr id="2" name="Title 1" hidden="1"/>
          <p:cNvSpPr>
            <a:spLocks noGrp="1"/>
          </p:cNvSpPr>
          <p:nvPr>
            <p:ph type="title"/>
          </p:nvPr>
        </p:nvSpPr>
        <p:spPr/>
        <p:txBody>
          <a:bodyPr/>
          <a:lstStyle/>
          <a:p>
            <a:r>
              <a:rPr lang="en-US" dirty="0">
                <a:ln w="6350">
                  <a:noFill/>
                </a:ln>
                <a:latin typeface="Century Gothic" panose="020B0502020202020204" pitchFamily="34" charset="0"/>
              </a:rPr>
              <a:t>JFK’s Speech</a:t>
            </a:r>
          </a:p>
        </p:txBody>
      </p:sp>
    </p:spTree>
    <p:extLst>
      <p:ext uri="{BB962C8B-B14F-4D97-AF65-F5344CB8AC3E}">
        <p14:creationId xmlns:p14="http://schemas.microsoft.com/office/powerpoint/2010/main" val="447866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88759" y="1832089"/>
            <a:ext cx="11903241" cy="4357065"/>
          </a:xfrm>
          <a:prstGeom prst="rect">
            <a:avLst/>
          </a:prstGeom>
          <a:solidFill>
            <a:srgbClr val="000000">
              <a:alpha val="50196"/>
            </a:srgbClr>
          </a:solidFill>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Apollo Images:</a:t>
            </a: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3"/>
              </a:rPr>
              <a:t>https://images.nasa.gov/</a:t>
            </a:r>
            <a:endParaRPr lang="en-US" sz="2600" dirty="0">
              <a:solidFill>
                <a:schemeClr val="accent1">
                  <a:lumMod val="40000"/>
                  <a:lumOff val="6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4"/>
              </a:rPr>
              <a:t>https://www.hq.nasa.gov/alsj/a16/images16.html</a:t>
            </a:r>
            <a:endParaRPr lang="en-US" sz="2600" dirty="0">
              <a:solidFill>
                <a:schemeClr val="accent1">
                  <a:lumMod val="40000"/>
                  <a:lumOff val="60000"/>
                </a:schemeClr>
              </a:solidFill>
              <a:latin typeface="Century Gothic" panose="020B0502020202020204" pitchFamily="34" charset="0"/>
              <a:hlinkClick r:id="rId5"/>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6"/>
              </a:rPr>
              <a:t>http://lroc.sese.asu.edu/featured_sites#ApolloLandingSites</a:t>
            </a:r>
            <a:endParaRPr lang="en-US" sz="2600" dirty="0">
              <a:solidFill>
                <a:schemeClr val="accent1">
                  <a:lumMod val="40000"/>
                  <a:lumOff val="60000"/>
                </a:schemeClr>
              </a:solidFill>
              <a:latin typeface="Century Gothic" panose="020B0502020202020204" pitchFamily="34" charset="0"/>
            </a:endParaRPr>
          </a:p>
          <a:p>
            <a:pPr marL="171450" indent="-171450" algn="l">
              <a:buFont typeface="Arial" panose="020B0604020202020204" pitchFamily="34" charset="0"/>
              <a:buChar char="•"/>
            </a:pPr>
            <a:r>
              <a:rPr lang="en-US" sz="2800" dirty="0">
                <a:latin typeface="Century Gothic" panose="020B0502020202020204" pitchFamily="34" charset="0"/>
              </a:rPr>
              <a:t>Apollo Videos:</a:t>
            </a:r>
          </a:p>
          <a:p>
            <a:pPr marL="628650" lvl="1" indent="-171450" algn="l">
              <a:buFont typeface="Arial" panose="020B0604020202020204" pitchFamily="34" charset="0"/>
              <a:buChar char="•"/>
            </a:pPr>
            <a:r>
              <a:rPr lang="en-US" sz="2600" dirty="0">
                <a:latin typeface="Century Gothic" panose="020B0502020202020204" pitchFamily="34" charset="0"/>
                <a:hlinkClick r:id="rId7"/>
              </a:rPr>
              <a:t>https://svs.gsfc.nasa.gov/Gallery/apollo.html</a:t>
            </a:r>
            <a:r>
              <a:rPr lang="en-US" sz="2600" dirty="0">
                <a:latin typeface="Century Gothic" panose="020B0502020202020204" pitchFamily="34" charset="0"/>
              </a:rPr>
              <a:t> </a:t>
            </a:r>
          </a:p>
          <a:p>
            <a:pPr marL="171450" indent="-171450" algn="l">
              <a:buFont typeface="Arial" panose="020B0604020202020204" pitchFamily="34" charset="0"/>
              <a:buChar char="•"/>
            </a:pPr>
            <a:r>
              <a:rPr lang="en-US" sz="2800" dirty="0">
                <a:latin typeface="Century Gothic" panose="020B0502020202020204" pitchFamily="34" charset="0"/>
              </a:rPr>
              <a:t>Apollo 16 General:</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8"/>
              </a:rPr>
              <a:t>https://nssdc.gsfc.nasa.gov/planetary/lunar/apollo16info.html</a:t>
            </a:r>
            <a:r>
              <a:rPr lang="en-US" sz="2600" dirty="0">
                <a:solidFill>
                  <a:schemeClr val="accent1">
                    <a:lumMod val="20000"/>
                    <a:lumOff val="80000"/>
                  </a:schemeClr>
                </a:solidFill>
                <a:latin typeface="Century Gothic" panose="020B0502020202020204" pitchFamily="34" charset="0"/>
              </a:rPr>
              <a:t> </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9"/>
              </a:rPr>
              <a:t>https://www.lpi.usra.edu/lunar/missions/apollo/apollo_16/overview/</a:t>
            </a:r>
            <a:r>
              <a:rPr lang="en-US" sz="2600" dirty="0">
                <a:solidFill>
                  <a:schemeClr val="accent1">
                    <a:lumMod val="20000"/>
                    <a:lumOff val="80000"/>
                  </a:schemeClr>
                </a:solidFill>
                <a:latin typeface="Century Gothic" panose="020B0502020202020204" pitchFamily="34" charset="0"/>
              </a:rPr>
              <a:t> </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rPr>
              <a:t>Preliminary Science Report: </a:t>
            </a:r>
            <a:r>
              <a:rPr lang="en-US" sz="2600" dirty="0">
                <a:solidFill>
                  <a:schemeClr val="accent1">
                    <a:lumMod val="20000"/>
                    <a:lumOff val="80000"/>
                  </a:schemeClr>
                </a:solidFill>
                <a:latin typeface="Century Gothic" panose="020B0502020202020204" pitchFamily="34" charset="0"/>
                <a:hlinkClick r:id="rId10"/>
              </a:rPr>
              <a:t>https://history.nasa.gov/alsj/a16/a16psr.html</a:t>
            </a:r>
            <a:r>
              <a:rPr lang="en-US" sz="2600" dirty="0">
                <a:solidFill>
                  <a:schemeClr val="accent1">
                    <a:lumMod val="20000"/>
                    <a:lumOff val="80000"/>
                  </a:schemeClr>
                </a:solidFill>
                <a:latin typeface="Century Gothic" panose="020B0502020202020204" pitchFamily="34" charset="0"/>
              </a:rPr>
              <a:t> </a:t>
            </a:r>
          </a:p>
        </p:txBody>
      </p:sp>
      <p:sp>
        <p:nvSpPr>
          <p:cNvPr id="5" name="Title 11"/>
          <p:cNvSpPr txBox="1">
            <a:spLocks/>
          </p:cNvSpPr>
          <p:nvPr/>
        </p:nvSpPr>
        <p:spPr>
          <a:xfrm>
            <a:off x="288759" y="523743"/>
            <a:ext cx="9781550"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Additional Resources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Additional Resources</a:t>
            </a:r>
            <a:endParaRPr lang="en-US" dirty="0"/>
          </a:p>
        </p:txBody>
      </p:sp>
      <p:pic>
        <p:nvPicPr>
          <p:cNvPr id="6" name="Picture 5" descr="NASA meatball logo" title="NASA meatball logo">
            <a:extLst>
              <a:ext uri="{FF2B5EF4-FFF2-40B4-BE49-F238E27FC236}">
                <a16:creationId xmlns:a16="http://schemas.microsoft.com/office/drawing/2014/main" id="{145D5236-F58E-4AB3-AAFB-B45B0CED55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3804" y="171077"/>
            <a:ext cx="1446532" cy="1197004"/>
          </a:xfrm>
          <a:prstGeom prst="rect">
            <a:avLst/>
          </a:prstGeom>
        </p:spPr>
      </p:pic>
      <p:pic>
        <p:nvPicPr>
          <p:cNvPr id="9" name="Picture 8" descr="Apollo program logo" title="Apollo Program Logo">
            <a:extLst>
              <a:ext uri="{FF2B5EF4-FFF2-40B4-BE49-F238E27FC236}">
                <a16:creationId xmlns:a16="http://schemas.microsoft.com/office/drawing/2014/main" id="{8D1FFA01-5DA1-4842-9E5B-4749FACB1024}"/>
              </a:ext>
            </a:extLst>
          </p:cNvPr>
          <p:cNvPicPr>
            <a:picLocks noChangeAspect="1"/>
          </p:cNvPicPr>
          <p:nvPr/>
        </p:nvPicPr>
        <p:blipFill rotWithShape="1">
          <a:blip r:embed="rId12"/>
          <a:srcRect l="3765" t="4419" r="4532" b="3609"/>
          <a:stretch/>
        </p:blipFill>
        <p:spPr>
          <a:xfrm>
            <a:off x="10690303" y="2932829"/>
            <a:ext cx="1193534" cy="1197004"/>
          </a:xfrm>
          <a:prstGeom prst="ellipse">
            <a:avLst/>
          </a:prstGeom>
        </p:spPr>
      </p:pic>
      <p:pic>
        <p:nvPicPr>
          <p:cNvPr id="11" name="Picture 2" descr="Apollo 16 Mission Patch" title="Apollo 16 Mission Patch">
            <a:extLst>
              <a:ext uri="{FF2B5EF4-FFF2-40B4-BE49-F238E27FC236}">
                <a16:creationId xmlns:a16="http://schemas.microsoft.com/office/drawing/2014/main" id="{FE18F320-210A-4619-A4B6-0C909FCF502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86" t="1102" r="849" b="1803"/>
          <a:stretch/>
        </p:blipFill>
        <p:spPr bwMode="auto">
          <a:xfrm>
            <a:off x="10661782" y="1518339"/>
            <a:ext cx="1250576" cy="123444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0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363-foot-tall Apollo 16 space vehicle lifts off from the launchpad at Kennedy Space Center.">
            <a:extLst>
              <a:ext uri="{FF2B5EF4-FFF2-40B4-BE49-F238E27FC236}">
                <a16:creationId xmlns:a16="http://schemas.microsoft.com/office/drawing/2014/main" id="{CAB28469-4F2B-4C9B-B19D-3184E5680324}"/>
              </a:ext>
            </a:extLst>
          </p:cNvPr>
          <p:cNvPicPr>
            <a:picLocks noChangeAspect="1"/>
          </p:cNvPicPr>
          <p:nvPr/>
        </p:nvPicPr>
        <p:blipFill>
          <a:blip r:embed="rId3"/>
          <a:stretch>
            <a:fillRect/>
          </a:stretch>
        </p:blipFill>
        <p:spPr>
          <a:xfrm>
            <a:off x="1553573" y="0"/>
            <a:ext cx="9084854" cy="6858000"/>
          </a:xfrm>
          <a:prstGeom prst="rect">
            <a:avLst/>
          </a:prstGeom>
        </p:spPr>
      </p:pic>
      <p:sp>
        <p:nvSpPr>
          <p:cNvPr id="4" name="Title 3" hidden="1"/>
          <p:cNvSpPr>
            <a:spLocks noGrp="1"/>
          </p:cNvSpPr>
          <p:nvPr>
            <p:ph type="ctrTitle"/>
          </p:nvPr>
        </p:nvSpPr>
        <p:spPr/>
        <p:txBody>
          <a:bodyPr/>
          <a:lstStyle/>
          <a:p>
            <a:r>
              <a:rPr lang="en-US" dirty="0"/>
              <a:t>Launch</a:t>
            </a:r>
          </a:p>
        </p:txBody>
      </p:sp>
      <p:sp>
        <p:nvSpPr>
          <p:cNvPr id="5" name="Title 11"/>
          <p:cNvSpPr txBox="1">
            <a:spLocks/>
          </p:cNvSpPr>
          <p:nvPr/>
        </p:nvSpPr>
        <p:spPr>
          <a:xfrm>
            <a:off x="4789924" y="403809"/>
            <a:ext cx="2612152" cy="773349"/>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Launch</a:t>
            </a:r>
          </a:p>
        </p:txBody>
      </p:sp>
    </p:spTree>
    <p:extLst>
      <p:ext uri="{BB962C8B-B14F-4D97-AF65-F5344CB8AC3E}">
        <p14:creationId xmlns:p14="http://schemas.microsoft.com/office/powerpoint/2010/main" val="414412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ew of the Apollo 16 launch from the press site - people stand on a grassy field watching the rocket liftoff.">
            <a:extLst>
              <a:ext uri="{FF2B5EF4-FFF2-40B4-BE49-F238E27FC236}">
                <a16:creationId xmlns:a16="http://schemas.microsoft.com/office/drawing/2014/main" id="{8E31CEE8-E3DD-4D30-B3E0-E178A29CAA34}"/>
              </a:ext>
            </a:extLst>
          </p:cNvPr>
          <p:cNvPicPr>
            <a:picLocks noChangeAspect="1"/>
          </p:cNvPicPr>
          <p:nvPr/>
        </p:nvPicPr>
        <p:blipFill>
          <a:blip r:embed="rId3"/>
          <a:stretch>
            <a:fillRect/>
          </a:stretch>
        </p:blipFill>
        <p:spPr>
          <a:xfrm>
            <a:off x="1589810" y="-739"/>
            <a:ext cx="8978178" cy="6858739"/>
          </a:xfrm>
          <a:prstGeom prst="rect">
            <a:avLst/>
          </a:prstGeom>
        </p:spPr>
      </p:pic>
      <p:sp>
        <p:nvSpPr>
          <p:cNvPr id="4" name="Title 3" hidden="1"/>
          <p:cNvSpPr>
            <a:spLocks noGrp="1"/>
          </p:cNvSpPr>
          <p:nvPr>
            <p:ph type="ctrTitle"/>
          </p:nvPr>
        </p:nvSpPr>
        <p:spPr/>
        <p:txBody>
          <a:bodyPr/>
          <a:lstStyle/>
          <a:p>
            <a:r>
              <a:rPr lang="en-US" dirty="0"/>
              <a:t>Launch</a:t>
            </a:r>
          </a:p>
        </p:txBody>
      </p:sp>
      <p:sp>
        <p:nvSpPr>
          <p:cNvPr id="13" name="Rectangle 12">
            <a:extLst>
              <a:ext uri="{FF2B5EF4-FFF2-40B4-BE49-F238E27FC236}">
                <a16:creationId xmlns:a16="http://schemas.microsoft.com/office/drawing/2014/main" id="{0E3DEF1A-DBD2-4FA4-8E54-290EDC867091}"/>
              </a:ext>
            </a:extLst>
          </p:cNvPr>
          <p:cNvSpPr/>
          <p:nvPr/>
        </p:nvSpPr>
        <p:spPr>
          <a:xfrm>
            <a:off x="-31530" y="6352153"/>
            <a:ext cx="2427855" cy="246221"/>
          </a:xfrm>
          <a:prstGeom prst="rect">
            <a:avLst/>
          </a:prstGeom>
        </p:spPr>
        <p:txBody>
          <a:bodyPr wrap="square">
            <a:spAutoFit/>
          </a:bodyPr>
          <a:lstStyle/>
          <a:p>
            <a:pPr defTabSz="914400"/>
            <a:r>
              <a:rPr lang="en-US" sz="1000" dirty="0">
                <a:solidFill>
                  <a:schemeClr val="bg1"/>
                </a:solidFill>
                <a:latin typeface="Century Gothic"/>
              </a:rPr>
              <a:t>Larry Summers </a:t>
            </a:r>
          </a:p>
        </p:txBody>
      </p:sp>
    </p:spTree>
    <p:extLst>
      <p:ext uri="{BB962C8B-B14F-4D97-AF65-F5344CB8AC3E}">
        <p14:creationId xmlns:p14="http://schemas.microsoft.com/office/powerpoint/2010/main" val="93154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turn V Size Comparison" title="Saturn V Size Comparison">
            <a:extLst>
              <a:ext uri="{FF2B5EF4-FFF2-40B4-BE49-F238E27FC236}">
                <a16:creationId xmlns:a16="http://schemas.microsoft.com/office/drawing/2014/main" id="{D45ABDD7-B3C7-4B70-A4D1-F23115B25A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43"/>
          <a:stretch/>
        </p:blipFill>
        <p:spPr bwMode="auto">
          <a:xfrm>
            <a:off x="150581" y="0"/>
            <a:ext cx="118908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lstStyle/>
          <a:p>
            <a:r>
              <a:rPr lang="en-US" dirty="0"/>
              <a:t>Saturn V Size Comparison</a:t>
            </a:r>
          </a:p>
        </p:txBody>
      </p:sp>
    </p:spTree>
    <p:extLst>
      <p:ext uri="{BB962C8B-B14F-4D97-AF65-F5344CB8AC3E}">
        <p14:creationId xmlns:p14="http://schemas.microsoft.com/office/powerpoint/2010/main" val="204021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Spacecraft</a:t>
            </a:r>
          </a:p>
        </p:txBody>
      </p:sp>
      <p:grpSp>
        <p:nvGrpSpPr>
          <p:cNvPr id="104" name="Group 103" descr="A diagram showing the Apollo spacecraft, including the lunar module and command and service module" title="Apollo Spacecraft Diagram"/>
          <p:cNvGrpSpPr/>
          <p:nvPr/>
        </p:nvGrpSpPr>
        <p:grpSpPr>
          <a:xfrm>
            <a:off x="241738" y="1587063"/>
            <a:ext cx="11708524" cy="5161788"/>
            <a:chOff x="992895" y="1849423"/>
            <a:chExt cx="10356715" cy="4573607"/>
          </a:xfrm>
        </p:grpSpPr>
        <p:grpSp>
          <p:nvGrpSpPr>
            <p:cNvPr id="101" name="Group 100"/>
            <p:cNvGrpSpPr/>
            <p:nvPr/>
          </p:nvGrpSpPr>
          <p:grpSpPr>
            <a:xfrm>
              <a:off x="992895" y="1849423"/>
              <a:ext cx="10356715" cy="4573607"/>
              <a:chOff x="992895" y="1849423"/>
              <a:chExt cx="10356715" cy="4573607"/>
            </a:xfrm>
          </p:grpSpPr>
          <p:grpSp>
            <p:nvGrpSpPr>
              <p:cNvPr id="99" name="Group 98"/>
              <p:cNvGrpSpPr/>
              <p:nvPr/>
            </p:nvGrpSpPr>
            <p:grpSpPr>
              <a:xfrm>
                <a:off x="992896" y="2322787"/>
                <a:ext cx="10356714" cy="4100243"/>
                <a:chOff x="992896" y="1660635"/>
                <a:chExt cx="10356714" cy="4100243"/>
              </a:xfrm>
            </p:grpSpPr>
            <p:grpSp>
              <p:nvGrpSpPr>
                <p:cNvPr id="91" name="Group 90"/>
                <p:cNvGrpSpPr/>
                <p:nvPr/>
              </p:nvGrpSpPr>
              <p:grpSpPr>
                <a:xfrm>
                  <a:off x="992896" y="1660635"/>
                  <a:ext cx="10356714" cy="4100243"/>
                  <a:chOff x="2555631" y="2399323"/>
                  <a:chExt cx="7057292" cy="2793996"/>
                </a:xfrm>
              </p:grpSpPr>
              <p:grpSp>
                <p:nvGrpSpPr>
                  <p:cNvPr id="86" name="Group 85"/>
                  <p:cNvGrpSpPr/>
                  <p:nvPr/>
                </p:nvGrpSpPr>
                <p:grpSpPr>
                  <a:xfrm>
                    <a:off x="2555631" y="2399323"/>
                    <a:ext cx="7057292" cy="2793996"/>
                    <a:chOff x="2555631" y="2391508"/>
                    <a:chExt cx="7057292" cy="2793996"/>
                  </a:xfrm>
                </p:grpSpPr>
                <p:grpSp>
                  <p:nvGrpSpPr>
                    <p:cNvPr id="85" name="Group 84"/>
                    <p:cNvGrpSpPr/>
                    <p:nvPr/>
                  </p:nvGrpSpPr>
                  <p:grpSpPr>
                    <a:xfrm>
                      <a:off x="2555631" y="2391508"/>
                      <a:ext cx="7057292" cy="2793996"/>
                      <a:chOff x="2555631" y="2391508"/>
                      <a:chExt cx="7057292" cy="2793996"/>
                    </a:xfrm>
                  </p:grpSpPr>
                  <p:grpSp>
                    <p:nvGrpSpPr>
                      <p:cNvPr id="78" name="Group 77"/>
                      <p:cNvGrpSpPr/>
                      <p:nvPr/>
                    </p:nvGrpSpPr>
                    <p:grpSpPr>
                      <a:xfrm>
                        <a:off x="2555631" y="2391508"/>
                        <a:ext cx="7057292" cy="2793996"/>
                        <a:chOff x="2555631" y="2391508"/>
                        <a:chExt cx="7057292" cy="2793996"/>
                      </a:xfrm>
                    </p:grpSpPr>
                    <p:grpSp>
                      <p:nvGrpSpPr>
                        <p:cNvPr id="68" name="Group 67"/>
                        <p:cNvGrpSpPr/>
                        <p:nvPr/>
                      </p:nvGrpSpPr>
                      <p:grpSpPr>
                        <a:xfrm>
                          <a:off x="2555631" y="2391508"/>
                          <a:ext cx="7057292" cy="2793996"/>
                          <a:chOff x="2555631" y="2391508"/>
                          <a:chExt cx="7057292" cy="2793996"/>
                        </a:xfrm>
                      </p:grpSpPr>
                      <p:grpSp>
                        <p:nvGrpSpPr>
                          <p:cNvPr id="67" name="Group 66"/>
                          <p:cNvGrpSpPr/>
                          <p:nvPr/>
                        </p:nvGrpSpPr>
                        <p:grpSpPr>
                          <a:xfrm>
                            <a:off x="2555631" y="2391508"/>
                            <a:ext cx="7057292" cy="2793996"/>
                            <a:chOff x="2555631" y="2391508"/>
                            <a:chExt cx="7057292" cy="2793996"/>
                          </a:xfrm>
                        </p:grpSpPr>
                        <p:grpSp>
                          <p:nvGrpSpPr>
                            <p:cNvPr id="54" name="Group 53"/>
                            <p:cNvGrpSpPr/>
                            <p:nvPr/>
                          </p:nvGrpSpPr>
                          <p:grpSpPr>
                            <a:xfrm>
                              <a:off x="2555631" y="2391508"/>
                              <a:ext cx="7057292" cy="2793996"/>
                              <a:chOff x="2555631" y="2391508"/>
                              <a:chExt cx="7057292" cy="2793996"/>
                            </a:xfrm>
                          </p:grpSpPr>
                          <p:grpSp>
                            <p:nvGrpSpPr>
                              <p:cNvPr id="52" name="Group 51"/>
                              <p:cNvGrpSpPr/>
                              <p:nvPr/>
                            </p:nvGrpSpPr>
                            <p:grpSpPr>
                              <a:xfrm>
                                <a:off x="2555631" y="2391508"/>
                                <a:ext cx="7057292" cy="2793996"/>
                                <a:chOff x="2555631" y="2391508"/>
                                <a:chExt cx="7057292" cy="2793996"/>
                              </a:xfrm>
                            </p:grpSpPr>
                            <p:grpSp>
                              <p:nvGrpSpPr>
                                <p:cNvPr id="49" name="Group 48"/>
                                <p:cNvGrpSpPr/>
                                <p:nvPr/>
                              </p:nvGrpSpPr>
                              <p:grpSpPr>
                                <a:xfrm>
                                  <a:off x="2555631" y="2391508"/>
                                  <a:ext cx="7057292" cy="2793996"/>
                                  <a:chOff x="2555631" y="2391508"/>
                                  <a:chExt cx="7057292" cy="2793996"/>
                                </a:xfrm>
                              </p:grpSpPr>
                              <p:sp>
                                <p:nvSpPr>
                                  <p:cNvPr id="48" name="Rectangle 47"/>
                                  <p:cNvSpPr/>
                                  <p:nvPr/>
                                </p:nvSpPr>
                                <p:spPr>
                                  <a:xfrm>
                                    <a:off x="2555631" y="4892429"/>
                                    <a:ext cx="7057292" cy="293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55631" y="2391508"/>
                                    <a:ext cx="7057292" cy="2512611"/>
                                    <a:chOff x="2555631" y="2391508"/>
                                    <a:chExt cx="7057292" cy="2512611"/>
                                  </a:xfrm>
                                </p:grpSpPr>
                                <p:grpSp>
                                  <p:nvGrpSpPr>
                                    <p:cNvPr id="44" name="Group 43"/>
                                    <p:cNvGrpSpPr/>
                                    <p:nvPr/>
                                  </p:nvGrpSpPr>
                                  <p:grpSpPr>
                                    <a:xfrm>
                                      <a:off x="2555631" y="2391508"/>
                                      <a:ext cx="7057292" cy="2512611"/>
                                      <a:chOff x="2555631" y="2391508"/>
                                      <a:chExt cx="7057292" cy="2512611"/>
                                    </a:xfrm>
                                  </p:grpSpPr>
                                  <p:grpSp>
                                    <p:nvGrpSpPr>
                                      <p:cNvPr id="42" name="Group 41"/>
                                      <p:cNvGrpSpPr/>
                                      <p:nvPr/>
                                    </p:nvGrpSpPr>
                                    <p:grpSpPr>
                                      <a:xfrm>
                                        <a:off x="2555631" y="2391508"/>
                                        <a:ext cx="7057292" cy="2512611"/>
                                        <a:chOff x="2555631" y="2391508"/>
                                        <a:chExt cx="7057292" cy="2512611"/>
                                      </a:xfrm>
                                    </p:grpSpPr>
                                    <p:grpSp>
                                      <p:nvGrpSpPr>
                                        <p:cNvPr id="40" name="Group 39"/>
                                        <p:cNvGrpSpPr/>
                                        <p:nvPr/>
                                      </p:nvGrpSpPr>
                                      <p:grpSpPr>
                                        <a:xfrm>
                                          <a:off x="2555631" y="2391508"/>
                                          <a:ext cx="7057292" cy="2512611"/>
                                          <a:chOff x="2555631" y="2391508"/>
                                          <a:chExt cx="7057292" cy="2512611"/>
                                        </a:xfrm>
                                      </p:grpSpPr>
                                      <p:grpSp>
                                        <p:nvGrpSpPr>
                                          <p:cNvPr id="36" name="Group 35"/>
                                          <p:cNvGrpSpPr/>
                                          <p:nvPr/>
                                        </p:nvGrpSpPr>
                                        <p:grpSpPr>
                                          <a:xfrm>
                                            <a:off x="2555631" y="2391508"/>
                                            <a:ext cx="7057292" cy="2512611"/>
                                            <a:chOff x="2555631" y="2391508"/>
                                            <a:chExt cx="7057292" cy="2512611"/>
                                          </a:xfrm>
                                        </p:grpSpPr>
                                        <p:grpSp>
                                          <p:nvGrpSpPr>
                                            <p:cNvPr id="33" name="Group 32"/>
                                            <p:cNvGrpSpPr/>
                                            <p:nvPr/>
                                          </p:nvGrpSpPr>
                                          <p:grpSpPr>
                                            <a:xfrm>
                                              <a:off x="2555631" y="2391508"/>
                                              <a:ext cx="7057292" cy="2512611"/>
                                              <a:chOff x="2555631" y="2391508"/>
                                              <a:chExt cx="7057292" cy="2512611"/>
                                            </a:xfrm>
                                          </p:grpSpPr>
                                          <p:grpSp>
                                            <p:nvGrpSpPr>
                                              <p:cNvPr id="31" name="Group 30"/>
                                              <p:cNvGrpSpPr/>
                                              <p:nvPr/>
                                            </p:nvGrpSpPr>
                                            <p:grpSpPr>
                                              <a:xfrm>
                                                <a:off x="2555631" y="2391508"/>
                                                <a:ext cx="7057292" cy="2512611"/>
                                                <a:chOff x="2555631" y="2391508"/>
                                                <a:chExt cx="7057292" cy="2512611"/>
                                              </a:xfrm>
                                            </p:grpSpPr>
                                            <p:grpSp>
                                              <p:nvGrpSpPr>
                                                <p:cNvPr id="29" name="Group 28"/>
                                                <p:cNvGrpSpPr/>
                                                <p:nvPr/>
                                              </p:nvGrpSpPr>
                                              <p:grpSpPr>
                                                <a:xfrm>
                                                  <a:off x="2555631" y="2391508"/>
                                                  <a:ext cx="7057292" cy="2512611"/>
                                                  <a:chOff x="2555631" y="2391508"/>
                                                  <a:chExt cx="7057292" cy="2512611"/>
                                                </a:xfrm>
                                              </p:grpSpPr>
                                              <p:grpSp>
                                                <p:nvGrpSpPr>
                                                  <p:cNvPr id="26" name="Group 25"/>
                                                  <p:cNvGrpSpPr/>
                                                  <p:nvPr/>
                                                </p:nvGrpSpPr>
                                                <p:grpSpPr>
                                                  <a:xfrm>
                                                    <a:off x="2555631" y="2391508"/>
                                                    <a:ext cx="7057292" cy="2512611"/>
                                                    <a:chOff x="2555631" y="2391508"/>
                                                    <a:chExt cx="7057292" cy="2512611"/>
                                                  </a:xfrm>
                                                </p:grpSpPr>
                                                <p:grpSp>
                                                  <p:nvGrpSpPr>
                                                    <p:cNvPr id="24" name="Group 23"/>
                                                    <p:cNvGrpSpPr/>
                                                    <p:nvPr/>
                                                  </p:nvGrpSpPr>
                                                  <p:grpSpPr>
                                                    <a:xfrm>
                                                      <a:off x="2555631" y="2391508"/>
                                                      <a:ext cx="7057292" cy="2512611"/>
                                                      <a:chOff x="2555631" y="2391508"/>
                                                      <a:chExt cx="7057292" cy="2512611"/>
                                                    </a:xfrm>
                                                  </p:grpSpPr>
                                                  <p:grpSp>
                                                    <p:nvGrpSpPr>
                                                      <p:cNvPr id="22" name="Group 21"/>
                                                      <p:cNvGrpSpPr/>
                                                      <p:nvPr/>
                                                    </p:nvGrpSpPr>
                                                    <p:grpSpPr>
                                                      <a:xfrm>
                                                        <a:off x="2555631" y="2391508"/>
                                                        <a:ext cx="7057292" cy="2512611"/>
                                                        <a:chOff x="2555631" y="2391508"/>
                                                        <a:chExt cx="7057292" cy="2512611"/>
                                                      </a:xfrm>
                                                    </p:grpSpPr>
                                                    <p:grpSp>
                                                      <p:nvGrpSpPr>
                                                        <p:cNvPr id="20" name="Group 19"/>
                                                        <p:cNvGrpSpPr/>
                                                        <p:nvPr/>
                                                      </p:nvGrpSpPr>
                                                      <p:grpSpPr>
                                                        <a:xfrm>
                                                          <a:off x="2555631" y="2391508"/>
                                                          <a:ext cx="7057292" cy="2512611"/>
                                                          <a:chOff x="2555631" y="2391508"/>
                                                          <a:chExt cx="7057292" cy="2512611"/>
                                                        </a:xfrm>
                                                      </p:grpSpPr>
                                                      <p:grpSp>
                                                        <p:nvGrpSpPr>
                                                          <p:cNvPr id="17" name="Group 16"/>
                                                          <p:cNvGrpSpPr/>
                                                          <p:nvPr/>
                                                        </p:nvGrpSpPr>
                                                        <p:grpSpPr>
                                                          <a:xfrm>
                                                            <a:off x="2555631" y="2391508"/>
                                                            <a:ext cx="7057292" cy="2512611"/>
                                                            <a:chOff x="2555631" y="2391508"/>
                                                            <a:chExt cx="7057292" cy="2512611"/>
                                                          </a:xfrm>
                                                        </p:grpSpPr>
                                                        <p:grpSp>
                                                          <p:nvGrpSpPr>
                                                            <p:cNvPr id="15" name="Group 14"/>
                                                            <p:cNvGrpSpPr/>
                                                            <p:nvPr/>
                                                          </p:nvGrpSpPr>
                                                          <p:grpSpPr>
                                                            <a:xfrm>
                                                              <a:off x="2555631" y="2391508"/>
                                                              <a:ext cx="7057292" cy="2512611"/>
                                                              <a:chOff x="2555631" y="2391508"/>
                                                              <a:chExt cx="7057292" cy="2512611"/>
                                                            </a:xfrm>
                                                          </p:grpSpPr>
                                                          <p:grpSp>
                                                            <p:nvGrpSpPr>
                                                              <p:cNvPr id="6" name="Group 5"/>
                                                              <p:cNvGrpSpPr/>
                                                              <p:nvPr/>
                                                            </p:nvGrpSpPr>
                                                            <p:grpSpPr>
                                                              <a:xfrm>
                                                                <a:off x="2555631" y="2391508"/>
                                                                <a:ext cx="7057292" cy="2500923"/>
                                                                <a:chOff x="2555631" y="2391508"/>
                                                                <a:chExt cx="7057292" cy="2500923"/>
                                                              </a:xfrm>
                                                            </p:grpSpPr>
                                                            <p:pic>
                                                              <p:nvPicPr>
                                                                <p:cNvPr id="4" name="Picture 3" descr="Labels for the various parts of the Apollo spacecraft" title="Apollo Spacecraft Diagram"/>
                                                                <p:cNvPicPr>
                                                                  <a:picLocks noChangeAspect="1"/>
                                                                </p:cNvPicPr>
                                                                <p:nvPr/>
                                                              </p:nvPicPr>
                                                              <p:blipFill rotWithShape="1">
                                                                <a:blip r:embed="rId3">
                                                                  <a:extLst>
                                                                    <a:ext uri="{28A0092B-C50C-407E-A947-70E740481C1C}">
                                                                      <a14:useLocalDpi xmlns:a14="http://schemas.microsoft.com/office/drawing/2010/main" val="0"/>
                                                                    </a:ext>
                                                                  </a:extLst>
                                                                </a:blip>
                                                                <a:srcRect l="11078" t="18843" r="8124" b="33848"/>
                                                                <a:stretch/>
                                                              </p:blipFill>
                                                              <p:spPr>
                                                                <a:xfrm>
                                                                  <a:off x="2555631" y="2391508"/>
                                                                  <a:ext cx="7057292" cy="2500923"/>
                                                                </a:xfrm>
                                                                <a:prstGeom prst="rect">
                                                                  <a:avLst/>
                                                                </a:prstGeom>
                                                              </p:spPr>
                                                            </p:pic>
                                                            <p:sp>
                                                              <p:nvSpPr>
                                                                <p:cNvPr id="5" name="Rectangle 4"/>
                                                                <p:cNvSpPr/>
                                                                <p:nvPr/>
                                                              </p:nvSpPr>
                                                              <p:spPr>
                                                                <a:xfrm>
                                                                  <a:off x="3212779" y="2391510"/>
                                                                  <a:ext cx="5110606"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1712" y="2594706"/>
                                                                  <a:ext cx="2047303"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59465" y="2520461"/>
                                                                  <a:ext cx="420720"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4827915">
                                                                  <a:off x="5649051" y="2621669"/>
                                                                  <a:ext cx="420720"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8757795" y="2391508"/>
                                                                <a:ext cx="855128"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59446" y="4521166"/>
                                                                <a:ext cx="889507" cy="382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Engine Bell</a:t>
                                                                </a:r>
                                                              </a:p>
                                                            </p:txBody>
                                                          </p:sp>
                                                        </p:grpSp>
                                                        <p:sp>
                                                          <p:nvSpPr>
                                                            <p:cNvPr id="16" name="Rectangle 15"/>
                                                            <p:cNvSpPr/>
                                                            <p:nvPr/>
                                                          </p:nvSpPr>
                                                          <p:spPr>
                                                            <a:xfrm rot="4189037">
                                                              <a:off x="4337556" y="2506278"/>
                                                              <a:ext cx="420720" cy="338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3896559" y="2594706"/>
                                                            <a:ext cx="420720" cy="1255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rot="20902164">
                                                          <a:off x="3479628" y="2633784"/>
                                                          <a:ext cx="284092" cy="151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7894813">
                                                        <a:off x="2989242" y="2642396"/>
                                                        <a:ext cx="378886" cy="178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rot="5400000">
                                                      <a:off x="2642583" y="3149928"/>
                                                      <a:ext cx="514504" cy="657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5438691" y="4439137"/>
                                                    <a:ext cx="420720"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44292" y="4652205"/>
                                                    <a:ext cx="420720" cy="2402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rot="1942793">
                                                  <a:off x="5527359" y="4186530"/>
                                                  <a:ext cx="420720"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5159465" y="4798646"/>
                                                <a:ext cx="209704" cy="93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Parallelogram 33"/>
                                            <p:cNvSpPr/>
                                            <p:nvPr/>
                                          </p:nvSpPr>
                                          <p:spPr>
                                            <a:xfrm>
                                              <a:off x="5115516" y="4423507"/>
                                              <a:ext cx="238022" cy="15630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5128204" y="4099165"/>
                                            <a:ext cx="108104" cy="29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5159464" y="4204675"/>
                                          <a:ext cx="143555"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rot="2134116">
                                        <a:off x="5963765" y="2626047"/>
                                        <a:ext cx="322659" cy="446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rot="656070" flipH="1">
                                      <a:off x="5152616" y="2713574"/>
                                      <a:ext cx="187969" cy="2020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Rectangle 50"/>
                                <p:cNvSpPr/>
                                <p:nvPr/>
                              </p:nvSpPr>
                              <p:spPr>
                                <a:xfrm>
                                  <a:off x="8980861" y="2659274"/>
                                  <a:ext cx="568092"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8893498" y="2808975"/>
                                <a:ext cx="261878"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p:cNvCxnSpPr/>
                            <p:nvPr/>
                          </p:nvCxnSpPr>
                          <p:spPr>
                            <a:xfrm flipH="1">
                              <a:off x="8757137" y="2750622"/>
                              <a:ext cx="267300" cy="19908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p:nvCxnSpPr>
                          <p:spPr>
                            <a:xfrm flipH="1" flipV="1">
                              <a:off x="9024436" y="4324182"/>
                              <a:ext cx="1" cy="2860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47" name="Rectangle 46"/>
                          <p:cNvSpPr/>
                          <p:nvPr/>
                        </p:nvSpPr>
                        <p:spPr>
                          <a:xfrm>
                            <a:off x="6834534" y="4749702"/>
                            <a:ext cx="781538" cy="382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sp>
                        <p:nvSpPr>
                          <p:cNvPr id="50" name="Rectangle 49"/>
                          <p:cNvSpPr/>
                          <p:nvPr/>
                        </p:nvSpPr>
                        <p:spPr>
                          <a:xfrm>
                            <a:off x="8873155" y="2419050"/>
                            <a:ext cx="739767" cy="317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High-Gain Antenna</a:t>
                            </a:r>
                          </a:p>
                        </p:txBody>
                      </p:sp>
                      <p:sp>
                        <p:nvSpPr>
                          <p:cNvPr id="55" name="Rectangle 54"/>
                          <p:cNvSpPr/>
                          <p:nvPr/>
                        </p:nvSpPr>
                        <p:spPr>
                          <a:xfrm>
                            <a:off x="5454320" y="4736122"/>
                            <a:ext cx="781538" cy="2657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sp>
                        <p:nvSpPr>
                          <p:cNvPr id="56" name="Rectangle 55"/>
                          <p:cNvSpPr/>
                          <p:nvPr/>
                        </p:nvSpPr>
                        <p:spPr>
                          <a:xfrm>
                            <a:off x="4165738" y="2410766"/>
                            <a:ext cx="705574" cy="263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grpSp>
                    <p:cxnSp>
                      <p:nvCxnSpPr>
                        <p:cNvPr id="69" name="Straight Arrow Connector 68"/>
                        <p:cNvCxnSpPr/>
                        <p:nvPr/>
                      </p:nvCxnSpPr>
                      <p:spPr>
                        <a:xfrm flipH="1" flipV="1">
                          <a:off x="6944042" y="4324182"/>
                          <a:ext cx="197889" cy="5213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flipH="1" flipV="1">
                          <a:off x="5201798" y="4798647"/>
                          <a:ext cx="276879" cy="652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79" name="Straight Arrow Connector 78"/>
                      <p:cNvCxnSpPr/>
                      <p:nvPr/>
                    </p:nvCxnSpPr>
                    <p:spPr>
                      <a:xfrm>
                        <a:off x="4629000" y="2628457"/>
                        <a:ext cx="233574" cy="756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37" name="Parallelogram 36"/>
                    <p:cNvSpPr/>
                    <p:nvPr/>
                  </p:nvSpPr>
                  <p:spPr>
                    <a:xfrm rot="16200000">
                      <a:off x="5055397" y="4136803"/>
                      <a:ext cx="351690" cy="143553"/>
                    </a:xfrm>
                    <a:prstGeom prst="parallelogram">
                      <a:avLst>
                        <a:gd name="adj" fmla="val 5041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86"/>
                  <p:cNvSpPr/>
                  <p:nvPr/>
                </p:nvSpPr>
                <p:spPr>
                  <a:xfrm>
                    <a:off x="3269142" y="4900243"/>
                    <a:ext cx="1137624" cy="221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Descent Stage</a:t>
                    </a:r>
                  </a:p>
                </p:txBody>
              </p:sp>
              <p:sp>
                <p:nvSpPr>
                  <p:cNvPr id="88" name="Rectangle 87"/>
                  <p:cNvSpPr/>
                  <p:nvPr/>
                </p:nvSpPr>
                <p:spPr>
                  <a:xfrm>
                    <a:off x="4475539" y="4917133"/>
                    <a:ext cx="948688" cy="20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Ascent Stage</a:t>
                    </a:r>
                  </a:p>
                </p:txBody>
              </p:sp>
            </p:grpSp>
            <p:sp>
              <p:nvSpPr>
                <p:cNvPr id="94" name="Rectangle 93"/>
                <p:cNvSpPr/>
                <p:nvPr/>
              </p:nvSpPr>
              <p:spPr>
                <a:xfrm>
                  <a:off x="5223843" y="1751535"/>
                  <a:ext cx="1882067" cy="295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Command Module</a:t>
                  </a:r>
                </a:p>
              </p:txBody>
            </p:sp>
            <p:sp>
              <p:nvSpPr>
                <p:cNvPr id="95" name="Rectangle 94"/>
                <p:cNvSpPr/>
                <p:nvPr/>
              </p:nvSpPr>
              <p:spPr>
                <a:xfrm>
                  <a:off x="7461619" y="1721221"/>
                  <a:ext cx="1527359" cy="316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Service Module</a:t>
                  </a:r>
                </a:p>
              </p:txBody>
            </p:sp>
            <p:sp>
              <p:nvSpPr>
                <p:cNvPr id="96" name="Left Bracket 95"/>
                <p:cNvSpPr/>
                <p:nvPr/>
              </p:nvSpPr>
              <p:spPr>
                <a:xfrm rot="5400000">
                  <a:off x="8050035" y="854064"/>
                  <a:ext cx="211200" cy="2603108"/>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7" name="Left Bracket 96"/>
                <p:cNvSpPr/>
                <p:nvPr/>
              </p:nvSpPr>
              <p:spPr>
                <a:xfrm rot="5400000">
                  <a:off x="5937422" y="1445725"/>
                  <a:ext cx="218485" cy="1427078"/>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00" name="Rectangle 99"/>
              <p:cNvSpPr/>
              <p:nvPr/>
            </p:nvSpPr>
            <p:spPr>
              <a:xfrm>
                <a:off x="992895" y="1849423"/>
                <a:ext cx="10356714" cy="50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ctangle 101"/>
            <p:cNvSpPr/>
            <p:nvPr/>
          </p:nvSpPr>
          <p:spPr>
            <a:xfrm>
              <a:off x="1900232" y="1970618"/>
              <a:ext cx="2738417" cy="26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Orion Lunar Module</a:t>
              </a:r>
            </a:p>
          </p:txBody>
        </p:sp>
        <p:sp>
          <p:nvSpPr>
            <p:cNvPr id="103" name="Rectangle 102"/>
            <p:cNvSpPr/>
            <p:nvPr/>
          </p:nvSpPr>
          <p:spPr>
            <a:xfrm>
              <a:off x="5603581" y="1954047"/>
              <a:ext cx="2902884" cy="306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Casper Command Module</a:t>
              </a:r>
            </a:p>
          </p:txBody>
        </p:sp>
      </p:grpSp>
      <p:sp>
        <p:nvSpPr>
          <p:cNvPr id="9" name="Title 8" hidden="1"/>
          <p:cNvSpPr>
            <a:spLocks noGrp="1"/>
          </p:cNvSpPr>
          <p:nvPr>
            <p:ph type="title"/>
          </p:nvPr>
        </p:nvSpPr>
        <p:spPr/>
        <p:txBody>
          <a:bodyPr/>
          <a:lstStyle/>
          <a:p>
            <a:r>
              <a:rPr lang="en-US" dirty="0"/>
              <a:t>Apollo Spacecraft Design</a:t>
            </a:r>
          </a:p>
        </p:txBody>
      </p:sp>
    </p:spTree>
    <p:extLst>
      <p:ext uri="{BB962C8B-B14F-4D97-AF65-F5344CB8AC3E}">
        <p14:creationId xmlns:p14="http://schemas.microsoft.com/office/powerpoint/2010/main" val="106664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Earth during translunar coast (outbound journey to the Moon), with Earth growing steadily smaller as the astronauts ventured farther and farther away. ">
            <a:extLst>
              <a:ext uri="{FF2B5EF4-FFF2-40B4-BE49-F238E27FC236}">
                <a16:creationId xmlns:a16="http://schemas.microsoft.com/office/drawing/2014/main" id="{8724DA2A-5961-46AA-AF70-598863C1843D}"/>
              </a:ext>
            </a:extLst>
          </p:cNvPr>
          <p:cNvPicPr>
            <a:picLocks noChangeAspect="1"/>
          </p:cNvPicPr>
          <p:nvPr/>
        </p:nvPicPr>
        <p:blipFill rotWithShape="1">
          <a:blip r:embed="rId3"/>
          <a:srcRect l="14438" r="32561"/>
          <a:stretch/>
        </p:blipFill>
        <p:spPr>
          <a:xfrm>
            <a:off x="8248887" y="0"/>
            <a:ext cx="3700657" cy="6858000"/>
          </a:xfrm>
          <a:prstGeom prst="rect">
            <a:avLst/>
          </a:prstGeom>
        </p:spPr>
      </p:pic>
      <p:pic>
        <p:nvPicPr>
          <p:cNvPr id="4" name="Picture 3" descr="A view of Earth during translunar coast (outbound journey to the Moon), with Earth growing steadily smaller as the astronauts ventured farther and farther away. ">
            <a:extLst>
              <a:ext uri="{FF2B5EF4-FFF2-40B4-BE49-F238E27FC236}">
                <a16:creationId xmlns:a16="http://schemas.microsoft.com/office/drawing/2014/main" id="{67439FB3-7EA5-431E-BF57-66A057879566}"/>
              </a:ext>
            </a:extLst>
          </p:cNvPr>
          <p:cNvPicPr>
            <a:picLocks noChangeAspect="1"/>
          </p:cNvPicPr>
          <p:nvPr/>
        </p:nvPicPr>
        <p:blipFill rotWithShape="1">
          <a:blip r:embed="rId4"/>
          <a:srcRect l="24362" r="20773"/>
          <a:stretch/>
        </p:blipFill>
        <p:spPr>
          <a:xfrm>
            <a:off x="4248087" y="0"/>
            <a:ext cx="3695826" cy="6858000"/>
          </a:xfrm>
          <a:prstGeom prst="rect">
            <a:avLst/>
          </a:prstGeom>
        </p:spPr>
      </p:pic>
      <p:pic>
        <p:nvPicPr>
          <p:cNvPr id="3" name="Picture 2" descr="A view of Earth during translunar coast (outbound journey to the Moon), with Earth growing steadily smaller as the astronauts ventured farther and farther away. ">
            <a:extLst>
              <a:ext uri="{FF2B5EF4-FFF2-40B4-BE49-F238E27FC236}">
                <a16:creationId xmlns:a16="http://schemas.microsoft.com/office/drawing/2014/main" id="{00EDC3C5-2441-47F0-BCD5-2699CABF60F3}"/>
              </a:ext>
            </a:extLst>
          </p:cNvPr>
          <p:cNvPicPr>
            <a:picLocks noChangeAspect="1"/>
          </p:cNvPicPr>
          <p:nvPr/>
        </p:nvPicPr>
        <p:blipFill rotWithShape="1">
          <a:blip r:embed="rId5"/>
          <a:srcRect l="21918" r="23218"/>
          <a:stretch/>
        </p:blipFill>
        <p:spPr>
          <a:xfrm>
            <a:off x="242456" y="0"/>
            <a:ext cx="3695827" cy="6858000"/>
          </a:xfrm>
          <a:prstGeom prst="rect">
            <a:avLst/>
          </a:prstGeom>
        </p:spPr>
      </p:pic>
      <p:sp>
        <p:nvSpPr>
          <p:cNvPr id="2" name="Title 1" hidden="1"/>
          <p:cNvSpPr>
            <a:spLocks noGrp="1"/>
          </p:cNvSpPr>
          <p:nvPr>
            <p:ph type="ctrTitle"/>
          </p:nvPr>
        </p:nvSpPr>
        <p:spPr/>
        <p:txBody>
          <a:bodyPr/>
          <a:lstStyle/>
          <a:p>
            <a:r>
              <a:rPr lang="en-US" dirty="0"/>
              <a:t>Surface Experiments on the Moon</a:t>
            </a:r>
          </a:p>
        </p:txBody>
      </p:sp>
      <p:sp>
        <p:nvSpPr>
          <p:cNvPr id="8" name="Title 11">
            <a:extLst>
              <a:ext uri="{FF2B5EF4-FFF2-40B4-BE49-F238E27FC236}">
                <a16:creationId xmlns:a16="http://schemas.microsoft.com/office/drawing/2014/main" id="{6348B593-2461-4361-8382-E126FF4B26DC}"/>
              </a:ext>
            </a:extLst>
          </p:cNvPr>
          <p:cNvSpPr txBox="1">
            <a:spLocks/>
          </p:cNvSpPr>
          <p:nvPr/>
        </p:nvSpPr>
        <p:spPr>
          <a:xfrm>
            <a:off x="502493" y="540802"/>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Moon Bound</a:t>
            </a:r>
          </a:p>
        </p:txBody>
      </p:sp>
    </p:spTree>
    <p:extLst>
      <p:ext uri="{BB962C8B-B14F-4D97-AF65-F5344CB8AC3E}">
        <p14:creationId xmlns:p14="http://schemas.microsoft.com/office/powerpoint/2010/main" val="274861279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80806</TotalTime>
  <Words>8913</Words>
  <Application>Microsoft Office PowerPoint</Application>
  <PresentationFormat>Widescreen</PresentationFormat>
  <Paragraphs>491</Paragraphs>
  <Slides>47</Slides>
  <Notes>47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Calibri Light</vt:lpstr>
      <vt:lpstr>Century Gothic</vt:lpstr>
      <vt:lpstr>Helvetica Neue</vt:lpstr>
      <vt:lpstr>Linux Libertine</vt:lpstr>
      <vt:lpstr>Roboto</vt:lpstr>
      <vt:lpstr>Times New Roman</vt:lpstr>
      <vt:lpstr>Office Theme</vt:lpstr>
      <vt:lpstr>Apollo 16</vt:lpstr>
      <vt:lpstr>NASA Press Releases</vt:lpstr>
      <vt:lpstr>Overview</vt:lpstr>
      <vt:lpstr>Surface Experiments on the Moon</vt:lpstr>
      <vt:lpstr>Launch</vt:lpstr>
      <vt:lpstr>Launch</vt:lpstr>
      <vt:lpstr>Saturn V Size Comparison</vt:lpstr>
      <vt:lpstr>Apollo Spacecraft Design</vt:lpstr>
      <vt:lpstr>Surface Experiments on the Moon</vt:lpstr>
      <vt:lpstr>Surface Experiments on the Moon</vt:lpstr>
      <vt:lpstr>Apollo 12 Landing Site</vt:lpstr>
      <vt:lpstr>Overview</vt:lpstr>
      <vt:lpstr>Pete Conrad stepping on the lunar surface</vt:lpstr>
      <vt:lpstr>Pete Conrad coming down the ladder from the lunar module</vt:lpstr>
      <vt:lpstr>Surface Experiments on the Moon</vt:lpstr>
      <vt:lpstr>Apollo Lunar Surface Experiment Package</vt:lpstr>
      <vt:lpstr>Surface Experiments on the Moon</vt:lpstr>
      <vt:lpstr>Surface Experiments on the Moon</vt:lpstr>
      <vt:lpstr>Lunar Roving Vehicle</vt:lpstr>
      <vt:lpstr>Lunar Grand Prix</vt:lpstr>
      <vt:lpstr>Apollo Lunar Surface Experiment Package</vt:lpstr>
      <vt:lpstr>Apollo Lunar Surface Experiment Package</vt:lpstr>
      <vt:lpstr>Exploring the Surface</vt:lpstr>
      <vt:lpstr>Exploring the Surface</vt:lpstr>
      <vt:lpstr>Apollo Lunar Surface Experiment Package</vt:lpstr>
      <vt:lpstr>Apollo 12 Traverses</vt:lpstr>
      <vt:lpstr>Apollo 12 Traverses</vt:lpstr>
      <vt:lpstr>Apollo 12 landing site, as imaged by the Lunar Reconnaissance Orbiter Camera</vt:lpstr>
      <vt:lpstr>Apollo 12 landing site, as imaged by the Lunar Reconnaissance Orbiter Camera</vt:lpstr>
      <vt:lpstr>A Lunar Ascent</vt:lpstr>
      <vt:lpstr>Surface Experiments on the Moon</vt:lpstr>
      <vt:lpstr>Surface Experiments on the Moon</vt:lpstr>
      <vt:lpstr>Surface Experiments on the Moon</vt:lpstr>
      <vt:lpstr>Splashdown</vt:lpstr>
      <vt:lpstr>Splashdown</vt:lpstr>
      <vt:lpstr>Returned Samples</vt:lpstr>
      <vt:lpstr>By the Numbers</vt:lpstr>
      <vt:lpstr>Apollo 16 Command Module</vt:lpstr>
      <vt:lpstr>More Info</vt:lpstr>
      <vt:lpstr>Apollo Landing Sites</vt:lpstr>
      <vt:lpstr>Apollo 11 Traverses</vt:lpstr>
      <vt:lpstr>Apollo 12 Traverses</vt:lpstr>
      <vt:lpstr>Apollo 12 Traverses</vt:lpstr>
      <vt:lpstr>Apollo 12 Traverses</vt:lpstr>
      <vt:lpstr>Apollo 17 Traverses</vt:lpstr>
      <vt:lpstr>JFK’s Speech</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Staci T</dc:creator>
  <cp:lastModifiedBy>Tiedeken, Staci L. (GSFC-690.0)[ADNET SYSTEMS INC]</cp:lastModifiedBy>
  <cp:revision>693</cp:revision>
  <dcterms:created xsi:type="dcterms:W3CDTF">2019-04-27T20:19:51Z</dcterms:created>
  <dcterms:modified xsi:type="dcterms:W3CDTF">2023-01-03T21:14:13Z</dcterms:modified>
</cp:coreProperties>
</file>