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7272"/>
    <a:srgbClr val="E5764B"/>
    <a:srgbClr val="310001"/>
    <a:srgbClr val="BB968F"/>
    <a:srgbClr val="FFE699"/>
    <a:srgbClr val="88B5FF"/>
    <a:srgbClr val="9DC3E6"/>
    <a:srgbClr val="B7D2FF"/>
    <a:srgbClr val="3E526D"/>
    <a:srgbClr val="006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45073" autoAdjust="0"/>
  </p:normalViewPr>
  <p:slideViewPr>
    <p:cSldViewPr snapToGrid="0" snapToObjects="1">
      <p:cViewPr varScale="1">
        <p:scale>
          <a:sx n="67" d="100"/>
          <a:sy n="67" d="100"/>
        </p:scale>
        <p:origin x="3408" y="176"/>
      </p:cViewPr>
      <p:guideLst>
        <p:guide orient="horz" pos="2772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4/18/22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horizontelescope.org/press-release-april-10-2019-astronomers-capture-first-image-black-hol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igo.caltech.edu/page/gw-sourc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sequence requires 3 clicks: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brings up a description of a black hole</a:t>
            </a:r>
          </a:p>
          <a:p>
            <a:pPr marL="228600" indent="-228600">
              <a:buAutoNum type="arabicParenR"/>
            </a:pPr>
            <a:r>
              <a:rPr lang="en-US" dirty="0"/>
              <a:t>Second click brings up numerical data</a:t>
            </a:r>
          </a:p>
          <a:p>
            <a:r>
              <a:rPr lang="en-US" dirty="0"/>
              <a:t>3) Third click initiates animation sequence (airliners, compression, magnifying glass)</a:t>
            </a:r>
          </a:p>
          <a:p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Audience: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4th Grade and older.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dense black holes are, using the animated example.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The additional information can be available at e.g., https://</a:t>
            </a:r>
            <a:r>
              <a:rPr lang="en-US" dirty="0" err="1"/>
              <a:t>www.nasa.gov</a:t>
            </a:r>
            <a:r>
              <a:rPr lang="en-US" dirty="0"/>
              <a:t>/audience/</a:t>
            </a:r>
            <a:r>
              <a:rPr lang="en-US" dirty="0" err="1"/>
              <a:t>forstudents</a:t>
            </a:r>
            <a:r>
              <a:rPr lang="en-US" dirty="0"/>
              <a:t>/k-4/stories/</a:t>
            </a:r>
            <a:r>
              <a:rPr lang="en-US" dirty="0" err="1"/>
              <a:t>nasa</a:t>
            </a:r>
            <a:r>
              <a:rPr lang="en-US" dirty="0"/>
              <a:t>-knows/what-is-a-black-hole-k4.html,</a:t>
            </a:r>
          </a:p>
          <a:p>
            <a:pPr marL="0" indent="0">
              <a:buFontTx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3" tooltip="https://eventhorizontelescope.org/press-release-april-10-2019-astronomers-capture-first-image-black-hole"/>
              </a:rPr>
              <a:t>https://eventhorizontelescope.org/press-release-april-10-2019-astronomers-capture-first-image-black-hole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,</a:t>
            </a:r>
          </a:p>
          <a:p>
            <a:pPr marL="0" indent="0">
              <a:buFontTx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4" tooltip="https://www.ligo.caltech.edu/page/gw-sources"/>
              </a:rPr>
              <a:t>https://www.ligo.caltech.edu/page/gw-sources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.</a:t>
            </a:r>
            <a:endParaRPr lang="en-US" dirty="0"/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1" dirty="0"/>
              <a:t>NOTE: </a:t>
            </a:r>
          </a:p>
          <a:p>
            <a:pPr marL="0" indent="0">
              <a:buFontTx/>
              <a:buNone/>
            </a:pPr>
            <a:r>
              <a:rPr lang="en-US" dirty="0"/>
              <a:t>This PowerPoint file has built-in interactive elements. </a:t>
            </a:r>
          </a:p>
          <a:p>
            <a:pPr marL="0" indent="0">
              <a:buFontTx/>
              <a:buNone/>
            </a:pPr>
            <a:r>
              <a:rPr lang="en-US" dirty="0"/>
              <a:t>To view them, you must be in "Slide Show" mode; you can then move to the next view either by clicking your mouse, the spacebar, or the arrow keys. </a:t>
            </a:r>
          </a:p>
          <a:p>
            <a:pPr marL="0" indent="0">
              <a:buFontTx/>
              <a:buNone/>
            </a:pPr>
            <a:r>
              <a:rPr lang="en-US" dirty="0"/>
              <a:t>This slide will not work in "regular viewing mode."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Credit:</a:t>
            </a:r>
          </a:p>
          <a:p>
            <a:pPr marL="0" indent="0">
              <a:buFontTx/>
              <a:buNone/>
            </a:pPr>
            <a:r>
              <a:rPr lang="en-US" dirty="0"/>
              <a:t>NASA/JPL-Caltech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9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April 18, 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April 18, 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138597" y="4952849"/>
            <a:ext cx="4866807" cy="124611"/>
          </a:xfrm>
        </p:spPr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866231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FE6FD-5AFE-B143-9A97-AAA05F67D408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April 18,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April 18,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 - a single die">
            <a:extLst>
              <a:ext uri="{FF2B5EF4-FFF2-40B4-BE49-F238E27FC236}">
                <a16:creationId xmlns:a16="http://schemas.microsoft.com/office/drawing/2014/main" id="{5D708D6F-222F-7B48-8B34-780B1A0295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44592" y="1990468"/>
            <a:ext cx="953897" cy="995629"/>
          </a:xfrm>
          <a:prstGeom prst="rect">
            <a:avLst/>
          </a:prstGeom>
        </p:spPr>
      </p:pic>
      <p:grpSp>
        <p:nvGrpSpPr>
          <p:cNvPr id="33" name="Pic GROUP - Magnifying Glass">
            <a:extLst>
              <a:ext uri="{FF2B5EF4-FFF2-40B4-BE49-F238E27FC236}">
                <a16:creationId xmlns:a16="http://schemas.microsoft.com/office/drawing/2014/main" id="{E49B1FD1-9104-BA44-84C0-19C003013413}"/>
              </a:ext>
            </a:extLst>
          </p:cNvPr>
          <p:cNvGrpSpPr/>
          <p:nvPr/>
        </p:nvGrpSpPr>
        <p:grpSpPr>
          <a:xfrm>
            <a:off x="6023906" y="595217"/>
            <a:ext cx="5941640" cy="9318054"/>
            <a:chOff x="5907173" y="1051560"/>
            <a:chExt cx="5941640" cy="9318054"/>
          </a:xfrm>
        </p:grpSpPr>
        <p:pic>
          <p:nvPicPr>
            <p:cNvPr id="34" name="Pic - Magnifying Glass">
              <a:extLst>
                <a:ext uri="{FF2B5EF4-FFF2-40B4-BE49-F238E27FC236}">
                  <a16:creationId xmlns:a16="http://schemas.microsoft.com/office/drawing/2014/main" id="{78AA8B5E-3CCB-5143-834D-A685977F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7173" y="1051560"/>
              <a:ext cx="5339797" cy="5143500"/>
            </a:xfrm>
            <a:prstGeom prst="rect">
              <a:avLst/>
            </a:prstGeom>
          </p:spPr>
        </p:pic>
        <p:cxnSp>
          <p:nvCxnSpPr>
            <p:cNvPr id="35" name="Straight Connector - ballast">
              <a:extLst>
                <a:ext uri="{FF2B5EF4-FFF2-40B4-BE49-F238E27FC236}">
                  <a16:creationId xmlns:a16="http://schemas.microsoft.com/office/drawing/2014/main" id="{B1D0FFF1-7F50-654B-9A0C-49185A263DDC}"/>
                </a:ext>
              </a:extLst>
            </p:cNvPr>
            <p:cNvCxnSpPr/>
            <p:nvPr/>
          </p:nvCxnSpPr>
          <p:spPr>
            <a:xfrm>
              <a:off x="7748300" y="10369614"/>
              <a:ext cx="4100513" cy="0"/>
            </a:xfrm>
            <a:prstGeom prst="line">
              <a:avLst/>
            </a:prstGeom>
            <a:ln w="12700" cmpd="sng">
              <a:solidFill>
                <a:schemeClr val="tx2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lack - time delay">
            <a:extLst>
              <a:ext uri="{FF2B5EF4-FFF2-40B4-BE49-F238E27FC236}">
                <a16:creationId xmlns:a16="http://schemas.microsoft.com/office/drawing/2014/main" id="{1331BF89-7B11-D248-AD6F-E05F7A7F2468}"/>
              </a:ext>
            </a:extLst>
          </p:cNvPr>
          <p:cNvSpPr/>
          <p:nvPr/>
        </p:nvSpPr>
        <p:spPr>
          <a:xfrm>
            <a:off x="9260732" y="175303"/>
            <a:ext cx="933855" cy="136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9" name="Pic - Black Hole image">
            <a:extLst>
              <a:ext uri="{FF2B5EF4-FFF2-40B4-BE49-F238E27FC236}">
                <a16:creationId xmlns:a16="http://schemas.microsoft.com/office/drawing/2014/main" id="{47936CC5-7A38-0043-A0C4-B9093A416D0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9276" y="-35560"/>
            <a:ext cx="5865448" cy="5214620"/>
          </a:xfrm>
          <a:prstGeom prst="rect">
            <a:avLst/>
          </a:prstGeom>
          <a:noFill/>
          <a:ln>
            <a:noFill/>
          </a:ln>
          <a:effectLst>
            <a:softEdge rad="197869"/>
          </a:effectLst>
        </p:spPr>
      </p:pic>
      <p:sp>
        <p:nvSpPr>
          <p:cNvPr id="5" name="Text - Exo Comm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E5764B"/>
                </a:solidFill>
              </a:rPr>
              <a:t>Black Holes </a:t>
            </a:r>
            <a:r>
              <a:rPr lang="en-US" sz="1600" dirty="0">
                <a:solidFill>
                  <a:srgbClr val="E5764B"/>
                </a:solidFill>
              </a:rPr>
              <a:t>– What are Black Holes?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88B3B-88B9-C440-8DF2-4389D57B4A78}" type="datetime4">
              <a:rPr lang="en-US" smtClean="0"/>
              <a:t>April 18, 2022</a:t>
            </a:fld>
            <a:endParaRPr lang="en-US" dirty="0"/>
          </a:p>
        </p:txBody>
      </p:sp>
      <p:sp>
        <p:nvSpPr>
          <p:cNvPr id="15" name="Footer - statement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1" name="TextBox - URL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877272"/>
                </a:solidFill>
              </a:rPr>
              <a:t>exoplanets.nasa.gov</a:t>
            </a:r>
            <a:endParaRPr lang="en-US" sz="1000" b="1" kern="0" spc="70" dirty="0">
              <a:solidFill>
                <a:srgbClr val="877272"/>
              </a:solidFill>
            </a:endParaRPr>
          </a:p>
        </p:txBody>
      </p:sp>
      <p:pic>
        <p:nvPicPr>
          <p:cNvPr id="17" name="Pic - Left Compressor">
            <a:extLst>
              <a:ext uri="{FF2B5EF4-FFF2-40B4-BE49-F238E27FC236}">
                <a16:creationId xmlns:a16="http://schemas.microsoft.com/office/drawing/2014/main" id="{744E7D0F-92CD-3E4C-AC76-0274E9659C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5400000">
            <a:off x="-767086" y="-690358"/>
            <a:ext cx="4207212" cy="6685208"/>
          </a:xfrm>
          <a:prstGeom prst="rect">
            <a:avLst/>
          </a:prstGeom>
        </p:spPr>
      </p:pic>
      <p:pic>
        <p:nvPicPr>
          <p:cNvPr id="18" name="Pic - Bottom Compressor">
            <a:extLst>
              <a:ext uri="{FF2B5EF4-FFF2-40B4-BE49-F238E27FC236}">
                <a16:creationId xmlns:a16="http://schemas.microsoft.com/office/drawing/2014/main" id="{34B8A0DD-D1E6-DF4B-B3CC-6C3092BD07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8268" y="5312894"/>
            <a:ext cx="4201732" cy="4884104"/>
          </a:xfrm>
          <a:prstGeom prst="rect">
            <a:avLst/>
          </a:prstGeom>
        </p:spPr>
      </p:pic>
      <p:pic>
        <p:nvPicPr>
          <p:cNvPr id="19" name="Pic - airliner single 1">
            <a:extLst>
              <a:ext uri="{FF2B5EF4-FFF2-40B4-BE49-F238E27FC236}">
                <a16:creationId xmlns:a16="http://schemas.microsoft.com/office/drawing/2014/main" id="{7E0EE1A2-B020-3B41-B2C8-751302A59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666" y="2759141"/>
            <a:ext cx="2124223" cy="1452647"/>
          </a:xfrm>
          <a:prstGeom prst="rect">
            <a:avLst/>
          </a:prstGeom>
        </p:spPr>
      </p:pic>
      <p:pic>
        <p:nvPicPr>
          <p:cNvPr id="20" name="Pic - airliner single 2">
            <a:extLst>
              <a:ext uri="{FF2B5EF4-FFF2-40B4-BE49-F238E27FC236}">
                <a16:creationId xmlns:a16="http://schemas.microsoft.com/office/drawing/2014/main" id="{DEC4D823-45A3-2C4B-9C1A-47851382E2C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608604" y="2592887"/>
            <a:ext cx="2124222" cy="1452647"/>
          </a:xfrm>
          <a:prstGeom prst="rect">
            <a:avLst/>
          </a:prstGeom>
        </p:spPr>
      </p:pic>
      <p:pic>
        <p:nvPicPr>
          <p:cNvPr id="21" name="Pic - airliner single 3">
            <a:extLst>
              <a:ext uri="{FF2B5EF4-FFF2-40B4-BE49-F238E27FC236}">
                <a16:creationId xmlns:a16="http://schemas.microsoft.com/office/drawing/2014/main" id="{A7C4F7B4-452F-BF4C-B527-88EE7DCC5D6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608604" y="2366899"/>
            <a:ext cx="2124222" cy="1452647"/>
          </a:xfrm>
          <a:prstGeom prst="rect">
            <a:avLst/>
          </a:prstGeom>
        </p:spPr>
      </p:pic>
      <p:pic>
        <p:nvPicPr>
          <p:cNvPr id="22" name="Pic - airliner single 4">
            <a:extLst>
              <a:ext uri="{FF2B5EF4-FFF2-40B4-BE49-F238E27FC236}">
                <a16:creationId xmlns:a16="http://schemas.microsoft.com/office/drawing/2014/main" id="{AEE9ED09-CF34-464C-BDBA-3664089AF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608604" y="2164343"/>
            <a:ext cx="2124222" cy="1452646"/>
          </a:xfrm>
          <a:prstGeom prst="rect">
            <a:avLst/>
          </a:prstGeom>
        </p:spPr>
      </p:pic>
      <p:pic>
        <p:nvPicPr>
          <p:cNvPr id="23" name="Pic - airliner single 5">
            <a:extLst>
              <a:ext uri="{FF2B5EF4-FFF2-40B4-BE49-F238E27FC236}">
                <a16:creationId xmlns:a16="http://schemas.microsoft.com/office/drawing/2014/main" id="{63C9DA09-BFA9-EC4D-808C-917005EBB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666" y="2006854"/>
            <a:ext cx="2124223" cy="1452647"/>
          </a:xfrm>
          <a:prstGeom prst="rect">
            <a:avLst/>
          </a:prstGeom>
        </p:spPr>
      </p:pic>
      <p:pic>
        <p:nvPicPr>
          <p:cNvPr id="24" name="Pic - airliner single 6">
            <a:extLst>
              <a:ext uri="{FF2B5EF4-FFF2-40B4-BE49-F238E27FC236}">
                <a16:creationId xmlns:a16="http://schemas.microsoft.com/office/drawing/2014/main" id="{AA181C62-090C-4E47-B6EC-51353DDEE2E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608604" y="1834885"/>
            <a:ext cx="2124222" cy="1452647"/>
          </a:xfrm>
          <a:prstGeom prst="rect">
            <a:avLst/>
          </a:prstGeom>
        </p:spPr>
      </p:pic>
      <p:pic>
        <p:nvPicPr>
          <p:cNvPr id="25" name="Pic - airliner single 7">
            <a:extLst>
              <a:ext uri="{FF2B5EF4-FFF2-40B4-BE49-F238E27FC236}">
                <a16:creationId xmlns:a16="http://schemas.microsoft.com/office/drawing/2014/main" id="{B21A63F1-EE7C-B248-8A3C-89C635718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666" y="1636925"/>
            <a:ext cx="2124223" cy="1452647"/>
          </a:xfrm>
          <a:prstGeom prst="rect">
            <a:avLst/>
          </a:prstGeom>
        </p:spPr>
      </p:pic>
      <p:pic>
        <p:nvPicPr>
          <p:cNvPr id="26" name="Pic - airliner single 8">
            <a:extLst>
              <a:ext uri="{FF2B5EF4-FFF2-40B4-BE49-F238E27FC236}">
                <a16:creationId xmlns:a16="http://schemas.microsoft.com/office/drawing/2014/main" id="{56F72F8E-A357-E447-BE25-30A3EA6DBA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608604" y="1452499"/>
            <a:ext cx="2124222" cy="1452647"/>
          </a:xfrm>
          <a:prstGeom prst="rect">
            <a:avLst/>
          </a:prstGeom>
        </p:spPr>
      </p:pic>
      <p:pic>
        <p:nvPicPr>
          <p:cNvPr id="27" name="Pic - airliner single 9">
            <a:extLst>
              <a:ext uri="{FF2B5EF4-FFF2-40B4-BE49-F238E27FC236}">
                <a16:creationId xmlns:a16="http://schemas.microsoft.com/office/drawing/2014/main" id="{516F431E-3F3A-8647-8245-C37CE8ACC39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608604" y="1250838"/>
            <a:ext cx="2124222" cy="1452646"/>
          </a:xfrm>
          <a:prstGeom prst="rect">
            <a:avLst/>
          </a:prstGeom>
        </p:spPr>
      </p:pic>
      <p:pic>
        <p:nvPicPr>
          <p:cNvPr id="28" name="Pic - airliner single 10">
            <a:extLst>
              <a:ext uri="{FF2B5EF4-FFF2-40B4-BE49-F238E27FC236}">
                <a16:creationId xmlns:a16="http://schemas.microsoft.com/office/drawing/2014/main" id="{8B6270E1-B0D2-FE4C-A443-F50FB27790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666" y="1087223"/>
            <a:ext cx="2124223" cy="1452647"/>
          </a:xfrm>
          <a:prstGeom prst="rect">
            <a:avLst/>
          </a:prstGeom>
        </p:spPr>
      </p:pic>
      <p:pic>
        <p:nvPicPr>
          <p:cNvPr id="29" name="Pic - Airliner stack">
            <a:extLst>
              <a:ext uri="{FF2B5EF4-FFF2-40B4-BE49-F238E27FC236}">
                <a16:creationId xmlns:a16="http://schemas.microsoft.com/office/drawing/2014/main" id="{17434DF4-3AAF-4E4C-B088-9189C6CCD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1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8841" y="1888740"/>
            <a:ext cx="2366192" cy="1968274"/>
          </a:xfrm>
          <a:prstGeom prst="rect">
            <a:avLst/>
          </a:prstGeom>
        </p:spPr>
      </p:pic>
      <p:pic>
        <p:nvPicPr>
          <p:cNvPr id="30" name="Pic - Right Compressor">
            <a:extLst>
              <a:ext uri="{FF2B5EF4-FFF2-40B4-BE49-F238E27FC236}">
                <a16:creationId xmlns:a16="http://schemas.microsoft.com/office/drawing/2014/main" id="{D70AC634-216D-0E46-B2E7-4E6EAF5427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9087401" y="62994"/>
            <a:ext cx="4201732" cy="5143500"/>
          </a:xfrm>
          <a:prstGeom prst="rect">
            <a:avLst/>
          </a:prstGeom>
        </p:spPr>
      </p:pic>
      <p:pic>
        <p:nvPicPr>
          <p:cNvPr id="31" name="Pic - Top Compressor">
            <a:extLst>
              <a:ext uri="{FF2B5EF4-FFF2-40B4-BE49-F238E27FC236}">
                <a16:creationId xmlns:a16="http://schemas.microsoft.com/office/drawing/2014/main" id="{1BDCDDD5-366D-E741-A579-99FDC3A53E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268" y="-5256657"/>
            <a:ext cx="4201732" cy="5143500"/>
          </a:xfrm>
          <a:prstGeom prst="rect">
            <a:avLst/>
          </a:prstGeom>
        </p:spPr>
      </p:pic>
      <p:sp>
        <p:nvSpPr>
          <p:cNvPr id="38" name="TextBox - One description...">
            <a:extLst>
              <a:ext uri="{FF2B5EF4-FFF2-40B4-BE49-F238E27FC236}">
                <a16:creationId xmlns:a16="http://schemas.microsoft.com/office/drawing/2014/main" id="{6FC8F63B-CB63-E740-AEF2-237AF49D4C53}"/>
              </a:ext>
            </a:extLst>
          </p:cNvPr>
          <p:cNvSpPr txBox="1"/>
          <p:nvPr/>
        </p:nvSpPr>
        <p:spPr>
          <a:xfrm>
            <a:off x="4462344" y="1138771"/>
            <a:ext cx="31526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3"/>
            <a:r>
              <a:rPr lang="en-US" dirty="0">
                <a:solidFill>
                  <a:srgbClr val="E5764B"/>
                </a:solidFill>
              </a:rPr>
              <a:t>One description…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 astronomical object that is very, very massive, and yet whose mass is contained in a very, very small volume.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9" name="TextBox - Numbers...">
            <a:extLst>
              <a:ext uri="{FF2B5EF4-FFF2-40B4-BE49-F238E27FC236}">
                <a16:creationId xmlns:a16="http://schemas.microsoft.com/office/drawing/2014/main" id="{3086CFBA-C3E5-7945-B724-0953D90C44F4}"/>
              </a:ext>
            </a:extLst>
          </p:cNvPr>
          <p:cNvSpPr txBox="1"/>
          <p:nvPr/>
        </p:nvSpPr>
        <p:spPr>
          <a:xfrm>
            <a:off x="4530090" y="2822616"/>
            <a:ext cx="38134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64B"/>
                </a:solidFill>
              </a:rPr>
              <a:t>Numbers…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Black holes are </a:t>
            </a:r>
            <a:r>
              <a:rPr lang="en-US" spc="-2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,000 times more massive than that of the Sun, </a:t>
            </a:r>
          </a:p>
          <a:p>
            <a:r>
              <a:rPr lang="en-US" dirty="0">
                <a:solidFill>
                  <a:schemeClr val="bg1"/>
                </a:solidFill>
              </a:rPr>
              <a:t>yet with about the size of Earth.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rgbClr val="877272"/>
                </a:solidFill>
              </a:rPr>
              <a:t>(Applies to intermediate-mass black holes)</a:t>
            </a:r>
          </a:p>
        </p:txBody>
      </p:sp>
      <p:sp>
        <p:nvSpPr>
          <p:cNvPr id="37" name="TextBox - It's as if...">
            <a:extLst>
              <a:ext uri="{FF2B5EF4-FFF2-40B4-BE49-F238E27FC236}">
                <a16:creationId xmlns:a16="http://schemas.microsoft.com/office/drawing/2014/main" id="{676F8245-9F6D-564D-BD57-D27140252832}"/>
              </a:ext>
            </a:extLst>
          </p:cNvPr>
          <p:cNvSpPr txBox="1"/>
          <p:nvPr/>
        </p:nvSpPr>
        <p:spPr>
          <a:xfrm>
            <a:off x="3673832" y="1112431"/>
            <a:ext cx="160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It’s as if…</a:t>
            </a:r>
          </a:p>
        </p:txBody>
      </p:sp>
      <p:sp>
        <p:nvSpPr>
          <p:cNvPr id="40" name="TextBox - You had one airliner">
            <a:extLst>
              <a:ext uri="{FF2B5EF4-FFF2-40B4-BE49-F238E27FC236}">
                <a16:creationId xmlns:a16="http://schemas.microsoft.com/office/drawing/2014/main" id="{154CA483-85AB-3B4B-939B-33C92304BFD7}"/>
              </a:ext>
            </a:extLst>
          </p:cNvPr>
          <p:cNvSpPr txBox="1"/>
          <p:nvPr/>
        </p:nvSpPr>
        <p:spPr>
          <a:xfrm>
            <a:off x="3673832" y="1500413"/>
            <a:ext cx="23661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You had one commercial airliner,</a:t>
            </a:r>
          </a:p>
        </p:txBody>
      </p:sp>
      <p:sp>
        <p:nvSpPr>
          <p:cNvPr id="41" name="TextBox - then stacked 9 more top">
            <a:extLst>
              <a:ext uri="{FF2B5EF4-FFF2-40B4-BE49-F238E27FC236}">
                <a16:creationId xmlns:a16="http://schemas.microsoft.com/office/drawing/2014/main" id="{AA08C1FF-FE57-244A-ACA5-2A7D89858DE2}"/>
              </a:ext>
            </a:extLst>
          </p:cNvPr>
          <p:cNvSpPr txBox="1"/>
          <p:nvPr/>
        </p:nvSpPr>
        <p:spPr>
          <a:xfrm>
            <a:off x="3673832" y="1500413"/>
            <a:ext cx="22993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then stacked nine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more on top.</a:t>
            </a:r>
          </a:p>
          <a:p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42" name="TextBox - Compressed them down">
            <a:extLst>
              <a:ext uri="{FF2B5EF4-FFF2-40B4-BE49-F238E27FC236}">
                <a16:creationId xmlns:a16="http://schemas.microsoft.com/office/drawing/2014/main" id="{A8EB03DB-CF04-4840-904D-BE772979A28A}"/>
              </a:ext>
            </a:extLst>
          </p:cNvPr>
          <p:cNvSpPr txBox="1"/>
          <p:nvPr/>
        </p:nvSpPr>
        <p:spPr>
          <a:xfrm>
            <a:off x="3673832" y="2188932"/>
            <a:ext cx="337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Compressed</a:t>
            </a:r>
          </a:p>
          <a:p>
            <a:r>
              <a:rPr lang="en-US" dirty="0">
                <a:solidFill>
                  <a:schemeClr val="bg1"/>
                </a:solidFill>
              </a:rPr>
              <a:t>them down…</a:t>
            </a:r>
          </a:p>
        </p:txBody>
      </p:sp>
      <p:sp>
        <p:nvSpPr>
          <p:cNvPr id="43" name="TextBox - until you are left with">
            <a:extLst>
              <a:ext uri="{FF2B5EF4-FFF2-40B4-BE49-F238E27FC236}">
                <a16:creationId xmlns:a16="http://schemas.microsoft.com/office/drawing/2014/main" id="{E1E902C2-CF0F-C643-9A4B-546C0F41C35B}"/>
              </a:ext>
            </a:extLst>
          </p:cNvPr>
          <p:cNvSpPr txBox="1"/>
          <p:nvPr/>
        </p:nvSpPr>
        <p:spPr>
          <a:xfrm>
            <a:off x="3673833" y="1915194"/>
            <a:ext cx="2311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Until you were left with something the size of…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- ...a tiny single die.">
            <a:extLst>
              <a:ext uri="{FF2B5EF4-FFF2-40B4-BE49-F238E27FC236}">
                <a16:creationId xmlns:a16="http://schemas.microsoft.com/office/drawing/2014/main" id="{DAD4DF8F-F045-7B40-B166-3DD1C23377DD}"/>
              </a:ext>
            </a:extLst>
          </p:cNvPr>
          <p:cNvSpPr txBox="1"/>
          <p:nvPr/>
        </p:nvSpPr>
        <p:spPr>
          <a:xfrm>
            <a:off x="3673832" y="2469191"/>
            <a:ext cx="2208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tiny single die.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812 -0.01512 " pathEditMode="relative" ptsTypes="AA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-0.30648 L 3.88889E-6 0.000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5" presetID="42" presetClass="path" presetSubtype="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8025E-6 L -1.11111E-6 0.6256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9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95062E-6 L -1.11111E-6 -0.474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3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2099E-6 L -0.21615 -0.00062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3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" presetClass="emph" presetSubtype="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2" presetClass="pat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9877E-6 L 0.24566 -2.09877E-6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250"/>
                            </p:stCondLst>
                            <p:childTnLst>
                              <p:par>
                                <p:cTn id="177" presetID="42" presetClass="path" presetSubtype="0" decel="5000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3.58025E-6 L -1.11111E-6 0.63672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852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3.95062E-6 L -1.11111E-6 -0.54476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53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" presetClass="emph" presetSubtype="0" decel="50000" fill="hold" nodeType="withEffect">
                                  <p:stCondLst>
                                    <p:cond delay="1060"/>
                                  </p:stCondLst>
                                  <p:childTnLst>
                                    <p:animScale>
                                      <p:cBhvr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1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975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25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250"/>
                            </p:stCondLst>
                            <p:childTnLst>
                              <p:par>
                                <p:cTn id="202" presetID="8" presetClass="emph" presetSubtype="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3420000">
                                      <p:cBhvr>
                                        <p:cTn id="2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425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8" grpId="0" uiExpand="1" build="p"/>
      <p:bldP spid="38" grpId="1" uiExpand="1" build="allAtOnce"/>
      <p:bldP spid="39" grpId="0" uiExpand="1" build="p"/>
      <p:bldP spid="39" grpId="1" uiExpand="1" build="allAtOnce"/>
      <p:bldP spid="37" grpId="0"/>
      <p:bldP spid="37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16600</TotalTime>
  <Words>310</Words>
  <Application>Microsoft Macintosh PowerPoint</Application>
  <PresentationFormat>On-screen Show (16:9)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NASAjpl-WhiteTheme-16x9-vA6</vt:lpstr>
      <vt:lpstr>NASAjpl-BlackTheme-16x9-vA6</vt:lpstr>
      <vt:lpstr>Black Holes – What are Black Holes?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303</cp:revision>
  <dcterms:created xsi:type="dcterms:W3CDTF">2016-09-08T21:41:17Z</dcterms:created>
  <dcterms:modified xsi:type="dcterms:W3CDTF">2022-04-18T20:56:16Z</dcterms:modified>
</cp:coreProperties>
</file>