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  <p:sldMasterId id="2147483673" r:id="rId2"/>
  </p:sldMasterIdLst>
  <p:notesMasterIdLst>
    <p:notesMasterId r:id="rId7"/>
  </p:notesMasterIdLst>
  <p:handoutMasterIdLst>
    <p:handoutMasterId r:id="rId8"/>
  </p:handoutMasterIdLst>
  <p:sldIdLst>
    <p:sldId id="265" r:id="rId3"/>
    <p:sldId id="277" r:id="rId4"/>
    <p:sldId id="278" r:id="rId5"/>
    <p:sldId id="279" r:id="rId6"/>
  </p:sldIdLst>
  <p:sldSz cx="9144000" cy="5143500" type="screen16x9"/>
  <p:notesSz cx="6858000" cy="9144000"/>
  <p:custDataLst>
    <p:tags r:id="rId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72" userDrawn="1">
          <p15:clr>
            <a:srgbClr val="A4A3A4"/>
          </p15:clr>
        </p15:guide>
        <p15:guide id="2" pos="42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88BF"/>
    <a:srgbClr val="9488BD"/>
    <a:srgbClr val="4B4170"/>
    <a:srgbClr val="FFF0C8"/>
    <a:srgbClr val="7F759D"/>
    <a:srgbClr val="5A507F"/>
    <a:srgbClr val="534978"/>
    <a:srgbClr val="504B60"/>
    <a:srgbClr val="6F668B"/>
    <a:srgbClr val="ECEC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91"/>
    <p:restoredTop sz="48269" autoAdjust="0"/>
  </p:normalViewPr>
  <p:slideViewPr>
    <p:cSldViewPr snapToGrid="0" snapToObjects="1">
      <p:cViewPr varScale="1">
        <p:scale>
          <a:sx n="73" d="100"/>
          <a:sy n="73" d="100"/>
        </p:scale>
        <p:origin x="3328" y="184"/>
      </p:cViewPr>
      <p:guideLst>
        <p:guide orient="horz" pos="2772"/>
        <p:guide pos="424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>
              <a:latin typeface="Aria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767AB6-DDEA-CF4E-A74B-19A554508643}" type="datetimeFigureOut">
              <a:rPr lang="en-US" smtClean="0">
                <a:latin typeface="Arial"/>
              </a:rPr>
              <a:t>5/11/22</a:t>
            </a:fld>
            <a:endParaRPr lang="en-US"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300F83-E232-AF4B-BEC0-F9D716239A3F}" type="slidenum">
              <a:rPr lang="en-US" smtClean="0">
                <a:latin typeface="Arial"/>
              </a:rPr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52301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/>
              </a:defRPr>
            </a:lvl1pPr>
          </a:lstStyle>
          <a:p>
            <a:fld id="{72DD8AEC-B96B-2C4C-86B3-8483D80B216B}" type="datetimeFigureOut">
              <a:rPr lang="en-US" smtClean="0"/>
              <a:pPr/>
              <a:t>5/11/22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/>
              </a:defRPr>
            </a:lvl1pPr>
          </a:lstStyle>
          <a:p>
            <a:fld id="{4180AB40-CF9C-CB44-AF47-E5E5B00AC3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7177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starts automatically, then requires 6 clicks:</a:t>
            </a:r>
          </a:p>
          <a:p>
            <a:endParaRPr lang="en-US" dirty="0"/>
          </a:p>
          <a:p>
            <a:pPr marL="228600" indent="-228600">
              <a:buAutoNum type="arabicParenR"/>
            </a:pPr>
            <a:r>
              <a:rPr lang="en-US" dirty="0"/>
              <a:t>First click = first appearance of the truck and bicycle</a:t>
            </a:r>
          </a:p>
          <a:p>
            <a:pPr marL="228600" indent="-228600">
              <a:buAutoNum type="arabicParenR"/>
            </a:pPr>
            <a:r>
              <a:rPr lang="en-US" dirty="0"/>
              <a:t>Second click = statement about light curves</a:t>
            </a:r>
          </a:p>
          <a:p>
            <a:pPr marL="228600" indent="-228600">
              <a:buAutoNum type="arabicParenR"/>
            </a:pPr>
            <a:r>
              <a:rPr lang="en-US" dirty="0"/>
              <a:t>Third click = example of light curve (empty)</a:t>
            </a:r>
          </a:p>
          <a:p>
            <a:pPr marL="228600" indent="-228600">
              <a:buAutoNum type="arabicParenR"/>
            </a:pPr>
            <a:r>
              <a:rPr lang="en-US" dirty="0"/>
              <a:t>Forth click = completion of  light curve with example of truck</a:t>
            </a:r>
          </a:p>
          <a:p>
            <a:pPr marL="228600" indent="-228600">
              <a:buAutoNum type="arabicParenR"/>
            </a:pPr>
            <a:r>
              <a:rPr lang="en-US" dirty="0"/>
              <a:t>Fifth click = example of light curve with bicycle</a:t>
            </a:r>
          </a:p>
          <a:p>
            <a:pPr marL="228600" indent="-228600">
              <a:buAutoNum type="arabicParenR"/>
            </a:pPr>
            <a:r>
              <a:rPr lang="en-US" dirty="0"/>
              <a:t>Sixth click = statement regarding astronomers</a:t>
            </a:r>
          </a:p>
          <a:p>
            <a:pPr marL="228600" indent="-228600">
              <a:buAutoNum type="arabicParenR"/>
            </a:pPr>
            <a:endParaRPr lang="en-US" dirty="0"/>
          </a:p>
          <a:p>
            <a:pPr marL="228600" indent="-228600">
              <a:buAutoNum type="arabicParenR"/>
            </a:pPr>
            <a:r>
              <a:rPr lang="en-US" dirty="0"/>
              <a:t>Seventh click transitions to next slide</a:t>
            </a:r>
          </a:p>
          <a:p>
            <a:pPr marL="228600" indent="-228600">
              <a:buAutoNum type="arabicParenR"/>
            </a:pPr>
            <a:endParaRPr lang="en-US" dirty="0"/>
          </a:p>
          <a:p>
            <a:pPr marL="0" indent="0">
              <a:buFontTx/>
              <a:buNone/>
            </a:pPr>
            <a:r>
              <a:rPr lang="en-US" b="1" dirty="0"/>
              <a:t>Audience:</a:t>
            </a:r>
            <a:r>
              <a:rPr lang="en-US" dirty="0"/>
              <a:t> </a:t>
            </a:r>
          </a:p>
          <a:p>
            <a:pPr marL="0" indent="0">
              <a:buFontTx/>
              <a:buNone/>
            </a:pPr>
            <a:r>
              <a:rPr lang="en-US" dirty="0"/>
              <a:t>4th Grade and older.</a:t>
            </a:r>
          </a:p>
          <a:p>
            <a:pPr marL="0" indent="0">
              <a:buFontTx/>
              <a:buNone/>
            </a:pPr>
            <a:endParaRPr lang="en-US" dirty="0"/>
          </a:p>
          <a:p>
            <a:pPr marL="0" indent="0">
              <a:buFontTx/>
              <a:buNone/>
            </a:pPr>
            <a:r>
              <a:rPr lang="en-US" b="1" dirty="0"/>
              <a:t>Description:</a:t>
            </a:r>
          </a:p>
          <a:p>
            <a:pPr marL="0" indent="0">
              <a:buFontTx/>
              <a:buNone/>
            </a:pPr>
            <a:r>
              <a:rPr lang="en-US" dirty="0"/>
              <a:t>This slide explains and illustrates how a phenomenon called transit is used to detect exoplanets.</a:t>
            </a:r>
          </a:p>
          <a:p>
            <a:pPr marL="0" indent="0">
              <a:buFontTx/>
              <a:buNone/>
            </a:pPr>
            <a:endParaRPr lang="en-US" dirty="0"/>
          </a:p>
          <a:p>
            <a:pPr marL="0" indent="0">
              <a:buFontTx/>
              <a:buNone/>
            </a:pPr>
            <a:r>
              <a:rPr lang="en-US" dirty="0"/>
              <a:t>This is a commonplace analogy of transit</a:t>
            </a:r>
          </a:p>
          <a:p>
            <a:pPr marL="0" indent="0">
              <a:buFontTx/>
              <a:buNone/>
            </a:pPr>
            <a:endParaRPr lang="en-US" dirty="0"/>
          </a:p>
          <a:p>
            <a:pPr marL="0" indent="0">
              <a:buFontTx/>
              <a:buNone/>
            </a:pPr>
            <a:r>
              <a:rPr lang="en-US" b="1" dirty="0"/>
              <a:t>User's notes: </a:t>
            </a:r>
          </a:p>
          <a:p>
            <a:pPr marL="0" indent="0">
              <a:buFontTx/>
              <a:buNone/>
            </a:pPr>
            <a:r>
              <a:rPr lang="en-US" dirty="0"/>
              <a:t>The shapes (and depths) of light curves for the truck and bicycle are approximate.</a:t>
            </a:r>
          </a:p>
          <a:p>
            <a:pPr marL="0" indent="0">
              <a:buFontTx/>
              <a:buNone/>
            </a:pPr>
            <a:endParaRPr lang="en-US" dirty="0"/>
          </a:p>
          <a:p>
            <a:pPr marL="0" indent="0">
              <a:buFontTx/>
              <a:buNone/>
            </a:pPr>
            <a:r>
              <a:rPr lang="en-US" dirty="0"/>
              <a:t>NASA Kepler space telescope and TESS use this method.</a:t>
            </a:r>
          </a:p>
          <a:p>
            <a:pPr marL="0" indent="0">
              <a:buFontTx/>
              <a:buNone/>
            </a:pPr>
            <a:r>
              <a:rPr lang="en-US" dirty="0"/>
              <a:t>The additional information can be available at e.g., https://</a:t>
            </a:r>
            <a:r>
              <a:rPr lang="en-US" dirty="0" err="1"/>
              <a:t>exoplanets.nasa.gov</a:t>
            </a:r>
            <a:r>
              <a:rPr lang="en-US" dirty="0"/>
              <a:t>/what-is-an-exoplanet/in-depth/</a:t>
            </a:r>
          </a:p>
          <a:p>
            <a:pPr marL="0" indent="0">
              <a:buFontTx/>
              <a:buNone/>
            </a:pPr>
            <a:endParaRPr lang="en-US" b="0" dirty="0"/>
          </a:p>
          <a:p>
            <a:pPr marL="0" indent="0">
              <a:buFontTx/>
              <a:buNone/>
            </a:pPr>
            <a:r>
              <a:rPr lang="en-US" b="1" dirty="0"/>
              <a:t>NOTE: </a:t>
            </a:r>
          </a:p>
          <a:p>
            <a:pPr marL="0" indent="0">
              <a:buFontTx/>
              <a:buNone/>
            </a:pPr>
            <a:r>
              <a:rPr lang="en-US" dirty="0"/>
              <a:t>This PowerPoint file has built-in interactive elements. </a:t>
            </a:r>
          </a:p>
          <a:p>
            <a:pPr marL="0" indent="0">
              <a:buFontTx/>
              <a:buNone/>
            </a:pPr>
            <a:r>
              <a:rPr lang="en-US" dirty="0"/>
              <a:t>To view them, you must be in "Slide Show" mode; you can then move to the next view either by clicking your mouse, the spacebar, or the arrow keys. </a:t>
            </a:r>
          </a:p>
          <a:p>
            <a:pPr marL="0" indent="0">
              <a:buFontTx/>
              <a:buNone/>
            </a:pPr>
            <a:r>
              <a:rPr lang="en-US" dirty="0"/>
              <a:t>This slide will not work in "regular viewing mode."</a:t>
            </a:r>
          </a:p>
          <a:p>
            <a:pPr marL="0" indent="0">
              <a:buFontTx/>
              <a:buNone/>
            </a:pPr>
            <a:endParaRPr lang="en-US" dirty="0"/>
          </a:p>
          <a:p>
            <a:pPr marL="0" indent="0">
              <a:buFontTx/>
              <a:buNone/>
            </a:pPr>
            <a:r>
              <a:rPr lang="en-US" b="1" dirty="0"/>
              <a:t>Credit:</a:t>
            </a:r>
          </a:p>
          <a:p>
            <a:pPr marL="0" indent="0">
              <a:buFontTx/>
              <a:buNone/>
            </a:pPr>
            <a:r>
              <a:rPr lang="en-US" dirty="0"/>
              <a:t>NASA/JPL-Caltech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E2C2CA-A0ED-D449-BD82-67EA63EA309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301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requires 3 clicks:</a:t>
            </a:r>
          </a:p>
          <a:p>
            <a:endParaRPr lang="en-US" dirty="0"/>
          </a:p>
          <a:p>
            <a:pPr marL="228600" indent="-228600">
              <a:buAutoNum type="arabicParenR"/>
            </a:pPr>
            <a:r>
              <a:rPr lang="en-US" dirty="0"/>
              <a:t>First click starts = demonstration of Jupiter-size planet light curve</a:t>
            </a:r>
          </a:p>
          <a:p>
            <a:pPr marL="228600" indent="-228600">
              <a:buAutoNum type="arabicParenR"/>
            </a:pPr>
            <a:r>
              <a:rPr lang="en-US" dirty="0"/>
              <a:t>Second click = demonstration of Earth-size planet light curve</a:t>
            </a:r>
          </a:p>
          <a:p>
            <a:pPr marL="228600" indent="-228600">
              <a:buAutoNum type="arabicParenR"/>
            </a:pPr>
            <a:r>
              <a:rPr lang="en-US" dirty="0"/>
              <a:t>Third click = discussion of the scale of light curves</a:t>
            </a:r>
          </a:p>
          <a:p>
            <a:pPr marL="228600" indent="-228600">
              <a:buAutoNum type="arabicParenR"/>
            </a:pPr>
            <a:endParaRPr lang="en-US" dirty="0"/>
          </a:p>
          <a:p>
            <a:pPr marL="228600" indent="-228600">
              <a:buAutoNum type="arabicParenR"/>
            </a:pPr>
            <a:r>
              <a:rPr lang="en-US" dirty="0"/>
              <a:t>Forth click transitions to next slide</a:t>
            </a:r>
          </a:p>
          <a:p>
            <a:pPr marL="228600" indent="-228600">
              <a:buAutoNum type="arabicParenR"/>
            </a:pPr>
            <a:endParaRPr lang="en-US" dirty="0"/>
          </a:p>
          <a:p>
            <a:pPr marL="0" indent="0">
              <a:buFontTx/>
              <a:buNone/>
            </a:pPr>
            <a:r>
              <a:rPr lang="en-US" b="1" dirty="0"/>
              <a:t>Description:</a:t>
            </a:r>
          </a:p>
          <a:p>
            <a:pPr marL="0" indent="0">
              <a:buFontTx/>
              <a:buNone/>
            </a:pPr>
            <a:r>
              <a:rPr lang="en-US" dirty="0"/>
              <a:t>This slide explains and illustrates how a phenomenon called transit is used to detect exoplanets.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E2C2CA-A0ED-D449-BD82-67EA63EA309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3025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starts animation automatically after the slide change, then requires 1 click:</a:t>
            </a:r>
          </a:p>
          <a:p>
            <a:endParaRPr lang="en-US" dirty="0"/>
          </a:p>
          <a:p>
            <a:pPr marL="228600" indent="-228600">
              <a:buAutoNum type="arabicParenR"/>
            </a:pPr>
            <a:r>
              <a:rPr lang="en-US" dirty="0"/>
              <a:t>First click = discussion of the Earth-size planet light curve</a:t>
            </a:r>
          </a:p>
          <a:p>
            <a:pPr marL="228600" indent="-228600">
              <a:buAutoNum type="arabicParenR"/>
            </a:pPr>
            <a:endParaRPr lang="en-US" dirty="0"/>
          </a:p>
          <a:p>
            <a:pPr marL="228600" indent="-228600">
              <a:buAutoNum type="arabicParenR"/>
            </a:pPr>
            <a:r>
              <a:rPr lang="en-US" dirty="0"/>
              <a:t>Second click transitions to next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E2C2CA-A0ED-D449-BD82-67EA63EA309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8230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requires 3 clicks:</a:t>
            </a:r>
          </a:p>
          <a:p>
            <a:endParaRPr lang="en-US" dirty="0"/>
          </a:p>
          <a:p>
            <a:pPr marL="228600" indent="-228600">
              <a:buAutoNum type="arabicParenR"/>
            </a:pPr>
            <a:r>
              <a:rPr lang="en-US" dirty="0"/>
              <a:t>First click = starts a comparison between the light curve depths and the scooping of ice cream (stops at container dimensions)</a:t>
            </a:r>
          </a:p>
          <a:p>
            <a:pPr marL="228600" indent="-228600">
              <a:buAutoNum type="arabicParenR"/>
            </a:pPr>
            <a:r>
              <a:rPr lang="en-US" dirty="0"/>
              <a:t>Second click = continues comparison of light curve with scooping ice cream (stops after cell phone depth)</a:t>
            </a:r>
          </a:p>
          <a:p>
            <a:pPr marL="228600" indent="-228600">
              <a:buAutoNum type="arabicParenR"/>
            </a:pPr>
            <a:r>
              <a:rPr lang="en-US" dirty="0"/>
              <a:t>Third click = compares light curve depth of 0.01% to a postage stamp</a:t>
            </a:r>
          </a:p>
          <a:p>
            <a:pPr marL="228600" indent="-228600">
              <a:buAutoNum type="arabicParenR"/>
            </a:pPr>
            <a:endParaRPr lang="en-US" dirty="0"/>
          </a:p>
          <a:p>
            <a:pPr marL="228600" indent="-228600">
              <a:buAutoNum type="arabicParenR"/>
            </a:pPr>
            <a:r>
              <a:rPr lang="en-US" dirty="0"/>
              <a:t>Forth click transitions to next slide</a:t>
            </a:r>
          </a:p>
          <a:p>
            <a:pPr marL="228600" indent="-228600">
              <a:buAutoNum type="arabicParenR"/>
            </a:pPr>
            <a:endParaRPr lang="en-US" dirty="0"/>
          </a:p>
          <a:p>
            <a:pPr marL="0" indent="0">
              <a:buFontTx/>
              <a:buNone/>
            </a:pPr>
            <a:r>
              <a:rPr lang="en-US" b="1" dirty="0"/>
              <a:t>Description:</a:t>
            </a:r>
          </a:p>
          <a:p>
            <a:pPr marL="0" indent="0">
              <a:buFontTx/>
              <a:buNone/>
            </a:pPr>
            <a:r>
              <a:rPr lang="en-US" dirty="0"/>
              <a:t>This slide explains and illustrates how tiny transit depths are to discover exoplanets, using commonplace examples.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E2C2CA-A0ED-D449-BD82-67EA63EA309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262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925513" y="1956377"/>
            <a:ext cx="7483464" cy="294801"/>
          </a:xfrm>
        </p:spPr>
        <p:txBody>
          <a:bodyPr>
            <a:noAutofit/>
          </a:bodyPr>
          <a:lstStyle>
            <a:lvl1pPr marL="0" indent="0">
              <a:buNone/>
              <a:defRPr sz="1400" baseline="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a Theme, Project or Mission Name (optional)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915352" y="2251179"/>
            <a:ext cx="7493625" cy="419202"/>
          </a:xfrm>
        </p:spPr>
        <p:txBody>
          <a:bodyPr>
            <a:noAutofit/>
          </a:bodyPr>
          <a:lstStyle>
            <a:lvl1pPr marL="0" indent="0">
              <a:buNone/>
              <a:defRPr sz="2400" b="1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25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925512" y="2668678"/>
            <a:ext cx="7483465" cy="826362"/>
          </a:xfrm>
        </p:spPr>
        <p:txBody>
          <a:bodyPr>
            <a:noAutofit/>
          </a:bodyPr>
          <a:lstStyle>
            <a:lvl1pPr marL="0" indent="0">
              <a:buNone/>
              <a:defRPr sz="2000" b="0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a Presentation Subtitle</a:t>
            </a:r>
          </a:p>
        </p:txBody>
      </p:sp>
      <p:sp>
        <p:nvSpPr>
          <p:cNvPr id="26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915352" y="4246880"/>
            <a:ext cx="7493625" cy="497840"/>
          </a:xfrm>
        </p:spPr>
        <p:txBody>
          <a:bodyPr anchor="b">
            <a:noAutofit/>
          </a:bodyPr>
          <a:lstStyle>
            <a:lvl1pPr marL="0" indent="0">
              <a:buNone/>
              <a:defRPr sz="1000" b="0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Presented by, Job Title, Date, etc.</a:t>
            </a:r>
          </a:p>
        </p:txBody>
      </p:sp>
      <p:pic>
        <p:nvPicPr>
          <p:cNvPr id="8" name="Picture 7" descr="Tribrand_ColorBlack_rgb_16x3_1606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95" y="1184383"/>
            <a:ext cx="2925483" cy="81263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20"/>
          </p:nvPr>
        </p:nvSpPr>
        <p:spPr>
          <a:xfrm>
            <a:off x="915353" y="4802823"/>
            <a:ext cx="7493624" cy="274637"/>
          </a:xfrm>
        </p:spPr>
        <p:txBody>
          <a:bodyPr/>
          <a:lstStyle/>
          <a:p>
            <a:pPr algn="l"/>
            <a:r>
              <a:rPr lang="en-US"/>
              <a:t>This document has been reviewed and determined not to contain export controlled technical data.</a:t>
            </a:r>
          </a:p>
        </p:txBody>
      </p:sp>
    </p:spTree>
    <p:extLst>
      <p:ext uri="{BB962C8B-B14F-4D97-AF65-F5344CB8AC3E}">
        <p14:creationId xmlns:p14="http://schemas.microsoft.com/office/powerpoint/2010/main" val="2565551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9"/>
          </p:nvPr>
        </p:nvSpPr>
        <p:spPr>
          <a:xfrm>
            <a:off x="254000" y="2137092"/>
            <a:ext cx="4216400" cy="238410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11"/>
          <p:cNvSpPr>
            <a:spLocks noGrp="1"/>
          </p:cNvSpPr>
          <p:nvPr>
            <p:ph sz="quarter" idx="20"/>
          </p:nvPr>
        </p:nvSpPr>
        <p:spPr>
          <a:xfrm>
            <a:off x="4675164" y="2137092"/>
            <a:ext cx="4216400" cy="23841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254000" y="1497330"/>
            <a:ext cx="42164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75164" y="1497330"/>
            <a:ext cx="42164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4F7BED6E-8BF2-AA4E-9E08-8FB1C9655BB1}" type="datetime4">
              <a:rPr lang="en-US" smtClean="0"/>
              <a:t>May 11,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700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sz="quarter" idx="19"/>
          </p:nvPr>
        </p:nvSpPr>
        <p:spPr>
          <a:xfrm>
            <a:off x="254000" y="2137092"/>
            <a:ext cx="3211513" cy="238410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254000" y="1497330"/>
            <a:ext cx="3211513" cy="639762"/>
          </a:xfrm>
        </p:spPr>
        <p:txBody>
          <a:bodyPr anchor="b">
            <a:noAutofit/>
          </a:bodyPr>
          <a:lstStyle>
            <a:lvl1pPr marL="0" indent="0">
              <a:buFont typeface="Arial"/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3" name="Content Placeholder 11"/>
          <p:cNvSpPr>
            <a:spLocks noGrp="1"/>
          </p:cNvSpPr>
          <p:nvPr>
            <p:ph sz="quarter" idx="20"/>
          </p:nvPr>
        </p:nvSpPr>
        <p:spPr>
          <a:xfrm>
            <a:off x="3638844" y="1497329"/>
            <a:ext cx="5129236" cy="302386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7607D4CB-C25A-8E42-B2D3-6E370A42B76F}" type="datetime4">
              <a:rPr lang="en-US" smtClean="0"/>
              <a:t>May 11,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58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idx="1"/>
          </p:nvPr>
        </p:nvSpPr>
        <p:spPr>
          <a:xfrm>
            <a:off x="254000" y="1497330"/>
            <a:ext cx="5129236" cy="302386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sz="quarter" idx="19"/>
          </p:nvPr>
        </p:nvSpPr>
        <p:spPr>
          <a:xfrm>
            <a:off x="5556567" y="2137092"/>
            <a:ext cx="3211513" cy="238410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5556567" y="1497330"/>
            <a:ext cx="3211513" cy="639762"/>
          </a:xfrm>
        </p:spPr>
        <p:txBody>
          <a:bodyPr anchor="b">
            <a:noAutofit/>
          </a:bodyPr>
          <a:lstStyle>
            <a:lvl1pPr marL="0" indent="0">
              <a:buFont typeface="Arial"/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79E4DC6E-9D85-3C4A-A781-2874828201CC}" type="datetime4">
              <a:rPr lang="en-US" smtClean="0"/>
              <a:t>May 11,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11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Black Str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1161143"/>
            <a:ext cx="9144000" cy="355849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7F5C3F1D-71E8-5A47-88ED-50E3495C21D3}" type="datetime4">
              <a:rPr lang="en-US" smtClean="0"/>
              <a:t>May 11,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4554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Light Str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1161143"/>
            <a:ext cx="9144000" cy="355849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9501770B-5A38-6D41-BC4D-14D9D98FBA9A}" type="datetime4">
              <a:rPr lang="en-US" smtClean="0"/>
              <a:t>May 11, 2022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8324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4CD46-810F-CB4A-9B49-52B2FB53930A}" type="datetime4">
              <a:rPr lang="en-US" smtClean="0"/>
              <a:t>May 11, 2022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1939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7360" y="1839278"/>
            <a:ext cx="8229600" cy="1462722"/>
          </a:xfrm>
        </p:spPr>
        <p:txBody>
          <a:bodyPr anchor="ctr">
            <a:noAutofit/>
          </a:bodyPr>
          <a:lstStyle>
            <a:lvl1pPr marL="0" indent="0" algn="ctr">
              <a:buNone/>
              <a:defRPr sz="3600" baseline="0"/>
            </a:lvl1pPr>
          </a:lstStyle>
          <a:p>
            <a:pPr lvl="0"/>
            <a:r>
              <a:rPr lang="en-US" dirty="0"/>
              <a:t>Click to add section header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54055E9-DD3C-1148-9E7E-CA03599676C5}" type="datetime4">
              <a:rPr lang="en-US" smtClean="0"/>
              <a:t>May 11,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1171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Gray"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7360" y="1839278"/>
            <a:ext cx="8229600" cy="1462722"/>
          </a:xfrm>
        </p:spPr>
        <p:txBody>
          <a:bodyPr anchor="ctr">
            <a:noAutofit/>
          </a:bodyPr>
          <a:lstStyle>
            <a:lvl1pPr marL="0" indent="0" algn="ctr">
              <a:buNone/>
              <a:defRPr sz="3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section header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708BBF0-6641-7043-AE06-788C07073F99}" type="datetime4">
              <a:rPr lang="en-US" smtClean="0"/>
              <a:t>May 11,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6902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42B7A-134C-1747-A5B6-4AF14F3ABB46}" type="datetime4">
              <a:rPr lang="en-US" smtClean="0"/>
              <a:t>May 11,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7249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2538518" y="2571750"/>
            <a:ext cx="4057288" cy="0"/>
          </a:xfrm>
          <a:prstGeom prst="line">
            <a:avLst/>
          </a:prstGeom>
          <a:ln w="635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1" y="2790066"/>
            <a:ext cx="9144000" cy="40015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kern="0" spc="70">
                <a:solidFill>
                  <a:schemeClr val="accent1"/>
                </a:solidFill>
              </a:rPr>
              <a:t>jpl.nasa.gov</a:t>
            </a:r>
          </a:p>
        </p:txBody>
      </p:sp>
      <p:pic>
        <p:nvPicPr>
          <p:cNvPr id="6" name="Picture 5" descr="Tribrand_ColorBlack_rgb_16x3_1606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8518" y="1381408"/>
            <a:ext cx="4057288" cy="112702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4B188-FFF5-1248-9628-C443F92BF3B6}" type="datetime4">
              <a:rPr lang="en-US" smtClean="0"/>
              <a:t>May 11,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053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Sq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5687785" y="508000"/>
            <a:ext cx="3347357" cy="826391"/>
          </a:xfrm>
        </p:spPr>
        <p:txBody>
          <a:bodyPr anchor="b">
            <a:noAutofit/>
          </a:bodyPr>
          <a:lstStyle>
            <a:lvl1pPr marL="0" indent="0" algn="ctr">
              <a:buNone/>
              <a:defRPr sz="140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1400">
                <a:solidFill>
                  <a:schemeClr val="accent1"/>
                </a:solidFill>
              </a:defRPr>
            </a:lvl2pPr>
            <a:lvl3pPr marL="914400" indent="0" algn="ctr">
              <a:buNone/>
              <a:defRPr sz="1400">
                <a:solidFill>
                  <a:schemeClr val="accent1"/>
                </a:solidFill>
              </a:defRPr>
            </a:lvl3pPr>
            <a:lvl4pPr marL="1371600" indent="0" algn="ctr">
              <a:buNone/>
              <a:defRPr sz="1400">
                <a:solidFill>
                  <a:schemeClr val="accent1"/>
                </a:solidFill>
              </a:defRPr>
            </a:lvl4pPr>
            <a:lvl5pPr marL="1828800" indent="0" algn="ctr"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Add a Theme, Project or Mission Name (optional)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5687785" y="1354711"/>
            <a:ext cx="3347357" cy="728089"/>
          </a:xfrm>
        </p:spPr>
        <p:txBody>
          <a:bodyPr anchor="t">
            <a:noAutofit/>
          </a:bodyPr>
          <a:lstStyle>
            <a:lvl1pPr marL="0" indent="0" algn="ctr">
              <a:buNone/>
              <a:defRPr sz="2200" b="1" baseline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1400">
                <a:solidFill>
                  <a:schemeClr val="accent1"/>
                </a:solidFill>
              </a:defRPr>
            </a:lvl2pPr>
            <a:lvl3pPr marL="914400" indent="0" algn="ctr">
              <a:buNone/>
              <a:defRPr sz="1400">
                <a:solidFill>
                  <a:schemeClr val="accent1"/>
                </a:solidFill>
              </a:defRPr>
            </a:lvl3pPr>
            <a:lvl4pPr marL="1371600" indent="0" algn="ctr">
              <a:buNone/>
              <a:defRPr sz="1400">
                <a:solidFill>
                  <a:schemeClr val="accent1"/>
                </a:solidFill>
              </a:defRPr>
            </a:lvl4pPr>
            <a:lvl5pPr marL="1828800" indent="0" algn="ctr"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546725" cy="5143500"/>
          </a:xfrm>
        </p:spPr>
        <p:txBody>
          <a:bodyPr anchor="ctr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 typeface="Arial"/>
              <a:buNone/>
              <a:tabLst/>
              <a:defRPr sz="1400"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5687785" y="2164080"/>
            <a:ext cx="3347357" cy="833120"/>
          </a:xfrm>
        </p:spPr>
        <p:txBody>
          <a:bodyPr anchor="t">
            <a:noAutofit/>
          </a:bodyPr>
          <a:lstStyle>
            <a:lvl1pPr marL="0" indent="0" algn="ctr">
              <a:buNone/>
              <a:defRPr sz="1000" baseline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1400">
                <a:solidFill>
                  <a:schemeClr val="accent1"/>
                </a:solidFill>
              </a:defRPr>
            </a:lvl2pPr>
            <a:lvl3pPr marL="914400" indent="0" algn="ctr">
              <a:buNone/>
              <a:defRPr sz="1400">
                <a:solidFill>
                  <a:schemeClr val="accent1"/>
                </a:solidFill>
              </a:defRPr>
            </a:lvl3pPr>
            <a:lvl4pPr marL="1371600" indent="0" algn="ctr">
              <a:buNone/>
              <a:defRPr sz="1400">
                <a:solidFill>
                  <a:schemeClr val="accent1"/>
                </a:solidFill>
              </a:defRPr>
            </a:lvl4pPr>
            <a:lvl5pPr marL="1828800" indent="0" algn="ctr"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Presented by, Job Title, Date, etc.</a:t>
            </a:r>
          </a:p>
        </p:txBody>
      </p:sp>
      <p:pic>
        <p:nvPicPr>
          <p:cNvPr id="8" name="Picture 7" descr="Tribrand_ColorBlack_rgb_16x3_1606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0339" y="3918225"/>
            <a:ext cx="2925483" cy="81263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7"/>
          </p:nvPr>
        </p:nvSpPr>
        <p:spPr>
          <a:xfrm>
            <a:off x="5687785" y="4802823"/>
            <a:ext cx="3347357" cy="274637"/>
          </a:xfrm>
        </p:spPr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</p:spTree>
    <p:extLst>
      <p:ext uri="{BB962C8B-B14F-4D97-AF65-F5344CB8AC3E}">
        <p14:creationId xmlns:p14="http://schemas.microsoft.com/office/powerpoint/2010/main" val="32079114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ribrand_ColorBlack_rgb_16x3_1606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3356" y="2008238"/>
            <a:ext cx="4057288" cy="112702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FDAC3-0C26-8645-A80B-69C8D12FE8B8}" type="datetime4">
              <a:rPr lang="en-US" smtClean="0"/>
              <a:t>May 11,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670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925513" y="1956377"/>
            <a:ext cx="7483464" cy="294801"/>
          </a:xfrm>
        </p:spPr>
        <p:txBody>
          <a:bodyPr>
            <a:noAutofit/>
          </a:bodyPr>
          <a:lstStyle>
            <a:lvl1pPr marL="0" indent="0">
              <a:buNone/>
              <a:defRPr sz="1400" baseline="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a Theme, Project or Mission Name (optional)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915352" y="2251179"/>
            <a:ext cx="7493625" cy="419202"/>
          </a:xfrm>
        </p:spPr>
        <p:txBody>
          <a:bodyPr>
            <a:noAutofit/>
          </a:bodyPr>
          <a:lstStyle>
            <a:lvl1pPr marL="0" indent="0">
              <a:buNone/>
              <a:defRPr sz="2400" b="1" baseline="0">
                <a:solidFill>
                  <a:srgbClr val="FFFFF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25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925512" y="2668678"/>
            <a:ext cx="7483465" cy="826362"/>
          </a:xfrm>
        </p:spPr>
        <p:txBody>
          <a:bodyPr>
            <a:noAutofit/>
          </a:bodyPr>
          <a:lstStyle>
            <a:lvl1pPr marL="0" indent="0">
              <a:buNone/>
              <a:defRPr sz="2000" b="0" baseline="0">
                <a:solidFill>
                  <a:srgbClr val="FFFFF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a Presentation Subtitle</a:t>
            </a:r>
          </a:p>
        </p:txBody>
      </p:sp>
      <p:sp>
        <p:nvSpPr>
          <p:cNvPr id="26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915352" y="4246880"/>
            <a:ext cx="7493625" cy="497840"/>
          </a:xfrm>
        </p:spPr>
        <p:txBody>
          <a:bodyPr anchor="b">
            <a:noAutofit/>
          </a:bodyPr>
          <a:lstStyle>
            <a:lvl1pPr marL="0" indent="0">
              <a:buNone/>
              <a:defRPr sz="1000" b="0" baseline="0">
                <a:solidFill>
                  <a:srgbClr val="FFFFF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Presented by, Job Title, Date, etc.</a:t>
            </a:r>
          </a:p>
        </p:txBody>
      </p:sp>
      <p:pic>
        <p:nvPicPr>
          <p:cNvPr id="8" name="Picture 7" descr="Tribrand_ColorWhite_rgb_16x3_1606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239" y="1184382"/>
            <a:ext cx="2913350" cy="80926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20"/>
          </p:nvPr>
        </p:nvSpPr>
        <p:spPr>
          <a:xfrm>
            <a:off x="915351" y="4802823"/>
            <a:ext cx="7493625" cy="27463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This document has been reviewed and determined not to contain export controlled technical data.</a:t>
            </a:r>
          </a:p>
        </p:txBody>
      </p:sp>
    </p:spTree>
    <p:extLst>
      <p:ext uri="{BB962C8B-B14F-4D97-AF65-F5344CB8AC3E}">
        <p14:creationId xmlns:p14="http://schemas.microsoft.com/office/powerpoint/2010/main" val="6809551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Sq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5687785" y="508000"/>
            <a:ext cx="3347357" cy="826391"/>
          </a:xfrm>
        </p:spPr>
        <p:txBody>
          <a:bodyPr anchor="b">
            <a:noAutofit/>
          </a:bodyPr>
          <a:lstStyle>
            <a:lvl1pPr marL="0" indent="0" algn="ctr">
              <a:buNone/>
              <a:defRPr sz="140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1400">
                <a:solidFill>
                  <a:schemeClr val="accent1"/>
                </a:solidFill>
              </a:defRPr>
            </a:lvl2pPr>
            <a:lvl3pPr marL="914400" indent="0" algn="ctr">
              <a:buNone/>
              <a:defRPr sz="1400">
                <a:solidFill>
                  <a:schemeClr val="accent1"/>
                </a:solidFill>
              </a:defRPr>
            </a:lvl3pPr>
            <a:lvl4pPr marL="1371600" indent="0" algn="ctr">
              <a:buNone/>
              <a:defRPr sz="1400">
                <a:solidFill>
                  <a:schemeClr val="accent1"/>
                </a:solidFill>
              </a:defRPr>
            </a:lvl4pPr>
            <a:lvl5pPr marL="1828800" indent="0" algn="ctr"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Add a Theme, Project or Mission Name (optional)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5687785" y="1354711"/>
            <a:ext cx="3347357" cy="728089"/>
          </a:xfrm>
        </p:spPr>
        <p:txBody>
          <a:bodyPr anchor="t">
            <a:noAutofit/>
          </a:bodyPr>
          <a:lstStyle>
            <a:lvl1pPr marL="0" indent="0" algn="ctr">
              <a:buNone/>
              <a:defRPr sz="2200" b="1" baseline="0">
                <a:solidFill>
                  <a:srgbClr val="FFFFFF"/>
                </a:solidFill>
                <a:latin typeface="+mj-lt"/>
              </a:defRPr>
            </a:lvl1pPr>
            <a:lvl2pPr marL="457200" indent="0" algn="ctr">
              <a:buNone/>
              <a:defRPr sz="1400">
                <a:solidFill>
                  <a:schemeClr val="accent1"/>
                </a:solidFill>
              </a:defRPr>
            </a:lvl2pPr>
            <a:lvl3pPr marL="914400" indent="0" algn="ctr">
              <a:buNone/>
              <a:defRPr sz="1400">
                <a:solidFill>
                  <a:schemeClr val="accent1"/>
                </a:solidFill>
              </a:defRPr>
            </a:lvl3pPr>
            <a:lvl4pPr marL="1371600" indent="0" algn="ctr">
              <a:buNone/>
              <a:defRPr sz="1400">
                <a:solidFill>
                  <a:schemeClr val="accent1"/>
                </a:solidFill>
              </a:defRPr>
            </a:lvl4pPr>
            <a:lvl5pPr marL="1828800" indent="0" algn="ctr"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546725" cy="5143500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5687785" y="2164080"/>
            <a:ext cx="3347357" cy="833120"/>
          </a:xfrm>
        </p:spPr>
        <p:txBody>
          <a:bodyPr anchor="t">
            <a:noAutofit/>
          </a:bodyPr>
          <a:lstStyle>
            <a:lvl1pPr marL="0" indent="0" algn="ctr">
              <a:buNone/>
              <a:defRPr sz="1000" baseline="0">
                <a:solidFill>
                  <a:srgbClr val="FFFFFF"/>
                </a:solidFill>
                <a:latin typeface="+mj-lt"/>
              </a:defRPr>
            </a:lvl1pPr>
            <a:lvl2pPr marL="457200" indent="0" algn="ctr">
              <a:buNone/>
              <a:defRPr sz="1400">
                <a:solidFill>
                  <a:schemeClr val="accent1"/>
                </a:solidFill>
              </a:defRPr>
            </a:lvl2pPr>
            <a:lvl3pPr marL="914400" indent="0" algn="ctr">
              <a:buNone/>
              <a:defRPr sz="1400">
                <a:solidFill>
                  <a:schemeClr val="accent1"/>
                </a:solidFill>
              </a:defRPr>
            </a:lvl3pPr>
            <a:lvl4pPr marL="1371600" indent="0" algn="ctr">
              <a:buNone/>
              <a:defRPr sz="1400">
                <a:solidFill>
                  <a:schemeClr val="accent1"/>
                </a:solidFill>
              </a:defRPr>
            </a:lvl4pPr>
            <a:lvl5pPr marL="1828800" indent="0" algn="ctr"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Presented by, Job Title, Date, etc.</a:t>
            </a:r>
          </a:p>
        </p:txBody>
      </p:sp>
      <p:pic>
        <p:nvPicPr>
          <p:cNvPr id="8" name="Picture 7" descr="Tribrand_ColorWhite_rgb_16x3_1606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8534" y="3921596"/>
            <a:ext cx="2913350" cy="80926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7"/>
          </p:nvPr>
        </p:nvSpPr>
        <p:spPr>
          <a:xfrm>
            <a:off x="5687784" y="4802823"/>
            <a:ext cx="3347357" cy="274637"/>
          </a:xfrm>
        </p:spPr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</p:spTree>
    <p:extLst>
      <p:ext uri="{BB962C8B-B14F-4D97-AF65-F5344CB8AC3E}">
        <p14:creationId xmlns:p14="http://schemas.microsoft.com/office/powerpoint/2010/main" val="36427032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Horz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3417503"/>
          </a:xfrm>
        </p:spPr>
        <p:txBody>
          <a:bodyPr anchor="ctr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 typeface="Arial"/>
              <a:buNone/>
              <a:tabLst/>
              <a:defRPr sz="1400"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369198" y="3773210"/>
            <a:ext cx="7139042" cy="430183"/>
          </a:xfrm>
        </p:spPr>
        <p:txBody>
          <a:bodyPr>
            <a:no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200" b="1">
                <a:latin typeface="+mj-lt"/>
              </a:defRPr>
            </a:lvl2pPr>
            <a:lvl3pPr marL="914400" indent="0">
              <a:buNone/>
              <a:defRPr sz="2200" b="1">
                <a:latin typeface="+mj-lt"/>
              </a:defRPr>
            </a:lvl3pPr>
            <a:lvl4pPr marL="1371600" indent="0">
              <a:buNone/>
              <a:defRPr sz="2200" b="1">
                <a:latin typeface="+mj-lt"/>
              </a:defRPr>
            </a:lvl4pPr>
            <a:lvl5pPr marL="1828800" indent="0">
              <a:buNone/>
              <a:defRPr sz="2200" b="1">
                <a:latin typeface="+mj-lt"/>
              </a:defRPr>
            </a:lvl5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7" hasCustomPrompt="1"/>
          </p:nvPr>
        </p:nvSpPr>
        <p:spPr>
          <a:xfrm>
            <a:off x="369198" y="4479716"/>
            <a:ext cx="5605049" cy="355600"/>
          </a:xfrm>
        </p:spPr>
        <p:txBody>
          <a:bodyPr anchor="b">
            <a:noAutofit/>
          </a:bodyPr>
          <a:lstStyle>
            <a:lvl1pPr marL="0" indent="0">
              <a:buNone/>
              <a:defRPr sz="1000" baseline="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Presented by, Job Title, Date, etc.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9" hasCustomPrompt="1"/>
          </p:nvPr>
        </p:nvSpPr>
        <p:spPr>
          <a:xfrm>
            <a:off x="369196" y="3488175"/>
            <a:ext cx="7139043" cy="285035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400">
                <a:solidFill>
                  <a:schemeClr val="accent1"/>
                </a:solidFill>
              </a:defRPr>
            </a:lvl2pPr>
            <a:lvl3pPr marL="914400" indent="0">
              <a:buNone/>
              <a:defRPr sz="1400">
                <a:solidFill>
                  <a:schemeClr val="accent1"/>
                </a:solidFill>
              </a:defRPr>
            </a:lvl3pPr>
            <a:lvl4pPr marL="1371600" indent="0">
              <a:buNone/>
              <a:defRPr sz="1400">
                <a:solidFill>
                  <a:schemeClr val="accent1"/>
                </a:solidFill>
              </a:defRPr>
            </a:lvl4pPr>
            <a:lvl5pPr marL="1828800" indent="0"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Add a Theme, Project or Mission Name (optional)</a:t>
            </a:r>
          </a:p>
        </p:txBody>
      </p:sp>
      <p:pic>
        <p:nvPicPr>
          <p:cNvPr id="9" name="Picture 8" descr="Tribrand_ColorWhite_rgb_16x3_1606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4246" y="4219781"/>
            <a:ext cx="2913350" cy="80926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21"/>
          </p:nvPr>
        </p:nvSpPr>
        <p:spPr>
          <a:xfrm>
            <a:off x="369198" y="4802823"/>
            <a:ext cx="5605049" cy="27463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This document has been reviewed and determined not to contain export controlled technical data.</a:t>
            </a:r>
          </a:p>
        </p:txBody>
      </p:sp>
    </p:spTree>
    <p:extLst>
      <p:ext uri="{BB962C8B-B14F-4D97-AF65-F5344CB8AC3E}">
        <p14:creationId xmlns:p14="http://schemas.microsoft.com/office/powerpoint/2010/main" val="11202921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9"/>
          </p:nvPr>
        </p:nvSpPr>
        <p:spPr>
          <a:xfrm>
            <a:off x="1412240" y="1602106"/>
            <a:ext cx="6319520" cy="271938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E203FD2F-0C17-2C45-9FAD-5C7FD1726BB2}" type="datetime4">
              <a:rPr lang="en-US" smtClean="0"/>
              <a:t>May 11,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8C68ADBD-3616-4318-B5FF-7C1BB362CA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C8AF26-85AC-AC49-ADD6-D8A4EEFC108F}"/>
              </a:ext>
            </a:extLst>
          </p:cNvPr>
          <p:cNvSpPr txBox="1"/>
          <p:nvPr userDrawn="1"/>
        </p:nvSpPr>
        <p:spPr>
          <a:xfrm>
            <a:off x="7810218" y="4871803"/>
            <a:ext cx="1233549" cy="27169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3915323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6BB32E72-57E9-904F-BDF4-4D153324A4A0}" type="datetime4">
              <a:rPr lang="en-US" smtClean="0"/>
              <a:t>May 11,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9"/>
          </p:nvPr>
        </p:nvSpPr>
        <p:spPr>
          <a:xfrm>
            <a:off x="2138597" y="4952849"/>
            <a:ext cx="4866807" cy="124611"/>
          </a:xfrm>
        </p:spPr>
        <p:txBody>
          <a:bodyPr/>
          <a:lstStyle/>
          <a:p>
            <a:r>
              <a:rPr lang="en-US" dirty="0"/>
              <a:t>This document has been reviewed and determined not to contain export controlled technical data.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>
          <a:xfrm>
            <a:off x="6866231" y="4952849"/>
            <a:ext cx="601370" cy="122071"/>
          </a:xfrm>
        </p:spPr>
        <p:txBody>
          <a:bodyPr/>
          <a:lstStyle/>
          <a:p>
            <a:fld id="{275C533D-D968-4A70-91E2-44C7FEDAA0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CFE6FD-5AFE-B143-9A97-AAA05F67D408}"/>
              </a:ext>
            </a:extLst>
          </p:cNvPr>
          <p:cNvSpPr txBox="1"/>
          <p:nvPr userDrawn="1"/>
        </p:nvSpPr>
        <p:spPr>
          <a:xfrm>
            <a:off x="7417658" y="4871803"/>
            <a:ext cx="1626110" cy="27169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 err="1">
                <a:solidFill>
                  <a:srgbClr val="3E556E"/>
                </a:solidFill>
              </a:rPr>
              <a:t>exoplanets.nasa.gov</a:t>
            </a:r>
            <a:endParaRPr lang="en-US" sz="1000" b="1" kern="0" spc="70" dirty="0">
              <a:solidFill>
                <a:srgbClr val="3E55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874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9"/>
          </p:nvPr>
        </p:nvSpPr>
        <p:spPr>
          <a:xfrm>
            <a:off x="1412240" y="1602106"/>
            <a:ext cx="6319520" cy="271938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988700B-4B93-6E45-BB0D-ED32E3874A97}" type="datetime4">
              <a:rPr lang="en-US" smtClean="0"/>
              <a:t>May 11,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F9DDD08E-B43C-483A-B1DD-9BEB0BDDDD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8BE1F44-AAA6-AF40-A279-341106F7A5CF}"/>
              </a:ext>
            </a:extLst>
          </p:cNvPr>
          <p:cNvSpPr txBox="1"/>
          <p:nvPr userDrawn="1"/>
        </p:nvSpPr>
        <p:spPr>
          <a:xfrm>
            <a:off x="7810218" y="4871803"/>
            <a:ext cx="1233549" cy="27169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24316584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6949C04D-0BAE-D44F-B701-D686311A5E87}" type="datetime4">
              <a:rPr lang="en-US" smtClean="0"/>
              <a:t>May 11,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C20F9084-C4B8-47CC-A340-731237DBDB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D51A59-8029-7544-98E9-3C34B04DD47D}"/>
              </a:ext>
            </a:extLst>
          </p:cNvPr>
          <p:cNvSpPr txBox="1"/>
          <p:nvPr userDrawn="1"/>
        </p:nvSpPr>
        <p:spPr>
          <a:xfrm>
            <a:off x="7810218" y="4871803"/>
            <a:ext cx="1233549" cy="27169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3E556E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2359573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9"/>
          </p:nvPr>
        </p:nvSpPr>
        <p:spPr>
          <a:xfrm>
            <a:off x="1412240" y="1602106"/>
            <a:ext cx="6319520" cy="271938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FEB873CA-9406-6242-928F-D9BDDA5D96AE}" type="datetime4">
              <a:rPr lang="en-US" smtClean="0"/>
              <a:t>May 11,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D53CE28F-B0E6-4C63-A7B8-EB4157A070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7810218" y="4871803"/>
            <a:ext cx="1233549" cy="27169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22995813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9"/>
          </p:nvPr>
        </p:nvSpPr>
        <p:spPr>
          <a:xfrm>
            <a:off x="254000" y="1598613"/>
            <a:ext cx="4216400" cy="27193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11"/>
          <p:cNvSpPr>
            <a:spLocks noGrp="1"/>
          </p:cNvSpPr>
          <p:nvPr>
            <p:ph sz="quarter" idx="20"/>
          </p:nvPr>
        </p:nvSpPr>
        <p:spPr>
          <a:xfrm>
            <a:off x="4675164" y="1598612"/>
            <a:ext cx="4216400" cy="27193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6DBD88FE-2F9C-AD40-A196-20D47F6A627C}" type="datetime4">
              <a:rPr lang="en-US" smtClean="0"/>
              <a:t>May 11,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6D81F743-FBF4-4AAB-BF1E-09D0097B96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9B27338-BBBB-F84C-AE4C-AF436D29F738}"/>
              </a:ext>
            </a:extLst>
          </p:cNvPr>
          <p:cNvSpPr txBox="1"/>
          <p:nvPr userDrawn="1"/>
        </p:nvSpPr>
        <p:spPr>
          <a:xfrm>
            <a:off x="7810218" y="4871803"/>
            <a:ext cx="1233549" cy="27169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760199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Horz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3417503"/>
          </a:xfrm>
        </p:spPr>
        <p:txBody>
          <a:bodyPr anchor="ctr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 typeface="Arial"/>
              <a:buNone/>
              <a:tabLst/>
              <a:defRPr sz="1400"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369198" y="3773210"/>
            <a:ext cx="8530529" cy="430183"/>
          </a:xfrm>
        </p:spPr>
        <p:txBody>
          <a:bodyPr>
            <a:no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200" b="1">
                <a:latin typeface="+mj-lt"/>
              </a:defRPr>
            </a:lvl2pPr>
            <a:lvl3pPr marL="914400" indent="0">
              <a:buNone/>
              <a:defRPr sz="2200" b="1">
                <a:latin typeface="+mj-lt"/>
              </a:defRPr>
            </a:lvl3pPr>
            <a:lvl4pPr marL="1371600" indent="0">
              <a:buNone/>
              <a:defRPr sz="2200" b="1">
                <a:latin typeface="+mj-lt"/>
              </a:defRPr>
            </a:lvl4pPr>
            <a:lvl5pPr marL="1828800" indent="0">
              <a:buNone/>
              <a:defRPr sz="2200" b="1">
                <a:latin typeface="+mj-lt"/>
              </a:defRPr>
            </a:lvl5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7" hasCustomPrompt="1"/>
          </p:nvPr>
        </p:nvSpPr>
        <p:spPr>
          <a:xfrm>
            <a:off x="369198" y="4479716"/>
            <a:ext cx="5605047" cy="355600"/>
          </a:xfrm>
        </p:spPr>
        <p:txBody>
          <a:bodyPr anchor="b">
            <a:noAutofit/>
          </a:bodyPr>
          <a:lstStyle>
            <a:lvl1pPr marL="0" indent="0">
              <a:buNone/>
              <a:defRPr sz="1000" baseline="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Presented by, Job Title, Date, etc.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9" hasCustomPrompt="1"/>
          </p:nvPr>
        </p:nvSpPr>
        <p:spPr>
          <a:xfrm>
            <a:off x="369197" y="3488175"/>
            <a:ext cx="8530530" cy="285035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400">
                <a:solidFill>
                  <a:schemeClr val="accent1"/>
                </a:solidFill>
              </a:defRPr>
            </a:lvl2pPr>
            <a:lvl3pPr marL="914400" indent="0">
              <a:buNone/>
              <a:defRPr sz="1400">
                <a:solidFill>
                  <a:schemeClr val="accent1"/>
                </a:solidFill>
              </a:defRPr>
            </a:lvl3pPr>
            <a:lvl4pPr marL="1371600" indent="0">
              <a:buNone/>
              <a:defRPr sz="1400">
                <a:solidFill>
                  <a:schemeClr val="accent1"/>
                </a:solidFill>
              </a:defRPr>
            </a:lvl4pPr>
            <a:lvl5pPr marL="1828800" indent="0"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Add a Theme, Project or Mission Name (optional)</a:t>
            </a:r>
          </a:p>
        </p:txBody>
      </p:sp>
      <p:pic>
        <p:nvPicPr>
          <p:cNvPr id="9" name="Picture 8" descr="Tribrand_ColorBlack_rgb_16x3_1606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4244" y="4219782"/>
            <a:ext cx="2925483" cy="81263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21"/>
          </p:nvPr>
        </p:nvSpPr>
        <p:spPr>
          <a:xfrm>
            <a:off x="369199" y="4802823"/>
            <a:ext cx="5605046" cy="27463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This document has been reviewed and determined not to contain export controlled technical data.</a:t>
            </a:r>
          </a:p>
        </p:txBody>
      </p:sp>
    </p:spTree>
    <p:extLst>
      <p:ext uri="{BB962C8B-B14F-4D97-AF65-F5344CB8AC3E}">
        <p14:creationId xmlns:p14="http://schemas.microsoft.com/office/powerpoint/2010/main" val="32079114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9"/>
          </p:nvPr>
        </p:nvSpPr>
        <p:spPr>
          <a:xfrm>
            <a:off x="254000" y="2137092"/>
            <a:ext cx="4216400" cy="238410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11"/>
          <p:cNvSpPr>
            <a:spLocks noGrp="1"/>
          </p:cNvSpPr>
          <p:nvPr>
            <p:ph sz="quarter" idx="20"/>
          </p:nvPr>
        </p:nvSpPr>
        <p:spPr>
          <a:xfrm>
            <a:off x="4675164" y="2137092"/>
            <a:ext cx="4216400" cy="23841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254000" y="1497330"/>
            <a:ext cx="42164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75164" y="1497330"/>
            <a:ext cx="42164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C3488F6E-D5B0-8F4D-AECE-EFF21D976E28}" type="datetime4">
              <a:rPr lang="en-US" smtClean="0"/>
              <a:t>May 11,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16356448-7EEE-4D0D-AE32-557A239281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37F9A79-BD96-CE4C-B5B1-E62062691FD2}"/>
              </a:ext>
            </a:extLst>
          </p:cNvPr>
          <p:cNvSpPr txBox="1"/>
          <p:nvPr userDrawn="1"/>
        </p:nvSpPr>
        <p:spPr>
          <a:xfrm>
            <a:off x="7810218" y="4871803"/>
            <a:ext cx="1233549" cy="27169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6882145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sz="quarter" idx="19"/>
          </p:nvPr>
        </p:nvSpPr>
        <p:spPr>
          <a:xfrm>
            <a:off x="254000" y="2137092"/>
            <a:ext cx="3211513" cy="238410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254000" y="1497330"/>
            <a:ext cx="3211513" cy="639762"/>
          </a:xfrm>
        </p:spPr>
        <p:txBody>
          <a:bodyPr anchor="b">
            <a:noAutofit/>
          </a:bodyPr>
          <a:lstStyle>
            <a:lvl1pPr marL="0" indent="0">
              <a:buFont typeface="Arial"/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3" name="Content Placeholder 11"/>
          <p:cNvSpPr>
            <a:spLocks noGrp="1"/>
          </p:cNvSpPr>
          <p:nvPr>
            <p:ph sz="quarter" idx="20"/>
          </p:nvPr>
        </p:nvSpPr>
        <p:spPr>
          <a:xfrm>
            <a:off x="3638844" y="1497329"/>
            <a:ext cx="5129236" cy="302386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3713CE4C-465A-BA42-8EAE-49AAA36C4803}" type="datetime4">
              <a:rPr lang="en-US" smtClean="0"/>
              <a:t>May 11,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0A79206F-C929-453C-B7BF-19A540401EF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D3B01F5-E2D5-BE4C-84A8-76FAAC75F573}"/>
              </a:ext>
            </a:extLst>
          </p:cNvPr>
          <p:cNvSpPr txBox="1"/>
          <p:nvPr userDrawn="1"/>
        </p:nvSpPr>
        <p:spPr>
          <a:xfrm>
            <a:off x="7810218" y="4871803"/>
            <a:ext cx="1233549" cy="27169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5931241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idx="1"/>
          </p:nvPr>
        </p:nvSpPr>
        <p:spPr>
          <a:xfrm>
            <a:off x="254000" y="1497330"/>
            <a:ext cx="5129236" cy="302386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sz="quarter" idx="19"/>
          </p:nvPr>
        </p:nvSpPr>
        <p:spPr>
          <a:xfrm>
            <a:off x="5556567" y="2137092"/>
            <a:ext cx="3211513" cy="238410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5556567" y="1497330"/>
            <a:ext cx="3211513" cy="639762"/>
          </a:xfrm>
        </p:spPr>
        <p:txBody>
          <a:bodyPr anchor="b">
            <a:noAutofit/>
          </a:bodyPr>
          <a:lstStyle>
            <a:lvl1pPr marL="0" indent="0">
              <a:buFont typeface="Arial"/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2FE71C32-122E-ED4B-BAB2-7BE1310DDB75}" type="datetime4">
              <a:rPr lang="en-US" smtClean="0"/>
              <a:t>May 11,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7C3E947D-4126-44FB-8EC6-F80A3BAA18D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6A9D93F-D571-3A49-AC59-764791EAA1D2}"/>
              </a:ext>
            </a:extLst>
          </p:cNvPr>
          <p:cNvSpPr txBox="1"/>
          <p:nvPr userDrawn="1"/>
        </p:nvSpPr>
        <p:spPr>
          <a:xfrm>
            <a:off x="7810218" y="4871803"/>
            <a:ext cx="1233549" cy="27169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32621129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White Str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1161143"/>
            <a:ext cx="9144000" cy="35584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AFFF86D5-D9E4-E642-85CF-BB4EDA6D4655}" type="datetime4">
              <a:rPr lang="en-US" smtClean="0"/>
              <a:t>May 11,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45B3F8F-DC85-41EB-9D22-D06541A0AC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21903406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Dark Str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1161143"/>
            <a:ext cx="9144000" cy="355849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FE066264-7DA7-DA4C-BF50-C494F2495631}" type="datetime4">
              <a:rPr lang="en-US" smtClean="0"/>
              <a:t>May 11,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F015878-4578-4C49-BC72-FE830FC5A6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1208053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B560E-FD7C-D74D-AAFF-7D62B21FEC9F}" type="datetime4">
              <a:rPr lang="en-US" smtClean="0"/>
              <a:t>May 11,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06A69-C78D-46AD-9B4E-1E66EF195C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9955F3-B473-7245-9FCE-DAD54EA01D06}"/>
              </a:ext>
            </a:extLst>
          </p:cNvPr>
          <p:cNvSpPr txBox="1"/>
          <p:nvPr userDrawn="1"/>
        </p:nvSpPr>
        <p:spPr>
          <a:xfrm>
            <a:off x="7810218" y="4871803"/>
            <a:ext cx="1233549" cy="27169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19212782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7360" y="1839278"/>
            <a:ext cx="8229600" cy="1462722"/>
          </a:xfrm>
        </p:spPr>
        <p:txBody>
          <a:bodyPr anchor="ctr">
            <a:noAutofit/>
          </a:bodyPr>
          <a:lstStyle>
            <a:lvl1pPr marL="0" indent="0" algn="ctr">
              <a:buNone/>
              <a:defRPr sz="3600" baseline="0"/>
            </a:lvl1pPr>
          </a:lstStyle>
          <a:p>
            <a:pPr lvl="0"/>
            <a:r>
              <a:rPr lang="en-US" dirty="0"/>
              <a:t>Click to add section header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3360B8B-BA8D-E847-8BA8-7C40F61EB756}" type="datetime4">
              <a:rPr lang="en-US" smtClean="0"/>
              <a:t>May 11,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1C0F2E9-13F1-4B54-979A-5E00D7D572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625018-5CD0-954D-9C36-5B32DE9AF52F}"/>
              </a:ext>
            </a:extLst>
          </p:cNvPr>
          <p:cNvSpPr txBox="1"/>
          <p:nvPr userDrawn="1"/>
        </p:nvSpPr>
        <p:spPr>
          <a:xfrm>
            <a:off x="7810218" y="4871803"/>
            <a:ext cx="1233549" cy="27169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3E556E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38025828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Dark Gray"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7360" y="1839278"/>
            <a:ext cx="8229600" cy="1462722"/>
          </a:xfrm>
        </p:spPr>
        <p:txBody>
          <a:bodyPr anchor="ctr">
            <a:noAutofit/>
          </a:bodyPr>
          <a:lstStyle>
            <a:lvl1pPr marL="0" indent="0" algn="ctr">
              <a:buNone/>
              <a:defRPr sz="3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section header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FF06D9B-51D2-AB4D-AC62-E1945DC995AA}" type="datetime4">
              <a:rPr lang="en-US" smtClean="0"/>
              <a:t>May 11,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1C0F2E9-13F1-4B54-979A-5E00D7D572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7511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6FBFC-720D-FE4A-A276-6AA8A4CE775C}" type="datetime4">
              <a:rPr lang="en-US" smtClean="0"/>
              <a:t>May 11,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0F2E9-13F1-4B54-979A-5E00D7D572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4141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2538518" y="2571750"/>
            <a:ext cx="4057288" cy="0"/>
          </a:xfrm>
          <a:prstGeom prst="line">
            <a:avLst/>
          </a:prstGeom>
          <a:ln w="635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1" y="2790066"/>
            <a:ext cx="9144000" cy="40015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kern="0" spc="70">
                <a:solidFill>
                  <a:schemeClr val="accent1"/>
                </a:solidFill>
              </a:rPr>
              <a:t>jpl.nasa.gov</a:t>
            </a:r>
          </a:p>
        </p:txBody>
      </p:sp>
      <p:pic>
        <p:nvPicPr>
          <p:cNvPr id="6" name="Picture 5" descr="Tribrand_ColorWhite_rgb_16x3_1606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8518" y="1381408"/>
            <a:ext cx="4057288" cy="112702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4D9C8-EF51-1949-832F-F267BACE0BFD}" type="datetime4">
              <a:rPr lang="en-US" smtClean="0"/>
              <a:t>May 11,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0F2E9-13F1-4B54-979A-5E00D7D572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731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9"/>
          </p:nvPr>
        </p:nvSpPr>
        <p:spPr>
          <a:xfrm>
            <a:off x="1412240" y="1602106"/>
            <a:ext cx="6319520" cy="271938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4A111507-B672-374D-98F3-FA5D17E5A61A}" type="datetime4">
              <a:rPr lang="en-US" smtClean="0"/>
              <a:t>May 11,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92484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ribrand_ColorWhite_rgb_16x3_1606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8518" y="2008238"/>
            <a:ext cx="4057288" cy="112702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2D30-55AD-2640-9D6F-5E4AC53ED996}" type="datetime4">
              <a:rPr lang="en-US" smtClean="0"/>
              <a:t>May 11,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0F2E9-13F1-4B54-979A-5E00D7D572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233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8F01EBEF-DF64-4A44-98AB-714D2F4ED88E}" type="datetime4">
              <a:rPr lang="en-US" smtClean="0"/>
              <a:t>May 11,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170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9"/>
          </p:nvPr>
        </p:nvSpPr>
        <p:spPr>
          <a:xfrm>
            <a:off x="1412240" y="1602106"/>
            <a:ext cx="6319520" cy="271938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F154232B-FDB3-4540-AC0B-619D296AEA23}" type="datetime4">
              <a:rPr lang="en-US" smtClean="0"/>
              <a:t>May 11,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170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84CB780C-4595-F543-A264-C45E8D504E6A}" type="datetime4">
              <a:rPr lang="en-US" smtClean="0"/>
              <a:t>May 11,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767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9"/>
          </p:nvPr>
        </p:nvSpPr>
        <p:spPr>
          <a:xfrm>
            <a:off x="1412240" y="1602106"/>
            <a:ext cx="6319520" cy="271938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F4A98C58-F1E4-5141-9A70-39686268F850}" type="datetime4">
              <a:rPr lang="en-US" smtClean="0"/>
              <a:t>May 11,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395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9"/>
          </p:nvPr>
        </p:nvSpPr>
        <p:spPr>
          <a:xfrm>
            <a:off x="254000" y="1598613"/>
            <a:ext cx="4216400" cy="27193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11"/>
          <p:cNvSpPr>
            <a:spLocks noGrp="1"/>
          </p:cNvSpPr>
          <p:nvPr>
            <p:ph sz="quarter" idx="20"/>
          </p:nvPr>
        </p:nvSpPr>
        <p:spPr>
          <a:xfrm>
            <a:off x="4675164" y="1598612"/>
            <a:ext cx="4216400" cy="27193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D57312A6-FE98-614E-B908-923B05A81BB3}" type="datetime4">
              <a:rPr lang="en-US" smtClean="0"/>
              <a:t>May 11,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275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4000" y="327899"/>
            <a:ext cx="8514080" cy="4341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4000" y="1200150"/>
            <a:ext cx="8432800" cy="33940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3999" y="4802823"/>
            <a:ext cx="1422401" cy="2746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43C5D6AD-A46D-9E4C-BD0C-C8261FDE7AB3}" type="datetime4">
              <a:rPr lang="en-US" smtClean="0"/>
              <a:t>May 11,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76401" y="4802823"/>
            <a:ext cx="5791199" cy="2746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800">
                <a:solidFill>
                  <a:schemeClr val="accent4"/>
                </a:solidFill>
              </a:defRPr>
            </a:lvl1pPr>
          </a:lstStyle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67600" y="4802823"/>
            <a:ext cx="586130" cy="272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911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1" r:id="rId5"/>
    <p:sldLayoutId id="2147483662" r:id="rId6"/>
    <p:sldLayoutId id="2147483664" r:id="rId7"/>
    <p:sldLayoutId id="2147483663" r:id="rId8"/>
    <p:sldLayoutId id="2147483669" r:id="rId9"/>
    <p:sldLayoutId id="2147483670" r:id="rId10"/>
    <p:sldLayoutId id="2147483671" r:id="rId11"/>
    <p:sldLayoutId id="2147483672" r:id="rId12"/>
    <p:sldLayoutId id="2147483653" r:id="rId13"/>
    <p:sldLayoutId id="2147483654" r:id="rId14"/>
    <p:sldLayoutId id="2147483656" r:id="rId15"/>
    <p:sldLayoutId id="2147483657" r:id="rId16"/>
    <p:sldLayoutId id="2147483658" r:id="rId17"/>
    <p:sldLayoutId id="2147483659" r:id="rId18"/>
    <p:sldLayoutId id="2147483660" r:id="rId19"/>
    <p:sldLayoutId id="2147483693" r:id="rId20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400" b="1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33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905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77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621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4000" y="327899"/>
            <a:ext cx="8514080" cy="4341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4000" y="1200150"/>
            <a:ext cx="8432800" cy="33940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4000" y="4954249"/>
            <a:ext cx="1422400" cy="1232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11B2408-D871-8643-8F9E-85C3C1890EC4}" type="datetime4">
              <a:rPr lang="en-US" smtClean="0"/>
              <a:t>May 11,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76400" y="4954249"/>
            <a:ext cx="5775960" cy="1232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52360" y="4952849"/>
            <a:ext cx="601370" cy="1220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1C0F2E9-13F1-4B54-979A-5E00D7D572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072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4" r:id="rId20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333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tabLst/>
        <a:defRPr sz="2000" kern="1200">
          <a:solidFill>
            <a:schemeClr val="bg1"/>
          </a:solidFill>
          <a:latin typeface="+mn-lt"/>
          <a:ea typeface="+mn-ea"/>
          <a:cs typeface="+mn-cs"/>
        </a:defRPr>
      </a:lvl1pPr>
      <a:lvl2pPr marL="6905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77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3pPr>
      <a:lvl4pPr marL="16049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4pPr>
      <a:lvl5pPr marL="20621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2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.png"/><Relationship Id="rId11" Type="http://schemas.openxmlformats.org/officeDocument/2006/relationships/image" Target="../media/image24.png"/><Relationship Id="rId5" Type="http://schemas.openxmlformats.org/officeDocument/2006/relationships/image" Target="../media/image19.png"/><Relationship Id="rId10" Type="http://schemas.openxmlformats.org/officeDocument/2006/relationships/image" Target="../media/image23.png"/><Relationship Id="rId4" Type="http://schemas.openxmlformats.org/officeDocument/2006/relationships/image" Target="../media/image18.png"/><Relationship Id="rId9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20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4" Type="http://schemas.openxmlformats.org/officeDocument/2006/relationships/image" Target="../media/image21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30C59DF-F678-154D-A55E-A94C1E1BAA4C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254000" y="4952492"/>
            <a:ext cx="1422400" cy="123211"/>
          </a:xfrm>
        </p:spPr>
        <p:txBody>
          <a:bodyPr/>
          <a:lstStyle/>
          <a:p>
            <a:fld id="{1D888B3B-88B9-C440-8DF2-4389D57B4A78}" type="datetime4">
              <a:rPr lang="en-US" smtClean="0">
                <a:solidFill>
                  <a:srgbClr val="504B60"/>
                </a:solidFill>
              </a:rPr>
              <a:t>May 11, 2022</a:t>
            </a:fld>
            <a:endParaRPr lang="en-US" dirty="0">
              <a:solidFill>
                <a:srgbClr val="504B60"/>
              </a:solidFill>
            </a:endParaRP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481ABF5F-EE76-584D-92DA-72F797613053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2138597" y="4951092"/>
            <a:ext cx="4866807" cy="124611"/>
          </a:xfrm>
        </p:spPr>
        <p:txBody>
          <a:bodyPr/>
          <a:lstStyle/>
          <a:p>
            <a:r>
              <a:rPr lang="en-US" dirty="0">
                <a:solidFill>
                  <a:srgbClr val="504B60"/>
                </a:solidFill>
              </a:rPr>
              <a:t>This document has been reviewed and determined not to contain export controlled technical data.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DF12D92B-78D8-9D4A-8BCB-B216E9524D9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6913025" y="4951092"/>
            <a:ext cx="601370" cy="122071"/>
          </a:xfrm>
        </p:spPr>
        <p:txBody>
          <a:bodyPr/>
          <a:lstStyle/>
          <a:p>
            <a:fld id="{275C533D-D968-4A70-91E2-44C7FEDAA0E0}" type="slidenum">
              <a:rPr lang="en-US" smtClean="0">
                <a:solidFill>
                  <a:srgbClr val="504B60"/>
                </a:solidFill>
              </a:rPr>
              <a:pPr/>
              <a:t>1</a:t>
            </a:fld>
            <a:endParaRPr lang="en-US" dirty="0">
              <a:solidFill>
                <a:srgbClr val="504B60"/>
              </a:solidFill>
            </a:endParaRPr>
          </a:p>
        </p:txBody>
      </p:sp>
      <p:sp>
        <p:nvSpPr>
          <p:cNvPr id="51" name="exoplanet footer">
            <a:extLst>
              <a:ext uri="{FF2B5EF4-FFF2-40B4-BE49-F238E27FC236}">
                <a16:creationId xmlns:a16="http://schemas.microsoft.com/office/drawing/2014/main" id="{577AAC82-3B58-F84E-8B60-441A922D57F5}"/>
              </a:ext>
            </a:extLst>
          </p:cNvPr>
          <p:cNvSpPr txBox="1"/>
          <p:nvPr/>
        </p:nvSpPr>
        <p:spPr>
          <a:xfrm>
            <a:off x="7417658" y="4870046"/>
            <a:ext cx="1626110" cy="27169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 err="1">
                <a:solidFill>
                  <a:srgbClr val="504B60"/>
                </a:solidFill>
              </a:rPr>
              <a:t>exoplanets.nasa.gov</a:t>
            </a:r>
            <a:endParaRPr lang="en-US" sz="1000" b="1" kern="0" spc="70" dirty="0">
              <a:solidFill>
                <a:srgbClr val="504B60"/>
              </a:solidFill>
            </a:endParaRPr>
          </a:p>
        </p:txBody>
      </p:sp>
      <p:pic>
        <p:nvPicPr>
          <p:cNvPr id="61" name="Light Curve - bicycle">
            <a:extLst>
              <a:ext uri="{FF2B5EF4-FFF2-40B4-BE49-F238E27FC236}">
                <a16:creationId xmlns:a16="http://schemas.microsoft.com/office/drawing/2014/main" id="{1747A3E7-AAB4-5F44-A837-DAFCE7941A2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858490" y="820790"/>
            <a:ext cx="4000500" cy="2006600"/>
          </a:xfrm>
          <a:prstGeom prst="rect">
            <a:avLst/>
          </a:prstGeom>
        </p:spPr>
      </p:pic>
      <p:sp>
        <p:nvSpPr>
          <p:cNvPr id="64" name="Black cover rectangle for Bicycle Curve">
            <a:extLst>
              <a:ext uri="{FF2B5EF4-FFF2-40B4-BE49-F238E27FC236}">
                <a16:creationId xmlns:a16="http://schemas.microsoft.com/office/drawing/2014/main" id="{C387BB0C-C033-C849-8159-8E504251023A}"/>
              </a:ext>
            </a:extLst>
          </p:cNvPr>
          <p:cNvSpPr/>
          <p:nvPr/>
        </p:nvSpPr>
        <p:spPr>
          <a:xfrm>
            <a:off x="4820244" y="820789"/>
            <a:ext cx="4038746" cy="212470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2" name="Light Curve Axis for bicycle">
            <a:extLst>
              <a:ext uri="{FF2B5EF4-FFF2-40B4-BE49-F238E27FC236}">
                <a16:creationId xmlns:a16="http://schemas.microsoft.com/office/drawing/2014/main" id="{A843F73D-B70D-A34F-895A-C26979FDDD5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858490" y="820790"/>
            <a:ext cx="4000500" cy="2006600"/>
          </a:xfrm>
          <a:prstGeom prst="rect">
            <a:avLst/>
          </a:prstGeom>
        </p:spPr>
      </p:pic>
      <p:pic>
        <p:nvPicPr>
          <p:cNvPr id="67" name="Cyclist color icon">
            <a:extLst>
              <a:ext uri="{FF2B5EF4-FFF2-40B4-BE49-F238E27FC236}">
                <a16:creationId xmlns:a16="http://schemas.microsoft.com/office/drawing/2014/main" id="{B1B90737-A9EA-6B4B-BC70-1D00773ACC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3208" y="1884949"/>
            <a:ext cx="384235" cy="361961"/>
          </a:xfrm>
          <a:prstGeom prst="rect">
            <a:avLst/>
          </a:prstGeom>
        </p:spPr>
      </p:pic>
      <p:sp>
        <p:nvSpPr>
          <p:cNvPr id="65" name="Reveal Black Rectangle">
            <a:extLst>
              <a:ext uri="{FF2B5EF4-FFF2-40B4-BE49-F238E27FC236}">
                <a16:creationId xmlns:a16="http://schemas.microsoft.com/office/drawing/2014/main" id="{C1AF7A83-91B3-A041-A730-D585DE4B75E0}"/>
              </a:ext>
            </a:extLst>
          </p:cNvPr>
          <p:cNvSpPr/>
          <p:nvPr/>
        </p:nvSpPr>
        <p:spPr>
          <a:xfrm>
            <a:off x="4351020" y="762000"/>
            <a:ext cx="4483100" cy="214093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9" name="Light Curve - Truck">
            <a:extLst>
              <a:ext uri="{FF2B5EF4-FFF2-40B4-BE49-F238E27FC236}">
                <a16:creationId xmlns:a16="http://schemas.microsoft.com/office/drawing/2014/main" id="{C642D500-57F9-5C42-AF97-BC0348B82BD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892968" y="820790"/>
            <a:ext cx="4000500" cy="2006600"/>
          </a:xfrm>
          <a:prstGeom prst="rect">
            <a:avLst/>
          </a:prstGeom>
        </p:spPr>
      </p:pic>
      <p:sp>
        <p:nvSpPr>
          <p:cNvPr id="53" name="Black cover rectangle for Truck Curve">
            <a:extLst>
              <a:ext uri="{FF2B5EF4-FFF2-40B4-BE49-F238E27FC236}">
                <a16:creationId xmlns:a16="http://schemas.microsoft.com/office/drawing/2014/main" id="{F1E033DA-9DE6-4044-BC85-7EB001B55CA0}"/>
              </a:ext>
            </a:extLst>
          </p:cNvPr>
          <p:cNvSpPr/>
          <p:nvPr/>
        </p:nvSpPr>
        <p:spPr>
          <a:xfrm>
            <a:off x="1809538" y="820789"/>
            <a:ext cx="4187905" cy="212470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2" name="Light Curve Axis for truck">
            <a:extLst>
              <a:ext uri="{FF2B5EF4-FFF2-40B4-BE49-F238E27FC236}">
                <a16:creationId xmlns:a16="http://schemas.microsoft.com/office/drawing/2014/main" id="{04A6A8E9-8BA9-6747-869D-2898938D255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892968" y="820790"/>
            <a:ext cx="4000500" cy="2006600"/>
          </a:xfrm>
          <a:prstGeom prst="rect">
            <a:avLst/>
          </a:prstGeom>
        </p:spPr>
      </p:pic>
      <p:pic>
        <p:nvPicPr>
          <p:cNvPr id="71" name="Truck color icon">
            <a:extLst>
              <a:ext uri="{FF2B5EF4-FFF2-40B4-BE49-F238E27FC236}">
                <a16:creationId xmlns:a16="http://schemas.microsoft.com/office/drawing/2014/main" id="{DFC610B2-74CD-5943-A08B-8AC79D8B01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0078" y="1824090"/>
            <a:ext cx="676708" cy="389195"/>
          </a:xfrm>
          <a:prstGeom prst="rect">
            <a:avLst/>
          </a:prstGeom>
        </p:spPr>
      </p:pic>
      <p:pic>
        <p:nvPicPr>
          <p:cNvPr id="11" name="Intersection with headlights - all">
            <a:extLst>
              <a:ext uri="{FF2B5EF4-FFF2-40B4-BE49-F238E27FC236}">
                <a16:creationId xmlns:a16="http://schemas.microsoft.com/office/drawing/2014/main" id="{1D93B27B-E042-454C-BFB0-A7FF75854A08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0" y="908050"/>
            <a:ext cx="9144000" cy="3327400"/>
          </a:xfrm>
          <a:prstGeom prst="rect">
            <a:avLst/>
          </a:prstGeom>
        </p:spPr>
      </p:pic>
      <p:pic>
        <p:nvPicPr>
          <p:cNvPr id="45" name="Truck #2 w shadow">
            <a:extLst>
              <a:ext uri="{FF2B5EF4-FFF2-40B4-BE49-F238E27FC236}">
                <a16:creationId xmlns:a16="http://schemas.microsoft.com/office/drawing/2014/main" id="{1F50C79D-0FA4-AD45-B157-18F3924476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3022600" y="3300161"/>
            <a:ext cx="3022600" cy="2311400"/>
          </a:xfrm>
          <a:prstGeom prst="rect">
            <a:avLst/>
          </a:prstGeom>
        </p:spPr>
      </p:pic>
      <p:pic>
        <p:nvPicPr>
          <p:cNvPr id="42" name="Truck #1 w shadow">
            <a:extLst>
              <a:ext uri="{FF2B5EF4-FFF2-40B4-BE49-F238E27FC236}">
                <a16:creationId xmlns:a16="http://schemas.microsoft.com/office/drawing/2014/main" id="{531582F2-C0D5-314D-B7FE-A6703FD27B8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3022600" y="1349984"/>
            <a:ext cx="3022600" cy="2311400"/>
          </a:xfrm>
          <a:prstGeom prst="rect">
            <a:avLst/>
          </a:prstGeom>
        </p:spPr>
      </p:pic>
      <p:pic>
        <p:nvPicPr>
          <p:cNvPr id="44" name="Cyclist #2 w shadow">
            <a:extLst>
              <a:ext uri="{FF2B5EF4-FFF2-40B4-BE49-F238E27FC236}">
                <a16:creationId xmlns:a16="http://schemas.microsoft.com/office/drawing/2014/main" id="{E6281546-E283-B248-915A-17D08179ED7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1129632" y="3854046"/>
            <a:ext cx="876300" cy="1016000"/>
          </a:xfrm>
          <a:prstGeom prst="rect">
            <a:avLst/>
          </a:prstGeom>
        </p:spPr>
      </p:pic>
      <p:pic>
        <p:nvPicPr>
          <p:cNvPr id="40" name="Cyclist #1 w shadow">
            <a:extLst>
              <a:ext uri="{FF2B5EF4-FFF2-40B4-BE49-F238E27FC236}">
                <a16:creationId xmlns:a16="http://schemas.microsoft.com/office/drawing/2014/main" id="{ADD99B38-3951-6847-82AD-2600800623B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1129632" y="1886934"/>
            <a:ext cx="876300" cy="1016000"/>
          </a:xfrm>
          <a:prstGeom prst="rect">
            <a:avLst/>
          </a:prstGeom>
        </p:spPr>
      </p:pic>
      <p:sp>
        <p:nvSpPr>
          <p:cNvPr id="13" name="Rectangle cleanup">
            <a:extLst>
              <a:ext uri="{FF2B5EF4-FFF2-40B4-BE49-F238E27FC236}">
                <a16:creationId xmlns:a16="http://schemas.microsoft.com/office/drawing/2014/main" id="{B9440F46-178E-814A-B94F-03186A90956C}"/>
              </a:ext>
            </a:extLst>
          </p:cNvPr>
          <p:cNvSpPr/>
          <p:nvPr/>
        </p:nvSpPr>
        <p:spPr>
          <a:xfrm>
            <a:off x="-3325091" y="-249382"/>
            <a:ext cx="3325091" cy="599703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4" name="Intersection with headlights - front curbs">
            <a:extLst>
              <a:ext uri="{FF2B5EF4-FFF2-40B4-BE49-F238E27FC236}">
                <a16:creationId xmlns:a16="http://schemas.microsoft.com/office/drawing/2014/main" id="{894638E9-EF9F-8745-A4B9-BB5135DE9012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0" y="908050"/>
            <a:ext cx="9144000" cy="3327400"/>
          </a:xfrm>
          <a:prstGeom prst="rect">
            <a:avLst/>
          </a:prstGeom>
        </p:spPr>
      </p:pic>
      <p:sp>
        <p:nvSpPr>
          <p:cNvPr id="54" name="TextBox - &quot;The presense and motion...&quot;">
            <a:extLst>
              <a:ext uri="{FF2B5EF4-FFF2-40B4-BE49-F238E27FC236}">
                <a16:creationId xmlns:a16="http://schemas.microsoft.com/office/drawing/2014/main" id="{6FB6CE49-175A-7D46-ABDA-16D848E7DD35}"/>
              </a:ext>
            </a:extLst>
          </p:cNvPr>
          <p:cNvSpPr txBox="1"/>
          <p:nvPr/>
        </p:nvSpPr>
        <p:spPr>
          <a:xfrm>
            <a:off x="990600" y="3629030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F0C8"/>
                </a:solidFill>
              </a:rPr>
              <a:t>The presence (and motion) of objects far too small to be seen</a:t>
            </a:r>
            <a:br>
              <a:rPr lang="en-US" dirty="0">
                <a:solidFill>
                  <a:srgbClr val="FFF0C8"/>
                </a:solidFill>
              </a:rPr>
            </a:br>
            <a:r>
              <a:rPr lang="en-US" dirty="0">
                <a:solidFill>
                  <a:srgbClr val="FFF0C8"/>
                </a:solidFill>
              </a:rPr>
              <a:t>can be revealed by observing changes in a star’s brightness.</a:t>
            </a:r>
          </a:p>
        </p:txBody>
      </p:sp>
      <p:sp>
        <p:nvSpPr>
          <p:cNvPr id="50" name="TextBox - &quot;Astronomers...&quot;">
            <a:extLst>
              <a:ext uri="{FF2B5EF4-FFF2-40B4-BE49-F238E27FC236}">
                <a16:creationId xmlns:a16="http://schemas.microsoft.com/office/drawing/2014/main" id="{E4FCC510-F6F8-EE42-B7F3-9C88120B1376}"/>
              </a:ext>
            </a:extLst>
          </p:cNvPr>
          <p:cNvSpPr txBox="1"/>
          <p:nvPr/>
        </p:nvSpPr>
        <p:spPr>
          <a:xfrm>
            <a:off x="1520655" y="3115683"/>
            <a:ext cx="6102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F0C8"/>
                </a:solidFill>
              </a:rPr>
              <a:t>Astronomers use this same trick to discover exoplanets. </a:t>
            </a:r>
          </a:p>
        </p:txBody>
      </p:sp>
      <p:sp>
        <p:nvSpPr>
          <p:cNvPr id="48" name="TextBox - &quot;brightness documented...&quot;">
            <a:extLst>
              <a:ext uri="{FF2B5EF4-FFF2-40B4-BE49-F238E27FC236}">
                <a16:creationId xmlns:a16="http://schemas.microsoft.com/office/drawing/2014/main" id="{6F68F47C-B88B-754C-BF01-84AC6DCF91F5}"/>
              </a:ext>
            </a:extLst>
          </p:cNvPr>
          <p:cNvSpPr txBox="1"/>
          <p:nvPr/>
        </p:nvSpPr>
        <p:spPr>
          <a:xfrm>
            <a:off x="1208217" y="3379393"/>
            <a:ext cx="57069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F0C8"/>
                </a:solidFill>
              </a:rPr>
              <a:t>Any amount of decrease in the light’s brightness, </a:t>
            </a:r>
          </a:p>
          <a:p>
            <a:pPr algn="ctr"/>
            <a:r>
              <a:rPr lang="en-US" dirty="0">
                <a:solidFill>
                  <a:srgbClr val="FFF0C8"/>
                </a:solidFill>
              </a:rPr>
              <a:t>brought about by the passing object, </a:t>
            </a:r>
          </a:p>
          <a:p>
            <a:pPr algn="ctr"/>
            <a:r>
              <a:rPr lang="en-US" dirty="0">
                <a:solidFill>
                  <a:srgbClr val="FFF0C8"/>
                </a:solidFill>
              </a:rPr>
              <a:t>can be documented using a “light curve.”</a:t>
            </a:r>
          </a:p>
        </p:txBody>
      </p:sp>
      <p:sp>
        <p:nvSpPr>
          <p:cNvPr id="17" name="TextBox - &quot;Unseen objects...&quot;">
            <a:extLst>
              <a:ext uri="{FF2B5EF4-FFF2-40B4-BE49-F238E27FC236}">
                <a16:creationId xmlns:a16="http://schemas.microsoft.com/office/drawing/2014/main" id="{523CADA3-C3A1-BB4B-AE42-66FAC8308F5F}"/>
              </a:ext>
            </a:extLst>
          </p:cNvPr>
          <p:cNvSpPr txBox="1"/>
          <p:nvPr/>
        </p:nvSpPr>
        <p:spPr>
          <a:xfrm>
            <a:off x="1639636" y="3379393"/>
            <a:ext cx="48440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F0C8"/>
                </a:solidFill>
              </a:rPr>
              <a:t>Unseen objects may reveal themselves</a:t>
            </a:r>
            <a:br>
              <a:rPr lang="en-US" dirty="0">
                <a:solidFill>
                  <a:srgbClr val="FFF0C8"/>
                </a:solidFill>
              </a:rPr>
            </a:br>
            <a:r>
              <a:rPr lang="en-US" dirty="0">
                <a:solidFill>
                  <a:srgbClr val="FFF0C8"/>
                </a:solidFill>
              </a:rPr>
              <a:t>when passing in front of a light source.</a:t>
            </a:r>
          </a:p>
        </p:txBody>
      </p:sp>
      <p:pic>
        <p:nvPicPr>
          <p:cNvPr id="23" name="Intersection with NO headlights">
            <a:extLst>
              <a:ext uri="{FF2B5EF4-FFF2-40B4-BE49-F238E27FC236}">
                <a16:creationId xmlns:a16="http://schemas.microsoft.com/office/drawing/2014/main" id="{25423460-DA28-9641-8B62-56F193ECC75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908050"/>
            <a:ext cx="9144000" cy="3327400"/>
          </a:xfrm>
          <a:prstGeom prst="rect">
            <a:avLst/>
          </a:prstGeom>
        </p:spPr>
      </p:pic>
      <p:pic>
        <p:nvPicPr>
          <p:cNvPr id="19" name="Approaching Intersection">
            <a:extLst>
              <a:ext uri="{FF2B5EF4-FFF2-40B4-BE49-F238E27FC236}">
                <a16:creationId xmlns:a16="http://schemas.microsoft.com/office/drawing/2014/main" id="{6469D368-C04C-9249-A638-F208EB2B2B5A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0" y="908050"/>
            <a:ext cx="9144000" cy="3327400"/>
          </a:xfrm>
          <a:prstGeom prst="rect">
            <a:avLst/>
          </a:prstGeom>
        </p:spPr>
      </p:pic>
      <p:pic>
        <p:nvPicPr>
          <p:cNvPr id="47" name="Approaching headlights">
            <a:extLst>
              <a:ext uri="{FF2B5EF4-FFF2-40B4-BE49-F238E27FC236}">
                <a16:creationId xmlns:a16="http://schemas.microsoft.com/office/drawing/2014/main" id="{1204B748-B80F-634A-B015-95E3A2EF8D3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207166" y="1485266"/>
            <a:ext cx="2178050" cy="16637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89BD44-5872-BE46-8AC6-75926DA7E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" y="327899"/>
            <a:ext cx="8514080" cy="434101"/>
          </a:xfrm>
        </p:spPr>
        <p:txBody>
          <a:bodyPr/>
          <a:lstStyle/>
          <a:p>
            <a:r>
              <a:rPr lang="en-US" dirty="0">
                <a:solidFill>
                  <a:srgbClr val="9488BD"/>
                </a:solidFill>
              </a:rPr>
              <a:t>Exoplanet Detection </a:t>
            </a:r>
            <a:r>
              <a:rPr lang="en-US" sz="1600" dirty="0">
                <a:solidFill>
                  <a:srgbClr val="9488BD"/>
                </a:solidFill>
              </a:rPr>
              <a:t>– Transit Method</a:t>
            </a:r>
          </a:p>
        </p:txBody>
      </p:sp>
      <p:sp>
        <p:nvSpPr>
          <p:cNvPr id="5" name="Text Header">
            <a:extLst>
              <a:ext uri="{FF2B5EF4-FFF2-40B4-BE49-F238E27FC236}">
                <a16:creationId xmlns:a16="http://schemas.microsoft.com/office/drawing/2014/main" id="{C8A06119-92B9-A545-93AC-A2954A81995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4000" y="132080"/>
            <a:ext cx="8514080" cy="205979"/>
          </a:xfrm>
        </p:spPr>
        <p:txBody>
          <a:bodyPr/>
          <a:lstStyle/>
          <a:p>
            <a:r>
              <a:rPr lang="en-US" dirty="0">
                <a:solidFill>
                  <a:srgbClr val="BBB4D3"/>
                </a:solidFill>
              </a:rPr>
              <a:t>Exoplanet Communications</a:t>
            </a:r>
          </a:p>
        </p:txBody>
      </p:sp>
      <p:sp>
        <p:nvSpPr>
          <p:cNvPr id="32" name="TextBox - &quot;A car's headlights...&quot;">
            <a:extLst>
              <a:ext uri="{FF2B5EF4-FFF2-40B4-BE49-F238E27FC236}">
                <a16:creationId xmlns:a16="http://schemas.microsoft.com/office/drawing/2014/main" id="{ECE94849-73C1-9F43-999B-8129F81B89A1}"/>
              </a:ext>
            </a:extLst>
          </p:cNvPr>
          <p:cNvSpPr txBox="1"/>
          <p:nvPr/>
        </p:nvSpPr>
        <p:spPr>
          <a:xfrm>
            <a:off x="1639636" y="2975436"/>
            <a:ext cx="48440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9488BD"/>
                </a:solidFill>
              </a:rPr>
              <a:t>A car’s headlights on a dark street.</a:t>
            </a:r>
          </a:p>
        </p:txBody>
      </p:sp>
    </p:spTree>
    <p:extLst>
      <p:ext uri="{BB962C8B-B14F-4D97-AF65-F5344CB8AC3E}">
        <p14:creationId xmlns:p14="http://schemas.microsoft.com/office/powerpoint/2010/main" val="337376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:fad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71605E-6 L -0.0217 0.04938 " pathEditMode="relative" rAng="0" ptsTypes="AA">
                                      <p:cBhvr>
                                        <p:cTn id="6" dur="5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4" y="24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5500" fill="hold"/>
                                        <p:tgtEl>
                                          <p:spTgt spid="47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4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5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2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96296E-6 L 1.3257 -0.00371 " pathEditMode="relative" rAng="0" ptsTypes="AA">
                                      <p:cBhvr>
                                        <p:cTn id="31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285" y="-185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animMotion origin="layout" path="M 4.44444E-6 -7.40741E-7 L 1.23628 0.00062 " pathEditMode="relative" rAng="0" ptsTypes="AA">
                                      <p:cBhvr>
                                        <p:cTn id="33" dur="7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806" y="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37994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981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37963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97531E-6 L 1.32639 -0.0034 " pathEditMode="relative" rAng="0" ptsTypes="AA">
                                      <p:cBhvr>
                                        <p:cTn id="59" dur="5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319" y="-185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42" presetClass="path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2.77778E-7 6.17284E-7 L 0.44774 6.17284E-7 " pathEditMode="relative" rAng="0" ptsTypes="AA">
                                      <p:cBhvr>
                                        <p:cTn id="61" dur="4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7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037E-7 L -0.1684 3.7037E-7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2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500"/>
                            </p:stCondLst>
                            <p:childTnLst>
                              <p:par>
                                <p:cTn id="7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000"/>
                            </p:stCondLst>
                            <p:childTnLst>
                              <p:par>
                                <p:cTn id="82" presetID="42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85185E-6 L 1.2368 -0.00124 " pathEditMode="relative" rAng="0" ptsTypes="AA">
                                      <p:cBhvr>
                                        <p:cTn id="83" dur="7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840" y="-62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42" presetClass="path" presetSubtype="0" fill="hold" grpId="0" nodeType="withEffect">
                                  <p:stCondLst>
                                    <p:cond delay="850"/>
                                  </p:stCondLst>
                                  <p:childTnLst>
                                    <p:animMotion origin="layout" path="M 3.33333E-6 6.17284E-7 L 0.45 0.00031 " pathEditMode="relative" rAng="0" ptsTypes="AA">
                                      <p:cBhvr>
                                        <p:cTn id="85" dur="4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0"/>
                            </p:stCondLst>
                            <p:childTnLst>
                              <p:par>
                                <p:cTn id="8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5" grpId="0" animBg="1"/>
      <p:bldP spid="65" grpId="1" animBg="1"/>
      <p:bldP spid="53" grpId="0" animBg="1"/>
      <p:bldP spid="53" grpId="1" animBg="1"/>
      <p:bldP spid="54" grpId="0"/>
      <p:bldP spid="50" grpId="0"/>
      <p:bldP spid="48" grpId="0"/>
      <p:bldP spid="48" grpId="1"/>
      <p:bldP spid="17" grpId="0"/>
      <p:bldP spid="17" grpId="1"/>
      <p:bldP spid="3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30C59DF-F678-154D-A55E-A94C1E1BAA4C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254000" y="4952492"/>
            <a:ext cx="1422400" cy="123211"/>
          </a:xfrm>
        </p:spPr>
        <p:txBody>
          <a:bodyPr/>
          <a:lstStyle/>
          <a:p>
            <a:fld id="{1D888B3B-88B9-C440-8DF2-4389D57B4A78}" type="datetime4">
              <a:rPr lang="en-US" smtClean="0">
                <a:solidFill>
                  <a:srgbClr val="504B60"/>
                </a:solidFill>
              </a:rPr>
              <a:t>May 11, 2022</a:t>
            </a:fld>
            <a:endParaRPr lang="en-US" dirty="0">
              <a:solidFill>
                <a:srgbClr val="504B60"/>
              </a:solidFill>
            </a:endParaRP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481ABF5F-EE76-584D-92DA-72F797613053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2138597" y="4951092"/>
            <a:ext cx="4866807" cy="124611"/>
          </a:xfrm>
        </p:spPr>
        <p:txBody>
          <a:bodyPr/>
          <a:lstStyle/>
          <a:p>
            <a:r>
              <a:rPr lang="en-US" dirty="0">
                <a:solidFill>
                  <a:srgbClr val="504B60"/>
                </a:solidFill>
              </a:rPr>
              <a:t>This document has been reviewed and determined not to contain export controlled technical data.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DF12D92B-78D8-9D4A-8BCB-B216E9524D9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6913025" y="4951092"/>
            <a:ext cx="601370" cy="122071"/>
          </a:xfrm>
        </p:spPr>
        <p:txBody>
          <a:bodyPr/>
          <a:lstStyle/>
          <a:p>
            <a:fld id="{275C533D-D968-4A70-91E2-44C7FEDAA0E0}" type="slidenum">
              <a:rPr lang="en-US" smtClean="0">
                <a:solidFill>
                  <a:srgbClr val="504B60"/>
                </a:solidFill>
              </a:rPr>
              <a:pPr/>
              <a:t>2</a:t>
            </a:fld>
            <a:endParaRPr lang="en-US" dirty="0">
              <a:solidFill>
                <a:srgbClr val="504B60"/>
              </a:solidFill>
            </a:endParaRPr>
          </a:p>
        </p:txBody>
      </p:sp>
      <p:sp>
        <p:nvSpPr>
          <p:cNvPr id="51" name="exoplanet footer">
            <a:extLst>
              <a:ext uri="{FF2B5EF4-FFF2-40B4-BE49-F238E27FC236}">
                <a16:creationId xmlns:a16="http://schemas.microsoft.com/office/drawing/2014/main" id="{577AAC82-3B58-F84E-8B60-441A922D57F5}"/>
              </a:ext>
            </a:extLst>
          </p:cNvPr>
          <p:cNvSpPr txBox="1"/>
          <p:nvPr/>
        </p:nvSpPr>
        <p:spPr>
          <a:xfrm>
            <a:off x="7417658" y="4870046"/>
            <a:ext cx="1626110" cy="27169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 err="1">
                <a:solidFill>
                  <a:srgbClr val="504B60"/>
                </a:solidFill>
              </a:rPr>
              <a:t>exoplanets.nasa.gov</a:t>
            </a:r>
            <a:endParaRPr lang="en-US" sz="1000" b="1" kern="0" spc="70" dirty="0">
              <a:solidFill>
                <a:srgbClr val="504B6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89BD44-5872-BE46-8AC6-75926DA7E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" y="327899"/>
            <a:ext cx="8514080" cy="434101"/>
          </a:xfrm>
        </p:spPr>
        <p:txBody>
          <a:bodyPr/>
          <a:lstStyle/>
          <a:p>
            <a:r>
              <a:rPr lang="en-US" dirty="0">
                <a:solidFill>
                  <a:srgbClr val="9488BD"/>
                </a:solidFill>
              </a:rPr>
              <a:t>Exoplanet Detection </a:t>
            </a:r>
            <a:r>
              <a:rPr lang="en-US" sz="1600" dirty="0">
                <a:solidFill>
                  <a:srgbClr val="9488BD"/>
                </a:solidFill>
              </a:rPr>
              <a:t>– Transit Method</a:t>
            </a:r>
          </a:p>
        </p:txBody>
      </p:sp>
      <p:sp>
        <p:nvSpPr>
          <p:cNvPr id="5" name="Text Header">
            <a:extLst>
              <a:ext uri="{FF2B5EF4-FFF2-40B4-BE49-F238E27FC236}">
                <a16:creationId xmlns:a16="http://schemas.microsoft.com/office/drawing/2014/main" id="{C8A06119-92B9-A545-93AC-A2954A81995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4000" y="132080"/>
            <a:ext cx="8514080" cy="205979"/>
          </a:xfrm>
        </p:spPr>
        <p:txBody>
          <a:bodyPr/>
          <a:lstStyle/>
          <a:p>
            <a:r>
              <a:rPr lang="en-US" dirty="0">
                <a:solidFill>
                  <a:srgbClr val="BBB4D3"/>
                </a:solidFill>
              </a:rPr>
              <a:t>Exoplanet Communications</a:t>
            </a:r>
          </a:p>
        </p:txBody>
      </p:sp>
      <p:pic>
        <p:nvPicPr>
          <p:cNvPr id="33" name="Light Curve - Jupiter-like">
            <a:extLst>
              <a:ext uri="{FF2B5EF4-FFF2-40B4-BE49-F238E27FC236}">
                <a16:creationId xmlns:a16="http://schemas.microsoft.com/office/drawing/2014/main" id="{315DACC4-5E94-634A-94CE-A040F8C1BB0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50476" y="814471"/>
            <a:ext cx="4000500" cy="2006600"/>
          </a:xfrm>
          <a:prstGeom prst="rect">
            <a:avLst/>
          </a:prstGeom>
        </p:spPr>
      </p:pic>
      <p:sp>
        <p:nvSpPr>
          <p:cNvPr id="34" name="Black Rectangle - Jupiter light curve">
            <a:extLst>
              <a:ext uri="{FF2B5EF4-FFF2-40B4-BE49-F238E27FC236}">
                <a16:creationId xmlns:a16="http://schemas.microsoft.com/office/drawing/2014/main" id="{379308FC-204C-BA4B-9B18-8994EA2B6935}"/>
              </a:ext>
            </a:extLst>
          </p:cNvPr>
          <p:cNvSpPr/>
          <p:nvPr/>
        </p:nvSpPr>
        <p:spPr>
          <a:xfrm>
            <a:off x="392894" y="821559"/>
            <a:ext cx="3958082" cy="199951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5" name="Light Curve - Earth-like">
            <a:extLst>
              <a:ext uri="{FF2B5EF4-FFF2-40B4-BE49-F238E27FC236}">
                <a16:creationId xmlns:a16="http://schemas.microsoft.com/office/drawing/2014/main" id="{1C4D5BC6-1BF5-6848-942B-EC04123E219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856817" y="821559"/>
            <a:ext cx="4000500" cy="2006600"/>
          </a:xfrm>
          <a:prstGeom prst="rect">
            <a:avLst/>
          </a:prstGeom>
        </p:spPr>
      </p:pic>
      <p:sp>
        <p:nvSpPr>
          <p:cNvPr id="36" name="Black Rectangle - Jupiter light curve">
            <a:extLst>
              <a:ext uri="{FF2B5EF4-FFF2-40B4-BE49-F238E27FC236}">
                <a16:creationId xmlns:a16="http://schemas.microsoft.com/office/drawing/2014/main" id="{4B3B46F2-D29B-EC48-9301-2E795EB9FBCC}"/>
              </a:ext>
            </a:extLst>
          </p:cNvPr>
          <p:cNvSpPr/>
          <p:nvPr/>
        </p:nvSpPr>
        <p:spPr>
          <a:xfrm>
            <a:off x="4872297" y="821559"/>
            <a:ext cx="3958082" cy="199951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7" name="Star with orbit ellipse - Earth">
            <a:extLst>
              <a:ext uri="{FF2B5EF4-FFF2-40B4-BE49-F238E27FC236}">
                <a16:creationId xmlns:a16="http://schemas.microsoft.com/office/drawing/2014/main" id="{935AE9A3-6E99-844C-A7FA-7B4AEBB0F79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738913" y="3067561"/>
            <a:ext cx="4572000" cy="1879600"/>
          </a:xfrm>
          <a:prstGeom prst="rect">
            <a:avLst/>
          </a:prstGeom>
        </p:spPr>
      </p:pic>
      <p:pic>
        <p:nvPicPr>
          <p:cNvPr id="38" name="Star with orbit ellipse - Jupiter">
            <a:extLst>
              <a:ext uri="{FF2B5EF4-FFF2-40B4-BE49-F238E27FC236}">
                <a16:creationId xmlns:a16="http://schemas.microsoft.com/office/drawing/2014/main" id="{40358E75-2D05-4B4E-9EA3-09EA8C7E579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54000" y="3067561"/>
            <a:ext cx="4572000" cy="1879600"/>
          </a:xfrm>
          <a:prstGeom prst="rect">
            <a:avLst/>
          </a:prstGeom>
        </p:spPr>
      </p:pic>
      <p:pic>
        <p:nvPicPr>
          <p:cNvPr id="39" name="Light Curve Axes - Earth-sized">
            <a:extLst>
              <a:ext uri="{FF2B5EF4-FFF2-40B4-BE49-F238E27FC236}">
                <a16:creationId xmlns:a16="http://schemas.microsoft.com/office/drawing/2014/main" id="{5FFCCA6B-9A2B-9145-BCD0-154C52270F2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4856817" y="821559"/>
            <a:ext cx="4000500" cy="2006600"/>
          </a:xfrm>
          <a:prstGeom prst="rect">
            <a:avLst/>
          </a:prstGeom>
        </p:spPr>
      </p:pic>
      <p:pic>
        <p:nvPicPr>
          <p:cNvPr id="41" name="Light Curve Axes - Jupiter-sized">
            <a:extLst>
              <a:ext uri="{FF2B5EF4-FFF2-40B4-BE49-F238E27FC236}">
                <a16:creationId xmlns:a16="http://schemas.microsoft.com/office/drawing/2014/main" id="{D5D13865-E0C3-EF47-96E6-917C7CD76CA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350476" y="814471"/>
            <a:ext cx="4000500" cy="2006600"/>
          </a:xfrm>
          <a:prstGeom prst="rect">
            <a:avLst/>
          </a:prstGeom>
        </p:spPr>
      </p:pic>
      <p:pic>
        <p:nvPicPr>
          <p:cNvPr id="43" name="Jupiter icon w Light Curve">
            <a:extLst>
              <a:ext uri="{FF2B5EF4-FFF2-40B4-BE49-F238E27FC236}">
                <a16:creationId xmlns:a16="http://schemas.microsoft.com/office/drawing/2014/main" id="{A380E046-517D-5B4C-AC55-CD82F943474C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350476" y="814471"/>
            <a:ext cx="4000500" cy="2006600"/>
          </a:xfrm>
          <a:prstGeom prst="rect">
            <a:avLst/>
          </a:prstGeom>
        </p:spPr>
      </p:pic>
      <p:pic>
        <p:nvPicPr>
          <p:cNvPr id="46" name="Earth icon w Light Curve">
            <a:extLst>
              <a:ext uri="{FF2B5EF4-FFF2-40B4-BE49-F238E27FC236}">
                <a16:creationId xmlns:a16="http://schemas.microsoft.com/office/drawing/2014/main" id="{E0373C74-9266-8547-8709-8AF3FC625BD0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4856817" y="821559"/>
            <a:ext cx="4000500" cy="2006600"/>
          </a:xfrm>
          <a:prstGeom prst="rect">
            <a:avLst/>
          </a:prstGeom>
        </p:spPr>
      </p:pic>
      <p:pic>
        <p:nvPicPr>
          <p:cNvPr id="55" name="Earth-like planet w callout">
            <a:extLst>
              <a:ext uri="{FF2B5EF4-FFF2-40B4-BE49-F238E27FC236}">
                <a16:creationId xmlns:a16="http://schemas.microsoft.com/office/drawing/2014/main" id="{ED7360AD-EFD9-5F4C-A13D-D8ED14B21397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4880194" y="2794043"/>
            <a:ext cx="660087" cy="1327198"/>
          </a:xfrm>
          <a:prstGeom prst="rect">
            <a:avLst/>
          </a:prstGeom>
        </p:spPr>
      </p:pic>
      <p:pic>
        <p:nvPicPr>
          <p:cNvPr id="56" name="Jupiter-like planet w callout">
            <a:extLst>
              <a:ext uri="{FF2B5EF4-FFF2-40B4-BE49-F238E27FC236}">
                <a16:creationId xmlns:a16="http://schemas.microsoft.com/office/drawing/2014/main" id="{919558DE-DD34-9048-AE45-7C4700448FA2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395281" y="2794043"/>
            <a:ext cx="660087" cy="1327198"/>
          </a:xfrm>
          <a:prstGeom prst="rect">
            <a:avLst/>
          </a:prstGeom>
        </p:spPr>
      </p:pic>
      <p:pic>
        <p:nvPicPr>
          <p:cNvPr id="57" name="Jupiter only">
            <a:extLst>
              <a:ext uri="{FF2B5EF4-FFF2-40B4-BE49-F238E27FC236}">
                <a16:creationId xmlns:a16="http://schemas.microsoft.com/office/drawing/2014/main" id="{284BB177-CA57-8C4E-8E26-F91D6FF728C8}"/>
              </a:ext>
            </a:extLst>
          </p:cNvPr>
          <p:cNvPicPr>
            <a:picLocks noChangeAspect="1"/>
          </p:cNvPicPr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67205" y="2766226"/>
            <a:ext cx="718312" cy="718312"/>
          </a:xfrm>
          <a:prstGeom prst="rect">
            <a:avLst/>
          </a:prstGeom>
        </p:spPr>
      </p:pic>
      <p:pic>
        <p:nvPicPr>
          <p:cNvPr id="58" name="Earth only">
            <a:extLst>
              <a:ext uri="{FF2B5EF4-FFF2-40B4-BE49-F238E27FC236}">
                <a16:creationId xmlns:a16="http://schemas.microsoft.com/office/drawing/2014/main" id="{D4AAFDD9-C32B-3E45-B91E-B8B39B0C62C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17528" y="3037459"/>
            <a:ext cx="185420" cy="182880"/>
          </a:xfrm>
          <a:prstGeom prst="rect">
            <a:avLst/>
          </a:prstGeom>
        </p:spPr>
      </p:pic>
      <p:sp>
        <p:nvSpPr>
          <p:cNvPr id="59" name="TextBox - &quot;However measuing...&quot;">
            <a:extLst>
              <a:ext uri="{FF2B5EF4-FFF2-40B4-BE49-F238E27FC236}">
                <a16:creationId xmlns:a16="http://schemas.microsoft.com/office/drawing/2014/main" id="{5C9D0B31-2C47-154A-9794-202943498466}"/>
              </a:ext>
            </a:extLst>
          </p:cNvPr>
          <p:cNvSpPr txBox="1"/>
          <p:nvPr/>
        </p:nvSpPr>
        <p:spPr>
          <a:xfrm>
            <a:off x="4572000" y="2020986"/>
            <a:ext cx="4000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0C8"/>
                </a:solidFill>
              </a:rPr>
              <a:t>However, these observed changes to a star’s brightness are incredibly tiny, making the study of them very challenging.</a:t>
            </a:r>
          </a:p>
        </p:txBody>
      </p:sp>
      <p:sp>
        <p:nvSpPr>
          <p:cNvPr id="60" name="TextBox - Jupiter-size planet">
            <a:extLst>
              <a:ext uri="{FF2B5EF4-FFF2-40B4-BE49-F238E27FC236}">
                <a16:creationId xmlns:a16="http://schemas.microsoft.com/office/drawing/2014/main" id="{5DC92E65-F76C-A347-8328-83E1EB376E90}"/>
              </a:ext>
            </a:extLst>
          </p:cNvPr>
          <p:cNvSpPr txBox="1"/>
          <p:nvPr/>
        </p:nvSpPr>
        <p:spPr>
          <a:xfrm>
            <a:off x="1094187" y="2832995"/>
            <a:ext cx="12330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9488BF"/>
                </a:solidFill>
              </a:rPr>
              <a:t>Jupiter-size</a:t>
            </a:r>
          </a:p>
          <a:p>
            <a:r>
              <a:rPr lang="en-US" sz="1600" dirty="0">
                <a:solidFill>
                  <a:srgbClr val="9488BF"/>
                </a:solidFill>
              </a:rPr>
              <a:t>planet</a:t>
            </a:r>
          </a:p>
        </p:txBody>
      </p:sp>
      <p:sp>
        <p:nvSpPr>
          <p:cNvPr id="63" name="TextBox - Earth-size planet">
            <a:extLst>
              <a:ext uri="{FF2B5EF4-FFF2-40B4-BE49-F238E27FC236}">
                <a16:creationId xmlns:a16="http://schemas.microsoft.com/office/drawing/2014/main" id="{C76FEDBF-C5B1-1D48-AB00-1B450FFE9FEB}"/>
              </a:ext>
            </a:extLst>
          </p:cNvPr>
          <p:cNvSpPr txBox="1"/>
          <p:nvPr/>
        </p:nvSpPr>
        <p:spPr>
          <a:xfrm>
            <a:off x="5331841" y="2832995"/>
            <a:ext cx="11079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9488BF"/>
                </a:solidFill>
              </a:rPr>
              <a:t>Ea</a:t>
            </a:r>
            <a:r>
              <a:rPr lang="en-US" sz="1600" spc="60" dirty="0">
                <a:solidFill>
                  <a:srgbClr val="9488BF"/>
                </a:solidFill>
              </a:rPr>
              <a:t>r</a:t>
            </a:r>
            <a:r>
              <a:rPr lang="en-US" sz="1600" dirty="0">
                <a:solidFill>
                  <a:srgbClr val="9488BF"/>
                </a:solidFill>
              </a:rPr>
              <a:t>th-size</a:t>
            </a:r>
          </a:p>
          <a:p>
            <a:r>
              <a:rPr lang="en-US" sz="1600" dirty="0">
                <a:solidFill>
                  <a:srgbClr val="9488BF"/>
                </a:solidFill>
              </a:rPr>
              <a:t>planet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AE4BD1-3BE2-B44D-A988-5A9C44841DAE}"/>
              </a:ext>
            </a:extLst>
          </p:cNvPr>
          <p:cNvSpPr txBox="1"/>
          <p:nvPr/>
        </p:nvSpPr>
        <p:spPr>
          <a:xfrm>
            <a:off x="1393643" y="835020"/>
            <a:ext cx="22573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rgbClr val="9488BD"/>
                </a:solidFill>
              </a:rPr>
              <a:t>(Depth exaggerated for clarity)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9982F400-CF85-AF44-80D7-0602AFE94CBC}"/>
              </a:ext>
            </a:extLst>
          </p:cNvPr>
          <p:cNvSpPr txBox="1"/>
          <p:nvPr/>
        </p:nvSpPr>
        <p:spPr>
          <a:xfrm>
            <a:off x="5897911" y="835020"/>
            <a:ext cx="22573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rgbClr val="9488BD"/>
                </a:solidFill>
              </a:rPr>
              <a:t>(Depth exaggerated for clarity)</a:t>
            </a:r>
          </a:p>
        </p:txBody>
      </p:sp>
    </p:spTree>
    <p:extLst>
      <p:ext uri="{BB962C8B-B14F-4D97-AF65-F5344CB8AC3E}">
        <p14:creationId xmlns:p14="http://schemas.microsoft.com/office/powerpoint/2010/main" val="373542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:fad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c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800" fill="hold"/>
                                        <p:tgtEl>
                                          <p:spTgt spid="5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600"/>
                            </p:stCondLst>
                            <p:childTnLst>
                              <p:par>
                                <p:cTn id="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100"/>
                            </p:stCondLst>
                            <p:childTnLst>
                              <p:par>
                                <p:cTn id="15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22222E-6 C 0.0066 0.03735 0.14132 0.04692 0.20087 0.04506 C 0.25747 0.0463 0.39219 0.03642 0.39809 -2.22222E-6 " pathEditMode="relative" rAng="0" ptsTypes="AAA">
                                      <p:cBhvr>
                                        <p:cTn id="16" dur="5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96" y="225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5E-6 -2.34568E-6 L 0.43282 -2.34568E-6 " pathEditMode="relative" rAng="0" ptsTypes="AA">
                                      <p:cBhvr>
                                        <p:cTn id="18" dur="37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3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1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6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10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1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1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mph" presetSubtype="0" ac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1000" fill="hold"/>
                                        <p:tgtEl>
                                          <p:spTgt spid="58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C 0.0066 0.03735 0.14132 0.04692 0.20087 0.04506 C 0.25747 0.0463 0.39219 0.03642 0.39809 -2.22222E-6 " pathEditMode="relative" rAng="0" ptsTypes="AAA">
                                      <p:cBhvr>
                                        <p:cTn id="62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96" y="2253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42" presetClass="path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5E-6 -2.34568E-6 L 0.43282 -2.34568E-6 " pathEditMode="relative" rAng="0" ptsTypes="AA">
                                      <p:cBhvr>
                                        <p:cTn id="64" dur="27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3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9500"/>
                            </p:stCondLst>
                            <p:childTnLst>
                              <p:par>
                                <p:cTn id="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1.7284E-6 C -0.00035 0.03765 0.00017 0.09815 -0.00018 0.19321 C -0.00035 0.35926 -0.13646 0.39012 -0.24688 0.39012 L -0.49289 0.39012 " pathEditMode="relative" rAng="0" ptsTypes="AAAA">
                                      <p:cBhvr>
                                        <p:cTn id="93" dur="3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35" y="195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6" grpId="0" animBg="1"/>
      <p:bldP spid="59" grpId="0"/>
      <p:bldP spid="60" grpId="0"/>
      <p:bldP spid="63" grpId="0"/>
      <p:bldP spid="63" grpId="1"/>
      <p:bldP spid="3" grpId="0"/>
      <p:bldP spid="3" grpId="1"/>
      <p:bldP spid="66" grpId="0"/>
      <p:bldP spid="6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30C59DF-F678-154D-A55E-A94C1E1BAA4C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254000" y="4952492"/>
            <a:ext cx="1422400" cy="123211"/>
          </a:xfrm>
        </p:spPr>
        <p:txBody>
          <a:bodyPr/>
          <a:lstStyle/>
          <a:p>
            <a:fld id="{1D888B3B-88B9-C440-8DF2-4389D57B4A78}" type="datetime4">
              <a:rPr lang="en-US" smtClean="0">
                <a:solidFill>
                  <a:srgbClr val="504B60"/>
                </a:solidFill>
              </a:rPr>
              <a:t>May 11, 2022</a:t>
            </a:fld>
            <a:endParaRPr lang="en-US" dirty="0">
              <a:solidFill>
                <a:srgbClr val="504B60"/>
              </a:solidFill>
            </a:endParaRP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481ABF5F-EE76-584D-92DA-72F797613053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2138597" y="4951092"/>
            <a:ext cx="4866807" cy="124611"/>
          </a:xfrm>
        </p:spPr>
        <p:txBody>
          <a:bodyPr/>
          <a:lstStyle/>
          <a:p>
            <a:r>
              <a:rPr lang="en-US" dirty="0">
                <a:solidFill>
                  <a:srgbClr val="504B60"/>
                </a:solidFill>
              </a:rPr>
              <a:t>This document has been reviewed and determined not to contain export controlled technical data.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DF12D92B-78D8-9D4A-8BCB-B216E9524D9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6913025" y="4951092"/>
            <a:ext cx="601370" cy="122071"/>
          </a:xfrm>
        </p:spPr>
        <p:txBody>
          <a:bodyPr/>
          <a:lstStyle/>
          <a:p>
            <a:fld id="{275C533D-D968-4A70-91E2-44C7FEDAA0E0}" type="slidenum">
              <a:rPr lang="en-US" smtClean="0">
                <a:solidFill>
                  <a:srgbClr val="504B60"/>
                </a:solidFill>
              </a:rPr>
              <a:pPr/>
              <a:t>3</a:t>
            </a:fld>
            <a:endParaRPr lang="en-US" dirty="0">
              <a:solidFill>
                <a:srgbClr val="504B60"/>
              </a:solidFill>
            </a:endParaRPr>
          </a:p>
        </p:txBody>
      </p:sp>
      <p:sp>
        <p:nvSpPr>
          <p:cNvPr id="51" name="exoplanet footer">
            <a:extLst>
              <a:ext uri="{FF2B5EF4-FFF2-40B4-BE49-F238E27FC236}">
                <a16:creationId xmlns:a16="http://schemas.microsoft.com/office/drawing/2014/main" id="{577AAC82-3B58-F84E-8B60-441A922D57F5}"/>
              </a:ext>
            </a:extLst>
          </p:cNvPr>
          <p:cNvSpPr txBox="1"/>
          <p:nvPr/>
        </p:nvSpPr>
        <p:spPr>
          <a:xfrm>
            <a:off x="7417658" y="4870046"/>
            <a:ext cx="1626110" cy="27169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 err="1">
                <a:solidFill>
                  <a:srgbClr val="504B60"/>
                </a:solidFill>
              </a:rPr>
              <a:t>exoplanets.nasa.gov</a:t>
            </a:r>
            <a:endParaRPr lang="en-US" sz="1000" b="1" kern="0" spc="70" dirty="0">
              <a:solidFill>
                <a:srgbClr val="504B6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89BD44-5872-BE46-8AC6-75926DA7E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" y="327899"/>
            <a:ext cx="8514080" cy="434101"/>
          </a:xfrm>
        </p:spPr>
        <p:txBody>
          <a:bodyPr/>
          <a:lstStyle/>
          <a:p>
            <a:r>
              <a:rPr lang="en-US" dirty="0">
                <a:solidFill>
                  <a:srgbClr val="9488BD"/>
                </a:solidFill>
              </a:rPr>
              <a:t>Exoplanet Detection </a:t>
            </a:r>
            <a:r>
              <a:rPr lang="en-US" sz="1600" dirty="0">
                <a:solidFill>
                  <a:srgbClr val="9488BD"/>
                </a:solidFill>
              </a:rPr>
              <a:t>– Transit Method</a:t>
            </a:r>
          </a:p>
        </p:txBody>
      </p:sp>
      <p:sp>
        <p:nvSpPr>
          <p:cNvPr id="5" name="Text Header">
            <a:extLst>
              <a:ext uri="{FF2B5EF4-FFF2-40B4-BE49-F238E27FC236}">
                <a16:creationId xmlns:a16="http://schemas.microsoft.com/office/drawing/2014/main" id="{C8A06119-92B9-A545-93AC-A2954A81995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4000" y="132080"/>
            <a:ext cx="8514080" cy="205979"/>
          </a:xfrm>
        </p:spPr>
        <p:txBody>
          <a:bodyPr/>
          <a:lstStyle/>
          <a:p>
            <a:r>
              <a:rPr lang="en-US" dirty="0">
                <a:solidFill>
                  <a:srgbClr val="BBB4D3"/>
                </a:solidFill>
              </a:rPr>
              <a:t>Exoplanet Communications</a:t>
            </a:r>
          </a:p>
        </p:txBody>
      </p:sp>
      <p:pic>
        <p:nvPicPr>
          <p:cNvPr id="8" name="Jupiter icon w Light Curve">
            <a:extLst>
              <a:ext uri="{FF2B5EF4-FFF2-40B4-BE49-F238E27FC236}">
                <a16:creationId xmlns:a16="http://schemas.microsoft.com/office/drawing/2014/main" id="{A942B5B8-43E2-3444-841E-AF242880CA5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50476" y="814471"/>
            <a:ext cx="4000500" cy="2006600"/>
          </a:xfrm>
          <a:prstGeom prst="rect">
            <a:avLst/>
          </a:prstGeom>
        </p:spPr>
      </p:pic>
      <p:pic>
        <p:nvPicPr>
          <p:cNvPr id="9" name="TEMP">
            <a:extLst>
              <a:ext uri="{FF2B5EF4-FFF2-40B4-BE49-F238E27FC236}">
                <a16:creationId xmlns:a16="http://schemas.microsoft.com/office/drawing/2014/main" id="{F0D049DD-4A14-BF44-9B83-882F621146A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50477" y="2826872"/>
            <a:ext cx="4000500" cy="2006600"/>
          </a:xfrm>
          <a:prstGeom prst="rect">
            <a:avLst/>
          </a:prstGeom>
        </p:spPr>
      </p:pic>
      <p:sp>
        <p:nvSpPr>
          <p:cNvPr id="10" name="Up-Down Arrow 9">
            <a:extLst>
              <a:ext uri="{FF2B5EF4-FFF2-40B4-BE49-F238E27FC236}">
                <a16:creationId xmlns:a16="http://schemas.microsoft.com/office/drawing/2014/main" id="{BB2218A4-62D5-5246-98AE-2B68C2178719}"/>
              </a:ext>
            </a:extLst>
          </p:cNvPr>
          <p:cNvSpPr/>
          <p:nvPr/>
        </p:nvSpPr>
        <p:spPr>
          <a:xfrm>
            <a:off x="3503019" y="1219201"/>
            <a:ext cx="273527" cy="1033271"/>
          </a:xfrm>
          <a:prstGeom prst="upDownArrow">
            <a:avLst>
              <a:gd name="adj1" fmla="val 50000"/>
              <a:gd name="adj2" fmla="val 67502"/>
            </a:avLst>
          </a:prstGeom>
          <a:solidFill>
            <a:srgbClr val="9488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AD65D3E-83C8-924A-90BD-3CCEE406E224}"/>
              </a:ext>
            </a:extLst>
          </p:cNvPr>
          <p:cNvCxnSpPr>
            <a:cxnSpLocks/>
          </p:cNvCxnSpPr>
          <p:nvPr/>
        </p:nvCxnSpPr>
        <p:spPr>
          <a:xfrm>
            <a:off x="2879517" y="2269522"/>
            <a:ext cx="1261872" cy="0"/>
          </a:xfrm>
          <a:prstGeom prst="line">
            <a:avLst/>
          </a:prstGeom>
          <a:ln w="15875" cmpd="sng">
            <a:solidFill>
              <a:srgbClr val="9488BF"/>
            </a:solidFill>
            <a:prstDash val="sys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own Arrow 11">
            <a:extLst>
              <a:ext uri="{FF2B5EF4-FFF2-40B4-BE49-F238E27FC236}">
                <a16:creationId xmlns:a16="http://schemas.microsoft.com/office/drawing/2014/main" id="{6FB97CA3-E5CE-6142-A174-96927CE95EB2}"/>
              </a:ext>
            </a:extLst>
          </p:cNvPr>
          <p:cNvSpPr/>
          <p:nvPr/>
        </p:nvSpPr>
        <p:spPr>
          <a:xfrm>
            <a:off x="3503019" y="2783372"/>
            <a:ext cx="273527" cy="408788"/>
          </a:xfrm>
          <a:prstGeom prst="downArrow">
            <a:avLst>
              <a:gd name="adj1" fmla="val 50000"/>
              <a:gd name="adj2" fmla="val 71743"/>
            </a:avLst>
          </a:prstGeom>
          <a:solidFill>
            <a:srgbClr val="9488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28E30BE-6405-A545-B02F-E544CB2D1B55}"/>
              </a:ext>
            </a:extLst>
          </p:cNvPr>
          <p:cNvCxnSpPr>
            <a:cxnSpLocks/>
          </p:cNvCxnSpPr>
          <p:nvPr/>
        </p:nvCxnSpPr>
        <p:spPr>
          <a:xfrm>
            <a:off x="3062868" y="3384644"/>
            <a:ext cx="1078521" cy="0"/>
          </a:xfrm>
          <a:prstGeom prst="line">
            <a:avLst/>
          </a:prstGeom>
          <a:ln w="15875" cmpd="sng">
            <a:solidFill>
              <a:srgbClr val="9488BF"/>
            </a:solidFill>
            <a:prstDash val="sys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Down Arrow 16">
            <a:extLst>
              <a:ext uri="{FF2B5EF4-FFF2-40B4-BE49-F238E27FC236}">
                <a16:creationId xmlns:a16="http://schemas.microsoft.com/office/drawing/2014/main" id="{98A08907-6855-CC49-9DAC-7161D9FDF068}"/>
              </a:ext>
            </a:extLst>
          </p:cNvPr>
          <p:cNvSpPr/>
          <p:nvPr/>
        </p:nvSpPr>
        <p:spPr>
          <a:xfrm rot="10800000">
            <a:off x="3503019" y="3413950"/>
            <a:ext cx="273527" cy="408788"/>
          </a:xfrm>
          <a:prstGeom prst="downArrow">
            <a:avLst>
              <a:gd name="adj1" fmla="val 50000"/>
              <a:gd name="adj2" fmla="val 71743"/>
            </a:avLst>
          </a:prstGeom>
          <a:solidFill>
            <a:srgbClr val="9488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TextBox - &quot;The depth (Jupiter)">
            <a:extLst>
              <a:ext uri="{FF2B5EF4-FFF2-40B4-BE49-F238E27FC236}">
                <a16:creationId xmlns:a16="http://schemas.microsoft.com/office/drawing/2014/main" id="{57E27EDE-AD11-264C-A048-9864DA5DAF7A}"/>
              </a:ext>
            </a:extLst>
          </p:cNvPr>
          <p:cNvSpPr txBox="1"/>
          <p:nvPr/>
        </p:nvSpPr>
        <p:spPr>
          <a:xfrm>
            <a:off x="4141389" y="1421795"/>
            <a:ext cx="1441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9488BF"/>
                </a:solidFill>
              </a:rPr>
              <a:t>The depth of this curve</a:t>
            </a:r>
          </a:p>
        </p:txBody>
      </p:sp>
      <p:sp>
        <p:nvSpPr>
          <p:cNvPr id="19" name="TextBox - &quot;= (Jupiter)&quot;">
            <a:extLst>
              <a:ext uri="{FF2B5EF4-FFF2-40B4-BE49-F238E27FC236}">
                <a16:creationId xmlns:a16="http://schemas.microsoft.com/office/drawing/2014/main" id="{7B88A60B-42F3-B240-981D-566E25AB9045}"/>
              </a:ext>
            </a:extLst>
          </p:cNvPr>
          <p:cNvSpPr txBox="1"/>
          <p:nvPr/>
        </p:nvSpPr>
        <p:spPr>
          <a:xfrm>
            <a:off x="5933019" y="1452573"/>
            <a:ext cx="415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9488BF"/>
                </a:solidFill>
              </a:rPr>
              <a:t>=</a:t>
            </a:r>
          </a:p>
        </p:txBody>
      </p:sp>
      <p:sp>
        <p:nvSpPr>
          <p:cNvPr id="20" name="TextBox - &quot;Only 1%...&quot;">
            <a:extLst>
              <a:ext uri="{FF2B5EF4-FFF2-40B4-BE49-F238E27FC236}">
                <a16:creationId xmlns:a16="http://schemas.microsoft.com/office/drawing/2014/main" id="{03AA30F2-DFA4-6546-A341-39B68631E9F7}"/>
              </a:ext>
            </a:extLst>
          </p:cNvPr>
          <p:cNvSpPr txBox="1"/>
          <p:nvPr/>
        </p:nvSpPr>
        <p:spPr>
          <a:xfrm>
            <a:off x="6731533" y="1283295"/>
            <a:ext cx="14416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9488BF"/>
                </a:solidFill>
              </a:rPr>
              <a:t>Only a small </a:t>
            </a:r>
            <a:r>
              <a:rPr lang="en-US" dirty="0">
                <a:solidFill>
                  <a:srgbClr val="FFF0C8"/>
                </a:solidFill>
              </a:rPr>
              <a:t>1%</a:t>
            </a:r>
            <a:br>
              <a:rPr lang="en-US" dirty="0">
                <a:solidFill>
                  <a:srgbClr val="9488BF"/>
                </a:solidFill>
              </a:rPr>
            </a:br>
            <a:r>
              <a:rPr lang="en-US" dirty="0">
                <a:solidFill>
                  <a:srgbClr val="9488BF"/>
                </a:solidFill>
              </a:rPr>
              <a:t>decrease in brightness</a:t>
            </a:r>
          </a:p>
        </p:txBody>
      </p:sp>
      <p:sp>
        <p:nvSpPr>
          <p:cNvPr id="21" name="TextBox - &quot;The depth (Earth)&quot;">
            <a:extLst>
              <a:ext uri="{FF2B5EF4-FFF2-40B4-BE49-F238E27FC236}">
                <a16:creationId xmlns:a16="http://schemas.microsoft.com/office/drawing/2014/main" id="{D334148D-7C01-884B-8925-A3628EA2BD2A}"/>
              </a:ext>
            </a:extLst>
          </p:cNvPr>
          <p:cNvSpPr txBox="1"/>
          <p:nvPr/>
        </p:nvSpPr>
        <p:spPr>
          <a:xfrm>
            <a:off x="4141389" y="2990400"/>
            <a:ext cx="1441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9488BF"/>
                </a:solidFill>
              </a:rPr>
              <a:t>The depth of this curve</a:t>
            </a:r>
          </a:p>
        </p:txBody>
      </p:sp>
      <p:sp>
        <p:nvSpPr>
          <p:cNvPr id="22" name="TextBox - &quot;= (Earth)...&quot;">
            <a:extLst>
              <a:ext uri="{FF2B5EF4-FFF2-40B4-BE49-F238E27FC236}">
                <a16:creationId xmlns:a16="http://schemas.microsoft.com/office/drawing/2014/main" id="{B167BBE7-3D8F-A14D-8938-F78834AF8057}"/>
              </a:ext>
            </a:extLst>
          </p:cNvPr>
          <p:cNvSpPr txBox="1"/>
          <p:nvPr/>
        </p:nvSpPr>
        <p:spPr>
          <a:xfrm>
            <a:off x="5933019" y="3021178"/>
            <a:ext cx="415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9488BF"/>
                </a:solidFill>
              </a:rPr>
              <a:t>=</a:t>
            </a:r>
          </a:p>
        </p:txBody>
      </p:sp>
      <p:sp>
        <p:nvSpPr>
          <p:cNvPr id="23" name="TextBox - &quot;incredibly 0.01%...&quot;">
            <a:extLst>
              <a:ext uri="{FF2B5EF4-FFF2-40B4-BE49-F238E27FC236}">
                <a16:creationId xmlns:a16="http://schemas.microsoft.com/office/drawing/2014/main" id="{DA20908E-7055-4E41-8FDF-97B6EEFC8429}"/>
              </a:ext>
            </a:extLst>
          </p:cNvPr>
          <p:cNvSpPr txBox="1"/>
          <p:nvPr/>
        </p:nvSpPr>
        <p:spPr>
          <a:xfrm>
            <a:off x="6404967" y="2713400"/>
            <a:ext cx="20947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9488BF"/>
                </a:solidFill>
              </a:rPr>
              <a:t>An incredibly tiny </a:t>
            </a:r>
            <a:r>
              <a:rPr lang="en-US" dirty="0">
                <a:solidFill>
                  <a:srgbClr val="FFF0C8"/>
                </a:solidFill>
              </a:rPr>
              <a:t>0.01%</a:t>
            </a:r>
            <a:r>
              <a:rPr lang="en-US" dirty="0">
                <a:solidFill>
                  <a:srgbClr val="9488BF"/>
                </a:solidFill>
              </a:rPr>
              <a:t> </a:t>
            </a:r>
            <a:br>
              <a:rPr lang="en-US" dirty="0">
                <a:solidFill>
                  <a:srgbClr val="9488BF"/>
                </a:solidFill>
              </a:rPr>
            </a:br>
            <a:r>
              <a:rPr lang="en-US" dirty="0">
                <a:solidFill>
                  <a:srgbClr val="9488BF"/>
                </a:solidFill>
              </a:rPr>
              <a:t>decrease in brightness</a:t>
            </a:r>
          </a:p>
        </p:txBody>
      </p:sp>
    </p:spTree>
    <p:extLst>
      <p:ext uri="{BB962C8B-B14F-4D97-AF65-F5344CB8AC3E}">
        <p14:creationId xmlns:p14="http://schemas.microsoft.com/office/powerpoint/2010/main" val="553630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:fad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8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8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19753E-6 L -2.77778E-7 -0.03981 " pathEditMode="relative" rAng="0" ptsTypes="AA">
                                      <p:cBhvr>
                                        <p:cTn id="31" dur="5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006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93827E-6 L -2.77778E-7 0.03981 " pathEditMode="relative" rAng="0" ptsTypes="AA">
                                      <p:cBhvr>
                                        <p:cTn id="36" dur="50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75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9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9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2" grpId="1" animBg="1"/>
      <p:bldP spid="17" grpId="0" animBg="1"/>
      <p:bldP spid="17" grpId="1" animBg="1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30C59DF-F678-154D-A55E-A94C1E1BAA4C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254000" y="4952492"/>
            <a:ext cx="1422400" cy="123211"/>
          </a:xfrm>
        </p:spPr>
        <p:txBody>
          <a:bodyPr/>
          <a:lstStyle/>
          <a:p>
            <a:fld id="{1D888B3B-88B9-C440-8DF2-4389D57B4A78}" type="datetime4">
              <a:rPr lang="en-US" smtClean="0">
                <a:solidFill>
                  <a:srgbClr val="504B60"/>
                </a:solidFill>
              </a:rPr>
              <a:t>May 11, 2022</a:t>
            </a:fld>
            <a:endParaRPr lang="en-US" dirty="0">
              <a:solidFill>
                <a:srgbClr val="504B60"/>
              </a:solidFill>
            </a:endParaRP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481ABF5F-EE76-584D-92DA-72F797613053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2138597" y="4951092"/>
            <a:ext cx="4866807" cy="124611"/>
          </a:xfrm>
        </p:spPr>
        <p:txBody>
          <a:bodyPr/>
          <a:lstStyle/>
          <a:p>
            <a:r>
              <a:rPr lang="en-US" dirty="0">
                <a:solidFill>
                  <a:srgbClr val="504B60"/>
                </a:solidFill>
              </a:rPr>
              <a:t>This document has been reviewed and determined not to contain export controlled technical data.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DF12D92B-78D8-9D4A-8BCB-B216E9524D9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6913025" y="4951092"/>
            <a:ext cx="601370" cy="122071"/>
          </a:xfrm>
        </p:spPr>
        <p:txBody>
          <a:bodyPr/>
          <a:lstStyle/>
          <a:p>
            <a:fld id="{275C533D-D968-4A70-91E2-44C7FEDAA0E0}" type="slidenum">
              <a:rPr lang="en-US" smtClean="0">
                <a:solidFill>
                  <a:srgbClr val="504B60"/>
                </a:solidFill>
              </a:rPr>
              <a:pPr/>
              <a:t>4</a:t>
            </a:fld>
            <a:endParaRPr lang="en-US" dirty="0">
              <a:solidFill>
                <a:srgbClr val="504B60"/>
              </a:solidFill>
            </a:endParaRPr>
          </a:p>
        </p:txBody>
      </p:sp>
      <p:sp>
        <p:nvSpPr>
          <p:cNvPr id="51" name="exoplanet footer">
            <a:extLst>
              <a:ext uri="{FF2B5EF4-FFF2-40B4-BE49-F238E27FC236}">
                <a16:creationId xmlns:a16="http://schemas.microsoft.com/office/drawing/2014/main" id="{577AAC82-3B58-F84E-8B60-441A922D57F5}"/>
              </a:ext>
            </a:extLst>
          </p:cNvPr>
          <p:cNvSpPr txBox="1"/>
          <p:nvPr/>
        </p:nvSpPr>
        <p:spPr>
          <a:xfrm>
            <a:off x="7417658" y="4870046"/>
            <a:ext cx="1626110" cy="27169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 err="1">
                <a:solidFill>
                  <a:srgbClr val="504B60"/>
                </a:solidFill>
              </a:rPr>
              <a:t>exoplanets.nasa.gov</a:t>
            </a:r>
            <a:endParaRPr lang="en-US" sz="1000" b="1" kern="0" spc="70" dirty="0">
              <a:solidFill>
                <a:srgbClr val="504B60"/>
              </a:solidFill>
            </a:endParaRPr>
          </a:p>
        </p:txBody>
      </p:sp>
      <p:pic>
        <p:nvPicPr>
          <p:cNvPr id="8" name="Jupiter icon w Light Curve">
            <a:extLst>
              <a:ext uri="{FF2B5EF4-FFF2-40B4-BE49-F238E27FC236}">
                <a16:creationId xmlns:a16="http://schemas.microsoft.com/office/drawing/2014/main" id="{F9377208-62C5-234A-9F4F-2C9072BA3F4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50476" y="814471"/>
            <a:ext cx="4000500" cy="2006600"/>
          </a:xfrm>
          <a:prstGeom prst="rect">
            <a:avLst/>
          </a:prstGeom>
        </p:spPr>
      </p:pic>
      <p:pic>
        <p:nvPicPr>
          <p:cNvPr id="9" name="Picture - repositioned 0.01%  light curve">
            <a:extLst>
              <a:ext uri="{FF2B5EF4-FFF2-40B4-BE49-F238E27FC236}">
                <a16:creationId xmlns:a16="http://schemas.microsoft.com/office/drawing/2014/main" id="{B765823B-910C-D24D-B795-2E26FED09E4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50477" y="2826872"/>
            <a:ext cx="4000500" cy="2006600"/>
          </a:xfrm>
          <a:prstGeom prst="rect">
            <a:avLst/>
          </a:prstGeom>
        </p:spPr>
      </p:pic>
      <p:sp>
        <p:nvSpPr>
          <p:cNvPr id="10" name="Double Arrow - 1%">
            <a:extLst>
              <a:ext uri="{FF2B5EF4-FFF2-40B4-BE49-F238E27FC236}">
                <a16:creationId xmlns:a16="http://schemas.microsoft.com/office/drawing/2014/main" id="{48CC1167-AFF5-FF4A-AA7C-A3B1CEE05144}"/>
              </a:ext>
            </a:extLst>
          </p:cNvPr>
          <p:cNvSpPr/>
          <p:nvPr/>
        </p:nvSpPr>
        <p:spPr>
          <a:xfrm>
            <a:off x="3503019" y="1219201"/>
            <a:ext cx="273527" cy="1033271"/>
          </a:xfrm>
          <a:prstGeom prst="upDownArrow">
            <a:avLst>
              <a:gd name="adj1" fmla="val 50000"/>
              <a:gd name="adj2" fmla="val 67502"/>
            </a:avLst>
          </a:prstGeom>
          <a:solidFill>
            <a:srgbClr val="9488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4955036-8C6D-4A40-B4BA-5E44157E3BEB}"/>
              </a:ext>
            </a:extLst>
          </p:cNvPr>
          <p:cNvCxnSpPr>
            <a:cxnSpLocks/>
          </p:cNvCxnSpPr>
          <p:nvPr/>
        </p:nvCxnSpPr>
        <p:spPr>
          <a:xfrm>
            <a:off x="2879517" y="2269522"/>
            <a:ext cx="1261872" cy="0"/>
          </a:xfrm>
          <a:prstGeom prst="line">
            <a:avLst/>
          </a:prstGeom>
          <a:ln w="15875" cmpd="sng">
            <a:solidFill>
              <a:srgbClr val="9488BF"/>
            </a:solidFill>
            <a:prstDash val="sys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own Arrow - 0.01% upper">
            <a:extLst>
              <a:ext uri="{FF2B5EF4-FFF2-40B4-BE49-F238E27FC236}">
                <a16:creationId xmlns:a16="http://schemas.microsoft.com/office/drawing/2014/main" id="{4EE8E55B-42BB-934B-BD6E-86C7E195D103}"/>
              </a:ext>
            </a:extLst>
          </p:cNvPr>
          <p:cNvSpPr/>
          <p:nvPr/>
        </p:nvSpPr>
        <p:spPr>
          <a:xfrm>
            <a:off x="3503019" y="2783372"/>
            <a:ext cx="273527" cy="408788"/>
          </a:xfrm>
          <a:prstGeom prst="downArrow">
            <a:avLst>
              <a:gd name="adj1" fmla="val 50000"/>
              <a:gd name="adj2" fmla="val 71743"/>
            </a:avLst>
          </a:prstGeom>
          <a:solidFill>
            <a:srgbClr val="9488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0EE8D68-5B1D-1D49-A6BA-C00FBF312F64}"/>
              </a:ext>
            </a:extLst>
          </p:cNvPr>
          <p:cNvCxnSpPr>
            <a:cxnSpLocks/>
          </p:cNvCxnSpPr>
          <p:nvPr/>
        </p:nvCxnSpPr>
        <p:spPr>
          <a:xfrm>
            <a:off x="3062868" y="3384644"/>
            <a:ext cx="1078521" cy="0"/>
          </a:xfrm>
          <a:prstGeom prst="line">
            <a:avLst/>
          </a:prstGeom>
          <a:ln w="15875" cmpd="sng">
            <a:solidFill>
              <a:srgbClr val="9488BF"/>
            </a:solidFill>
            <a:prstDash val="sys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Down Arrow - 0.01% lower">
            <a:extLst>
              <a:ext uri="{FF2B5EF4-FFF2-40B4-BE49-F238E27FC236}">
                <a16:creationId xmlns:a16="http://schemas.microsoft.com/office/drawing/2014/main" id="{28EFA1A0-C863-C54A-ABD9-7C1CAD940D06}"/>
              </a:ext>
            </a:extLst>
          </p:cNvPr>
          <p:cNvSpPr/>
          <p:nvPr/>
        </p:nvSpPr>
        <p:spPr>
          <a:xfrm rot="10800000">
            <a:off x="3503019" y="3413950"/>
            <a:ext cx="273527" cy="408788"/>
          </a:xfrm>
          <a:prstGeom prst="downArrow">
            <a:avLst>
              <a:gd name="adj1" fmla="val 50000"/>
              <a:gd name="adj2" fmla="val 71743"/>
            </a:avLst>
          </a:prstGeom>
          <a:solidFill>
            <a:srgbClr val="9488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8" name="Child - 1st tilt appearance group">
            <a:extLst>
              <a:ext uri="{FF2B5EF4-FFF2-40B4-BE49-F238E27FC236}">
                <a16:creationId xmlns:a16="http://schemas.microsoft.com/office/drawing/2014/main" id="{6BD3195C-2CAE-8C49-AFB9-728CD2ED1F07}"/>
              </a:ext>
            </a:extLst>
          </p:cNvPr>
          <p:cNvGrpSpPr/>
          <p:nvPr/>
        </p:nvGrpSpPr>
        <p:grpSpPr>
          <a:xfrm>
            <a:off x="6316930" y="1908667"/>
            <a:ext cx="1545336" cy="4844066"/>
            <a:chOff x="6316930" y="1908667"/>
            <a:chExt cx="1545336" cy="4844066"/>
          </a:xfrm>
        </p:grpSpPr>
        <p:pic>
          <p:nvPicPr>
            <p:cNvPr id="19" name="Child - tilt">
              <a:extLst>
                <a:ext uri="{FF2B5EF4-FFF2-40B4-BE49-F238E27FC236}">
                  <a16:creationId xmlns:a16="http://schemas.microsoft.com/office/drawing/2014/main" id="{51552D17-2A52-B540-86AB-6991F111D15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16931" y="1908667"/>
              <a:ext cx="1541272" cy="2415286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BF91B86-E061-5941-B746-5CD4E20270D8}"/>
                </a:ext>
              </a:extLst>
            </p:cNvPr>
            <p:cNvSpPr/>
            <p:nvPr/>
          </p:nvSpPr>
          <p:spPr>
            <a:xfrm>
              <a:off x="6316930" y="6534004"/>
              <a:ext cx="1545336" cy="218729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21" name="Child - center">
            <a:extLst>
              <a:ext uri="{FF2B5EF4-FFF2-40B4-BE49-F238E27FC236}">
                <a16:creationId xmlns:a16="http://schemas.microsoft.com/office/drawing/2014/main" id="{A920F1C7-E8BC-7346-961D-2CBD5B7E0C7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910827" y="1896937"/>
            <a:ext cx="1541533" cy="2415695"/>
          </a:xfrm>
          <a:prstGeom prst="rect">
            <a:avLst/>
          </a:prstGeom>
        </p:spPr>
      </p:pic>
      <p:pic>
        <p:nvPicPr>
          <p:cNvPr id="22" name="Small ice cream - center">
            <a:extLst>
              <a:ext uri="{FF2B5EF4-FFF2-40B4-BE49-F238E27FC236}">
                <a16:creationId xmlns:a16="http://schemas.microsoft.com/office/drawing/2014/main" id="{DE15ADEB-99C2-9344-ADF3-0D909A19872E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 rot="16200000">
            <a:off x="4037174" y="3902392"/>
            <a:ext cx="495300" cy="596900"/>
          </a:xfrm>
          <a:prstGeom prst="rect">
            <a:avLst/>
          </a:prstGeom>
        </p:spPr>
      </p:pic>
      <p:grpSp>
        <p:nvGrpSpPr>
          <p:cNvPr id="47" name="Child - 2nd tilt appearance group">
            <a:extLst>
              <a:ext uri="{FF2B5EF4-FFF2-40B4-BE49-F238E27FC236}">
                <a16:creationId xmlns:a16="http://schemas.microsoft.com/office/drawing/2014/main" id="{89C31EB3-E8FC-A845-B07B-AFDA0B7BA70B}"/>
              </a:ext>
            </a:extLst>
          </p:cNvPr>
          <p:cNvGrpSpPr/>
          <p:nvPr/>
        </p:nvGrpSpPr>
        <p:grpSpPr>
          <a:xfrm>
            <a:off x="5858529" y="3104784"/>
            <a:ext cx="1559129" cy="4844066"/>
            <a:chOff x="6321630" y="1908667"/>
            <a:chExt cx="1559129" cy="4844066"/>
          </a:xfrm>
        </p:grpSpPr>
        <p:pic>
          <p:nvPicPr>
            <p:cNvPr id="48" name="Child - tilt eyes to side">
              <a:extLst>
                <a:ext uri="{FF2B5EF4-FFF2-40B4-BE49-F238E27FC236}">
                  <a16:creationId xmlns:a16="http://schemas.microsoft.com/office/drawing/2014/main" id="{3146E7AB-6CA9-E446-9923-9DEE1F0BDC4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/>
          </p:blipFill>
          <p:spPr>
            <a:xfrm>
              <a:off x="6321630" y="1908667"/>
              <a:ext cx="1531874" cy="2415286"/>
            </a:xfrm>
            <a:prstGeom prst="rect">
              <a:avLst/>
            </a:prstGeom>
          </p:spPr>
        </p:pic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5F96D0B7-9104-6C44-A709-D08FF6EE9C09}"/>
                </a:ext>
              </a:extLst>
            </p:cNvPr>
            <p:cNvSpPr/>
            <p:nvPr/>
          </p:nvSpPr>
          <p:spPr>
            <a:xfrm>
              <a:off x="6335423" y="6534004"/>
              <a:ext cx="1545336" cy="218729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6" name="Tabletop">
            <a:extLst>
              <a:ext uri="{FF2B5EF4-FFF2-40B4-BE49-F238E27FC236}">
                <a16:creationId xmlns:a16="http://schemas.microsoft.com/office/drawing/2014/main" id="{7711A786-0299-7B41-B781-CEB26452637E}"/>
              </a:ext>
            </a:extLst>
          </p:cNvPr>
          <p:cNvGrpSpPr/>
          <p:nvPr/>
        </p:nvGrpSpPr>
        <p:grpSpPr>
          <a:xfrm>
            <a:off x="4418437" y="4035626"/>
            <a:ext cx="4627666" cy="687079"/>
            <a:chOff x="4418437" y="4035626"/>
            <a:chExt cx="4627666" cy="687079"/>
          </a:xfrm>
        </p:grpSpPr>
        <p:sp>
          <p:nvSpPr>
            <p:cNvPr id="23" name="Tabletop">
              <a:extLst>
                <a:ext uri="{FF2B5EF4-FFF2-40B4-BE49-F238E27FC236}">
                  <a16:creationId xmlns:a16="http://schemas.microsoft.com/office/drawing/2014/main" id="{D4F54993-8CB0-8046-8111-ADCBD73EFCC2}"/>
                </a:ext>
              </a:extLst>
            </p:cNvPr>
            <p:cNvSpPr/>
            <p:nvPr/>
          </p:nvSpPr>
          <p:spPr>
            <a:xfrm>
              <a:off x="4418437" y="4035626"/>
              <a:ext cx="4627666" cy="551041"/>
            </a:xfrm>
            <a:prstGeom prst="trapezoid">
              <a:avLst>
                <a:gd name="adj" fmla="val 98091"/>
              </a:avLst>
            </a:prstGeom>
            <a:solidFill>
              <a:srgbClr val="5A507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Rectangle - Table front edge">
              <a:extLst>
                <a:ext uri="{FF2B5EF4-FFF2-40B4-BE49-F238E27FC236}">
                  <a16:creationId xmlns:a16="http://schemas.microsoft.com/office/drawing/2014/main" id="{30C955A2-B178-174B-95CF-24C8A8B5E49E}"/>
                </a:ext>
              </a:extLst>
            </p:cNvPr>
            <p:cNvSpPr/>
            <p:nvPr/>
          </p:nvSpPr>
          <p:spPr>
            <a:xfrm>
              <a:off x="4420374" y="4586181"/>
              <a:ext cx="4625729" cy="136524"/>
            </a:xfrm>
            <a:prstGeom prst="rect">
              <a:avLst/>
            </a:prstGeom>
            <a:solidFill>
              <a:srgbClr val="9488B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26" name="Giant ice cream - cutaway whole">
            <a:extLst>
              <a:ext uri="{FF2B5EF4-FFF2-40B4-BE49-F238E27FC236}">
                <a16:creationId xmlns:a16="http://schemas.microsoft.com/office/drawing/2014/main" id="{62D027CC-874E-CD4D-89B1-A0DE4E43B98E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5322570" y="1267460"/>
            <a:ext cx="2819400" cy="3263900"/>
          </a:xfrm>
          <a:prstGeom prst="rect">
            <a:avLst/>
          </a:prstGeom>
        </p:spPr>
      </p:pic>
      <p:pic>
        <p:nvPicPr>
          <p:cNvPr id="27" name="Giant ice cream - outer container">
            <a:extLst>
              <a:ext uri="{FF2B5EF4-FFF2-40B4-BE49-F238E27FC236}">
                <a16:creationId xmlns:a16="http://schemas.microsoft.com/office/drawing/2014/main" id="{258B99DD-AFFD-6547-AB6C-C16C5EA7664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22570" y="1267460"/>
            <a:ext cx="2819400" cy="3263900"/>
          </a:xfrm>
          <a:prstGeom prst="rect">
            <a:avLst/>
          </a:prstGeom>
        </p:spPr>
      </p:pic>
      <p:pic>
        <p:nvPicPr>
          <p:cNvPr id="28" name="Small ice cream - tip-over">
            <a:extLst>
              <a:ext uri="{FF2B5EF4-FFF2-40B4-BE49-F238E27FC236}">
                <a16:creationId xmlns:a16="http://schemas.microsoft.com/office/drawing/2014/main" id="{0211D48E-02A0-2F42-BFEB-8F85914D743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16931" y="3846502"/>
            <a:ext cx="901700" cy="1143000"/>
          </a:xfrm>
          <a:prstGeom prst="rect">
            <a:avLst/>
          </a:prstGeom>
        </p:spPr>
      </p:pic>
      <p:pic>
        <p:nvPicPr>
          <p:cNvPr id="46" name="Picture - scooped region">
            <a:extLst>
              <a:ext uri="{FF2B5EF4-FFF2-40B4-BE49-F238E27FC236}">
                <a16:creationId xmlns:a16="http://schemas.microsoft.com/office/drawing/2014/main" id="{839A5788-9908-134A-A833-C250E6C81A05}"/>
              </a:ext>
            </a:extLst>
          </p:cNvPr>
          <p:cNvPicPr>
            <a:picLocks/>
          </p:cNvPicPr>
          <p:nvPr/>
        </p:nvPicPr>
        <p:blipFill>
          <a:blip r:embed="rId12"/>
          <a:srcRect/>
          <a:stretch/>
        </p:blipFill>
        <p:spPr>
          <a:xfrm>
            <a:off x="5880598" y="842434"/>
            <a:ext cx="1407398" cy="419100"/>
          </a:xfrm>
          <a:prstGeom prst="rect">
            <a:avLst/>
          </a:prstGeom>
        </p:spPr>
      </p:pic>
      <p:pic>
        <p:nvPicPr>
          <p:cNvPr id="29" name="ice cream scooper - empty">
            <a:extLst>
              <a:ext uri="{FF2B5EF4-FFF2-40B4-BE49-F238E27FC236}">
                <a16:creationId xmlns:a16="http://schemas.microsoft.com/office/drawing/2014/main" id="{71D455CB-913E-0344-BE78-A96B73E54383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5720806" y="557086"/>
            <a:ext cx="800100" cy="406400"/>
          </a:xfrm>
          <a:prstGeom prst="rect">
            <a:avLst/>
          </a:prstGeom>
        </p:spPr>
      </p:pic>
      <p:pic>
        <p:nvPicPr>
          <p:cNvPr id="30" name="ice cream scooper - full">
            <a:extLst>
              <a:ext uri="{FF2B5EF4-FFF2-40B4-BE49-F238E27FC236}">
                <a16:creationId xmlns:a16="http://schemas.microsoft.com/office/drawing/2014/main" id="{12152E29-A84A-8E49-9E82-E3F6B75AB16D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/>
        </p:blipFill>
        <p:spPr>
          <a:xfrm>
            <a:off x="5720806" y="557086"/>
            <a:ext cx="800100" cy="406400"/>
          </a:xfrm>
          <a:prstGeom prst="rect">
            <a:avLst/>
          </a:prstGeom>
        </p:spPr>
      </p:pic>
      <p:sp>
        <p:nvSpPr>
          <p:cNvPr id="31" name="Double Arrow - IC container">
            <a:extLst>
              <a:ext uri="{FF2B5EF4-FFF2-40B4-BE49-F238E27FC236}">
                <a16:creationId xmlns:a16="http://schemas.microsoft.com/office/drawing/2014/main" id="{443ACA82-F8F9-D845-AC3C-6A55E186CD8C}"/>
              </a:ext>
            </a:extLst>
          </p:cNvPr>
          <p:cNvSpPr/>
          <p:nvPr/>
        </p:nvSpPr>
        <p:spPr>
          <a:xfrm>
            <a:off x="8046978" y="2171135"/>
            <a:ext cx="201167" cy="1371600"/>
          </a:xfrm>
          <a:prstGeom prst="upDownArrow">
            <a:avLst>
              <a:gd name="adj1" fmla="val 21404"/>
              <a:gd name="adj2" fmla="val 60298"/>
            </a:avLst>
          </a:prstGeom>
          <a:solidFill>
            <a:srgbClr val="9488B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TextBox - 1m">
            <a:extLst>
              <a:ext uri="{FF2B5EF4-FFF2-40B4-BE49-F238E27FC236}">
                <a16:creationId xmlns:a16="http://schemas.microsoft.com/office/drawing/2014/main" id="{92EE16BD-713F-694A-A857-B965691F097A}"/>
              </a:ext>
            </a:extLst>
          </p:cNvPr>
          <p:cNvSpPr txBox="1"/>
          <p:nvPr/>
        </p:nvSpPr>
        <p:spPr>
          <a:xfrm>
            <a:off x="8136372" y="2722162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488BD"/>
                </a:solidFill>
              </a:rPr>
              <a:t>1 meter</a:t>
            </a:r>
          </a:p>
        </p:txBody>
      </p:sp>
      <p:sp>
        <p:nvSpPr>
          <p:cNvPr id="33" name="TextBox - 39 inches">
            <a:extLst>
              <a:ext uri="{FF2B5EF4-FFF2-40B4-BE49-F238E27FC236}">
                <a16:creationId xmlns:a16="http://schemas.microsoft.com/office/drawing/2014/main" id="{55D3F1D9-1D66-4746-82CD-0606E234B84F}"/>
              </a:ext>
            </a:extLst>
          </p:cNvPr>
          <p:cNvSpPr txBox="1"/>
          <p:nvPr/>
        </p:nvSpPr>
        <p:spPr>
          <a:xfrm>
            <a:off x="8136372" y="2977810"/>
            <a:ext cx="9941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100" dirty="0">
                <a:solidFill>
                  <a:srgbClr val="9488BD"/>
                </a:solidFill>
              </a:rPr>
              <a:t>(</a:t>
            </a:r>
            <a:r>
              <a:rPr lang="en-US" sz="1200" dirty="0">
                <a:solidFill>
                  <a:srgbClr val="9488BD"/>
                </a:solidFill>
              </a:rPr>
              <a:t>39 inche</a:t>
            </a:r>
            <a:r>
              <a:rPr lang="en-US" sz="1200" spc="100" dirty="0">
                <a:solidFill>
                  <a:srgbClr val="9488BD"/>
                </a:solidFill>
              </a:rPr>
              <a:t>s</a:t>
            </a:r>
            <a:r>
              <a:rPr lang="en-US" sz="1200" dirty="0">
                <a:solidFill>
                  <a:srgbClr val="9488BD"/>
                </a:solidFill>
              </a:rPr>
              <a:t>)</a:t>
            </a:r>
          </a:p>
        </p:txBody>
      </p:sp>
      <p:grpSp>
        <p:nvGrpSpPr>
          <p:cNvPr id="7" name="Dashed marker lines">
            <a:extLst>
              <a:ext uri="{FF2B5EF4-FFF2-40B4-BE49-F238E27FC236}">
                <a16:creationId xmlns:a16="http://schemas.microsoft.com/office/drawing/2014/main" id="{6DEEA230-36FF-DB4C-BBE3-00E3F5AF1CB4}"/>
              </a:ext>
            </a:extLst>
          </p:cNvPr>
          <p:cNvGrpSpPr/>
          <p:nvPr/>
        </p:nvGrpSpPr>
        <p:grpSpPr>
          <a:xfrm>
            <a:off x="7814074" y="1547561"/>
            <a:ext cx="411480" cy="2614246"/>
            <a:chOff x="7814074" y="1547561"/>
            <a:chExt cx="411480" cy="2614246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94A2F6B0-0EC3-8B4E-B64F-33182EC06802}"/>
                </a:ext>
              </a:extLst>
            </p:cNvPr>
            <p:cNvCxnSpPr>
              <a:cxnSpLocks/>
            </p:cNvCxnSpPr>
            <p:nvPr/>
          </p:nvCxnSpPr>
          <p:spPr>
            <a:xfrm>
              <a:off x="8024386" y="1547561"/>
              <a:ext cx="201168" cy="0"/>
            </a:xfrm>
            <a:prstGeom prst="line">
              <a:avLst/>
            </a:prstGeom>
            <a:ln w="12700" cmpd="sng">
              <a:solidFill>
                <a:srgbClr val="9488BF"/>
              </a:solidFill>
              <a:prstDash val="sysDash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7D4D9FAD-0A4D-674E-8CB4-5F90EB3D680F}"/>
                </a:ext>
              </a:extLst>
            </p:cNvPr>
            <p:cNvCxnSpPr>
              <a:cxnSpLocks/>
            </p:cNvCxnSpPr>
            <p:nvPr/>
          </p:nvCxnSpPr>
          <p:spPr>
            <a:xfrm>
              <a:off x="7814074" y="4161807"/>
              <a:ext cx="411480" cy="0"/>
            </a:xfrm>
            <a:prstGeom prst="line">
              <a:avLst/>
            </a:prstGeom>
            <a:ln w="12700" cmpd="sng">
              <a:solidFill>
                <a:srgbClr val="9488BF"/>
              </a:solidFill>
              <a:prstDash val="sysDash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2" name="Picture - cell phone on table">
            <a:extLst>
              <a:ext uri="{FF2B5EF4-FFF2-40B4-BE49-F238E27FC236}">
                <a16:creationId xmlns:a16="http://schemas.microsoft.com/office/drawing/2014/main" id="{A40F4FE6-68D1-C449-9C1A-A80D0E7A7A1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551967" y="3132608"/>
            <a:ext cx="2364740" cy="906780"/>
          </a:xfrm>
          <a:prstGeom prst="rect">
            <a:avLst/>
          </a:prstGeom>
        </p:spPr>
      </p:pic>
      <p:pic>
        <p:nvPicPr>
          <p:cNvPr id="53" name="Picture - postage stamp on table">
            <a:extLst>
              <a:ext uri="{FF2B5EF4-FFF2-40B4-BE49-F238E27FC236}">
                <a16:creationId xmlns:a16="http://schemas.microsoft.com/office/drawing/2014/main" id="{88B9068F-0200-B146-ACB5-F60A19745A8E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/>
          <a:stretch/>
        </p:blipFill>
        <p:spPr>
          <a:xfrm rot="5400000">
            <a:off x="6048045" y="3231379"/>
            <a:ext cx="1342390" cy="1697990"/>
          </a:xfrm>
          <a:prstGeom prst="rect">
            <a:avLst/>
          </a:prstGeom>
        </p:spPr>
      </p:pic>
      <p:sp>
        <p:nvSpPr>
          <p:cNvPr id="35" name="Rectangle - Reveal ice cream">
            <a:extLst>
              <a:ext uri="{FF2B5EF4-FFF2-40B4-BE49-F238E27FC236}">
                <a16:creationId xmlns:a16="http://schemas.microsoft.com/office/drawing/2014/main" id="{ED1A1AB4-189A-534C-BE38-7361E0A605F2}"/>
              </a:ext>
            </a:extLst>
          </p:cNvPr>
          <p:cNvSpPr/>
          <p:nvPr/>
        </p:nvSpPr>
        <p:spPr>
          <a:xfrm>
            <a:off x="4337003" y="1039912"/>
            <a:ext cx="4790533" cy="410183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6" name="TextBox - Imagine ice cream">
            <a:extLst>
              <a:ext uri="{FF2B5EF4-FFF2-40B4-BE49-F238E27FC236}">
                <a16:creationId xmlns:a16="http://schemas.microsoft.com/office/drawing/2014/main" id="{0EDC2A7B-8DF1-4A47-8D4B-DAE208C22518}"/>
              </a:ext>
            </a:extLst>
          </p:cNvPr>
          <p:cNvSpPr txBox="1"/>
          <p:nvPr/>
        </p:nvSpPr>
        <p:spPr>
          <a:xfrm>
            <a:off x="5409960" y="1303982"/>
            <a:ext cx="2679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9488BF"/>
                </a:solidFill>
              </a:rPr>
              <a:t>Imagine</a:t>
            </a:r>
            <a:br>
              <a:rPr lang="en-US" dirty="0">
                <a:solidFill>
                  <a:srgbClr val="9488BF"/>
                </a:solidFill>
              </a:rPr>
            </a:br>
            <a:r>
              <a:rPr lang="en-US" dirty="0">
                <a:solidFill>
                  <a:srgbClr val="9488BF"/>
                </a:solidFill>
              </a:rPr>
              <a:t>an impossibly large container of ice cream.</a:t>
            </a:r>
          </a:p>
        </p:txBody>
      </p:sp>
      <p:sp>
        <p:nvSpPr>
          <p:cNvPr id="37" name="TextBox - No, larger">
            <a:extLst>
              <a:ext uri="{FF2B5EF4-FFF2-40B4-BE49-F238E27FC236}">
                <a16:creationId xmlns:a16="http://schemas.microsoft.com/office/drawing/2014/main" id="{8B92F7BD-76E8-A744-AC00-24CDF7FB1641}"/>
              </a:ext>
            </a:extLst>
          </p:cNvPr>
          <p:cNvSpPr txBox="1"/>
          <p:nvPr/>
        </p:nvSpPr>
        <p:spPr>
          <a:xfrm>
            <a:off x="5409960" y="1303982"/>
            <a:ext cx="2679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9488BF"/>
                </a:solidFill>
              </a:rPr>
              <a:t>No, no,</a:t>
            </a:r>
            <a:br>
              <a:rPr lang="en-US" dirty="0">
                <a:solidFill>
                  <a:srgbClr val="9488BF"/>
                </a:solidFill>
              </a:rPr>
            </a:br>
            <a:r>
              <a:rPr lang="en-US" i="1" dirty="0">
                <a:solidFill>
                  <a:srgbClr val="9488BF"/>
                </a:solidFill>
              </a:rPr>
              <a:t>much</a:t>
            </a:r>
            <a:r>
              <a:rPr lang="en-US" dirty="0">
                <a:solidFill>
                  <a:srgbClr val="9488BF"/>
                </a:solidFill>
              </a:rPr>
              <a:t> larger.</a:t>
            </a:r>
          </a:p>
        </p:txBody>
      </p:sp>
      <p:sp>
        <p:nvSpPr>
          <p:cNvPr id="38" name="TextBox = 1%">
            <a:extLst>
              <a:ext uri="{FF2B5EF4-FFF2-40B4-BE49-F238E27FC236}">
                <a16:creationId xmlns:a16="http://schemas.microsoft.com/office/drawing/2014/main" id="{0FE1A3E1-4BB4-4A46-927C-9FD3BCFC0236}"/>
              </a:ext>
            </a:extLst>
          </p:cNvPr>
          <p:cNvSpPr txBox="1"/>
          <p:nvPr/>
        </p:nvSpPr>
        <p:spPr>
          <a:xfrm>
            <a:off x="3958235" y="1571007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0C8"/>
                </a:solidFill>
              </a:rPr>
              <a:t>1%</a:t>
            </a:r>
          </a:p>
        </p:txBody>
      </p:sp>
      <p:sp>
        <p:nvSpPr>
          <p:cNvPr id="39" name="TextBox = 0.01%">
            <a:extLst>
              <a:ext uri="{FF2B5EF4-FFF2-40B4-BE49-F238E27FC236}">
                <a16:creationId xmlns:a16="http://schemas.microsoft.com/office/drawing/2014/main" id="{32A7A2BD-90D9-AF41-B054-3A61CB761353}"/>
              </a:ext>
            </a:extLst>
          </p:cNvPr>
          <p:cNvSpPr txBox="1"/>
          <p:nvPr/>
        </p:nvSpPr>
        <p:spPr>
          <a:xfrm>
            <a:off x="3797935" y="3437907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0C8"/>
                </a:solidFill>
              </a:rPr>
              <a:t>0.01%</a:t>
            </a:r>
          </a:p>
        </p:txBody>
      </p:sp>
      <p:sp>
        <p:nvSpPr>
          <p:cNvPr id="40" name="TextBox - scooping 1cm">
            <a:extLst>
              <a:ext uri="{FF2B5EF4-FFF2-40B4-BE49-F238E27FC236}">
                <a16:creationId xmlns:a16="http://schemas.microsoft.com/office/drawing/2014/main" id="{63CEB6D7-CA64-6D4F-84CF-100C3E37E66E}"/>
              </a:ext>
            </a:extLst>
          </p:cNvPr>
          <p:cNvSpPr txBox="1"/>
          <p:nvPr/>
        </p:nvSpPr>
        <p:spPr>
          <a:xfrm>
            <a:off x="5379480" y="2170522"/>
            <a:ext cx="2679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6000"/>
              </a:lnSpc>
            </a:pPr>
            <a:r>
              <a:rPr lang="en-US" dirty="0">
                <a:solidFill>
                  <a:srgbClr val="4B4170"/>
                </a:solidFill>
              </a:rPr>
              <a:t>1% would be about</a:t>
            </a:r>
            <a:br>
              <a:rPr lang="en-US" dirty="0">
                <a:solidFill>
                  <a:srgbClr val="4B4170"/>
                </a:solidFill>
              </a:rPr>
            </a:br>
            <a:r>
              <a:rPr lang="en-US" dirty="0">
                <a:solidFill>
                  <a:srgbClr val="4B4170"/>
                </a:solidFill>
              </a:rPr>
              <a:t>equal to scooping </a:t>
            </a:r>
          </a:p>
          <a:p>
            <a:pPr algn="ctr">
              <a:lnSpc>
                <a:spcPct val="96000"/>
              </a:lnSpc>
            </a:pPr>
            <a:r>
              <a:rPr lang="en-US" dirty="0">
                <a:solidFill>
                  <a:srgbClr val="4B4170"/>
                </a:solidFill>
              </a:rPr>
              <a:t>1cm deep.</a:t>
            </a:r>
          </a:p>
        </p:txBody>
      </p:sp>
      <p:sp>
        <p:nvSpPr>
          <p:cNvPr id="41" name="TextBox - thickness of cell phones">
            <a:extLst>
              <a:ext uri="{FF2B5EF4-FFF2-40B4-BE49-F238E27FC236}">
                <a16:creationId xmlns:a16="http://schemas.microsoft.com/office/drawing/2014/main" id="{7F36D2E1-E704-AA4B-B863-A923CB8B79B4}"/>
              </a:ext>
            </a:extLst>
          </p:cNvPr>
          <p:cNvSpPr txBox="1"/>
          <p:nvPr/>
        </p:nvSpPr>
        <p:spPr>
          <a:xfrm>
            <a:off x="5379480" y="2170522"/>
            <a:ext cx="2679520" cy="890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6000"/>
              </a:lnSpc>
            </a:pPr>
            <a:r>
              <a:rPr lang="en-US" dirty="0">
                <a:solidFill>
                  <a:srgbClr val="4B4170"/>
                </a:solidFill>
              </a:rPr>
              <a:t>That’s about the</a:t>
            </a:r>
            <a:br>
              <a:rPr lang="en-US" dirty="0">
                <a:solidFill>
                  <a:srgbClr val="4B4170"/>
                </a:solidFill>
              </a:rPr>
            </a:br>
            <a:r>
              <a:rPr lang="en-US" dirty="0">
                <a:solidFill>
                  <a:srgbClr val="4B4170"/>
                </a:solidFill>
              </a:rPr>
              <a:t>thickness of a</a:t>
            </a:r>
            <a:br>
              <a:rPr lang="en-US" dirty="0">
                <a:solidFill>
                  <a:srgbClr val="4B4170"/>
                </a:solidFill>
              </a:rPr>
            </a:br>
            <a:r>
              <a:rPr lang="en-US" dirty="0">
                <a:solidFill>
                  <a:srgbClr val="4B4170"/>
                </a:solidFill>
              </a:rPr>
              <a:t>cell phone.</a:t>
            </a:r>
          </a:p>
        </p:txBody>
      </p:sp>
      <p:sp>
        <p:nvSpPr>
          <p:cNvPr id="42" name="TextBox - thickness of postage stamp">
            <a:extLst>
              <a:ext uri="{FF2B5EF4-FFF2-40B4-BE49-F238E27FC236}">
                <a16:creationId xmlns:a16="http://schemas.microsoft.com/office/drawing/2014/main" id="{90E81076-847D-C947-AD7E-40DDD6014A1F}"/>
              </a:ext>
            </a:extLst>
          </p:cNvPr>
          <p:cNvSpPr txBox="1"/>
          <p:nvPr/>
        </p:nvSpPr>
        <p:spPr>
          <a:xfrm>
            <a:off x="5379480" y="2170522"/>
            <a:ext cx="2679520" cy="1421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6000"/>
              </a:lnSpc>
            </a:pPr>
            <a:r>
              <a:rPr lang="en-US" dirty="0">
                <a:solidFill>
                  <a:srgbClr val="4B4170"/>
                </a:solidFill>
              </a:rPr>
              <a:t>Whereas </a:t>
            </a:r>
            <a:r>
              <a:rPr lang="en-US" spc="-100" dirty="0">
                <a:solidFill>
                  <a:srgbClr val="4B4170"/>
                </a:solidFill>
              </a:rPr>
              <a:t>0</a:t>
            </a:r>
            <a:r>
              <a:rPr lang="en-US" dirty="0">
                <a:solidFill>
                  <a:srgbClr val="4B4170"/>
                </a:solidFill>
              </a:rPr>
              <a:t>.01%</a:t>
            </a:r>
            <a:br>
              <a:rPr lang="en-US" dirty="0">
                <a:solidFill>
                  <a:srgbClr val="4B4170"/>
                </a:solidFill>
              </a:rPr>
            </a:br>
            <a:r>
              <a:rPr lang="en-US" dirty="0">
                <a:solidFill>
                  <a:srgbClr val="4B4170"/>
                </a:solidFill>
              </a:rPr>
              <a:t>would be like</a:t>
            </a:r>
            <a:br>
              <a:rPr lang="en-US" dirty="0">
                <a:solidFill>
                  <a:srgbClr val="4B4170"/>
                </a:solidFill>
              </a:rPr>
            </a:br>
            <a:r>
              <a:rPr lang="en-US" dirty="0">
                <a:solidFill>
                  <a:srgbClr val="4B4170"/>
                </a:solidFill>
              </a:rPr>
              <a:t>scooping only the thickness of a</a:t>
            </a:r>
            <a:br>
              <a:rPr lang="en-US" dirty="0">
                <a:solidFill>
                  <a:srgbClr val="4B4170"/>
                </a:solidFill>
              </a:rPr>
            </a:br>
            <a:r>
              <a:rPr lang="en-US" dirty="0">
                <a:solidFill>
                  <a:srgbClr val="4B4170"/>
                </a:solidFill>
              </a:rPr>
              <a:t>postage stamp!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89BD44-5872-BE46-8AC6-75926DA7E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" y="327899"/>
            <a:ext cx="8514080" cy="434101"/>
          </a:xfrm>
        </p:spPr>
        <p:txBody>
          <a:bodyPr/>
          <a:lstStyle/>
          <a:p>
            <a:r>
              <a:rPr lang="en-US" dirty="0">
                <a:solidFill>
                  <a:srgbClr val="9488BD"/>
                </a:solidFill>
              </a:rPr>
              <a:t>Exoplanet Detection </a:t>
            </a:r>
            <a:r>
              <a:rPr lang="en-US" sz="1600" dirty="0">
                <a:solidFill>
                  <a:srgbClr val="9488BD"/>
                </a:solidFill>
              </a:rPr>
              <a:t>– Transit Method</a:t>
            </a:r>
          </a:p>
        </p:txBody>
      </p:sp>
      <p:sp>
        <p:nvSpPr>
          <p:cNvPr id="5" name="Text Header">
            <a:extLst>
              <a:ext uri="{FF2B5EF4-FFF2-40B4-BE49-F238E27FC236}">
                <a16:creationId xmlns:a16="http://schemas.microsoft.com/office/drawing/2014/main" id="{C8A06119-92B9-A545-93AC-A2954A81995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4000" y="132080"/>
            <a:ext cx="8514080" cy="205979"/>
          </a:xfrm>
        </p:spPr>
        <p:txBody>
          <a:bodyPr/>
          <a:lstStyle/>
          <a:p>
            <a:r>
              <a:rPr lang="en-US" dirty="0">
                <a:solidFill>
                  <a:srgbClr val="BBB4D3"/>
                </a:solidFill>
              </a:rPr>
              <a:t>Exoplanet Communications</a:t>
            </a:r>
          </a:p>
        </p:txBody>
      </p:sp>
    </p:spTree>
    <p:extLst>
      <p:ext uri="{BB962C8B-B14F-4D97-AF65-F5344CB8AC3E}">
        <p14:creationId xmlns:p14="http://schemas.microsoft.com/office/powerpoint/2010/main" val="2104789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:fad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" presetID="10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path" presetSubtype="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4.72222E-6 -2.46914E-7 L 0.44306 -2.46914E-7 " pathEditMode="relative" rAng="0" ptsTypes="AA">
                                      <p:cBhvr>
                                        <p:cTn id="26" dur="65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53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Motion origin="layout" path="M -4.16667E-6 -6.17284E-7 L -0.24149 -0.00401 " pathEditMode="relative" rAng="0" ptsTypes="AA">
                                      <p:cBhvr>
                                        <p:cTn id="28" dur="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83" y="-216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8" presetClass="emph" presetSubtype="0" ac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Rot by="-5400000">
                                      <p:cBhvr>
                                        <p:cTn id="30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3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3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4800000">
                                      <p:cBhvr>
                                        <p:cTn id="4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33333E-6 L -0.03855 0.31234 " pathEditMode="relative" rAng="0" ptsTypes="AA">
                                      <p:cBhvr>
                                        <p:cTn id="42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7" y="15617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300"/>
                            </p:stCondLst>
                            <p:childTnLst>
                              <p:par>
                                <p:cTn id="48" presetID="42" presetClass="path" presetSubtype="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69136E-6 L 0.04913 -0.00124 " pathEditMode="relative" rAng="0" ptsTypes="AA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8" y="-62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8" presetClass="emp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500000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8" presetClass="emph" presetSubtype="0" accel="5000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animRot by="-3600000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3000"/>
                            </p:stCondLst>
                            <p:childTnLst>
                              <p:par>
                                <p:cTn id="5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3000"/>
                            </p:stCondLst>
                            <p:childTnLst>
                              <p:par>
                                <p:cTn id="58" presetID="22" presetClass="exit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4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</p:cBhvr>
                                      <p:by x="100000" y="185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25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75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6" presetClass="emp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70000" y="170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46914E-7 L -4.72222E-6 0.08796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383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8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65000" y="165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0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0"/>
                            </p:stCondLst>
                            <p:childTnLst>
                              <p:par>
                                <p:cTn id="10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5" dur="100" fill="hold"/>
                                        <p:tgtEl>
                                          <p:spTgt spid="47"/>
                                        </p:tgtEl>
                                      </p:cBhvr>
                                      <p:by x="165000" y="16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600"/>
                            </p:stCondLst>
                            <p:childTnLst>
                              <p:par>
                                <p:cTn id="107" presetID="42" presetClass="path" presetSubtype="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71605E-6 L 0.08906 -2.71605E-6 " pathEditMode="relative" rAng="0" ptsTypes="AA">
                                      <p:cBhvr>
                                        <p:cTn id="10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44" y="0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8" presetClass="emp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500000">
                                      <p:cBhvr>
                                        <p:cTn id="11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600"/>
                            </p:stCondLst>
                            <p:childTnLst>
                              <p:par>
                                <p:cTn id="112" presetID="6" presetClass="emph" presetSubtype="0" accel="50000" autoRev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3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10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14" presetID="6" presetClass="emph" presetSubtype="0" accel="50000" autoRev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5" dur="50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1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6100"/>
                            </p:stCondLst>
                            <p:childTnLst>
                              <p:par>
                                <p:cTn id="121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1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8" presetClass="emph" presetSubtype="0" accel="5000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Rot by="-5400000">
                                      <p:cBhvr>
                                        <p:cTn id="1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9" presetID="8" presetClass="emph" presetSubtype="0" accel="5000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Rot by="-5400000">
                                      <p:cBhvr>
                                        <p:cTn id="1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1" presetID="22" presetClass="entr" presetSubtype="8" fill="hold" nodeType="withEffect">
                                  <p:stCondLst>
                                    <p:cond delay="46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2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42" presetClass="path" presetSubtype="0" accel="5000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Motion origin="layout" path="M -4.44444E-6 4.93827E-7 L 0.08664 -0.00617 " pathEditMode="relative" rAng="0" ptsTypes="AA">
                                      <p:cBhvr>
                                        <p:cTn id="135" dur="18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23" y="-309"/>
                                    </p:animMotion>
                                  </p:childTnLst>
                                </p:cTn>
                              </p:par>
                              <p:par>
                                <p:cTn id="136" presetID="42" presetClass="path" presetSubtype="0" accel="5000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Motion origin="layout" path="M -4.44444E-6 4.93827E-7 L 0.08664 -0.00617 " pathEditMode="relative" rAng="0" ptsTypes="AA">
                                      <p:cBhvr>
                                        <p:cTn id="137" dur="18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23" y="-309"/>
                                    </p:animMotion>
                                  </p:childTnLst>
                                </p:cTn>
                              </p:par>
                              <p:par>
                                <p:cTn id="138" presetID="8" presetClass="emph" presetSubtype="0" accel="50000" decel="50000" fill="hold" nodeType="withEffect">
                                  <p:stCondLst>
                                    <p:cond delay="5300"/>
                                  </p:stCondLst>
                                  <p:childTnLst>
                                    <p:animRot by="-5400000">
                                      <p:cBhvr>
                                        <p:cTn id="13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0" presetID="8" presetClass="emph" presetSubtype="0" accel="50000" decel="50000" fill="hold" nodeType="withEffect">
                                  <p:stCondLst>
                                    <p:cond delay="5300"/>
                                  </p:stCondLst>
                                  <p:childTnLst>
                                    <p:animRot by="-5400000">
                                      <p:cBhvr>
                                        <p:cTn id="14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3400"/>
                            </p:stCondLst>
                            <p:childTnLst>
                              <p:par>
                                <p:cTn id="143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4400"/>
                            </p:stCondLst>
                            <p:childTnLst>
                              <p:par>
                                <p:cTn id="1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00"/>
                            </p:stCondLst>
                            <p:childTnLst>
                              <p:par>
                                <p:cTn id="162" presetID="42" presetClass="path" presetSubtype="0" accel="50000" autoRev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19753E-6 L -2.77778E-7 -0.03981 " pathEditMode="relative" rAng="0" ptsTypes="AA">
                                      <p:cBhvr>
                                        <p:cTn id="1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006"/>
                                    </p:animMotion>
                                  </p:childTnLst>
                                </p:cTn>
                              </p:par>
                              <p:par>
                                <p:cTn id="164" presetID="42" presetClass="path" presetSubtype="0" ac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93827E-6 L -2.77778E-7 0.03981 " pathEditMode="relative" rAng="0" ptsTypes="AA">
                                      <p:cBhvr>
                                        <p:cTn id="1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75"/>
                                    </p:animMotion>
                                  </p:childTnLst>
                                </p:cTn>
                              </p:par>
                              <p:par>
                                <p:cTn id="166" presetID="6" presetClass="emph" presetSubtype="0" ac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7" dur="500" fill="hold"/>
                                        <p:tgtEl>
                                          <p:spTgt spid="39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500"/>
                            </p:stCondLst>
                            <p:childTnLst>
                              <p:par>
                                <p:cTn id="1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7" grpId="0" animBg="1"/>
      <p:bldP spid="31" grpId="0" animBg="1"/>
      <p:bldP spid="31" grpId="1" animBg="1"/>
      <p:bldP spid="31" grpId="2" animBg="1"/>
      <p:bldP spid="32" grpId="0"/>
      <p:bldP spid="32" grpId="1"/>
      <p:bldP spid="33" grpId="0"/>
      <p:bldP spid="33" grpId="1"/>
      <p:bldP spid="35" grpId="0" animBg="1"/>
      <p:bldP spid="36" grpId="0"/>
      <p:bldP spid="36" grpId="1"/>
      <p:bldP spid="37" grpId="0"/>
      <p:bldP spid="37" grpId="1"/>
      <p:bldP spid="38" grpId="0"/>
      <p:bldP spid="39" grpId="0"/>
      <p:bldP spid="40" grpId="0"/>
      <p:bldP spid="40" grpId="1"/>
      <p:bldP spid="41" grpId="0"/>
      <p:bldP spid="41" grpId="1"/>
      <p:bldP spid="4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522&quot;&gt;&lt;object type=&quot;3&quot; unique_id=&quot;10523&quot;&gt;&lt;property id=&quot;20148&quot; value=&quot;5&quot;/&gt;&lt;property id=&quot;20300&quot; value=&quot;Slide 1&quot;/&gt;&lt;property id=&quot;20307&quot; value=&quot;277&quot;/&gt;&lt;/object&gt;&lt;object type=&quot;3&quot; unique_id=&quot;10524&quot;&gt;&lt;property id=&quot;20148&quot; value=&quot;5&quot;/&gt;&lt;property id=&quot;20300&quot; value=&quot;Slide 2&quot;/&gt;&lt;property id=&quot;20307&quot; value=&quot;281&quot;/&gt;&lt;/object&gt;&lt;object type=&quot;3&quot; unique_id=&quot;10525&quot;&gt;&lt;property id=&quot;20148&quot; value=&quot;5&quot;/&gt;&lt;property id=&quot;20300&quot; value=&quot;Slide 3&quot;/&gt;&lt;property id=&quot;20307&quot; value=&quot;280&quot;/&gt;&lt;/object&gt;&lt;object type=&quot;3&quot; unique_id=&quot;10526&quot;&gt;&lt;property id=&quot;20148&quot; value=&quot;5&quot;/&gt;&lt;property id=&quot;20300&quot; value=&quot;Slide 4&quot;/&gt;&lt;property id=&quot;20307&quot; value=&quot;278&quot;/&gt;&lt;/object&gt;&lt;/object&gt;&lt;object type=&quot;8&quot; unique_id=&quot;10532&quot;&gt;&lt;/object&gt;&lt;/object&gt;&lt;/database&gt;"/>
  <p:tag name="MMPROD_NEXTUNIQUEID" val="10010"/>
  <p:tag name="SECTOMILLISECCONVERTED" val="1"/>
</p:tagLst>
</file>

<file path=ppt/theme/theme1.xml><?xml version="1.0" encoding="utf-8"?>
<a:theme xmlns:a="http://schemas.openxmlformats.org/drawingml/2006/main" name="NASAjpl-WhiteTheme-16x9-vA6">
  <a:themeElements>
    <a:clrScheme name="NASA-JPL - Jan 2017">
      <a:dk1>
        <a:sysClr val="windowText" lastClr="000000"/>
      </a:dk1>
      <a:lt1>
        <a:sysClr val="window" lastClr="FFFFFF"/>
      </a:lt1>
      <a:dk2>
        <a:srgbClr val="5D5D60"/>
      </a:dk2>
      <a:lt2>
        <a:srgbClr val="E4E9EF"/>
      </a:lt2>
      <a:accent1>
        <a:srgbClr val="6083AA"/>
      </a:accent1>
      <a:accent2>
        <a:srgbClr val="94A8C2"/>
      </a:accent2>
      <a:accent3>
        <a:srgbClr val="0B3D91"/>
      </a:accent3>
      <a:accent4>
        <a:srgbClr val="E31937"/>
      </a:accent4>
      <a:accent5>
        <a:srgbClr val="F2A900"/>
      </a:accent5>
      <a:accent6>
        <a:srgbClr val="A4B34C"/>
      </a:accent6>
      <a:hlink>
        <a:srgbClr val="0E7EE0"/>
      </a:hlink>
      <a:folHlink>
        <a:srgbClr val="0E7EE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/>
      </a:spPr>
      <a:bodyPr rtlCol="0" anchor="ctr"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bg1">
              <a:lumMod val="65000"/>
            </a:schemeClr>
          </a:solidFill>
          <a:tailEnd type="arrow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NASAjpl-BlackTheme-16x9-vA6">
  <a:themeElements>
    <a:clrScheme name="NASA-JPL - Jan 2017">
      <a:dk1>
        <a:sysClr val="windowText" lastClr="000000"/>
      </a:dk1>
      <a:lt1>
        <a:sysClr val="window" lastClr="FFFFFF"/>
      </a:lt1>
      <a:dk2>
        <a:srgbClr val="5D5D60"/>
      </a:dk2>
      <a:lt2>
        <a:srgbClr val="E4E9EF"/>
      </a:lt2>
      <a:accent1>
        <a:srgbClr val="6083AA"/>
      </a:accent1>
      <a:accent2>
        <a:srgbClr val="94A8C2"/>
      </a:accent2>
      <a:accent3>
        <a:srgbClr val="0B3D91"/>
      </a:accent3>
      <a:accent4>
        <a:srgbClr val="E31937"/>
      </a:accent4>
      <a:accent5>
        <a:srgbClr val="F2A900"/>
      </a:accent5>
      <a:accent6>
        <a:srgbClr val="A4B34C"/>
      </a:accent6>
      <a:hlink>
        <a:srgbClr val="0E7EE0"/>
      </a:hlink>
      <a:folHlink>
        <a:srgbClr val="0E7EE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>
            <a:lumMod val="50000"/>
          </a:schemeClr>
        </a:solidFill>
        <a:ln>
          <a:noFill/>
        </a:ln>
        <a:effectLst/>
      </a:spPr>
      <a:bodyPr rtlCol="0" anchor="ctr"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tx2"/>
          </a:solidFill>
          <a:headEnd type="arrow"/>
          <a:tailEnd type="arrow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err="1" smtClean="0">
            <a:solidFill>
              <a:schemeClr val="bg1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24413</TotalTime>
  <Words>733</Words>
  <Application>Microsoft Macintosh PowerPoint</Application>
  <PresentationFormat>On-screen Show (16:9)</PresentationFormat>
  <Paragraphs>115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NASAjpl-WhiteTheme-16x9-vA6</vt:lpstr>
      <vt:lpstr>NASAjpl-BlackTheme-16x9-vA6</vt:lpstr>
      <vt:lpstr>Exoplanet Detection – Transit Method</vt:lpstr>
      <vt:lpstr>Exoplanet Detection – Transit Method</vt:lpstr>
      <vt:lpstr>Exoplanet Detection – Transit Method</vt:lpstr>
      <vt:lpstr>Exoplanet Detection – Transit Method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Carolyn M Stolze</dc:creator>
  <cp:lastModifiedBy>Microsoft Office User</cp:lastModifiedBy>
  <cp:revision>509</cp:revision>
  <dcterms:created xsi:type="dcterms:W3CDTF">2016-09-08T21:41:17Z</dcterms:created>
  <dcterms:modified xsi:type="dcterms:W3CDTF">2022-05-12T03:44:12Z</dcterms:modified>
</cp:coreProperties>
</file>