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</p:sldIdLst>
  <p:sldSz cy="7772400" cx="10058400"/>
  <p:notesSz cx="10058400" cy="7772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5048250" y="0"/>
            <a:ext cx="0" cy="7772400"/>
          </a:xfrm>
          <a:custGeom>
            <a:rect b="b" l="l" r="r" t="t"/>
            <a:pathLst>
              <a:path extrusionOk="0" h="7772400" w="120000">
                <a:moveTo>
                  <a:pt x="0" y="0"/>
                </a:moveTo>
                <a:lnTo>
                  <a:pt x="0" y="7772400"/>
                </a:lnTo>
              </a:path>
            </a:pathLst>
          </a:custGeom>
          <a:noFill/>
          <a:ln cap="flat" cmpd="sng" w="12700">
            <a:solidFill>
              <a:srgbClr val="7C7E8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2508250" y="0"/>
            <a:ext cx="0" cy="7772400"/>
          </a:xfrm>
          <a:custGeom>
            <a:rect b="b" l="l" r="r" t="t"/>
            <a:pathLst>
              <a:path extrusionOk="0" h="7772400" w="120000">
                <a:moveTo>
                  <a:pt x="0" y="0"/>
                </a:moveTo>
                <a:lnTo>
                  <a:pt x="0" y="7772400"/>
                </a:lnTo>
              </a:path>
            </a:pathLst>
          </a:custGeom>
          <a:noFill/>
          <a:ln cap="flat" cmpd="sng" w="12700">
            <a:solidFill>
              <a:srgbClr val="7C7E8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7556500" y="0"/>
            <a:ext cx="0" cy="7772400"/>
          </a:xfrm>
          <a:custGeom>
            <a:rect b="b" l="l" r="r" t="t"/>
            <a:pathLst>
              <a:path extrusionOk="0" h="7772400" w="120000">
                <a:moveTo>
                  <a:pt x="0" y="0"/>
                </a:moveTo>
                <a:lnTo>
                  <a:pt x="0" y="7772400"/>
                </a:lnTo>
              </a:path>
            </a:pathLst>
          </a:custGeom>
          <a:noFill/>
          <a:ln cap="flat" cmpd="sng" w="12700">
            <a:solidFill>
              <a:srgbClr val="7C7E8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3879850"/>
            <a:ext cx="2516505" cy="12700"/>
          </a:xfrm>
          <a:custGeom>
            <a:rect b="b" l="l" r="r" t="t"/>
            <a:pathLst>
              <a:path extrusionOk="0" h="12700" w="2516504">
                <a:moveTo>
                  <a:pt x="2516225" y="0"/>
                </a:moveTo>
                <a:lnTo>
                  <a:pt x="0" y="0"/>
                </a:lnTo>
                <a:lnTo>
                  <a:pt x="0" y="12700"/>
                </a:lnTo>
                <a:lnTo>
                  <a:pt x="2516225" y="12700"/>
                </a:lnTo>
                <a:lnTo>
                  <a:pt x="2516225" y="0"/>
                </a:lnTo>
                <a:close/>
              </a:path>
            </a:pathLst>
          </a:custGeom>
          <a:solidFill>
            <a:srgbClr val="7C7E8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2516223" y="3886200"/>
            <a:ext cx="5029835" cy="0"/>
          </a:xfrm>
          <a:custGeom>
            <a:rect b="b" l="l" r="r" t="t"/>
            <a:pathLst>
              <a:path extrusionOk="0" h="120000" w="5029835">
                <a:moveTo>
                  <a:pt x="0" y="0"/>
                </a:moveTo>
                <a:lnTo>
                  <a:pt x="5029682" y="0"/>
                </a:lnTo>
              </a:path>
            </a:pathLst>
          </a:custGeom>
          <a:noFill/>
          <a:ln cap="flat" cmpd="sng" w="12700">
            <a:solidFill>
              <a:srgbClr val="7C7E8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7545909" y="3879850"/>
            <a:ext cx="2512695" cy="12700"/>
          </a:xfrm>
          <a:custGeom>
            <a:rect b="b" l="l" r="r" t="t"/>
            <a:pathLst>
              <a:path extrusionOk="0" h="12700" w="2512695">
                <a:moveTo>
                  <a:pt x="0" y="12700"/>
                </a:moveTo>
                <a:lnTo>
                  <a:pt x="2512490" y="12700"/>
                </a:lnTo>
                <a:lnTo>
                  <a:pt x="251249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C7E8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/>
        </p:nvSpPr>
        <p:spPr>
          <a:xfrm>
            <a:off x="9021571" y="7264400"/>
            <a:ext cx="748030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Front Cover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4833086" y="7264400"/>
            <a:ext cx="102870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7"/>
          <p:cNvSpPr txBox="1"/>
          <p:nvPr/>
        </p:nvSpPr>
        <p:spPr>
          <a:xfrm>
            <a:off x="2272766" y="7264400"/>
            <a:ext cx="102870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7"/>
          <p:cNvSpPr txBox="1"/>
          <p:nvPr/>
        </p:nvSpPr>
        <p:spPr>
          <a:xfrm rot="10800000">
            <a:off x="7670791" y="304800"/>
            <a:ext cx="17096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7"/>
          <p:cNvSpPr txBox="1"/>
          <p:nvPr/>
        </p:nvSpPr>
        <p:spPr>
          <a:xfrm rot="10800000">
            <a:off x="5136886" y="304800"/>
            <a:ext cx="17096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/>
          <p:nvPr/>
        </p:nvSpPr>
        <p:spPr>
          <a:xfrm rot="10800000">
            <a:off x="2602982" y="304800"/>
            <a:ext cx="17096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7"/>
          <p:cNvSpPr txBox="1"/>
          <p:nvPr/>
        </p:nvSpPr>
        <p:spPr>
          <a:xfrm rot="10800000">
            <a:off x="264150" y="304800"/>
            <a:ext cx="17096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8317" y="3982451"/>
            <a:ext cx="1825508" cy="157949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/>
          <p:nvPr/>
        </p:nvSpPr>
        <p:spPr>
          <a:xfrm>
            <a:off x="5136875" y="5748525"/>
            <a:ext cx="1272900" cy="13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Join us </a:t>
            </a:r>
            <a:r>
              <a:rPr b="1" lang="en-US" sz="1200">
                <a:solidFill>
                  <a:srgbClr val="F15A24"/>
                </a:solidFill>
                <a:latin typeface="Calibri"/>
                <a:ea typeface="Calibri"/>
                <a:cs typeface="Calibri"/>
                <a:sym typeface="Calibri"/>
              </a:rPr>
              <a:t>Oct. 2023 </a:t>
            </a:r>
            <a:endParaRPr b="1" sz="1200">
              <a:solidFill>
                <a:srgbClr val="F15A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F15A24"/>
                </a:solidFill>
                <a:latin typeface="Calibri"/>
                <a:ea typeface="Calibri"/>
                <a:cs typeface="Calibri"/>
                <a:sym typeface="Calibri"/>
              </a:rPr>
              <a:t>to Dec. 2024 </a:t>
            </a:r>
            <a:r>
              <a:rPr lang="en-US" sz="12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for a global celebration of solar science and the Sun’s influence on Earth and the entire solar system.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72763" y="5824728"/>
            <a:ext cx="1145814" cy="108121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7"/>
          <p:cNvSpPr txBox="1"/>
          <p:nvPr/>
        </p:nvSpPr>
        <p:spPr>
          <a:xfrm>
            <a:off x="5201978" y="7317202"/>
            <a:ext cx="23166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621790" rtl="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C7E81"/>
                </a:solidFill>
                <a:latin typeface="Calibri"/>
                <a:ea typeface="Calibri"/>
                <a:cs typeface="Calibri"/>
                <a:sym typeface="Calibri"/>
              </a:rPr>
              <a:t>Back Cover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 txBox="1"/>
          <p:nvPr/>
        </p:nvSpPr>
        <p:spPr>
          <a:xfrm>
            <a:off x="5060675" y="701632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Visit </a:t>
            </a:r>
            <a:r>
              <a:rPr b="1" lang="en-US" sz="1200">
                <a:solidFill>
                  <a:srgbClr val="F15A24"/>
                </a:solidFill>
                <a:latin typeface="Calibri"/>
                <a:ea typeface="Calibri"/>
                <a:cs typeface="Calibri"/>
                <a:sym typeface="Calibri"/>
              </a:rPr>
              <a:t>go.nasa.gov/HelioBigYear</a:t>
            </a:r>
            <a:r>
              <a:rPr lang="en-US" sz="12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to learn more!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