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9753600" cx="13004800"/>
  <p:notesSz cx="6858000" cy="9144000"/>
  <p:embeddedFontLst>
    <p:embeddedFont>
      <p:font typeface="Tahoma"/>
      <p:regular r:id="rId31"/>
      <p:bold r:id="rId32"/>
    </p:embeddedFont>
    <p:embeddedFont>
      <p:font typeface="Short Stack"/>
      <p:regular r:id="rId33"/>
    </p:embeddedFont>
    <p:embeddedFont>
      <p:font typeface="Quattrocento Sans"/>
      <p:regular r:id="rId34"/>
      <p:bold r:id="rId35"/>
      <p:italic r:id="rId36"/>
      <p:boldItalic r:id="rId37"/>
    </p:embeddedFont>
    <p:embeddedFont>
      <p:font typeface="Helvetica Neue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idp8pivQAChN/lhseosO8WpZmv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ahom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ShortStack-regular.fntdata"/><Relationship Id="rId10" Type="http://schemas.openxmlformats.org/officeDocument/2006/relationships/slide" Target="slides/slide5.xml"/><Relationship Id="rId32" Type="http://schemas.openxmlformats.org/officeDocument/2006/relationships/font" Target="fonts/Tahoma-bold.fntdata"/><Relationship Id="rId13" Type="http://schemas.openxmlformats.org/officeDocument/2006/relationships/slide" Target="slides/slide8.xml"/><Relationship Id="rId35" Type="http://schemas.openxmlformats.org/officeDocument/2006/relationships/font" Target="fonts/QuattrocentoSans-bold.fntdata"/><Relationship Id="rId12" Type="http://schemas.openxmlformats.org/officeDocument/2006/relationships/slide" Target="slides/slide7.xml"/><Relationship Id="rId34" Type="http://schemas.openxmlformats.org/officeDocument/2006/relationships/font" Target="fonts/QuattrocentoSans-regular.fntdata"/><Relationship Id="rId15" Type="http://schemas.openxmlformats.org/officeDocument/2006/relationships/slide" Target="slides/slide10.xml"/><Relationship Id="rId37" Type="http://schemas.openxmlformats.org/officeDocument/2006/relationships/font" Target="fonts/QuattrocentoSans-boldItalic.fntdata"/><Relationship Id="rId14" Type="http://schemas.openxmlformats.org/officeDocument/2006/relationships/slide" Target="slides/slide9.xml"/><Relationship Id="rId36" Type="http://schemas.openxmlformats.org/officeDocument/2006/relationships/font" Target="fonts/QuattrocentoSans-italic.fntdata"/><Relationship Id="rId17" Type="http://schemas.openxmlformats.org/officeDocument/2006/relationships/slide" Target="slides/slide12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1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your workbooks you have a science traceability matrix and in this example, it’s broken down into 8 parts.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this talk,  I’m going to chunk those parts in a way that will help frame the general concept of how an STM comes together with all of the things we will talk about this week..</a:t>
            </a:r>
            <a:endParaRPr/>
          </a:p>
        </p:txBody>
      </p:sp>
      <p:sp>
        <p:nvSpPr>
          <p:cNvPr id="321" name="Google Shape;321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Instrument Performance Requirements.:  what is needed to make a measurement?  Two categories—baseline and threshold…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Baseline:full scie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Threshold: minimum science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You’ll hear this from me again on Thursday when we come back to all of this and talk about requirements, so don’t worry, but this is a fun digression so….back to the connectedness of everything</a:t>
            </a:r>
            <a:endParaRPr/>
          </a:p>
        </p:txBody>
      </p:sp>
      <p:sp>
        <p:nvSpPr>
          <p:cNvPr id="361" name="Google Shape;361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Google Shape;40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your workbooks you have a science traceability matrix and in this example, it’s broken down into 8 parts.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this talk,  I’m going to chunk those parts in a way that will help frame the general concept of how an STM comes together with all of the things we will talk about this week..</a:t>
            </a:r>
            <a:endParaRPr/>
          </a:p>
        </p:txBody>
      </p:sp>
      <p:sp>
        <p:nvSpPr>
          <p:cNvPr id="404" name="Google Shape;404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Google Shape;52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instruments have parts to them too, so let’s not forget the magic that happens when science and engineering come together!</a:t>
            </a:r>
            <a:endParaRPr/>
          </a:p>
        </p:txBody>
      </p:sp>
      <p:sp>
        <p:nvSpPr>
          <p:cNvPr id="528" name="Google Shape;528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9" name="Google Shape;56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we group things like this we can see how this connects to the Science Traceability Matrix.</a:t>
            </a:r>
            <a:endParaRPr/>
          </a:p>
        </p:txBody>
      </p:sp>
      <p:sp>
        <p:nvSpPr>
          <p:cNvPr id="570" name="Google Shape;570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Google Shape;61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Grouping all the diagrams by science, instrument group and instrument itself, the folks managing a project use this kind of grouping to help them keep track of budget and schedule.  You’ll hear about this in detail later next week from Keith Walyus</a:t>
            </a:r>
            <a:endParaRPr/>
          </a:p>
        </p:txBody>
      </p:sp>
      <p:sp>
        <p:nvSpPr>
          <p:cNvPr id="614" name="Google Shape;614;p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0" name="Google Shape;66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</a:t>
            </a:r>
            <a:endParaRPr/>
          </a:p>
        </p:txBody>
      </p:sp>
      <p:sp>
        <p:nvSpPr>
          <p:cNvPr id="661" name="Google Shape;661;p2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4" name="Google Shape;714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are called WBS or Work Breakdown Structures and they help maintain awareness of cost/schedule in different areas. </a:t>
            </a:r>
            <a:endParaRPr/>
          </a:p>
        </p:txBody>
      </p:sp>
      <p:sp>
        <p:nvSpPr>
          <p:cNvPr id="715" name="Google Shape;715;p2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2" name="Google Shape;76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You’ll hear about this in week 2, though it connects back to the Science Traceability Matrix via these parts that I’ve grouped, so I’m mentioning it here. </a:t>
            </a:r>
            <a:endParaRPr/>
          </a:p>
        </p:txBody>
      </p:sp>
      <p:sp>
        <p:nvSpPr>
          <p:cNvPr id="763" name="Google Shape;763;p2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b4d1567d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5b4d1567d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unchPadDesignSticker2021.png" id="12" name="Google Shape;1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937" y="283912"/>
            <a:ext cx="1466892" cy="1455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6"/>
          <p:cNvCxnSpPr/>
          <p:nvPr/>
        </p:nvCxnSpPr>
        <p:spPr>
          <a:xfrm rot="10800000">
            <a:off x="2200052" y="1384300"/>
            <a:ext cx="9724764" cy="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4" name="Google Shape;14;p26"/>
          <p:cNvSpPr txBox="1"/>
          <p:nvPr>
            <p:ph type="title"/>
          </p:nvPr>
        </p:nvSpPr>
        <p:spPr>
          <a:xfrm>
            <a:off x="566056" y="5914409"/>
            <a:ext cx="10014857" cy="156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ahoma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" type="body"/>
          </p:nvPr>
        </p:nvSpPr>
        <p:spPr>
          <a:xfrm>
            <a:off x="1515289" y="7478728"/>
            <a:ext cx="8116391" cy="678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sz="25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sz="25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sz="25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sz="25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sz="25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ower Point.png" id="17" name="Google Shape;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" y="0"/>
            <a:ext cx="13003898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36"/>
          <p:cNvSpPr txBox="1"/>
          <p:nvPr>
            <p:ph idx="1" type="body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6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"/>
          <p:cNvSpPr txBox="1"/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37"/>
          <p:cNvSpPr txBox="1"/>
          <p:nvPr>
            <p:ph idx="1" type="body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7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8"/>
          <p:cNvSpPr txBox="1"/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38"/>
          <p:cNvSpPr txBox="1"/>
          <p:nvPr>
            <p:ph idx="1" type="body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8"/>
          <p:cNvSpPr txBox="1"/>
          <p:nvPr>
            <p:ph idx="2" type="body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/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39"/>
          <p:cNvSpPr txBox="1"/>
          <p:nvPr>
            <p:ph idx="1" type="body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9"/>
          <p:cNvSpPr txBox="1"/>
          <p:nvPr>
            <p:ph idx="2" type="body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9"/>
          <p:cNvSpPr txBox="1"/>
          <p:nvPr>
            <p:ph idx="3" type="body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9"/>
          <p:cNvSpPr txBox="1"/>
          <p:nvPr>
            <p:ph idx="4" type="body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39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p39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2" name="Google Shape;92;p39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 txBox="1"/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40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6" name="Google Shape;96;p40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7" name="Google Shape;97;p40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 txBox="1"/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41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3" name="Google Shape;103;p41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4" name="Google Shape;104;p41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2"/>
          <p:cNvSpPr txBox="1"/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7" name="Google Shape;107;p42"/>
          <p:cNvSpPr/>
          <p:nvPr>
            <p:ph idx="2" type="pic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42"/>
          <p:cNvSpPr txBox="1"/>
          <p:nvPr>
            <p:ph idx="1" type="body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42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" name="Google Shape;110;p42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1" name="Google Shape;111;p42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3"/>
          <p:cNvSpPr txBox="1"/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43"/>
          <p:cNvSpPr txBox="1"/>
          <p:nvPr>
            <p:ph idx="1" type="body"/>
          </p:nvPr>
        </p:nvSpPr>
        <p:spPr>
          <a:xfrm rot="5400000">
            <a:off x="3408363" y="82550"/>
            <a:ext cx="6188075" cy="1121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43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6" name="Google Shape;116;p43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" name="Google Shape;117;p43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4"/>
          <p:cNvSpPr txBox="1"/>
          <p:nvPr>
            <p:ph type="title"/>
          </p:nvPr>
        </p:nvSpPr>
        <p:spPr>
          <a:xfrm rot="5400000">
            <a:off x="6576220" y="3250406"/>
            <a:ext cx="8266112" cy="280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44"/>
          <p:cNvSpPr txBox="1"/>
          <p:nvPr>
            <p:ph idx="1" type="body"/>
          </p:nvPr>
        </p:nvSpPr>
        <p:spPr>
          <a:xfrm rot="5400000">
            <a:off x="891382" y="521494"/>
            <a:ext cx="8266112" cy="826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44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" name="Google Shape;122;p44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3" name="Google Shape;123;p44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3 Badge.png" id="19" name="Google Shape;1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417" y="12386"/>
            <a:ext cx="1947674" cy="1947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7"/>
          <p:cNvCxnSpPr/>
          <p:nvPr/>
        </p:nvCxnSpPr>
        <p:spPr>
          <a:xfrm rot="10800000">
            <a:off x="2200052" y="1384300"/>
            <a:ext cx="9724764" cy="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1" name="Google Shape;21;p27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" type="body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7"/>
          <p:cNvSpPr txBox="1"/>
          <p:nvPr>
            <p:ph idx="2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36"/>
              <a:buFont typeface="Tahoma"/>
              <a:buNone/>
              <a:defRPr sz="2236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0"/>
          <p:cNvSpPr txBox="1"/>
          <p:nvPr>
            <p:ph idx="1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  <a:defRPr sz="2600"/>
            </a:lvl1pPr>
            <a:lvl2pPr indent="-3937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Char char="•"/>
              <a:defRPr sz="2600"/>
            </a:lvl2pPr>
            <a:lvl3pPr indent="-3937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Char char="•"/>
              <a:defRPr sz="2600"/>
            </a:lvl3pPr>
            <a:lvl4pPr indent="-3937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Char char="•"/>
              <a:defRPr sz="2600"/>
            </a:lvl4pPr>
            <a:lvl5pPr indent="-3937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Char char="•"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072">
          <p15:clr>
            <a:srgbClr val="FBAE40"/>
          </p15:clr>
        </p15:guide>
        <p15:guide id="2" pos="40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 Power Point.png" id="30" name="Google Shape;3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1015"/>
            <a:ext cx="13004801" cy="9751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unchPadDesignSticker2021.png" id="31" name="Google Shape;3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937" y="283912"/>
            <a:ext cx="1466892" cy="1455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31"/>
          <p:cNvCxnSpPr/>
          <p:nvPr/>
        </p:nvCxnSpPr>
        <p:spPr>
          <a:xfrm rot="10800000">
            <a:off x="2200052" y="1384300"/>
            <a:ext cx="9724764" cy="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3" name="Google Shape;33;p31"/>
          <p:cNvSpPr txBox="1"/>
          <p:nvPr>
            <p:ph type="title"/>
          </p:nvPr>
        </p:nvSpPr>
        <p:spPr>
          <a:xfrm>
            <a:off x="1049799" y="3552907"/>
            <a:ext cx="4886543" cy="99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1049799" y="4833465"/>
            <a:ext cx="4064001" cy="754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87306" y="2431627"/>
            <a:ext cx="11216642" cy="40572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Tahoma"/>
              <a:buNone/>
              <a:defRPr sz="6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87306" y="6527237"/>
            <a:ext cx="1121664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Tahoma"/>
              <a:buNone/>
              <a:defRPr sz="2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Tahoma"/>
              <a:buNone/>
              <a:defRPr sz="2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Tahoma"/>
              <a:buNone/>
              <a:defRPr sz="25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Tahoma"/>
              <a:buNone/>
              <a:defRPr sz="25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Tahoma"/>
              <a:buNone/>
              <a:defRPr sz="25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894080" y="2596444"/>
            <a:ext cx="5527041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33"/>
          <p:cNvSpPr txBox="1"/>
          <p:nvPr>
            <p:ph idx="2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36"/>
              <a:buFont typeface="Tahoma"/>
              <a:buNone/>
              <a:defRPr sz="2236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2144002" y="87731"/>
            <a:ext cx="11216641" cy="1885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" type="body"/>
          </p:nvPr>
        </p:nvSpPr>
        <p:spPr>
          <a:xfrm>
            <a:off x="895774" y="2390987"/>
            <a:ext cx="5501640" cy="1171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b="1" sz="25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b="1" sz="25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b="1" sz="25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b="1" sz="25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2" type="body"/>
          </p:nvPr>
        </p:nvSpPr>
        <p:spPr>
          <a:xfrm>
            <a:off x="6583680" y="2390986"/>
            <a:ext cx="5528735" cy="1171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34"/>
          <p:cNvSpPr txBox="1"/>
          <p:nvPr>
            <p:ph idx="3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36"/>
              <a:buFont typeface="Tahoma"/>
              <a:buNone/>
              <a:defRPr sz="2236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/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35"/>
          <p:cNvSpPr txBox="1"/>
          <p:nvPr>
            <p:ph idx="1" type="subTitle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5"/>
          <p:cNvCxnSpPr/>
          <p:nvPr/>
        </p:nvCxnSpPr>
        <p:spPr>
          <a:xfrm rot="10800000">
            <a:off x="2200052" y="1384300"/>
            <a:ext cx="9724764" cy="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2023 Badge.png" id="8" name="Google Shape;8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2417" y="12386"/>
            <a:ext cx="1947674" cy="19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5"/>
          <p:cNvSpPr txBox="1"/>
          <p:nvPr>
            <p:ph type="title"/>
          </p:nvPr>
        </p:nvSpPr>
        <p:spPr>
          <a:xfrm>
            <a:off x="650240" y="130951"/>
            <a:ext cx="11704320" cy="2144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" type="body"/>
          </p:nvPr>
        </p:nvSpPr>
        <p:spPr>
          <a:xfrm>
            <a:off x="650240" y="2275840"/>
            <a:ext cx="11704320" cy="7477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127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127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4127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4127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4127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4127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4127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4127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4127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/>
          <p:nvPr>
            <p:ph idx="10" type="dt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8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Betsy.Pugel@nasa.gov" TargetMode="External"/><Relationship Id="rId4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28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16.jpg"/><Relationship Id="rId5" Type="http://schemas.openxmlformats.org/officeDocument/2006/relationships/hyperlink" Target="https://www.loc.gov/exhibits/british/brit-7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16.jp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16.jpg"/><Relationship Id="rId5" Type="http://schemas.openxmlformats.org/officeDocument/2006/relationships/image" Target="../media/image18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idx="4294967295" type="ctrTitle"/>
          </p:nvPr>
        </p:nvSpPr>
        <p:spPr>
          <a:xfrm>
            <a:off x="566056" y="5914409"/>
            <a:ext cx="10014857" cy="156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ahoma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Prelude to the STM</a:t>
            </a:r>
            <a:endParaRPr b="0" i="0" sz="6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1"/>
          <p:cNvSpPr txBox="1"/>
          <p:nvPr>
            <p:ph idx="4294967295" type="subTitle"/>
          </p:nvPr>
        </p:nvSpPr>
        <p:spPr>
          <a:xfrm>
            <a:off x="1604007" y="7658343"/>
            <a:ext cx="7938954" cy="930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Betsy Pugel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NASA Goddard Space Flight Center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Betsy.Pugel@nasa.gov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939799" y="9146117"/>
            <a:ext cx="2834642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 the days ahead…</a:t>
            </a:r>
            <a:endParaRPr/>
          </a:p>
        </p:txBody>
      </p:sp>
      <p:sp>
        <p:nvSpPr>
          <p:cNvPr id="251" name="Google Shape;251;p9"/>
          <p:cNvSpPr txBox="1"/>
          <p:nvPr/>
        </p:nvSpPr>
        <p:spPr>
          <a:xfrm>
            <a:off x="704052" y="2171882"/>
            <a:ext cx="4804736" cy="892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Organizing</a:t>
            </a:r>
            <a:endParaRPr b="0" i="0" sz="2800" u="none" cap="none" strike="noStrike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venir"/>
              <a:buNone/>
            </a:pPr>
            <a:r>
              <a:rPr b="0" i="1" lang="en-US" sz="2400" u="none" cap="none" strike="noStrike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Science Traceability Matrix</a:t>
            </a:r>
            <a:endParaRPr/>
          </a:p>
        </p:txBody>
      </p:sp>
      <p:pic>
        <p:nvPicPr>
          <p:cNvPr descr="A diagram with a cartoon child and a magnifying glass&#10;&#10;Description automatically generated" id="252" name="Google Shape;2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799" y="3400098"/>
            <a:ext cx="3721100" cy="53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"/>
          <p:cNvSpPr/>
          <p:nvPr/>
        </p:nvSpPr>
        <p:spPr>
          <a:xfrm>
            <a:off x="312516" y="5471679"/>
            <a:ext cx="3460830" cy="1273215"/>
          </a:xfrm>
          <a:prstGeom prst="ellipse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4831737" y="1899149"/>
            <a:ext cx="7353263" cy="156966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the science address NASA goals?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the investigation address the science?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the instrument/mission implement the investigation robustly?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4831737" y="3917664"/>
            <a:ext cx="7353264" cy="2431435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Traceability Matrix is a tool to: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Track the overall mission requirements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engineers with fundamental requirements needed to design the mission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Show effects of any descoping or losses of elements to the overall science</a:t>
            </a:r>
            <a:endParaRPr/>
          </a:p>
        </p:txBody>
      </p:sp>
      <p:sp>
        <p:nvSpPr>
          <p:cNvPr id="256" name="Google Shape;256;p9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4308475" y="9341274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 Launchpad 2023 - STM Prelude - Pugel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4831736" y="6689169"/>
            <a:ext cx="69484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None/>
            </a:pPr>
            <a:r>
              <a:rPr b="0" i="1" lang="en-US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ChatGPT3’s answer wasn’t too shabby: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None/>
            </a:pPr>
            <a:r>
              <a:rPr b="0" i="1" lang="en-US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“Building a science traceability matrix is an important aspect of scientific research and experimentation. A traceability matrix helps establish clear links between requirements, specifications, test cases, and other project elements, ensuring that each requirement is properly verified and validated. “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/>
          <p:nvPr/>
        </p:nvSpPr>
        <p:spPr>
          <a:xfrm>
            <a:off x="0" y="1"/>
            <a:ext cx="13004800" cy="9753600"/>
          </a:xfrm>
          <a:prstGeom prst="rect">
            <a:avLst/>
          </a:prstGeom>
          <a:solidFill>
            <a:srgbClr val="563E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0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/>
          <p:nvPr/>
        </p:nvSpPr>
        <p:spPr>
          <a:xfrm>
            <a:off x="932138" y="-5646"/>
            <a:ext cx="11019893" cy="9777508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ne Ring - Wikipedia" id="266" name="Google Shape;2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0286" y="1666885"/>
            <a:ext cx="6863595" cy="641982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267" name="Google Shape;267;p10"/>
          <p:cNvGrpSpPr/>
          <p:nvPr/>
        </p:nvGrpSpPr>
        <p:grpSpPr>
          <a:xfrm>
            <a:off x="1349621" y="4210470"/>
            <a:ext cx="8662246" cy="1332653"/>
            <a:chOff x="3810" y="2223628"/>
            <a:chExt cx="8662246" cy="1332653"/>
          </a:xfrm>
        </p:grpSpPr>
        <p:sp>
          <p:nvSpPr>
            <p:cNvPr id="268" name="Google Shape;268;p10"/>
            <p:cNvSpPr/>
            <p:nvPr/>
          </p:nvSpPr>
          <p:spPr>
            <a:xfrm>
              <a:off x="3810" y="2223628"/>
              <a:ext cx="3331633" cy="1332653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 txBox="1"/>
            <p:nvPr/>
          </p:nvSpPr>
          <p:spPr>
            <a:xfrm>
              <a:off x="3810" y="2223628"/>
              <a:ext cx="2998470" cy="1332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3335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2669116" y="2223628"/>
              <a:ext cx="3331633" cy="133265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 txBox="1"/>
            <p:nvPr/>
          </p:nvSpPr>
          <p:spPr>
            <a:xfrm>
              <a:off x="3335443" y="2223628"/>
              <a:ext cx="1998980" cy="1332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0000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334423" y="2223628"/>
              <a:ext cx="3331633" cy="133265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6000750" y="2223628"/>
              <a:ext cx="1998980" cy="1332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0000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Requirements</a:t>
              </a:r>
              <a:endParaRPr/>
            </a:p>
          </p:txBody>
        </p:sp>
      </p:grpSp>
      <p:sp>
        <p:nvSpPr>
          <p:cNvPr id="274" name="Google Shape;274;p10"/>
          <p:cNvSpPr txBox="1"/>
          <p:nvPr/>
        </p:nvSpPr>
        <p:spPr>
          <a:xfrm>
            <a:off x="10194313" y="4492076"/>
            <a:ext cx="1223412" cy="7694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STM</a:t>
            </a:r>
            <a:endParaRPr/>
          </a:p>
        </p:txBody>
      </p:sp>
      <p:sp>
        <p:nvSpPr>
          <p:cNvPr id="275" name="Google Shape;275;p10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276" name="Google Shape;276;p10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"/>
          <p:cNvSpPr txBox="1"/>
          <p:nvPr>
            <p:ph type="title"/>
          </p:nvPr>
        </p:nvSpPr>
        <p:spPr>
          <a:xfrm>
            <a:off x="925812" y="6094629"/>
            <a:ext cx="4886543" cy="99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 txBox="1"/>
          <p:nvPr>
            <p:ph idx="1" type="body"/>
          </p:nvPr>
        </p:nvSpPr>
        <p:spPr>
          <a:xfrm>
            <a:off x="925812" y="7421682"/>
            <a:ext cx="6668357" cy="1598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/>
              <a:t>Betsy Pugel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/>
              <a:t>NASA Goddard Space Flight Center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Betsy.Pugel@nasa.gov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/>
              <a:t>(301) 286-6607</a:t>
            </a:r>
            <a:endParaRPr/>
          </a:p>
          <a:p>
            <a:pPr indent="-73541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Amazon.com: Strange Planet (9781472269058): Pyle, Nathan: Books" id="283" name="Google Shape;28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0928" y="523781"/>
            <a:ext cx="5747866" cy="574786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rPr lang="en-US"/>
              <a:t>Backup Slides</a:t>
            </a:r>
            <a:endParaRPr/>
          </a:p>
        </p:txBody>
      </p:sp>
      <p:sp>
        <p:nvSpPr>
          <p:cNvPr id="290" name="Google Shape;290;p12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3"/>
          <p:cNvGrpSpPr/>
          <p:nvPr/>
        </p:nvGrpSpPr>
        <p:grpSpPr>
          <a:xfrm>
            <a:off x="557549" y="0"/>
            <a:ext cx="12202322" cy="3918857"/>
            <a:chOff x="802478" y="0"/>
            <a:chExt cx="12202322" cy="3918857"/>
          </a:xfrm>
        </p:grpSpPr>
        <p:sp>
          <p:nvSpPr>
            <p:cNvPr id="296" name="Google Shape;296;p13"/>
            <p:cNvSpPr/>
            <p:nvPr/>
          </p:nvSpPr>
          <p:spPr>
            <a:xfrm>
              <a:off x="3224153" y="1119189"/>
              <a:ext cx="1416542" cy="1589288"/>
            </a:xfrm>
            <a:prstGeom prst="roundRect">
              <a:avLst>
                <a:gd fmla="val 16667" name="adj"/>
              </a:avLst>
            </a:prstGeom>
            <a:noFill/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3350694" y="1313666"/>
              <a:ext cx="11634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Goals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&amp;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pic>
          <p:nvPicPr>
            <p:cNvPr descr="Strange Planet #399 - Album on Imgur" id="298" name="Google Shape;298;p13"/>
            <p:cNvPicPr preferRelativeResize="0"/>
            <p:nvPr/>
          </p:nvPicPr>
          <p:blipFill rotWithShape="1">
            <a:blip r:embed="rId3">
              <a:alphaModFix/>
            </a:blip>
            <a:srcRect b="50845" l="0" r="50098" t="0"/>
            <a:stretch/>
          </p:blipFill>
          <p:spPr>
            <a:xfrm>
              <a:off x="4676411" y="0"/>
              <a:ext cx="3978375" cy="3918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3"/>
            <p:cNvSpPr txBox="1"/>
            <p:nvPr/>
          </p:nvSpPr>
          <p:spPr>
            <a:xfrm>
              <a:off x="802478" y="1590666"/>
              <a:ext cx="10381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 rot="10800000">
              <a:off x="2067334" y="1717042"/>
              <a:ext cx="868680" cy="519955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 txBox="1"/>
            <p:nvPr/>
          </p:nvSpPr>
          <p:spPr>
            <a:xfrm>
              <a:off x="10071329" y="231048"/>
              <a:ext cx="1740218" cy="7078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4000"/>
                <a:buFont typeface="Avenir"/>
                <a:buNone/>
              </a:pPr>
              <a:r>
                <a:rPr b="1" i="0" lang="en-US" sz="4000" u="none" cap="none" strike="noStrike">
                  <a:solidFill>
                    <a:srgbClr val="0070C0"/>
                  </a:solidFill>
                  <a:latin typeface="Avenir"/>
                  <a:ea typeface="Avenir"/>
                  <a:cs typeface="Avenir"/>
                  <a:sym typeface="Avenir"/>
                </a:rPr>
                <a:t>Why?...</a:t>
              </a:r>
              <a:endParaRPr/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8674129" y="2805999"/>
              <a:ext cx="4330671" cy="46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venir"/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Avenir"/>
                  <a:ea typeface="Avenir"/>
                  <a:cs typeface="Avenir"/>
                  <a:sym typeface="Avenir"/>
                </a:rPr>
                <a:t>…this series of measurements?</a:t>
              </a:r>
              <a:endParaRPr/>
            </a:p>
          </p:txBody>
        </p:sp>
        <p:sp>
          <p:nvSpPr>
            <p:cNvPr id="303" name="Google Shape;303;p13"/>
            <p:cNvSpPr txBox="1"/>
            <p:nvPr/>
          </p:nvSpPr>
          <p:spPr>
            <a:xfrm>
              <a:off x="9006455" y="1082834"/>
              <a:ext cx="2129748" cy="46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venir"/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Avenir"/>
                  <a:ea typeface="Avenir"/>
                  <a:cs typeface="Avenir"/>
                  <a:sym typeface="Avenir"/>
                </a:rPr>
                <a:t>…this mission?</a:t>
              </a:r>
              <a:endParaRPr/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8654787" y="2283163"/>
              <a:ext cx="3160479" cy="46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venir"/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Avenir"/>
                  <a:ea typeface="Avenir"/>
                  <a:cs typeface="Avenir"/>
                  <a:sym typeface="Avenir"/>
                </a:rPr>
                <a:t>…this planetary body?</a:t>
              </a:r>
              <a:endParaRPr/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11487871" y="1155848"/>
              <a:ext cx="1113444" cy="46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venir"/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Avenir"/>
                  <a:ea typeface="Avenir"/>
                  <a:cs typeface="Avenir"/>
                  <a:sym typeface="Avenir"/>
                </a:rPr>
                <a:t>…now?</a:t>
              </a:r>
              <a:endParaRPr/>
            </a:p>
          </p:txBody>
        </p:sp>
        <p:sp>
          <p:nvSpPr>
            <p:cNvPr id="306" name="Google Shape;306;p13"/>
            <p:cNvSpPr txBox="1"/>
            <p:nvPr/>
          </p:nvSpPr>
          <p:spPr>
            <a:xfrm>
              <a:off x="10032686" y="1678684"/>
              <a:ext cx="2120130" cy="461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venir"/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Avenir"/>
                  <a:ea typeface="Avenir"/>
                  <a:cs typeface="Avenir"/>
                  <a:sym typeface="Avenir"/>
                </a:rPr>
                <a:t>…this science?</a:t>
              </a:r>
              <a:endParaRPr/>
            </a:p>
          </p:txBody>
        </p:sp>
      </p:grpSp>
      <p:pic>
        <p:nvPicPr>
          <p:cNvPr descr="Table&#10;&#10;Description automatically generated" id="307" name="Google Shape;307;p13"/>
          <p:cNvPicPr preferRelativeResize="0"/>
          <p:nvPr/>
        </p:nvPicPr>
        <p:blipFill rotWithShape="1">
          <a:blip r:embed="rId4">
            <a:alphaModFix/>
          </a:blip>
          <a:srcRect b="16706" l="8648" r="26214" t="26705"/>
          <a:stretch/>
        </p:blipFill>
        <p:spPr>
          <a:xfrm>
            <a:off x="1145829" y="4000239"/>
            <a:ext cx="10714823" cy="634382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3"/>
          <p:cNvSpPr/>
          <p:nvPr/>
        </p:nvSpPr>
        <p:spPr>
          <a:xfrm>
            <a:off x="1301320" y="6444855"/>
            <a:ext cx="2132137" cy="21239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BAE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7"/>
              <a:buFont typeface="Calibri"/>
              <a:buNone/>
            </a:pPr>
            <a:r>
              <a:t/>
            </a:r>
            <a:endParaRPr b="0" i="0" sz="170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744323" y="6782248"/>
            <a:ext cx="1343871" cy="14491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7"/>
              <a:buFont typeface="Calibri"/>
              <a:buNone/>
            </a:pPr>
            <a:r>
              <a:t/>
            </a:r>
            <a:endParaRPr b="0" i="0" sz="170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1860362" y="7066624"/>
            <a:ext cx="1116011" cy="8804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7"/>
              <a:buFont typeface="Calibri"/>
              <a:buNone/>
            </a:pPr>
            <a:r>
              <a:rPr b="0" i="0" lang="en-US" sz="1707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7"/>
              <a:buFont typeface="Calibri"/>
              <a:buNone/>
            </a:pPr>
            <a:r>
              <a:rPr b="0" i="0" lang="en-US" sz="1707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Goals &amp;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7"/>
              <a:buFont typeface="Calibri"/>
              <a:buNone/>
            </a:pPr>
            <a:r>
              <a:rPr b="0" i="0" lang="en-US" sz="1707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</p:txBody>
      </p:sp>
      <p:sp>
        <p:nvSpPr>
          <p:cNvPr id="311" name="Google Shape;311;p13"/>
          <p:cNvSpPr txBox="1"/>
          <p:nvPr/>
        </p:nvSpPr>
        <p:spPr>
          <a:xfrm>
            <a:off x="3666115" y="5748665"/>
            <a:ext cx="7297025" cy="1631216"/>
          </a:xfrm>
          <a:prstGeom prst="rect">
            <a:avLst/>
          </a:prstGeom>
          <a:solidFill>
            <a:srgbClr val="C8F7D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COLUMN 1: Science goals are: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Broad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Identified by NASA as “high value”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Established by relevant priorities from NASA and National Academies documents</a:t>
            </a:r>
            <a:endParaRPr/>
          </a:p>
        </p:txBody>
      </p:sp>
      <p:sp>
        <p:nvSpPr>
          <p:cNvPr id="312" name="Google Shape;312;p13"/>
          <p:cNvSpPr txBox="1"/>
          <p:nvPr/>
        </p:nvSpPr>
        <p:spPr>
          <a:xfrm>
            <a:off x="3666115" y="7604626"/>
            <a:ext cx="7266209" cy="1015663"/>
          </a:xfrm>
          <a:prstGeom prst="rect">
            <a:avLst/>
          </a:prstGeom>
          <a:solidFill>
            <a:srgbClr val="C8F7D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COLUMN 2: Science Objectives are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3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endParaRPr/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Capable of being validated</a:t>
            </a:r>
            <a:endParaRPr/>
          </a:p>
        </p:txBody>
      </p:sp>
      <p:pic>
        <p:nvPicPr>
          <p:cNvPr descr="One Ring - Wikipedia" id="313" name="Google Shape;31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036413"/>
            <a:ext cx="1024239" cy="9376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14" name="Google Shape;314;p13"/>
          <p:cNvSpPr txBox="1"/>
          <p:nvPr/>
        </p:nvSpPr>
        <p:spPr>
          <a:xfrm>
            <a:off x="235970" y="4374426"/>
            <a:ext cx="6431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STM</a:t>
            </a:r>
            <a:endParaRPr/>
          </a:p>
        </p:txBody>
      </p:sp>
      <p:sp>
        <p:nvSpPr>
          <p:cNvPr id="315" name="Google Shape;315;p13"/>
          <p:cNvSpPr/>
          <p:nvPr/>
        </p:nvSpPr>
        <p:spPr>
          <a:xfrm>
            <a:off x="971496" y="4089313"/>
            <a:ext cx="2889523" cy="787488"/>
          </a:xfrm>
          <a:prstGeom prst="ellipse">
            <a:avLst/>
          </a:prstGeom>
          <a:noFill/>
          <a:ln cap="flat" cmpd="sng" w="381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3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317" name="Google Shape;317;p13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4"/>
          <p:cNvGrpSpPr/>
          <p:nvPr/>
        </p:nvGrpSpPr>
        <p:grpSpPr>
          <a:xfrm>
            <a:off x="351866" y="3358000"/>
            <a:ext cx="1269830" cy="1129613"/>
            <a:chOff x="183413" y="1487777"/>
            <a:chExt cx="1760267" cy="1650250"/>
          </a:xfrm>
        </p:grpSpPr>
        <p:pic>
          <p:nvPicPr>
            <p:cNvPr descr="One Ring - Wikipedia" id="324" name="Google Shape;32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3413" y="1487777"/>
              <a:ext cx="1760267" cy="16502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325" name="Google Shape;325;p14"/>
            <p:cNvSpPr txBox="1"/>
            <p:nvPr/>
          </p:nvSpPr>
          <p:spPr>
            <a:xfrm>
              <a:off x="746189" y="2115924"/>
              <a:ext cx="638316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20"/>
                <a:buFont typeface="Calibri"/>
                <a:buNone/>
              </a:pPr>
              <a:r>
                <a:rPr b="1" i="0" lang="en-US" sz="192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STM</a:t>
              </a:r>
              <a:endParaRPr/>
            </a:p>
          </p:txBody>
        </p:sp>
      </p:grpSp>
      <p:sp>
        <p:nvSpPr>
          <p:cNvPr id="326" name="Google Shape;326;p14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1621696" y="2986932"/>
            <a:ext cx="10987649" cy="6343826"/>
            <a:chOff x="1618560" y="1704887"/>
            <a:chExt cx="10987649" cy="6343826"/>
          </a:xfrm>
        </p:grpSpPr>
        <p:pic>
          <p:nvPicPr>
            <p:cNvPr descr="Table&#10;&#10;Description automatically generated" id="328" name="Google Shape;328;p14"/>
            <p:cNvPicPr preferRelativeResize="0"/>
            <p:nvPr/>
          </p:nvPicPr>
          <p:blipFill rotWithShape="1">
            <a:blip r:embed="rId4">
              <a:alphaModFix/>
            </a:blip>
            <a:srcRect b="16706" l="8648" r="26214" t="26705"/>
            <a:stretch/>
          </p:blipFill>
          <p:spPr>
            <a:xfrm>
              <a:off x="1788189" y="1704887"/>
              <a:ext cx="10714823" cy="6343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14"/>
            <p:cNvSpPr/>
            <p:nvPr/>
          </p:nvSpPr>
          <p:spPr>
            <a:xfrm>
              <a:off x="1618560" y="3904974"/>
              <a:ext cx="2457257" cy="253028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BAE1D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4065452" y="3917667"/>
              <a:ext cx="2436948" cy="253028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BCB0B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192699" y="4530145"/>
              <a:ext cx="1343871" cy="144918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4"/>
            <p:cNvSpPr txBox="1"/>
            <p:nvPr/>
          </p:nvSpPr>
          <p:spPr>
            <a:xfrm>
              <a:off x="2295895" y="4829552"/>
              <a:ext cx="1116011" cy="8804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Goals &amp;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cxnSp>
          <p:nvCxnSpPr>
            <p:cNvPr id="333" name="Google Shape;333;p14"/>
            <p:cNvCxnSpPr/>
            <p:nvPr/>
          </p:nvCxnSpPr>
          <p:spPr>
            <a:xfrm flipH="1" rot="10800000">
              <a:off x="3536570" y="4439364"/>
              <a:ext cx="511897" cy="284076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" name="Google Shape;334;p14"/>
            <p:cNvCxnSpPr/>
            <p:nvPr/>
          </p:nvCxnSpPr>
          <p:spPr>
            <a:xfrm flipH="1" rot="10800000">
              <a:off x="3563922" y="4781145"/>
              <a:ext cx="511897" cy="284076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" name="Google Shape;335;p14"/>
            <p:cNvCxnSpPr/>
            <p:nvPr/>
          </p:nvCxnSpPr>
          <p:spPr>
            <a:xfrm flipH="1" rot="10800000">
              <a:off x="3563921" y="5164240"/>
              <a:ext cx="511897" cy="284076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6" name="Google Shape;336;p14"/>
            <p:cNvSpPr txBox="1"/>
            <p:nvPr/>
          </p:nvSpPr>
          <p:spPr>
            <a:xfrm>
              <a:off x="4043774" y="4226474"/>
              <a:ext cx="1353256" cy="35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1</a:t>
              </a:r>
              <a:endParaRPr/>
            </a:p>
          </p:txBody>
        </p:sp>
        <p:sp>
          <p:nvSpPr>
            <p:cNvPr id="337" name="Google Shape;337;p14"/>
            <p:cNvSpPr txBox="1"/>
            <p:nvPr/>
          </p:nvSpPr>
          <p:spPr>
            <a:xfrm>
              <a:off x="4043774" y="4627038"/>
              <a:ext cx="1353256" cy="35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2</a:t>
              </a:r>
              <a:endParaRPr/>
            </a:p>
          </p:txBody>
        </p:sp>
        <p:cxnSp>
          <p:nvCxnSpPr>
            <p:cNvPr id="338" name="Google Shape;338;p14"/>
            <p:cNvCxnSpPr/>
            <p:nvPr/>
          </p:nvCxnSpPr>
          <p:spPr>
            <a:xfrm flipH="1" rot="10800000">
              <a:off x="3563921" y="5551091"/>
              <a:ext cx="511897" cy="284076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9" name="Google Shape;339;p14"/>
            <p:cNvSpPr txBox="1"/>
            <p:nvPr/>
          </p:nvSpPr>
          <p:spPr>
            <a:xfrm>
              <a:off x="4041371" y="5404612"/>
              <a:ext cx="1358064" cy="35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n</a:t>
              </a:r>
              <a:endParaRPr/>
            </a:p>
          </p:txBody>
        </p:sp>
        <p:sp>
          <p:nvSpPr>
            <p:cNvPr id="340" name="Google Shape;340;p14"/>
            <p:cNvSpPr txBox="1"/>
            <p:nvPr/>
          </p:nvSpPr>
          <p:spPr>
            <a:xfrm>
              <a:off x="4552730" y="5014611"/>
              <a:ext cx="335348" cy="3550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341" name="Google Shape;341;p14"/>
            <p:cNvSpPr txBox="1"/>
            <p:nvPr/>
          </p:nvSpPr>
          <p:spPr>
            <a:xfrm>
              <a:off x="6549859" y="4226474"/>
              <a:ext cx="6056350" cy="646331"/>
            </a:xfrm>
            <a:prstGeom prst="rect">
              <a:avLst/>
            </a:prstGeom>
            <a:solidFill>
              <a:srgbClr val="CBCD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COLUMN 3: Physical Parameter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Real-world property of the target under investigation </a:t>
              </a:r>
              <a:endParaRPr/>
            </a:p>
          </p:txBody>
        </p:sp>
        <p:sp>
          <p:nvSpPr>
            <p:cNvPr id="342" name="Google Shape;342;p14"/>
            <p:cNvSpPr txBox="1"/>
            <p:nvPr/>
          </p:nvSpPr>
          <p:spPr>
            <a:xfrm>
              <a:off x="6549859" y="4982072"/>
              <a:ext cx="6056350" cy="1477328"/>
            </a:xfrm>
            <a:prstGeom prst="rect">
              <a:avLst/>
            </a:prstGeom>
            <a:solidFill>
              <a:srgbClr val="CBCD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COLUMN 4: Observables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Measured observables to determine/infer physical parameters of the body under investigation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Quantify how well those parameters need to be determined to meet your science objectives.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4"/>
          <p:cNvSpPr/>
          <p:nvPr/>
        </p:nvSpPr>
        <p:spPr>
          <a:xfrm>
            <a:off x="433454" y="892718"/>
            <a:ext cx="1416542" cy="158928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4"/>
          <p:cNvSpPr txBox="1"/>
          <p:nvPr/>
        </p:nvSpPr>
        <p:spPr>
          <a:xfrm>
            <a:off x="562721" y="1087197"/>
            <a:ext cx="11634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</p:txBody>
      </p:sp>
      <p:cxnSp>
        <p:nvCxnSpPr>
          <p:cNvPr id="345" name="Google Shape;345;p14"/>
          <p:cNvCxnSpPr/>
          <p:nvPr/>
        </p:nvCxnSpPr>
        <p:spPr>
          <a:xfrm flipH="1" rot="10800000">
            <a:off x="1849996" y="793160"/>
            <a:ext cx="539578" cy="31153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4"/>
          <p:cNvCxnSpPr/>
          <p:nvPr/>
        </p:nvCxnSpPr>
        <p:spPr>
          <a:xfrm flipH="1" rot="10800000">
            <a:off x="1878827" y="1167983"/>
            <a:ext cx="539578" cy="31153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4"/>
          <p:cNvCxnSpPr/>
          <p:nvPr/>
        </p:nvCxnSpPr>
        <p:spPr>
          <a:xfrm flipH="1" rot="10800000">
            <a:off x="1878826" y="1588114"/>
            <a:ext cx="539578" cy="31153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8" name="Google Shape;348;p14"/>
          <p:cNvSpPr txBox="1"/>
          <p:nvPr/>
        </p:nvSpPr>
        <p:spPr>
          <a:xfrm>
            <a:off x="2389574" y="559689"/>
            <a:ext cx="1416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1</a:t>
            </a:r>
            <a:endParaRPr/>
          </a:p>
        </p:txBody>
      </p:sp>
      <p:sp>
        <p:nvSpPr>
          <p:cNvPr id="349" name="Google Shape;349;p14"/>
          <p:cNvSpPr txBox="1"/>
          <p:nvPr/>
        </p:nvSpPr>
        <p:spPr>
          <a:xfrm>
            <a:off x="2389574" y="998978"/>
            <a:ext cx="1416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2</a:t>
            </a:r>
            <a:endParaRPr/>
          </a:p>
        </p:txBody>
      </p:sp>
      <p:cxnSp>
        <p:nvCxnSpPr>
          <p:cNvPr id="350" name="Google Shape;350;p14"/>
          <p:cNvCxnSpPr/>
          <p:nvPr/>
        </p:nvCxnSpPr>
        <p:spPr>
          <a:xfrm flipH="1" rot="10800000">
            <a:off x="1878826" y="2012365"/>
            <a:ext cx="539578" cy="31153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1" name="Google Shape;351;p14"/>
          <p:cNvSpPr txBox="1"/>
          <p:nvPr/>
        </p:nvSpPr>
        <p:spPr>
          <a:xfrm>
            <a:off x="2389574" y="1851725"/>
            <a:ext cx="1416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n</a:t>
            </a:r>
            <a:endParaRPr/>
          </a:p>
        </p:txBody>
      </p:sp>
      <p:sp>
        <p:nvSpPr>
          <p:cNvPr id="352" name="Google Shape;352;p14"/>
          <p:cNvSpPr txBox="1"/>
          <p:nvPr/>
        </p:nvSpPr>
        <p:spPr>
          <a:xfrm>
            <a:off x="2926164" y="1424020"/>
            <a:ext cx="3433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pic>
        <p:nvPicPr>
          <p:cNvPr descr="Strange Planet #399 - Album on Imgur" id="353" name="Google Shape;353;p14"/>
          <p:cNvPicPr preferRelativeResize="0"/>
          <p:nvPr/>
        </p:nvPicPr>
        <p:blipFill rotWithShape="1">
          <a:blip r:embed="rId5">
            <a:alphaModFix/>
          </a:blip>
          <a:srcRect b="51660" l="0" r="0" t="0"/>
          <a:stretch/>
        </p:blipFill>
        <p:spPr>
          <a:xfrm>
            <a:off x="3839893" y="8001"/>
            <a:ext cx="6056351" cy="292754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4"/>
          <p:cNvSpPr/>
          <p:nvPr/>
        </p:nvSpPr>
        <p:spPr>
          <a:xfrm>
            <a:off x="2406462" y="466098"/>
            <a:ext cx="1416543" cy="185780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4"/>
          <p:cNvSpPr txBox="1"/>
          <p:nvPr/>
        </p:nvSpPr>
        <p:spPr>
          <a:xfrm>
            <a:off x="4151361" y="4390384"/>
            <a:ext cx="6056350" cy="461665"/>
          </a:xfrm>
          <a:prstGeom prst="rect">
            <a:avLst/>
          </a:prstGeom>
          <a:solidFill>
            <a:srgbClr val="CBCD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Scientific Measurement Requirements</a:t>
            </a:r>
            <a:endParaRPr/>
          </a:p>
        </p:txBody>
      </p:sp>
      <p:sp>
        <p:nvSpPr>
          <p:cNvPr id="356" name="Google Shape;356;p14"/>
          <p:cNvSpPr/>
          <p:nvPr/>
        </p:nvSpPr>
        <p:spPr>
          <a:xfrm>
            <a:off x="3795654" y="3044161"/>
            <a:ext cx="2889523" cy="589873"/>
          </a:xfrm>
          <a:prstGeom prst="ellipse">
            <a:avLst/>
          </a:prstGeom>
          <a:noFill/>
          <a:ln cap="flat" cmpd="sng" w="381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4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363" name="Google Shape;363;p15"/>
          <p:cNvPicPr preferRelativeResize="0"/>
          <p:nvPr/>
        </p:nvPicPr>
        <p:blipFill rotWithShape="1">
          <a:blip r:embed="rId3">
            <a:alphaModFix/>
          </a:blip>
          <a:srcRect b="16706" l="8648" r="26214" t="26705"/>
          <a:stretch/>
        </p:blipFill>
        <p:spPr>
          <a:xfrm>
            <a:off x="1788189" y="1704887"/>
            <a:ext cx="10714823" cy="6343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15"/>
          <p:cNvGrpSpPr/>
          <p:nvPr/>
        </p:nvGrpSpPr>
        <p:grpSpPr>
          <a:xfrm>
            <a:off x="1618560" y="3904974"/>
            <a:ext cx="10884452" cy="2542976"/>
            <a:chOff x="874644" y="2543203"/>
            <a:chExt cx="11473039" cy="2788820"/>
          </a:xfrm>
        </p:grpSpPr>
        <p:sp>
          <p:nvSpPr>
            <p:cNvPr id="365" name="Google Shape;365;p15"/>
            <p:cNvSpPr/>
            <p:nvPr/>
          </p:nvSpPr>
          <p:spPr>
            <a:xfrm>
              <a:off x="874644" y="2543203"/>
              <a:ext cx="2590136" cy="2774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BAE1D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453854" y="2557123"/>
              <a:ext cx="8893829" cy="2774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BCB0B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479830" y="3228813"/>
              <a:ext cx="1416542" cy="158928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5"/>
            <p:cNvSpPr txBox="1"/>
            <p:nvPr/>
          </p:nvSpPr>
          <p:spPr>
            <a:xfrm>
              <a:off x="1612691" y="3512735"/>
              <a:ext cx="1176360" cy="9655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Goals &amp;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cxnSp>
          <p:nvCxnSpPr>
            <p:cNvPr id="369" name="Google Shape;369;p15"/>
            <p:cNvCxnSpPr/>
            <p:nvPr/>
          </p:nvCxnSpPr>
          <p:spPr>
            <a:xfrm flipH="1" rot="10800000">
              <a:off x="2896372" y="3129255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0" name="Google Shape;370;p15"/>
            <p:cNvCxnSpPr/>
            <p:nvPr/>
          </p:nvCxnSpPr>
          <p:spPr>
            <a:xfrm flipH="1" rot="10800000">
              <a:off x="2925203" y="3504078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1" name="Google Shape;371;p15"/>
            <p:cNvCxnSpPr/>
            <p:nvPr/>
          </p:nvCxnSpPr>
          <p:spPr>
            <a:xfrm flipH="1" rot="10800000">
              <a:off x="2925202" y="3924209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2" name="Google Shape;372;p15"/>
            <p:cNvSpPr txBox="1"/>
            <p:nvPr/>
          </p:nvSpPr>
          <p:spPr>
            <a:xfrm>
              <a:off x="3431004" y="2895784"/>
              <a:ext cx="1426435" cy="38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1</a:t>
              </a:r>
              <a:endParaRPr/>
            </a:p>
          </p:txBody>
        </p:sp>
        <p:sp>
          <p:nvSpPr>
            <p:cNvPr id="373" name="Google Shape;373;p15"/>
            <p:cNvSpPr txBox="1"/>
            <p:nvPr/>
          </p:nvSpPr>
          <p:spPr>
            <a:xfrm>
              <a:off x="3431004" y="3335073"/>
              <a:ext cx="1426435" cy="38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2</a:t>
              </a:r>
              <a:endParaRPr/>
            </a:p>
          </p:txBody>
        </p:sp>
        <p:cxnSp>
          <p:nvCxnSpPr>
            <p:cNvPr id="374" name="Google Shape;374;p15"/>
            <p:cNvCxnSpPr/>
            <p:nvPr/>
          </p:nvCxnSpPr>
          <p:spPr>
            <a:xfrm flipH="1" rot="10800000">
              <a:off x="2925202" y="4348460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5" name="Google Shape;375;p15"/>
            <p:cNvSpPr txBox="1"/>
            <p:nvPr/>
          </p:nvSpPr>
          <p:spPr>
            <a:xfrm>
              <a:off x="3428471" y="4187820"/>
              <a:ext cx="1431503" cy="38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n</a:t>
              </a:r>
              <a:endParaRPr/>
            </a:p>
          </p:txBody>
        </p:sp>
        <p:sp>
          <p:nvSpPr>
            <p:cNvPr id="376" name="Google Shape;376;p15"/>
            <p:cNvSpPr txBox="1"/>
            <p:nvPr/>
          </p:nvSpPr>
          <p:spPr>
            <a:xfrm>
              <a:off x="3967482" y="3760115"/>
              <a:ext cx="353482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cxnSp>
          <p:nvCxnSpPr>
            <p:cNvPr id="377" name="Google Shape;377;p15"/>
            <p:cNvCxnSpPr/>
            <p:nvPr/>
          </p:nvCxnSpPr>
          <p:spPr>
            <a:xfrm flipH="1" rot="10800000">
              <a:off x="4873088" y="3080450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8" name="Google Shape;378;p15"/>
            <p:cNvCxnSpPr/>
            <p:nvPr/>
          </p:nvCxnSpPr>
          <p:spPr>
            <a:xfrm flipH="1" rot="10800000">
              <a:off x="4873088" y="3519739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9" name="Google Shape;379;p15"/>
            <p:cNvCxnSpPr/>
            <p:nvPr/>
          </p:nvCxnSpPr>
          <p:spPr>
            <a:xfrm flipH="1" rot="10800000">
              <a:off x="4873088" y="3944781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0" name="Google Shape;380;p15"/>
            <p:cNvCxnSpPr/>
            <p:nvPr/>
          </p:nvCxnSpPr>
          <p:spPr>
            <a:xfrm flipH="1" rot="10800000">
              <a:off x="4873088" y="4372486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1" name="Google Shape;381;p15"/>
            <p:cNvSpPr txBox="1"/>
            <p:nvPr/>
          </p:nvSpPr>
          <p:spPr>
            <a:xfrm>
              <a:off x="5647477" y="2895784"/>
              <a:ext cx="1269293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 1A</a:t>
              </a:r>
              <a:endParaRPr/>
            </a:p>
          </p:txBody>
        </p:sp>
        <p:sp>
          <p:nvSpPr>
            <p:cNvPr id="382" name="Google Shape;382;p15"/>
            <p:cNvSpPr txBox="1"/>
            <p:nvPr/>
          </p:nvSpPr>
          <p:spPr>
            <a:xfrm>
              <a:off x="6789882" y="2897088"/>
              <a:ext cx="1164533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, 1B, 1C, …</a:t>
              </a:r>
              <a:endParaRPr/>
            </a:p>
          </p:txBody>
        </p:sp>
        <p:sp>
          <p:nvSpPr>
            <p:cNvPr id="383" name="Google Shape;383;p15"/>
            <p:cNvSpPr txBox="1"/>
            <p:nvPr/>
          </p:nvSpPr>
          <p:spPr>
            <a:xfrm>
              <a:off x="5647477" y="3333770"/>
              <a:ext cx="1269293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 2A</a:t>
              </a:r>
              <a:endParaRPr/>
            </a:p>
          </p:txBody>
        </p:sp>
        <p:sp>
          <p:nvSpPr>
            <p:cNvPr id="384" name="Google Shape;384;p15"/>
            <p:cNvSpPr txBox="1"/>
            <p:nvPr/>
          </p:nvSpPr>
          <p:spPr>
            <a:xfrm>
              <a:off x="6783123" y="3335073"/>
              <a:ext cx="1178050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, 2B, 2C, ...</a:t>
              </a:r>
              <a:endParaRPr/>
            </a:p>
          </p:txBody>
        </p:sp>
        <p:sp>
          <p:nvSpPr>
            <p:cNvPr id="385" name="Google Shape;385;p15"/>
            <p:cNvSpPr txBox="1"/>
            <p:nvPr/>
          </p:nvSpPr>
          <p:spPr>
            <a:xfrm>
              <a:off x="5644943" y="4186516"/>
              <a:ext cx="1274361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 nA</a:t>
              </a:r>
              <a:endParaRPr b="0" i="0" sz="1707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5"/>
            <p:cNvSpPr txBox="1"/>
            <p:nvPr/>
          </p:nvSpPr>
          <p:spPr>
            <a:xfrm>
              <a:off x="6778056" y="4187820"/>
              <a:ext cx="1188188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, nB, nC, ...</a:t>
              </a:r>
              <a:endParaRPr/>
            </a:p>
          </p:txBody>
        </p:sp>
        <p:sp>
          <p:nvSpPr>
            <p:cNvPr id="387" name="Google Shape;387;p15"/>
            <p:cNvSpPr txBox="1"/>
            <p:nvPr/>
          </p:nvSpPr>
          <p:spPr>
            <a:xfrm>
              <a:off x="6569713" y="3751344"/>
              <a:ext cx="353482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388" name="Google Shape;388;p15"/>
            <p:cNvSpPr txBox="1"/>
            <p:nvPr/>
          </p:nvSpPr>
          <p:spPr>
            <a:xfrm>
              <a:off x="9300952" y="2843911"/>
              <a:ext cx="2394624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Variables measured on </a:t>
              </a: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852756" y="3432815"/>
              <a:ext cx="1416542" cy="7413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Instrument 1</a:t>
              </a: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10767771" y="3445172"/>
              <a:ext cx="1416542" cy="7413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Instrument n</a:t>
              </a:r>
              <a:endParaRPr/>
            </a:p>
          </p:txBody>
        </p:sp>
        <p:sp>
          <p:nvSpPr>
            <p:cNvPr id="391" name="Google Shape;391;p15"/>
            <p:cNvSpPr txBox="1"/>
            <p:nvPr/>
          </p:nvSpPr>
          <p:spPr>
            <a:xfrm>
              <a:off x="10333447" y="3537401"/>
              <a:ext cx="353482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</p:grpSp>
      <p:pic>
        <p:nvPicPr>
          <p:cNvPr descr="One Ring - Wikipedia" id="392" name="Google Shape;39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413" y="1487777"/>
            <a:ext cx="1760267" cy="16502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93" name="Google Shape;393;p15"/>
          <p:cNvSpPr txBox="1"/>
          <p:nvPr/>
        </p:nvSpPr>
        <p:spPr>
          <a:xfrm>
            <a:off x="746189" y="2115924"/>
            <a:ext cx="62869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STM</a:t>
            </a:r>
            <a:endParaRPr/>
          </a:p>
        </p:txBody>
      </p:sp>
      <p:sp>
        <p:nvSpPr>
          <p:cNvPr id="394" name="Google Shape;394;p15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395" name="Google Shape;395;p15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6" name="Google Shape;396;p15"/>
          <p:cNvSpPr txBox="1"/>
          <p:nvPr/>
        </p:nvSpPr>
        <p:spPr>
          <a:xfrm>
            <a:off x="10110221" y="8225466"/>
            <a:ext cx="2926080" cy="3894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8750" lIns="97525" spcFirstLastPara="1" rIns="97525" wrap="square" tIns="48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80"/>
              <a:buFont typeface="Calibri"/>
              <a:buNone/>
            </a:pPr>
            <a:fld id="{00000000-1234-1234-1234-123412341234}" type="slidenum">
              <a:rPr b="0" i="0" lang="en-US" sz="1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8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5"/>
          <p:cNvSpPr/>
          <p:nvPr/>
        </p:nvSpPr>
        <p:spPr>
          <a:xfrm>
            <a:off x="9398350" y="8340834"/>
            <a:ext cx="3627916" cy="272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73"/>
              <a:buFont typeface="Calibri"/>
              <a:buNone/>
            </a:pPr>
            <a:r>
              <a:rPr b="0" i="0" lang="en-US" sz="1173" u="sng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Photo - https://www.loc.gov/exhibits/british/brit-7.html</a:t>
            </a:r>
            <a:endParaRPr b="0" i="0" sz="1173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5"/>
          <p:cNvSpPr txBox="1"/>
          <p:nvPr/>
        </p:nvSpPr>
        <p:spPr>
          <a:xfrm>
            <a:off x="4759049" y="2880750"/>
            <a:ext cx="3486703" cy="10113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93"/>
              <a:buFont typeface="Short Stack"/>
              <a:buNone/>
            </a:pPr>
            <a:r>
              <a:rPr b="0" i="0" lang="en-US" sz="1493" u="none" cap="none" strike="noStrik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You can’t always get what you want, but if you try sometimes, you just might find, you get what you need…</a:t>
            </a:r>
            <a:endParaRPr/>
          </a:p>
        </p:txBody>
      </p:sp>
      <p:sp>
        <p:nvSpPr>
          <p:cNvPr id="399" name="Google Shape;399;p15"/>
          <p:cNvSpPr txBox="1"/>
          <p:nvPr/>
        </p:nvSpPr>
        <p:spPr>
          <a:xfrm>
            <a:off x="8544854" y="2834671"/>
            <a:ext cx="1565367" cy="10113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4B5"/>
              </a:buClr>
              <a:buSzPts val="1493"/>
              <a:buFont typeface="Short Stack"/>
              <a:buNone/>
            </a:pPr>
            <a:r>
              <a:rPr b="0" i="0" lang="en-US" sz="1493" u="none" cap="none" strike="noStrike">
                <a:solidFill>
                  <a:srgbClr val="44B4B5"/>
                </a:solidFill>
                <a:latin typeface="Short Stack"/>
                <a:ea typeface="Short Stack"/>
                <a:cs typeface="Short Stack"/>
                <a:sym typeface="Short Stack"/>
              </a:rPr>
              <a:t>I want it all,  I want it all, I want it all…</a:t>
            </a:r>
            <a:endParaRPr/>
          </a:p>
        </p:txBody>
      </p:sp>
      <p:sp>
        <p:nvSpPr>
          <p:cNvPr id="400" name="Google Shape;400;p15"/>
          <p:cNvSpPr txBox="1"/>
          <p:nvPr/>
        </p:nvSpPr>
        <p:spPr>
          <a:xfrm>
            <a:off x="4458109" y="877334"/>
            <a:ext cx="5652112" cy="707886"/>
          </a:xfrm>
          <a:prstGeom prst="rect">
            <a:avLst/>
          </a:prstGeom>
          <a:solidFill>
            <a:srgbClr val="CBCD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 Requirements: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Functional requirements for each instrument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406" name="Google Shape;406;p16"/>
          <p:cNvPicPr preferRelativeResize="0"/>
          <p:nvPr/>
        </p:nvPicPr>
        <p:blipFill rotWithShape="1">
          <a:blip r:embed="rId3">
            <a:alphaModFix/>
          </a:blip>
          <a:srcRect b="16706" l="8648" r="26214" t="26705"/>
          <a:stretch/>
        </p:blipFill>
        <p:spPr>
          <a:xfrm>
            <a:off x="1788189" y="1704887"/>
            <a:ext cx="10714823" cy="6343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16"/>
          <p:cNvGrpSpPr/>
          <p:nvPr/>
        </p:nvGrpSpPr>
        <p:grpSpPr>
          <a:xfrm>
            <a:off x="1618560" y="3904974"/>
            <a:ext cx="10884452" cy="2542976"/>
            <a:chOff x="874644" y="2543203"/>
            <a:chExt cx="11473039" cy="2788820"/>
          </a:xfrm>
        </p:grpSpPr>
        <p:sp>
          <p:nvSpPr>
            <p:cNvPr id="408" name="Google Shape;408;p16"/>
            <p:cNvSpPr/>
            <p:nvPr/>
          </p:nvSpPr>
          <p:spPr>
            <a:xfrm>
              <a:off x="874644" y="2543203"/>
              <a:ext cx="2590136" cy="2774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BAE1D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453854" y="2557123"/>
              <a:ext cx="8893829" cy="2774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BCB0B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1479830" y="3228813"/>
              <a:ext cx="1416542" cy="158928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 txBox="1"/>
            <p:nvPr/>
          </p:nvSpPr>
          <p:spPr>
            <a:xfrm>
              <a:off x="1588607" y="3557165"/>
              <a:ext cx="1176360" cy="9655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Goals &amp;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cxnSp>
          <p:nvCxnSpPr>
            <p:cNvPr id="412" name="Google Shape;412;p16"/>
            <p:cNvCxnSpPr/>
            <p:nvPr/>
          </p:nvCxnSpPr>
          <p:spPr>
            <a:xfrm flipH="1" rot="10800000">
              <a:off x="2896372" y="3129255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3" name="Google Shape;413;p16"/>
            <p:cNvCxnSpPr/>
            <p:nvPr/>
          </p:nvCxnSpPr>
          <p:spPr>
            <a:xfrm flipH="1" rot="10800000">
              <a:off x="2925203" y="3504078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4" name="Google Shape;414;p16"/>
            <p:cNvCxnSpPr/>
            <p:nvPr/>
          </p:nvCxnSpPr>
          <p:spPr>
            <a:xfrm flipH="1" rot="10800000">
              <a:off x="2925202" y="3924209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5" name="Google Shape;415;p16"/>
            <p:cNvSpPr txBox="1"/>
            <p:nvPr/>
          </p:nvSpPr>
          <p:spPr>
            <a:xfrm>
              <a:off x="3431004" y="2895784"/>
              <a:ext cx="1426435" cy="38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1</a:t>
              </a:r>
              <a:endParaRPr/>
            </a:p>
          </p:txBody>
        </p:sp>
        <p:sp>
          <p:nvSpPr>
            <p:cNvPr id="416" name="Google Shape;416;p16"/>
            <p:cNvSpPr txBox="1"/>
            <p:nvPr/>
          </p:nvSpPr>
          <p:spPr>
            <a:xfrm>
              <a:off x="3431004" y="3335073"/>
              <a:ext cx="1426435" cy="38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2</a:t>
              </a:r>
              <a:endParaRPr/>
            </a:p>
          </p:txBody>
        </p:sp>
        <p:cxnSp>
          <p:nvCxnSpPr>
            <p:cNvPr id="417" name="Google Shape;417;p16"/>
            <p:cNvCxnSpPr/>
            <p:nvPr/>
          </p:nvCxnSpPr>
          <p:spPr>
            <a:xfrm flipH="1" rot="10800000">
              <a:off x="2925202" y="4348460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8" name="Google Shape;418;p16"/>
            <p:cNvSpPr txBox="1"/>
            <p:nvPr/>
          </p:nvSpPr>
          <p:spPr>
            <a:xfrm>
              <a:off x="3428471" y="4187820"/>
              <a:ext cx="1431503" cy="38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n</a:t>
              </a:r>
              <a:endParaRPr/>
            </a:p>
          </p:txBody>
        </p:sp>
        <p:sp>
          <p:nvSpPr>
            <p:cNvPr id="419" name="Google Shape;419;p16"/>
            <p:cNvSpPr txBox="1"/>
            <p:nvPr/>
          </p:nvSpPr>
          <p:spPr>
            <a:xfrm>
              <a:off x="3967482" y="3760115"/>
              <a:ext cx="353482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cxnSp>
          <p:nvCxnSpPr>
            <p:cNvPr id="420" name="Google Shape;420;p16"/>
            <p:cNvCxnSpPr/>
            <p:nvPr/>
          </p:nvCxnSpPr>
          <p:spPr>
            <a:xfrm flipH="1" rot="10800000">
              <a:off x="4873088" y="3080450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1" name="Google Shape;421;p16"/>
            <p:cNvCxnSpPr/>
            <p:nvPr/>
          </p:nvCxnSpPr>
          <p:spPr>
            <a:xfrm flipH="1" rot="10800000">
              <a:off x="4873088" y="3519739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2" name="Google Shape;422;p16"/>
            <p:cNvCxnSpPr/>
            <p:nvPr/>
          </p:nvCxnSpPr>
          <p:spPr>
            <a:xfrm flipH="1" rot="10800000">
              <a:off x="4873088" y="3944781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3" name="Google Shape;423;p16"/>
            <p:cNvCxnSpPr/>
            <p:nvPr/>
          </p:nvCxnSpPr>
          <p:spPr>
            <a:xfrm flipH="1" rot="10800000">
              <a:off x="4873088" y="4372486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4" name="Google Shape;424;p16"/>
            <p:cNvSpPr txBox="1"/>
            <p:nvPr/>
          </p:nvSpPr>
          <p:spPr>
            <a:xfrm>
              <a:off x="5647477" y="2895784"/>
              <a:ext cx="1269293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 1A</a:t>
              </a:r>
              <a:endParaRPr/>
            </a:p>
          </p:txBody>
        </p:sp>
        <p:sp>
          <p:nvSpPr>
            <p:cNvPr id="425" name="Google Shape;425;p16"/>
            <p:cNvSpPr txBox="1"/>
            <p:nvPr/>
          </p:nvSpPr>
          <p:spPr>
            <a:xfrm>
              <a:off x="6789882" y="2897088"/>
              <a:ext cx="1164533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, 1B, 1C, …</a:t>
              </a:r>
              <a:endParaRPr/>
            </a:p>
          </p:txBody>
        </p:sp>
        <p:sp>
          <p:nvSpPr>
            <p:cNvPr id="426" name="Google Shape;426;p16"/>
            <p:cNvSpPr txBox="1"/>
            <p:nvPr/>
          </p:nvSpPr>
          <p:spPr>
            <a:xfrm>
              <a:off x="5647477" y="3333770"/>
              <a:ext cx="1269293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 2A</a:t>
              </a:r>
              <a:endParaRPr/>
            </a:p>
          </p:txBody>
        </p:sp>
        <p:sp>
          <p:nvSpPr>
            <p:cNvPr id="427" name="Google Shape;427;p16"/>
            <p:cNvSpPr txBox="1"/>
            <p:nvPr/>
          </p:nvSpPr>
          <p:spPr>
            <a:xfrm>
              <a:off x="6783123" y="3335073"/>
              <a:ext cx="1178050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, 2B, 2C, ...</a:t>
              </a:r>
              <a:endParaRPr/>
            </a:p>
          </p:txBody>
        </p:sp>
        <p:sp>
          <p:nvSpPr>
            <p:cNvPr id="428" name="Google Shape;428;p16"/>
            <p:cNvSpPr txBox="1"/>
            <p:nvPr/>
          </p:nvSpPr>
          <p:spPr>
            <a:xfrm>
              <a:off x="5644943" y="4186516"/>
              <a:ext cx="1274361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 nA</a:t>
              </a:r>
              <a:endParaRPr b="0" i="0" sz="1707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6"/>
            <p:cNvSpPr txBox="1"/>
            <p:nvPr/>
          </p:nvSpPr>
          <p:spPr>
            <a:xfrm>
              <a:off x="6778056" y="4187820"/>
              <a:ext cx="1188188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, nB, nC, ...</a:t>
              </a:r>
              <a:endParaRPr/>
            </a:p>
          </p:txBody>
        </p:sp>
        <p:sp>
          <p:nvSpPr>
            <p:cNvPr id="430" name="Google Shape;430;p16"/>
            <p:cNvSpPr txBox="1"/>
            <p:nvPr/>
          </p:nvSpPr>
          <p:spPr>
            <a:xfrm>
              <a:off x="6569713" y="3751344"/>
              <a:ext cx="353482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431" name="Google Shape;431;p16"/>
            <p:cNvSpPr txBox="1"/>
            <p:nvPr/>
          </p:nvSpPr>
          <p:spPr>
            <a:xfrm>
              <a:off x="9300952" y="2843911"/>
              <a:ext cx="2394624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Variables measured on </a:t>
              </a: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8852756" y="3432815"/>
              <a:ext cx="1416542" cy="7413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Instrument 1</a:t>
              </a: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0767771" y="3445172"/>
              <a:ext cx="1416542" cy="7413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Instrument n</a:t>
              </a:r>
              <a:endParaRPr/>
            </a:p>
          </p:txBody>
        </p:sp>
        <p:sp>
          <p:nvSpPr>
            <p:cNvPr id="434" name="Google Shape;434;p16"/>
            <p:cNvSpPr txBox="1"/>
            <p:nvPr/>
          </p:nvSpPr>
          <p:spPr>
            <a:xfrm>
              <a:off x="10333447" y="3537401"/>
              <a:ext cx="353482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</p:grpSp>
      <p:pic>
        <p:nvPicPr>
          <p:cNvPr descr="One Ring - Wikipedia" id="435" name="Google Shape;4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413" y="1487777"/>
            <a:ext cx="1760267" cy="16502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36" name="Google Shape;436;p16"/>
          <p:cNvSpPr txBox="1"/>
          <p:nvPr/>
        </p:nvSpPr>
        <p:spPr>
          <a:xfrm>
            <a:off x="746189" y="2115924"/>
            <a:ext cx="638316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rPr b="1" i="0" lang="en-US" sz="19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STM</a:t>
            </a:r>
            <a:endParaRPr/>
          </a:p>
        </p:txBody>
      </p:sp>
      <p:sp>
        <p:nvSpPr>
          <p:cNvPr id="437" name="Google Shape;437;p16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438" name="Google Shape;438;p16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Nathan W. Pyle on Twitter: &amp;quot;… &amp;quot;" id="439" name="Google Shape;43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04021" y="5893434"/>
            <a:ext cx="2416161" cy="230060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6"/>
          <p:cNvSpPr/>
          <p:nvPr/>
        </p:nvSpPr>
        <p:spPr>
          <a:xfrm>
            <a:off x="9562926" y="5835167"/>
            <a:ext cx="2457257" cy="2404457"/>
          </a:xfrm>
          <a:prstGeom prst="noSmoking">
            <a:avLst>
              <a:gd fmla="val 5765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"/>
          <p:cNvSpPr txBox="1"/>
          <p:nvPr/>
        </p:nvSpPr>
        <p:spPr>
          <a:xfrm>
            <a:off x="4353560" y="9146117"/>
            <a:ext cx="4297681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PI Launchpad Title</a:t>
            </a:r>
            <a:endParaRPr/>
          </a:p>
        </p:txBody>
      </p:sp>
      <p:sp>
        <p:nvSpPr>
          <p:cNvPr id="446" name="Google Shape;446;p17"/>
          <p:cNvSpPr txBox="1"/>
          <p:nvPr/>
        </p:nvSpPr>
        <p:spPr>
          <a:xfrm>
            <a:off x="939799" y="9146117"/>
            <a:ext cx="2834642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5/10/21</a:t>
            </a:r>
            <a:endParaRPr/>
          </a:p>
        </p:txBody>
      </p:sp>
      <p:sp>
        <p:nvSpPr>
          <p:cNvPr id="447" name="Google Shape;447;p17"/>
          <p:cNvSpPr txBox="1"/>
          <p:nvPr/>
        </p:nvSpPr>
        <p:spPr>
          <a:xfrm>
            <a:off x="11893371" y="9146117"/>
            <a:ext cx="217350" cy="3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7"/>
          <p:cNvSpPr/>
          <p:nvPr/>
        </p:nvSpPr>
        <p:spPr>
          <a:xfrm>
            <a:off x="939799" y="2701216"/>
            <a:ext cx="1416542" cy="158928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7"/>
          <p:cNvSpPr txBox="1"/>
          <p:nvPr/>
        </p:nvSpPr>
        <p:spPr>
          <a:xfrm>
            <a:off x="1202274" y="3172694"/>
            <a:ext cx="8915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/>
          </a:p>
        </p:txBody>
      </p:sp>
      <p:cxnSp>
        <p:nvCxnSpPr>
          <p:cNvPr id="450" name="Google Shape;450;p17"/>
          <p:cNvCxnSpPr/>
          <p:nvPr/>
        </p:nvCxnSpPr>
        <p:spPr>
          <a:xfrm flipH="1" rot="10800000">
            <a:off x="2356341" y="2601658"/>
            <a:ext cx="539578" cy="31153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p17"/>
          <p:cNvCxnSpPr/>
          <p:nvPr/>
        </p:nvCxnSpPr>
        <p:spPr>
          <a:xfrm flipH="1" rot="10800000">
            <a:off x="2385172" y="2976481"/>
            <a:ext cx="539578" cy="31153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2" name="Google Shape;452;p17"/>
          <p:cNvCxnSpPr/>
          <p:nvPr/>
        </p:nvCxnSpPr>
        <p:spPr>
          <a:xfrm flipH="1" rot="10800000">
            <a:off x="2385171" y="3396612"/>
            <a:ext cx="539578" cy="31153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3" name="Google Shape;453;p17"/>
          <p:cNvSpPr txBox="1"/>
          <p:nvPr/>
        </p:nvSpPr>
        <p:spPr>
          <a:xfrm>
            <a:off x="2895919" y="2368187"/>
            <a:ext cx="1416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1</a:t>
            </a:r>
            <a:endParaRPr/>
          </a:p>
        </p:txBody>
      </p:sp>
      <p:sp>
        <p:nvSpPr>
          <p:cNvPr id="454" name="Google Shape;454;p17"/>
          <p:cNvSpPr txBox="1"/>
          <p:nvPr/>
        </p:nvSpPr>
        <p:spPr>
          <a:xfrm>
            <a:off x="2895919" y="2807476"/>
            <a:ext cx="1416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2</a:t>
            </a:r>
            <a:endParaRPr/>
          </a:p>
        </p:txBody>
      </p:sp>
      <p:cxnSp>
        <p:nvCxnSpPr>
          <p:cNvPr id="455" name="Google Shape;455;p17"/>
          <p:cNvCxnSpPr/>
          <p:nvPr/>
        </p:nvCxnSpPr>
        <p:spPr>
          <a:xfrm flipH="1" rot="10800000">
            <a:off x="2385171" y="3820863"/>
            <a:ext cx="539578" cy="31153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6" name="Google Shape;456;p17"/>
          <p:cNvSpPr txBox="1"/>
          <p:nvPr/>
        </p:nvSpPr>
        <p:spPr>
          <a:xfrm>
            <a:off x="2895919" y="3660223"/>
            <a:ext cx="1416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n</a:t>
            </a:r>
            <a:endParaRPr/>
          </a:p>
        </p:txBody>
      </p:sp>
      <p:sp>
        <p:nvSpPr>
          <p:cNvPr id="457" name="Google Shape;457;p17"/>
          <p:cNvSpPr txBox="1"/>
          <p:nvPr/>
        </p:nvSpPr>
        <p:spPr>
          <a:xfrm>
            <a:off x="3432509" y="3232518"/>
            <a:ext cx="3433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cxnSp>
        <p:nvCxnSpPr>
          <p:cNvPr id="458" name="Google Shape;458;p17"/>
          <p:cNvCxnSpPr/>
          <p:nvPr/>
        </p:nvCxnSpPr>
        <p:spPr>
          <a:xfrm flipH="1" rot="10800000">
            <a:off x="4333057" y="2552853"/>
            <a:ext cx="65115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9" name="Google Shape;459;p17"/>
          <p:cNvCxnSpPr/>
          <p:nvPr/>
        </p:nvCxnSpPr>
        <p:spPr>
          <a:xfrm flipH="1" rot="10800000">
            <a:off x="4333057" y="2992142"/>
            <a:ext cx="65115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0" name="Google Shape;460;p17"/>
          <p:cNvCxnSpPr/>
          <p:nvPr/>
        </p:nvCxnSpPr>
        <p:spPr>
          <a:xfrm flipH="1" rot="10800000">
            <a:off x="4333057" y="3417184"/>
            <a:ext cx="65115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7"/>
          <p:cNvCxnSpPr/>
          <p:nvPr/>
        </p:nvCxnSpPr>
        <p:spPr>
          <a:xfrm flipH="1" rot="10800000">
            <a:off x="4333057" y="3844889"/>
            <a:ext cx="65115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2" name="Google Shape;462;p17"/>
          <p:cNvSpPr txBox="1"/>
          <p:nvPr/>
        </p:nvSpPr>
        <p:spPr>
          <a:xfrm>
            <a:off x="5116760" y="2368187"/>
            <a:ext cx="1250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1A</a:t>
            </a:r>
            <a:endParaRPr/>
          </a:p>
        </p:txBody>
      </p:sp>
      <p:sp>
        <p:nvSpPr>
          <p:cNvPr id="463" name="Google Shape;463;p17"/>
          <p:cNvSpPr txBox="1"/>
          <p:nvPr/>
        </p:nvSpPr>
        <p:spPr>
          <a:xfrm>
            <a:off x="6255358" y="2369490"/>
            <a:ext cx="11535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1B, 1C, …</a:t>
            </a:r>
            <a:endParaRPr/>
          </a:p>
        </p:txBody>
      </p:sp>
      <p:sp>
        <p:nvSpPr>
          <p:cNvPr id="464" name="Google Shape;464;p17"/>
          <p:cNvSpPr txBox="1"/>
          <p:nvPr/>
        </p:nvSpPr>
        <p:spPr>
          <a:xfrm>
            <a:off x="5116760" y="2806173"/>
            <a:ext cx="1250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2A</a:t>
            </a:r>
            <a:endParaRPr/>
          </a:p>
        </p:txBody>
      </p:sp>
      <p:sp>
        <p:nvSpPr>
          <p:cNvPr id="465" name="Google Shape;465;p17"/>
          <p:cNvSpPr txBox="1"/>
          <p:nvPr/>
        </p:nvSpPr>
        <p:spPr>
          <a:xfrm>
            <a:off x="6248144" y="2807476"/>
            <a:ext cx="11679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2B, 2C, ...</a:t>
            </a:r>
            <a:endParaRPr/>
          </a:p>
        </p:txBody>
      </p:sp>
      <p:sp>
        <p:nvSpPr>
          <p:cNvPr id="466" name="Google Shape;466;p17"/>
          <p:cNvSpPr txBox="1"/>
          <p:nvPr/>
        </p:nvSpPr>
        <p:spPr>
          <a:xfrm>
            <a:off x="5114355" y="3658920"/>
            <a:ext cx="12554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nA</a:t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7"/>
          <p:cNvSpPr txBox="1"/>
          <p:nvPr/>
        </p:nvSpPr>
        <p:spPr>
          <a:xfrm>
            <a:off x="6243336" y="3660223"/>
            <a:ext cx="117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nB, nC, ...</a:t>
            </a:r>
            <a:endParaRPr/>
          </a:p>
        </p:txBody>
      </p:sp>
      <p:sp>
        <p:nvSpPr>
          <p:cNvPr id="468" name="Google Shape;468;p17"/>
          <p:cNvSpPr txBox="1"/>
          <p:nvPr/>
        </p:nvSpPr>
        <p:spPr>
          <a:xfrm>
            <a:off x="6034740" y="3223747"/>
            <a:ext cx="3433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469" name="Google Shape;469;p17"/>
          <p:cNvSpPr txBox="1"/>
          <p:nvPr/>
        </p:nvSpPr>
        <p:spPr>
          <a:xfrm>
            <a:off x="9045690" y="2365545"/>
            <a:ext cx="23761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measured on </a:t>
            </a:r>
            <a:endParaRPr/>
          </a:p>
        </p:txBody>
      </p:sp>
      <p:sp>
        <p:nvSpPr>
          <p:cNvPr id="470" name="Google Shape;470;p17"/>
          <p:cNvSpPr/>
          <p:nvPr/>
        </p:nvSpPr>
        <p:spPr>
          <a:xfrm>
            <a:off x="8588264" y="2954449"/>
            <a:ext cx="1416542" cy="74134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1</a:t>
            </a:r>
            <a:endParaRPr/>
          </a:p>
        </p:txBody>
      </p:sp>
      <p:sp>
        <p:nvSpPr>
          <p:cNvPr id="471" name="Google Shape;471;p17"/>
          <p:cNvSpPr/>
          <p:nvPr/>
        </p:nvSpPr>
        <p:spPr>
          <a:xfrm>
            <a:off x="10503279" y="2966806"/>
            <a:ext cx="1416542" cy="74134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n</a:t>
            </a:r>
            <a:endParaRPr/>
          </a:p>
        </p:txBody>
      </p:sp>
      <p:sp>
        <p:nvSpPr>
          <p:cNvPr id="472" name="Google Shape;472;p17"/>
          <p:cNvSpPr txBox="1"/>
          <p:nvPr/>
        </p:nvSpPr>
        <p:spPr>
          <a:xfrm>
            <a:off x="10074014" y="3059035"/>
            <a:ext cx="3433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473" name="Google Shape;473;p17"/>
          <p:cNvSpPr/>
          <p:nvPr/>
        </p:nvSpPr>
        <p:spPr>
          <a:xfrm>
            <a:off x="8588263" y="3934153"/>
            <a:ext cx="3653791" cy="74134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Development &amp;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Readiness Levels (TRL)</a:t>
            </a:r>
            <a:endParaRPr/>
          </a:p>
        </p:txBody>
      </p:sp>
      <p:pic>
        <p:nvPicPr>
          <p:cNvPr descr="Strange Planet #399 - Album on Imgur" id="474" name="Google Shape;474;p17"/>
          <p:cNvPicPr preferRelativeResize="0"/>
          <p:nvPr/>
        </p:nvPicPr>
        <p:blipFill rotWithShape="1">
          <a:blip r:embed="rId3">
            <a:alphaModFix/>
          </a:blip>
          <a:srcRect b="52999" l="23486" r="52823" t="26041"/>
          <a:stretch/>
        </p:blipFill>
        <p:spPr>
          <a:xfrm>
            <a:off x="2626130" y="4415032"/>
            <a:ext cx="3767843" cy="333339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7"/>
          <p:cNvSpPr txBox="1"/>
          <p:nvPr/>
        </p:nvSpPr>
        <p:spPr>
          <a:xfrm>
            <a:off x="6393973" y="6730597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Observable</a:t>
            </a:r>
            <a:endParaRPr/>
          </a:p>
        </p:txBody>
      </p:sp>
      <p:sp>
        <p:nvSpPr>
          <p:cNvPr id="476" name="Google Shape;476;p17"/>
          <p:cNvSpPr txBox="1"/>
          <p:nvPr/>
        </p:nvSpPr>
        <p:spPr>
          <a:xfrm>
            <a:off x="6403911" y="6259139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Instrument</a:t>
            </a:r>
            <a:endParaRPr/>
          </a:p>
        </p:txBody>
      </p:sp>
      <p:sp>
        <p:nvSpPr>
          <p:cNvPr id="477" name="Google Shape;477;p17"/>
          <p:cNvSpPr/>
          <p:nvPr/>
        </p:nvSpPr>
        <p:spPr>
          <a:xfrm>
            <a:off x="5562420" y="6323902"/>
            <a:ext cx="849899" cy="36933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7"/>
          <p:cNvSpPr/>
          <p:nvPr/>
        </p:nvSpPr>
        <p:spPr>
          <a:xfrm rot="-1501595">
            <a:off x="5609790" y="6920627"/>
            <a:ext cx="849899" cy="36933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7"/>
          <p:cNvSpPr/>
          <p:nvPr/>
        </p:nvSpPr>
        <p:spPr>
          <a:xfrm>
            <a:off x="8588262" y="4879751"/>
            <a:ext cx="3653791" cy="74134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Sufficiency</a:t>
            </a:r>
            <a:endParaRPr/>
          </a:p>
        </p:txBody>
      </p:sp>
      <p:sp>
        <p:nvSpPr>
          <p:cNvPr id="480" name="Google Shape;480;p17"/>
          <p:cNvSpPr/>
          <p:nvPr/>
        </p:nvSpPr>
        <p:spPr>
          <a:xfrm>
            <a:off x="8608702" y="5674968"/>
            <a:ext cx="3653791" cy="74134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</a:t>
            </a:r>
            <a:endParaRPr/>
          </a:p>
        </p:txBody>
      </p:sp>
      <p:sp>
        <p:nvSpPr>
          <p:cNvPr id="481" name="Google Shape;481;p17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482" name="Google Shape;482;p17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"/>
          <p:cNvSpPr txBox="1"/>
          <p:nvPr/>
        </p:nvSpPr>
        <p:spPr>
          <a:xfrm>
            <a:off x="4353560" y="9146117"/>
            <a:ext cx="4297681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PI Launchpad 2023 – STM Prelude</a:t>
            </a:r>
            <a:endParaRPr b="1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8" name="Google Shape;488;p18"/>
          <p:cNvSpPr txBox="1"/>
          <p:nvPr/>
        </p:nvSpPr>
        <p:spPr>
          <a:xfrm>
            <a:off x="939799" y="9146117"/>
            <a:ext cx="2834642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5/10/21</a:t>
            </a:r>
            <a:endParaRPr/>
          </a:p>
        </p:txBody>
      </p:sp>
      <p:sp>
        <p:nvSpPr>
          <p:cNvPr id="489" name="Google Shape;489;p18"/>
          <p:cNvSpPr txBox="1"/>
          <p:nvPr/>
        </p:nvSpPr>
        <p:spPr>
          <a:xfrm>
            <a:off x="11893371" y="9146117"/>
            <a:ext cx="217350" cy="3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Google Shape;490;p18"/>
          <p:cNvGrpSpPr/>
          <p:nvPr/>
        </p:nvGrpSpPr>
        <p:grpSpPr>
          <a:xfrm>
            <a:off x="1210425" y="1980951"/>
            <a:ext cx="10583949" cy="5791697"/>
            <a:chOff x="560301" y="0"/>
            <a:chExt cx="11281501" cy="6397487"/>
          </a:xfrm>
        </p:grpSpPr>
        <p:pic>
          <p:nvPicPr>
            <p:cNvPr descr="Strange Planet #399 - Album on Imgur" id="491" name="Google Shape;49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44315" y="0"/>
              <a:ext cx="6397487" cy="63974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2" name="Google Shape;492;p18"/>
            <p:cNvGrpSpPr/>
            <p:nvPr/>
          </p:nvGrpSpPr>
          <p:grpSpPr>
            <a:xfrm>
              <a:off x="560301" y="550655"/>
              <a:ext cx="4884014" cy="1639471"/>
              <a:chOff x="574135" y="2566371"/>
              <a:chExt cx="6530164" cy="1922317"/>
            </a:xfrm>
          </p:grpSpPr>
          <p:sp>
            <p:nvSpPr>
              <p:cNvPr id="493" name="Google Shape;493;p18"/>
              <p:cNvSpPr/>
              <p:nvPr/>
            </p:nvSpPr>
            <p:spPr>
              <a:xfrm>
                <a:off x="574135" y="2899400"/>
                <a:ext cx="1416542" cy="1589288"/>
              </a:xfrm>
              <a:prstGeom prst="roundRect">
                <a:avLst>
                  <a:gd fmla="val 16667" name="adj"/>
                </a:avLst>
              </a:prstGeom>
              <a:noFill/>
              <a:ln cap="flat" cmpd="sng" w="5715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8"/>
              <p:cNvSpPr txBox="1"/>
              <p:nvPr/>
            </p:nvSpPr>
            <p:spPr>
              <a:xfrm>
                <a:off x="792447" y="3370878"/>
                <a:ext cx="979914" cy="613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Science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Goals</a:t>
                </a:r>
                <a:endParaRPr/>
              </a:p>
            </p:txBody>
          </p:sp>
          <p:cxnSp>
            <p:nvCxnSpPr>
              <p:cNvPr id="495" name="Google Shape;495;p18"/>
              <p:cNvCxnSpPr/>
              <p:nvPr/>
            </p:nvCxnSpPr>
            <p:spPr>
              <a:xfrm flipH="1" rot="10800000">
                <a:off x="1990677" y="2799842"/>
                <a:ext cx="539578" cy="311539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" name="Google Shape;496;p18"/>
              <p:cNvCxnSpPr/>
              <p:nvPr/>
            </p:nvCxnSpPr>
            <p:spPr>
              <a:xfrm flipH="1" rot="10800000">
                <a:off x="2019508" y="3174665"/>
                <a:ext cx="539578" cy="311539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7" name="Google Shape;497;p18"/>
              <p:cNvCxnSpPr/>
              <p:nvPr/>
            </p:nvCxnSpPr>
            <p:spPr>
              <a:xfrm flipH="1" rot="10800000">
                <a:off x="2019507" y="3594796"/>
                <a:ext cx="539578" cy="311539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498" name="Google Shape;498;p18"/>
              <p:cNvSpPr txBox="1"/>
              <p:nvPr/>
            </p:nvSpPr>
            <p:spPr>
              <a:xfrm>
                <a:off x="2473327" y="2566371"/>
                <a:ext cx="1530397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Observable 1</a:t>
                </a:r>
                <a:endParaRPr/>
              </a:p>
            </p:txBody>
          </p:sp>
          <p:sp>
            <p:nvSpPr>
              <p:cNvPr id="499" name="Google Shape;499;p18"/>
              <p:cNvSpPr txBox="1"/>
              <p:nvPr/>
            </p:nvSpPr>
            <p:spPr>
              <a:xfrm>
                <a:off x="2473327" y="3005660"/>
                <a:ext cx="1530397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Observable 2</a:t>
                </a:r>
                <a:endParaRPr/>
              </a:p>
            </p:txBody>
          </p:sp>
          <p:cxnSp>
            <p:nvCxnSpPr>
              <p:cNvPr id="500" name="Google Shape;500;p18"/>
              <p:cNvCxnSpPr/>
              <p:nvPr/>
            </p:nvCxnSpPr>
            <p:spPr>
              <a:xfrm flipH="1" rot="10800000">
                <a:off x="2019507" y="4019047"/>
                <a:ext cx="539578" cy="311539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501" name="Google Shape;501;p18"/>
              <p:cNvSpPr txBox="1"/>
              <p:nvPr/>
            </p:nvSpPr>
            <p:spPr>
              <a:xfrm>
                <a:off x="2471184" y="3858407"/>
                <a:ext cx="1534683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Observable n</a:t>
                </a:r>
                <a:endParaRPr/>
              </a:p>
            </p:txBody>
          </p:sp>
          <p:sp>
            <p:nvSpPr>
              <p:cNvPr id="502" name="Google Shape;502;p18"/>
              <p:cNvSpPr txBox="1"/>
              <p:nvPr/>
            </p:nvSpPr>
            <p:spPr>
              <a:xfrm>
                <a:off x="3032554" y="3430702"/>
                <a:ext cx="411942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/>
              </a:p>
            </p:txBody>
          </p:sp>
          <p:cxnSp>
            <p:nvCxnSpPr>
              <p:cNvPr id="503" name="Google Shape;503;p18"/>
              <p:cNvCxnSpPr/>
              <p:nvPr/>
            </p:nvCxnSpPr>
            <p:spPr>
              <a:xfrm flipH="1" rot="10800000">
                <a:off x="3967393" y="2751037"/>
                <a:ext cx="651154" cy="1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4" name="Google Shape;504;p18"/>
              <p:cNvCxnSpPr/>
              <p:nvPr/>
            </p:nvCxnSpPr>
            <p:spPr>
              <a:xfrm flipH="1" rot="10800000">
                <a:off x="3967393" y="3190326"/>
                <a:ext cx="651154" cy="1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5" name="Google Shape;505;p18"/>
              <p:cNvCxnSpPr/>
              <p:nvPr/>
            </p:nvCxnSpPr>
            <p:spPr>
              <a:xfrm flipH="1" rot="10800000">
                <a:off x="3967393" y="3615368"/>
                <a:ext cx="651154" cy="1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6" name="Google Shape;506;p18"/>
              <p:cNvCxnSpPr/>
              <p:nvPr/>
            </p:nvCxnSpPr>
            <p:spPr>
              <a:xfrm flipH="1" rot="10800000">
                <a:off x="3967393" y="4043073"/>
                <a:ext cx="651154" cy="1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507" name="Google Shape;507;p18"/>
              <p:cNvSpPr txBox="1"/>
              <p:nvPr/>
            </p:nvSpPr>
            <p:spPr>
              <a:xfrm>
                <a:off x="4697048" y="2566371"/>
                <a:ext cx="1358761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Variable 1A</a:t>
                </a:r>
                <a:endParaRPr/>
              </a:p>
            </p:txBody>
          </p:sp>
          <p:sp>
            <p:nvSpPr>
              <p:cNvPr id="508" name="Google Shape;508;p18"/>
              <p:cNvSpPr txBox="1"/>
              <p:nvPr/>
            </p:nvSpPr>
            <p:spPr>
              <a:xfrm>
                <a:off x="5840399" y="2567674"/>
                <a:ext cx="1252111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1B, 1C, …</a:t>
                </a:r>
                <a:endParaRPr/>
              </a:p>
            </p:txBody>
          </p:sp>
          <p:sp>
            <p:nvSpPr>
              <p:cNvPr id="509" name="Google Shape;509;p18"/>
              <p:cNvSpPr txBox="1"/>
              <p:nvPr/>
            </p:nvSpPr>
            <p:spPr>
              <a:xfrm>
                <a:off x="4697048" y="3004357"/>
                <a:ext cx="1358761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Variable 2A</a:t>
                </a:r>
                <a:endParaRPr/>
              </a:p>
            </p:txBody>
          </p:sp>
          <p:sp>
            <p:nvSpPr>
              <p:cNvPr id="510" name="Google Shape;510;p18"/>
              <p:cNvSpPr txBox="1"/>
              <p:nvPr/>
            </p:nvSpPr>
            <p:spPr>
              <a:xfrm>
                <a:off x="5832896" y="3005660"/>
                <a:ext cx="1267114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2B, 2C, ...</a:t>
                </a:r>
                <a:endParaRPr/>
              </a:p>
            </p:txBody>
          </p:sp>
          <p:sp>
            <p:nvSpPr>
              <p:cNvPr id="511" name="Google Shape;511;p18"/>
              <p:cNvSpPr txBox="1"/>
              <p:nvPr/>
            </p:nvSpPr>
            <p:spPr>
              <a:xfrm>
                <a:off x="4694903" y="3857104"/>
                <a:ext cx="1363048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Variable nA</a:t>
                </a:r>
                <a:endParaRPr b="0" i="0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8"/>
              <p:cNvSpPr txBox="1"/>
              <p:nvPr/>
            </p:nvSpPr>
            <p:spPr>
              <a:xfrm>
                <a:off x="5828611" y="3858407"/>
                <a:ext cx="1275688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nB, nC, ...</a:t>
                </a:r>
                <a:endParaRPr/>
              </a:p>
            </p:txBody>
          </p:sp>
          <p:sp>
            <p:nvSpPr>
              <p:cNvPr id="513" name="Google Shape;513;p18"/>
              <p:cNvSpPr txBox="1"/>
              <p:nvPr/>
            </p:nvSpPr>
            <p:spPr>
              <a:xfrm>
                <a:off x="5634786" y="3421932"/>
                <a:ext cx="411942" cy="360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Calibri"/>
                  <a:buNone/>
                </a:pPr>
                <a:r>
                  <a:rPr b="0" i="0" lang="en-US" sz="140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/>
              </a:p>
            </p:txBody>
          </p:sp>
        </p:grpSp>
        <p:sp>
          <p:nvSpPr>
            <p:cNvPr id="514" name="Google Shape;514;p18"/>
            <p:cNvSpPr txBox="1"/>
            <p:nvPr/>
          </p:nvSpPr>
          <p:spPr>
            <a:xfrm>
              <a:off x="1368910" y="3642987"/>
              <a:ext cx="23761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Variables measured on </a:t>
              </a: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911484" y="4231891"/>
              <a:ext cx="1416542" cy="741345"/>
            </a:xfrm>
            <a:prstGeom prst="roundRect">
              <a:avLst>
                <a:gd fmla="val 16667" name="adj"/>
              </a:avLst>
            </a:prstGeom>
            <a:noFill/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Instrument 1</a:t>
              </a: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2826499" y="4244248"/>
              <a:ext cx="1416542" cy="741345"/>
            </a:xfrm>
            <a:prstGeom prst="roundRect">
              <a:avLst>
                <a:gd fmla="val 16667" name="adj"/>
              </a:avLst>
            </a:prstGeom>
            <a:noFill/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Instrument n</a:t>
              </a:r>
              <a:endParaRPr/>
            </a:p>
          </p:txBody>
        </p:sp>
        <p:sp>
          <p:nvSpPr>
            <p:cNvPr id="517" name="Google Shape;517;p18"/>
            <p:cNvSpPr txBox="1"/>
            <p:nvPr/>
          </p:nvSpPr>
          <p:spPr>
            <a:xfrm>
              <a:off x="2397234" y="4336477"/>
              <a:ext cx="3433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4992425" y="3642987"/>
              <a:ext cx="715618" cy="2115773"/>
            </a:xfrm>
            <a:prstGeom prst="leftBrace">
              <a:avLst>
                <a:gd fmla="val 8333" name="adj1"/>
                <a:gd fmla="val 42484" name="adj2"/>
              </a:avLst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802019" y="5281972"/>
              <a:ext cx="3653791" cy="74134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1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Technology Development &amp;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1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Technology Readiness Levels (TRL)</a:t>
              </a: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7116382" y="6024040"/>
              <a:ext cx="3125936" cy="370673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9000"/>
                </a:buClr>
                <a:buSzPts val="1800"/>
                <a:buFont typeface="Calibri"/>
                <a:buNone/>
              </a:pPr>
              <a:r>
                <a:rPr b="1" i="1" lang="en-US" sz="1800" u="none" cap="none" strike="noStrike">
                  <a:solidFill>
                    <a:srgbClr val="BF9000"/>
                  </a:solidFill>
                  <a:latin typeface="Calibri"/>
                  <a:ea typeface="Calibri"/>
                  <a:cs typeface="Calibri"/>
                  <a:sym typeface="Calibri"/>
                </a:rPr>
                <a:t>Team Building</a:t>
              </a:r>
              <a:endParaRPr/>
            </a:p>
          </p:txBody>
        </p:sp>
      </p:grpSp>
      <p:sp>
        <p:nvSpPr>
          <p:cNvPr id="521" name="Google Shape;521;p18"/>
          <p:cNvSpPr/>
          <p:nvPr/>
        </p:nvSpPr>
        <p:spPr>
          <a:xfrm>
            <a:off x="6959484" y="5423296"/>
            <a:ext cx="1554480" cy="377147"/>
          </a:xfrm>
          <a:prstGeom prst="rect">
            <a:avLst/>
          </a:prstGeom>
          <a:noFill/>
          <a:ln cap="flat" cmpd="sng" w="5715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8"/>
          <p:cNvSpPr/>
          <p:nvPr/>
        </p:nvSpPr>
        <p:spPr>
          <a:xfrm>
            <a:off x="8918163" y="4927777"/>
            <a:ext cx="2163779" cy="495519"/>
          </a:xfrm>
          <a:prstGeom prst="rect">
            <a:avLst/>
          </a:prstGeom>
          <a:noFill/>
          <a:ln cap="flat" cmpd="sng" w="5715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8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524" name="Google Shape;524;p18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rPr lang="en-US"/>
              <a:t>About me</a:t>
            </a:r>
            <a:endParaRPr/>
          </a:p>
        </p:txBody>
      </p:sp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0250" y="2667000"/>
            <a:ext cx="64643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4308475" y="9373932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 Launchpad 2023 - STM Prelude - Pugel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9"/>
          <p:cNvSpPr/>
          <p:nvPr/>
        </p:nvSpPr>
        <p:spPr>
          <a:xfrm>
            <a:off x="612411" y="3096227"/>
            <a:ext cx="1510978" cy="1695241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9"/>
          <p:cNvSpPr txBox="1"/>
          <p:nvPr/>
        </p:nvSpPr>
        <p:spPr>
          <a:xfrm>
            <a:off x="899662" y="3599137"/>
            <a:ext cx="936475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/>
          </a:p>
        </p:txBody>
      </p:sp>
      <p:cxnSp>
        <p:nvCxnSpPr>
          <p:cNvPr id="532" name="Google Shape;532;p19"/>
          <p:cNvCxnSpPr/>
          <p:nvPr/>
        </p:nvCxnSpPr>
        <p:spPr>
          <a:xfrm flipH="1" rot="10800000">
            <a:off x="2123389" y="2990033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19"/>
          <p:cNvCxnSpPr/>
          <p:nvPr/>
        </p:nvCxnSpPr>
        <p:spPr>
          <a:xfrm flipH="1" rot="10800000">
            <a:off x="2154142" y="3389844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19"/>
          <p:cNvCxnSpPr/>
          <p:nvPr/>
        </p:nvCxnSpPr>
        <p:spPr>
          <a:xfrm flipH="1" rot="10800000">
            <a:off x="2154141" y="3837984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5" name="Google Shape;535;p19"/>
          <p:cNvSpPr txBox="1"/>
          <p:nvPr/>
        </p:nvSpPr>
        <p:spPr>
          <a:xfrm>
            <a:off x="2704061" y="2740996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1</a:t>
            </a:r>
            <a:endParaRPr/>
          </a:p>
        </p:txBody>
      </p:sp>
      <p:sp>
        <p:nvSpPr>
          <p:cNvPr id="536" name="Google Shape;536;p19"/>
          <p:cNvSpPr txBox="1"/>
          <p:nvPr/>
        </p:nvSpPr>
        <p:spPr>
          <a:xfrm>
            <a:off x="2704061" y="3209571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2</a:t>
            </a:r>
            <a:endParaRPr/>
          </a:p>
        </p:txBody>
      </p:sp>
      <p:cxnSp>
        <p:nvCxnSpPr>
          <p:cNvPr id="537" name="Google Shape;537;p19"/>
          <p:cNvCxnSpPr/>
          <p:nvPr/>
        </p:nvCxnSpPr>
        <p:spPr>
          <a:xfrm flipH="1" rot="10800000">
            <a:off x="2154141" y="4290518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8" name="Google Shape;538;p19"/>
          <p:cNvSpPr txBox="1"/>
          <p:nvPr/>
        </p:nvSpPr>
        <p:spPr>
          <a:xfrm>
            <a:off x="2701659" y="4119168"/>
            <a:ext cx="150554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n</a:t>
            </a:r>
            <a:endParaRPr/>
          </a:p>
        </p:txBody>
      </p:sp>
      <p:sp>
        <p:nvSpPr>
          <p:cNvPr id="539" name="Google Shape;539;p19"/>
          <p:cNvSpPr txBox="1"/>
          <p:nvPr/>
        </p:nvSpPr>
        <p:spPr>
          <a:xfrm>
            <a:off x="3277136" y="3662949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cxnSp>
        <p:nvCxnSpPr>
          <p:cNvPr id="540" name="Google Shape;540;p19"/>
          <p:cNvCxnSpPr/>
          <p:nvPr/>
        </p:nvCxnSpPr>
        <p:spPr>
          <a:xfrm flipH="1" rot="10800000">
            <a:off x="4231886" y="2937974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" name="Google Shape;541;p19"/>
          <p:cNvCxnSpPr/>
          <p:nvPr/>
        </p:nvCxnSpPr>
        <p:spPr>
          <a:xfrm flipH="1" rot="10800000">
            <a:off x="4231886" y="3406549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2" name="Google Shape;542;p19"/>
          <p:cNvCxnSpPr/>
          <p:nvPr/>
        </p:nvCxnSpPr>
        <p:spPr>
          <a:xfrm flipH="1" rot="10800000">
            <a:off x="4231886" y="3859927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19"/>
          <p:cNvCxnSpPr/>
          <p:nvPr/>
        </p:nvCxnSpPr>
        <p:spPr>
          <a:xfrm flipH="1" rot="10800000">
            <a:off x="4231886" y="4316146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4" name="Google Shape;544;p19"/>
          <p:cNvSpPr txBox="1"/>
          <p:nvPr/>
        </p:nvSpPr>
        <p:spPr>
          <a:xfrm>
            <a:off x="5067045" y="2740996"/>
            <a:ext cx="133562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1A</a:t>
            </a:r>
            <a:endParaRPr/>
          </a:p>
        </p:txBody>
      </p:sp>
      <p:sp>
        <p:nvSpPr>
          <p:cNvPr id="545" name="Google Shape;545;p19"/>
          <p:cNvSpPr txBox="1"/>
          <p:nvPr/>
        </p:nvSpPr>
        <p:spPr>
          <a:xfrm>
            <a:off x="6286648" y="2742386"/>
            <a:ext cx="122180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1B, 1C, …</a:t>
            </a:r>
            <a:endParaRPr/>
          </a:p>
        </p:txBody>
      </p:sp>
      <p:sp>
        <p:nvSpPr>
          <p:cNvPr id="546" name="Google Shape;546;p19"/>
          <p:cNvSpPr txBox="1"/>
          <p:nvPr/>
        </p:nvSpPr>
        <p:spPr>
          <a:xfrm>
            <a:off x="5067045" y="3208181"/>
            <a:ext cx="133562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2A</a:t>
            </a:r>
            <a:endParaRPr/>
          </a:p>
        </p:txBody>
      </p:sp>
      <p:sp>
        <p:nvSpPr>
          <p:cNvPr id="547" name="Google Shape;547;p19"/>
          <p:cNvSpPr txBox="1"/>
          <p:nvPr/>
        </p:nvSpPr>
        <p:spPr>
          <a:xfrm>
            <a:off x="6277831" y="3209571"/>
            <a:ext cx="123944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2B, 2C, ...</a:t>
            </a:r>
            <a:endParaRPr/>
          </a:p>
        </p:txBody>
      </p:sp>
      <p:sp>
        <p:nvSpPr>
          <p:cNvPr id="548" name="Google Shape;548;p19"/>
          <p:cNvSpPr txBox="1"/>
          <p:nvPr/>
        </p:nvSpPr>
        <p:spPr>
          <a:xfrm>
            <a:off x="5064641" y="4117778"/>
            <a:ext cx="13404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nA</a:t>
            </a:r>
            <a:endParaRPr b="0" i="0" sz="192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9"/>
          <p:cNvSpPr txBox="1"/>
          <p:nvPr/>
        </p:nvSpPr>
        <p:spPr>
          <a:xfrm>
            <a:off x="6273023" y="4119168"/>
            <a:ext cx="124906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nB, nC, ...</a:t>
            </a:r>
            <a:endParaRPr/>
          </a:p>
        </p:txBody>
      </p:sp>
      <p:sp>
        <p:nvSpPr>
          <p:cNvPr id="550" name="Google Shape;550;p19"/>
          <p:cNvSpPr txBox="1"/>
          <p:nvPr/>
        </p:nvSpPr>
        <p:spPr>
          <a:xfrm>
            <a:off x="6052849" y="3653594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551" name="Google Shape;551;p19"/>
          <p:cNvSpPr txBox="1"/>
          <p:nvPr/>
        </p:nvSpPr>
        <p:spPr>
          <a:xfrm>
            <a:off x="9257045" y="2738178"/>
            <a:ext cx="253787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measured on </a:t>
            </a:r>
            <a:endParaRPr/>
          </a:p>
        </p:txBody>
      </p:sp>
      <p:sp>
        <p:nvSpPr>
          <p:cNvPr id="552" name="Google Shape;552;p19"/>
          <p:cNvSpPr/>
          <p:nvPr/>
        </p:nvSpPr>
        <p:spPr>
          <a:xfrm>
            <a:off x="8770773" y="3366343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1</a:t>
            </a:r>
            <a:endParaRPr/>
          </a:p>
        </p:txBody>
      </p:sp>
      <p:sp>
        <p:nvSpPr>
          <p:cNvPr id="553" name="Google Shape;553;p19"/>
          <p:cNvSpPr/>
          <p:nvPr/>
        </p:nvSpPr>
        <p:spPr>
          <a:xfrm>
            <a:off x="10813456" y="3379524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n</a:t>
            </a:r>
            <a:endParaRPr/>
          </a:p>
        </p:txBody>
      </p:sp>
      <p:sp>
        <p:nvSpPr>
          <p:cNvPr id="554" name="Google Shape;554;p19"/>
          <p:cNvSpPr txBox="1"/>
          <p:nvPr/>
        </p:nvSpPr>
        <p:spPr>
          <a:xfrm>
            <a:off x="10361408" y="3477901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555" name="Google Shape;555;p19"/>
          <p:cNvSpPr/>
          <p:nvPr/>
        </p:nvSpPr>
        <p:spPr>
          <a:xfrm>
            <a:off x="1367900" y="6022724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1</a:t>
            </a:r>
            <a:endParaRPr/>
          </a:p>
        </p:txBody>
      </p:sp>
      <p:sp>
        <p:nvSpPr>
          <p:cNvPr id="556" name="Google Shape;556;p19"/>
          <p:cNvSpPr/>
          <p:nvPr/>
        </p:nvSpPr>
        <p:spPr>
          <a:xfrm>
            <a:off x="3838181" y="6022723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Detector</a:t>
            </a:r>
            <a:endParaRPr/>
          </a:p>
        </p:txBody>
      </p:sp>
      <p:sp>
        <p:nvSpPr>
          <p:cNvPr id="557" name="Google Shape;557;p19"/>
          <p:cNvSpPr/>
          <p:nvPr/>
        </p:nvSpPr>
        <p:spPr>
          <a:xfrm>
            <a:off x="5835262" y="6000757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Optics</a:t>
            </a:r>
            <a:endParaRPr/>
          </a:p>
        </p:txBody>
      </p:sp>
      <p:sp>
        <p:nvSpPr>
          <p:cNvPr id="558" name="Google Shape;558;p19"/>
          <p:cNvSpPr/>
          <p:nvPr/>
        </p:nvSpPr>
        <p:spPr>
          <a:xfrm>
            <a:off x="7909317" y="6022722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Readout</a:t>
            </a:r>
            <a:endParaRPr/>
          </a:p>
        </p:txBody>
      </p:sp>
      <p:sp>
        <p:nvSpPr>
          <p:cNvPr id="559" name="Google Shape;559;p19"/>
          <p:cNvSpPr/>
          <p:nvPr/>
        </p:nvSpPr>
        <p:spPr>
          <a:xfrm>
            <a:off x="10023377" y="6000756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Thermal</a:t>
            </a:r>
            <a:endParaRPr/>
          </a:p>
        </p:txBody>
      </p:sp>
      <p:sp>
        <p:nvSpPr>
          <p:cNvPr id="560" name="Google Shape;560;p19"/>
          <p:cNvSpPr/>
          <p:nvPr/>
        </p:nvSpPr>
        <p:spPr>
          <a:xfrm>
            <a:off x="3005720" y="6071970"/>
            <a:ext cx="689525" cy="648337"/>
          </a:xfrm>
          <a:prstGeom prst="mathEqual">
            <a:avLst>
              <a:gd fmla="val 23520" name="adj1"/>
              <a:gd fmla="val 20672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9"/>
          <p:cNvSpPr/>
          <p:nvPr/>
        </p:nvSpPr>
        <p:spPr>
          <a:xfrm>
            <a:off x="5344902" y="6161084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9"/>
          <p:cNvSpPr/>
          <p:nvPr/>
        </p:nvSpPr>
        <p:spPr>
          <a:xfrm>
            <a:off x="7380469" y="6139118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9"/>
          <p:cNvSpPr/>
          <p:nvPr/>
        </p:nvSpPr>
        <p:spPr>
          <a:xfrm>
            <a:off x="9482010" y="6139117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9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565" name="Google Shape;565;p19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6" name="Google Shape;566;p19"/>
          <p:cNvSpPr txBox="1"/>
          <p:nvPr/>
        </p:nvSpPr>
        <p:spPr>
          <a:xfrm>
            <a:off x="612411" y="5501898"/>
            <a:ext cx="39244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Functional/Engineering Requirements: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"/>
          <p:cNvSpPr/>
          <p:nvPr/>
        </p:nvSpPr>
        <p:spPr>
          <a:xfrm>
            <a:off x="229344" y="1487508"/>
            <a:ext cx="2762812" cy="342320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BAE1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0"/>
          <p:cNvSpPr/>
          <p:nvPr/>
        </p:nvSpPr>
        <p:spPr>
          <a:xfrm>
            <a:off x="423721" y="5576848"/>
            <a:ext cx="12085939" cy="2400979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0"/>
          <p:cNvSpPr/>
          <p:nvPr/>
        </p:nvSpPr>
        <p:spPr>
          <a:xfrm>
            <a:off x="2980502" y="1496361"/>
            <a:ext cx="9486751" cy="334652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BCB0B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0"/>
          <p:cNvSpPr/>
          <p:nvPr/>
        </p:nvSpPr>
        <p:spPr>
          <a:xfrm>
            <a:off x="874876" y="2599462"/>
            <a:ext cx="1510978" cy="16952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0"/>
          <p:cNvSpPr txBox="1"/>
          <p:nvPr/>
        </p:nvSpPr>
        <p:spPr>
          <a:xfrm>
            <a:off x="1162127" y="3102372"/>
            <a:ext cx="936475" cy="6832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/>
          </a:p>
        </p:txBody>
      </p:sp>
      <p:cxnSp>
        <p:nvCxnSpPr>
          <p:cNvPr id="577" name="Google Shape;577;p20"/>
          <p:cNvCxnSpPr/>
          <p:nvPr/>
        </p:nvCxnSpPr>
        <p:spPr>
          <a:xfrm flipH="1" rot="10800000">
            <a:off x="2385854" y="2493268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20"/>
          <p:cNvCxnSpPr/>
          <p:nvPr/>
        </p:nvCxnSpPr>
        <p:spPr>
          <a:xfrm flipH="1" rot="10800000">
            <a:off x="2416607" y="2893079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20"/>
          <p:cNvCxnSpPr/>
          <p:nvPr/>
        </p:nvCxnSpPr>
        <p:spPr>
          <a:xfrm flipH="1" rot="10800000">
            <a:off x="2416606" y="3341219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0" name="Google Shape;580;p20"/>
          <p:cNvSpPr txBox="1"/>
          <p:nvPr/>
        </p:nvSpPr>
        <p:spPr>
          <a:xfrm>
            <a:off x="2966526" y="2244232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1</a:t>
            </a:r>
            <a:endParaRPr/>
          </a:p>
        </p:txBody>
      </p:sp>
      <p:sp>
        <p:nvSpPr>
          <p:cNvPr id="581" name="Google Shape;581;p20"/>
          <p:cNvSpPr txBox="1"/>
          <p:nvPr/>
        </p:nvSpPr>
        <p:spPr>
          <a:xfrm>
            <a:off x="2966526" y="2712807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2</a:t>
            </a:r>
            <a:endParaRPr/>
          </a:p>
        </p:txBody>
      </p:sp>
      <p:cxnSp>
        <p:nvCxnSpPr>
          <p:cNvPr id="582" name="Google Shape;582;p20"/>
          <p:cNvCxnSpPr/>
          <p:nvPr/>
        </p:nvCxnSpPr>
        <p:spPr>
          <a:xfrm flipH="1" rot="10800000">
            <a:off x="2416606" y="3793753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3" name="Google Shape;583;p20"/>
          <p:cNvSpPr txBox="1"/>
          <p:nvPr/>
        </p:nvSpPr>
        <p:spPr>
          <a:xfrm>
            <a:off x="2964124" y="3622403"/>
            <a:ext cx="150554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n</a:t>
            </a:r>
            <a:endParaRPr/>
          </a:p>
        </p:txBody>
      </p:sp>
      <p:sp>
        <p:nvSpPr>
          <p:cNvPr id="584" name="Google Shape;584;p20"/>
          <p:cNvSpPr txBox="1"/>
          <p:nvPr/>
        </p:nvSpPr>
        <p:spPr>
          <a:xfrm>
            <a:off x="3539601" y="3166185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cxnSp>
        <p:nvCxnSpPr>
          <p:cNvPr id="585" name="Google Shape;585;p20"/>
          <p:cNvCxnSpPr/>
          <p:nvPr/>
        </p:nvCxnSpPr>
        <p:spPr>
          <a:xfrm flipH="1" rot="10800000">
            <a:off x="4494351" y="2441209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6" name="Google Shape;586;p20"/>
          <p:cNvCxnSpPr/>
          <p:nvPr/>
        </p:nvCxnSpPr>
        <p:spPr>
          <a:xfrm flipH="1" rot="10800000">
            <a:off x="4494351" y="2909784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20"/>
          <p:cNvCxnSpPr/>
          <p:nvPr/>
        </p:nvCxnSpPr>
        <p:spPr>
          <a:xfrm flipH="1" rot="10800000">
            <a:off x="4494351" y="3363162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20"/>
          <p:cNvCxnSpPr/>
          <p:nvPr/>
        </p:nvCxnSpPr>
        <p:spPr>
          <a:xfrm flipH="1" rot="10800000">
            <a:off x="4494351" y="3819381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9" name="Google Shape;589;p20"/>
          <p:cNvSpPr txBox="1"/>
          <p:nvPr/>
        </p:nvSpPr>
        <p:spPr>
          <a:xfrm>
            <a:off x="5329510" y="2244232"/>
            <a:ext cx="1335622" cy="3877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1A</a:t>
            </a:r>
            <a:endParaRPr/>
          </a:p>
        </p:txBody>
      </p:sp>
      <p:sp>
        <p:nvSpPr>
          <p:cNvPr id="590" name="Google Shape;590;p20"/>
          <p:cNvSpPr txBox="1"/>
          <p:nvPr/>
        </p:nvSpPr>
        <p:spPr>
          <a:xfrm>
            <a:off x="6549113" y="2245621"/>
            <a:ext cx="1221808" cy="3877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1B, 1C, …</a:t>
            </a:r>
            <a:endParaRPr/>
          </a:p>
        </p:txBody>
      </p:sp>
      <p:sp>
        <p:nvSpPr>
          <p:cNvPr id="591" name="Google Shape;591;p20"/>
          <p:cNvSpPr txBox="1"/>
          <p:nvPr/>
        </p:nvSpPr>
        <p:spPr>
          <a:xfrm>
            <a:off x="5329510" y="2711417"/>
            <a:ext cx="1335622" cy="3877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2A</a:t>
            </a:r>
            <a:endParaRPr/>
          </a:p>
        </p:txBody>
      </p:sp>
      <p:sp>
        <p:nvSpPr>
          <p:cNvPr id="592" name="Google Shape;592;p20"/>
          <p:cNvSpPr txBox="1"/>
          <p:nvPr/>
        </p:nvSpPr>
        <p:spPr>
          <a:xfrm>
            <a:off x="6540296" y="2712807"/>
            <a:ext cx="1239442" cy="3877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2B, 2C, ...</a:t>
            </a:r>
            <a:endParaRPr/>
          </a:p>
        </p:txBody>
      </p:sp>
      <p:sp>
        <p:nvSpPr>
          <p:cNvPr id="593" name="Google Shape;593;p20"/>
          <p:cNvSpPr txBox="1"/>
          <p:nvPr/>
        </p:nvSpPr>
        <p:spPr>
          <a:xfrm>
            <a:off x="5327106" y="3621013"/>
            <a:ext cx="1340432" cy="3877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nA</a:t>
            </a:r>
            <a:endParaRPr b="0" i="0" sz="192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0"/>
          <p:cNvSpPr txBox="1"/>
          <p:nvPr/>
        </p:nvSpPr>
        <p:spPr>
          <a:xfrm>
            <a:off x="6535488" y="3622403"/>
            <a:ext cx="1249060" cy="3877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nB, nC, ...</a:t>
            </a:r>
            <a:endParaRPr/>
          </a:p>
        </p:txBody>
      </p:sp>
      <p:sp>
        <p:nvSpPr>
          <p:cNvPr id="595" name="Google Shape;595;p20"/>
          <p:cNvSpPr txBox="1"/>
          <p:nvPr/>
        </p:nvSpPr>
        <p:spPr>
          <a:xfrm>
            <a:off x="6315314" y="3156829"/>
            <a:ext cx="354584" cy="3877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596" name="Google Shape;596;p20"/>
          <p:cNvSpPr txBox="1"/>
          <p:nvPr/>
        </p:nvSpPr>
        <p:spPr>
          <a:xfrm>
            <a:off x="9225602" y="2188900"/>
            <a:ext cx="2537874" cy="3877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measured on </a:t>
            </a:r>
            <a:endParaRPr/>
          </a:p>
        </p:txBody>
      </p:sp>
      <p:sp>
        <p:nvSpPr>
          <p:cNvPr id="597" name="Google Shape;597;p20"/>
          <p:cNvSpPr/>
          <p:nvPr/>
        </p:nvSpPr>
        <p:spPr>
          <a:xfrm>
            <a:off x="8739330" y="2817065"/>
            <a:ext cx="1510978" cy="7907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1</a:t>
            </a:r>
            <a:endParaRPr/>
          </a:p>
        </p:txBody>
      </p:sp>
      <p:sp>
        <p:nvSpPr>
          <p:cNvPr id="598" name="Google Shape;598;p20"/>
          <p:cNvSpPr/>
          <p:nvPr/>
        </p:nvSpPr>
        <p:spPr>
          <a:xfrm>
            <a:off x="10782013" y="2830246"/>
            <a:ext cx="1510978" cy="7907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n</a:t>
            </a:r>
            <a:endParaRPr/>
          </a:p>
        </p:txBody>
      </p:sp>
      <p:sp>
        <p:nvSpPr>
          <p:cNvPr id="599" name="Google Shape;599;p20"/>
          <p:cNvSpPr txBox="1"/>
          <p:nvPr/>
        </p:nvSpPr>
        <p:spPr>
          <a:xfrm>
            <a:off x="10329965" y="2928623"/>
            <a:ext cx="354584" cy="3877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600" name="Google Shape;600;p20"/>
          <p:cNvSpPr/>
          <p:nvPr/>
        </p:nvSpPr>
        <p:spPr>
          <a:xfrm>
            <a:off x="1127593" y="6475064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1</a:t>
            </a:r>
            <a:endParaRPr/>
          </a:p>
        </p:txBody>
      </p:sp>
      <p:sp>
        <p:nvSpPr>
          <p:cNvPr id="601" name="Google Shape;601;p20"/>
          <p:cNvSpPr/>
          <p:nvPr/>
        </p:nvSpPr>
        <p:spPr>
          <a:xfrm>
            <a:off x="3597874" y="6475063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Detector</a:t>
            </a:r>
            <a:endParaRPr/>
          </a:p>
        </p:txBody>
      </p:sp>
      <p:sp>
        <p:nvSpPr>
          <p:cNvPr id="602" name="Google Shape;602;p20"/>
          <p:cNvSpPr/>
          <p:nvPr/>
        </p:nvSpPr>
        <p:spPr>
          <a:xfrm>
            <a:off x="5594955" y="6453097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Optics</a:t>
            </a:r>
            <a:endParaRPr/>
          </a:p>
        </p:txBody>
      </p:sp>
      <p:sp>
        <p:nvSpPr>
          <p:cNvPr id="603" name="Google Shape;603;p20"/>
          <p:cNvSpPr/>
          <p:nvPr/>
        </p:nvSpPr>
        <p:spPr>
          <a:xfrm>
            <a:off x="7669010" y="6475062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Readout</a:t>
            </a:r>
            <a:endParaRPr/>
          </a:p>
        </p:txBody>
      </p:sp>
      <p:sp>
        <p:nvSpPr>
          <p:cNvPr id="604" name="Google Shape;604;p20"/>
          <p:cNvSpPr/>
          <p:nvPr/>
        </p:nvSpPr>
        <p:spPr>
          <a:xfrm>
            <a:off x="9935475" y="6453096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Thermal</a:t>
            </a:r>
            <a:endParaRPr/>
          </a:p>
        </p:txBody>
      </p:sp>
      <p:sp>
        <p:nvSpPr>
          <p:cNvPr id="605" name="Google Shape;605;p20"/>
          <p:cNvSpPr/>
          <p:nvPr/>
        </p:nvSpPr>
        <p:spPr>
          <a:xfrm>
            <a:off x="2765412" y="6524310"/>
            <a:ext cx="689525" cy="648337"/>
          </a:xfrm>
          <a:prstGeom prst="mathEqual">
            <a:avLst>
              <a:gd fmla="val 23520" name="adj1"/>
              <a:gd fmla="val 20672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0"/>
          <p:cNvSpPr/>
          <p:nvPr/>
        </p:nvSpPr>
        <p:spPr>
          <a:xfrm>
            <a:off x="5104595" y="6613424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0"/>
          <p:cNvSpPr/>
          <p:nvPr/>
        </p:nvSpPr>
        <p:spPr>
          <a:xfrm>
            <a:off x="7140162" y="6591458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0"/>
          <p:cNvSpPr/>
          <p:nvPr/>
        </p:nvSpPr>
        <p:spPr>
          <a:xfrm>
            <a:off x="9272184" y="6591457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0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610" name="Google Shape;610;p20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"/>
          <p:cNvSpPr/>
          <p:nvPr/>
        </p:nvSpPr>
        <p:spPr>
          <a:xfrm>
            <a:off x="423721" y="5576848"/>
            <a:ext cx="12085939" cy="2400979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1"/>
          <p:cNvSpPr/>
          <p:nvPr/>
        </p:nvSpPr>
        <p:spPr>
          <a:xfrm flipH="1">
            <a:off x="8383628" y="1526544"/>
            <a:ext cx="4126032" cy="3561862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1"/>
          <p:cNvSpPr/>
          <p:nvPr/>
        </p:nvSpPr>
        <p:spPr>
          <a:xfrm>
            <a:off x="423721" y="1496362"/>
            <a:ext cx="7811875" cy="3592045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1"/>
          <p:cNvSpPr/>
          <p:nvPr/>
        </p:nvSpPr>
        <p:spPr>
          <a:xfrm>
            <a:off x="874876" y="2599462"/>
            <a:ext cx="1510978" cy="1695241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1"/>
          <p:cNvSpPr txBox="1"/>
          <p:nvPr/>
        </p:nvSpPr>
        <p:spPr>
          <a:xfrm>
            <a:off x="997751" y="2765087"/>
            <a:ext cx="12298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1" name="Google Shape;621;p21"/>
          <p:cNvCxnSpPr/>
          <p:nvPr/>
        </p:nvCxnSpPr>
        <p:spPr>
          <a:xfrm flipH="1" rot="10800000">
            <a:off x="2385854" y="2493268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21"/>
          <p:cNvCxnSpPr/>
          <p:nvPr/>
        </p:nvCxnSpPr>
        <p:spPr>
          <a:xfrm flipH="1" rot="10800000">
            <a:off x="2416607" y="2893079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21"/>
          <p:cNvCxnSpPr/>
          <p:nvPr/>
        </p:nvCxnSpPr>
        <p:spPr>
          <a:xfrm flipH="1" rot="10800000">
            <a:off x="2416606" y="3341219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4" name="Google Shape;624;p21"/>
          <p:cNvSpPr txBox="1"/>
          <p:nvPr/>
        </p:nvSpPr>
        <p:spPr>
          <a:xfrm>
            <a:off x="2966526" y="2244232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1</a:t>
            </a:r>
            <a:endParaRPr/>
          </a:p>
        </p:txBody>
      </p:sp>
      <p:sp>
        <p:nvSpPr>
          <p:cNvPr id="625" name="Google Shape;625;p21"/>
          <p:cNvSpPr txBox="1"/>
          <p:nvPr/>
        </p:nvSpPr>
        <p:spPr>
          <a:xfrm>
            <a:off x="2966526" y="2712807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2</a:t>
            </a:r>
            <a:endParaRPr/>
          </a:p>
        </p:txBody>
      </p:sp>
      <p:cxnSp>
        <p:nvCxnSpPr>
          <p:cNvPr id="626" name="Google Shape;626;p21"/>
          <p:cNvCxnSpPr/>
          <p:nvPr/>
        </p:nvCxnSpPr>
        <p:spPr>
          <a:xfrm flipH="1" rot="10800000">
            <a:off x="2416606" y="3793753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7" name="Google Shape;627;p21"/>
          <p:cNvSpPr txBox="1"/>
          <p:nvPr/>
        </p:nvSpPr>
        <p:spPr>
          <a:xfrm>
            <a:off x="2964124" y="3622403"/>
            <a:ext cx="150554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n</a:t>
            </a:r>
            <a:endParaRPr/>
          </a:p>
        </p:txBody>
      </p:sp>
      <p:sp>
        <p:nvSpPr>
          <p:cNvPr id="628" name="Google Shape;628;p21"/>
          <p:cNvSpPr txBox="1"/>
          <p:nvPr/>
        </p:nvSpPr>
        <p:spPr>
          <a:xfrm>
            <a:off x="3539601" y="3166185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cxnSp>
        <p:nvCxnSpPr>
          <p:cNvPr id="629" name="Google Shape;629;p21"/>
          <p:cNvCxnSpPr/>
          <p:nvPr/>
        </p:nvCxnSpPr>
        <p:spPr>
          <a:xfrm flipH="1" rot="10800000">
            <a:off x="4494351" y="2441209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21"/>
          <p:cNvCxnSpPr/>
          <p:nvPr/>
        </p:nvCxnSpPr>
        <p:spPr>
          <a:xfrm flipH="1" rot="10800000">
            <a:off x="4494351" y="2909784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21"/>
          <p:cNvCxnSpPr/>
          <p:nvPr/>
        </p:nvCxnSpPr>
        <p:spPr>
          <a:xfrm flipH="1" rot="10800000">
            <a:off x="4494351" y="3363162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21"/>
          <p:cNvCxnSpPr/>
          <p:nvPr/>
        </p:nvCxnSpPr>
        <p:spPr>
          <a:xfrm flipH="1" rot="10800000">
            <a:off x="4494351" y="3819381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3" name="Google Shape;633;p21"/>
          <p:cNvSpPr txBox="1"/>
          <p:nvPr/>
        </p:nvSpPr>
        <p:spPr>
          <a:xfrm>
            <a:off x="5329510" y="2244232"/>
            <a:ext cx="133562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1A</a:t>
            </a:r>
            <a:endParaRPr/>
          </a:p>
        </p:txBody>
      </p:sp>
      <p:sp>
        <p:nvSpPr>
          <p:cNvPr id="634" name="Google Shape;634;p21"/>
          <p:cNvSpPr txBox="1"/>
          <p:nvPr/>
        </p:nvSpPr>
        <p:spPr>
          <a:xfrm>
            <a:off x="6549113" y="2245621"/>
            <a:ext cx="122180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1B, 1C, …</a:t>
            </a:r>
            <a:endParaRPr/>
          </a:p>
        </p:txBody>
      </p:sp>
      <p:sp>
        <p:nvSpPr>
          <p:cNvPr id="635" name="Google Shape;635;p21"/>
          <p:cNvSpPr txBox="1"/>
          <p:nvPr/>
        </p:nvSpPr>
        <p:spPr>
          <a:xfrm>
            <a:off x="5329510" y="2711417"/>
            <a:ext cx="133562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2A</a:t>
            </a:r>
            <a:endParaRPr/>
          </a:p>
        </p:txBody>
      </p:sp>
      <p:sp>
        <p:nvSpPr>
          <p:cNvPr id="636" name="Google Shape;636;p21"/>
          <p:cNvSpPr txBox="1"/>
          <p:nvPr/>
        </p:nvSpPr>
        <p:spPr>
          <a:xfrm>
            <a:off x="6540296" y="2712807"/>
            <a:ext cx="123944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2B, 2C, ...</a:t>
            </a:r>
            <a:endParaRPr/>
          </a:p>
        </p:txBody>
      </p:sp>
      <p:sp>
        <p:nvSpPr>
          <p:cNvPr id="637" name="Google Shape;637;p21"/>
          <p:cNvSpPr txBox="1"/>
          <p:nvPr/>
        </p:nvSpPr>
        <p:spPr>
          <a:xfrm>
            <a:off x="5327106" y="3621013"/>
            <a:ext cx="13404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nA</a:t>
            </a:r>
            <a:endParaRPr b="0" i="0" sz="192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21"/>
          <p:cNvSpPr txBox="1"/>
          <p:nvPr/>
        </p:nvSpPr>
        <p:spPr>
          <a:xfrm>
            <a:off x="6535488" y="3622403"/>
            <a:ext cx="124906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nB, nC, ...</a:t>
            </a:r>
            <a:endParaRPr/>
          </a:p>
        </p:txBody>
      </p:sp>
      <p:sp>
        <p:nvSpPr>
          <p:cNvPr id="639" name="Google Shape;639;p21"/>
          <p:cNvSpPr txBox="1"/>
          <p:nvPr/>
        </p:nvSpPr>
        <p:spPr>
          <a:xfrm>
            <a:off x="6315314" y="3156829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640" name="Google Shape;640;p21"/>
          <p:cNvSpPr txBox="1"/>
          <p:nvPr/>
        </p:nvSpPr>
        <p:spPr>
          <a:xfrm>
            <a:off x="9225602" y="2188900"/>
            <a:ext cx="253787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measured on </a:t>
            </a:r>
            <a:endParaRPr/>
          </a:p>
        </p:txBody>
      </p:sp>
      <p:sp>
        <p:nvSpPr>
          <p:cNvPr id="641" name="Google Shape;641;p21"/>
          <p:cNvSpPr/>
          <p:nvPr/>
        </p:nvSpPr>
        <p:spPr>
          <a:xfrm>
            <a:off x="8739330" y="2817065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1</a:t>
            </a:r>
            <a:endParaRPr/>
          </a:p>
        </p:txBody>
      </p:sp>
      <p:sp>
        <p:nvSpPr>
          <p:cNvPr id="642" name="Google Shape;642;p21"/>
          <p:cNvSpPr/>
          <p:nvPr/>
        </p:nvSpPr>
        <p:spPr>
          <a:xfrm>
            <a:off x="10782013" y="2830246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n</a:t>
            </a:r>
            <a:endParaRPr/>
          </a:p>
        </p:txBody>
      </p:sp>
      <p:sp>
        <p:nvSpPr>
          <p:cNvPr id="643" name="Google Shape;643;p21"/>
          <p:cNvSpPr txBox="1"/>
          <p:nvPr/>
        </p:nvSpPr>
        <p:spPr>
          <a:xfrm>
            <a:off x="10329965" y="2928623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644" name="Google Shape;644;p21"/>
          <p:cNvSpPr/>
          <p:nvPr/>
        </p:nvSpPr>
        <p:spPr>
          <a:xfrm>
            <a:off x="1127593" y="6475064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1</a:t>
            </a:r>
            <a:endParaRPr/>
          </a:p>
        </p:txBody>
      </p:sp>
      <p:sp>
        <p:nvSpPr>
          <p:cNvPr id="645" name="Google Shape;645;p21"/>
          <p:cNvSpPr/>
          <p:nvPr/>
        </p:nvSpPr>
        <p:spPr>
          <a:xfrm>
            <a:off x="3597874" y="6475063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Detector</a:t>
            </a:r>
            <a:endParaRPr/>
          </a:p>
        </p:txBody>
      </p:sp>
      <p:sp>
        <p:nvSpPr>
          <p:cNvPr id="646" name="Google Shape;646;p21"/>
          <p:cNvSpPr/>
          <p:nvPr/>
        </p:nvSpPr>
        <p:spPr>
          <a:xfrm>
            <a:off x="5594955" y="6453097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Optics</a:t>
            </a:r>
            <a:endParaRPr/>
          </a:p>
        </p:txBody>
      </p:sp>
      <p:sp>
        <p:nvSpPr>
          <p:cNvPr id="647" name="Google Shape;647;p21"/>
          <p:cNvSpPr/>
          <p:nvPr/>
        </p:nvSpPr>
        <p:spPr>
          <a:xfrm>
            <a:off x="7669010" y="6475062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Readout</a:t>
            </a:r>
            <a:endParaRPr/>
          </a:p>
        </p:txBody>
      </p:sp>
      <p:sp>
        <p:nvSpPr>
          <p:cNvPr id="648" name="Google Shape;648;p21"/>
          <p:cNvSpPr/>
          <p:nvPr/>
        </p:nvSpPr>
        <p:spPr>
          <a:xfrm>
            <a:off x="9935475" y="6453096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Thermal</a:t>
            </a:r>
            <a:endParaRPr/>
          </a:p>
        </p:txBody>
      </p:sp>
      <p:sp>
        <p:nvSpPr>
          <p:cNvPr id="649" name="Google Shape;649;p21"/>
          <p:cNvSpPr/>
          <p:nvPr/>
        </p:nvSpPr>
        <p:spPr>
          <a:xfrm>
            <a:off x="2765412" y="6524310"/>
            <a:ext cx="689525" cy="648337"/>
          </a:xfrm>
          <a:prstGeom prst="mathEqual">
            <a:avLst>
              <a:gd fmla="val 23520" name="adj1"/>
              <a:gd fmla="val 20672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1"/>
          <p:cNvSpPr/>
          <p:nvPr/>
        </p:nvSpPr>
        <p:spPr>
          <a:xfrm>
            <a:off x="5104595" y="6613424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1"/>
          <p:cNvSpPr/>
          <p:nvPr/>
        </p:nvSpPr>
        <p:spPr>
          <a:xfrm>
            <a:off x="7140162" y="6591458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1"/>
          <p:cNvSpPr/>
          <p:nvPr/>
        </p:nvSpPr>
        <p:spPr>
          <a:xfrm>
            <a:off x="9272184" y="6591457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1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654" name="Google Shape;654;p21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5" name="Google Shape;655;p21"/>
          <p:cNvSpPr/>
          <p:nvPr/>
        </p:nvSpPr>
        <p:spPr>
          <a:xfrm>
            <a:off x="706367" y="1756401"/>
            <a:ext cx="946093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rPr b="1" i="0" lang="en-US" sz="19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 b="0" i="0" sz="192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1"/>
          <p:cNvSpPr/>
          <p:nvPr/>
        </p:nvSpPr>
        <p:spPr>
          <a:xfrm>
            <a:off x="8518242" y="1700459"/>
            <a:ext cx="1058303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rPr b="1" i="0" lang="en-US" sz="19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Payload </a:t>
            </a:r>
            <a:endParaRPr b="0" i="0" sz="192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1"/>
          <p:cNvSpPr/>
          <p:nvPr/>
        </p:nvSpPr>
        <p:spPr>
          <a:xfrm>
            <a:off x="655413" y="5639912"/>
            <a:ext cx="132440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rPr b="1" i="0" lang="en-US" sz="19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</a:t>
            </a:r>
            <a:endParaRPr b="0" i="0" sz="192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663" name="Google Shape;663;p22"/>
          <p:cNvPicPr preferRelativeResize="0"/>
          <p:nvPr/>
        </p:nvPicPr>
        <p:blipFill rotWithShape="1">
          <a:blip r:embed="rId3">
            <a:alphaModFix/>
          </a:blip>
          <a:srcRect b="16706" l="8648" r="26214" t="26705"/>
          <a:stretch/>
        </p:blipFill>
        <p:spPr>
          <a:xfrm>
            <a:off x="1788189" y="1704887"/>
            <a:ext cx="10714823" cy="6343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4" name="Google Shape;664;p22"/>
          <p:cNvGrpSpPr/>
          <p:nvPr/>
        </p:nvGrpSpPr>
        <p:grpSpPr>
          <a:xfrm>
            <a:off x="1618560" y="3904974"/>
            <a:ext cx="10884452" cy="2542976"/>
            <a:chOff x="874644" y="2543203"/>
            <a:chExt cx="11473039" cy="2788820"/>
          </a:xfrm>
        </p:grpSpPr>
        <p:sp>
          <p:nvSpPr>
            <p:cNvPr id="665" name="Google Shape;665;p22"/>
            <p:cNvSpPr/>
            <p:nvPr/>
          </p:nvSpPr>
          <p:spPr>
            <a:xfrm>
              <a:off x="874644" y="2543203"/>
              <a:ext cx="2590136" cy="2774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BAE1D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3453854" y="2557123"/>
              <a:ext cx="8893829" cy="2774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BCB0B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1479830" y="3228813"/>
              <a:ext cx="1416542" cy="158928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7"/>
                <a:buFont typeface="Calibri"/>
                <a:buNone/>
              </a:pPr>
              <a:r>
                <a:t/>
              </a:r>
              <a:endParaRPr b="0" i="0" sz="170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2"/>
            <p:cNvSpPr txBox="1"/>
            <p:nvPr/>
          </p:nvSpPr>
          <p:spPr>
            <a:xfrm>
              <a:off x="1588607" y="3557165"/>
              <a:ext cx="1176360" cy="9655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Goals &amp;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cxnSp>
          <p:nvCxnSpPr>
            <p:cNvPr id="669" name="Google Shape;669;p22"/>
            <p:cNvCxnSpPr/>
            <p:nvPr/>
          </p:nvCxnSpPr>
          <p:spPr>
            <a:xfrm flipH="1" rot="10800000">
              <a:off x="2896372" y="3129255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0" name="Google Shape;670;p22"/>
            <p:cNvCxnSpPr/>
            <p:nvPr/>
          </p:nvCxnSpPr>
          <p:spPr>
            <a:xfrm flipH="1" rot="10800000">
              <a:off x="2925203" y="3504078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1" name="Google Shape;671;p22"/>
            <p:cNvCxnSpPr/>
            <p:nvPr/>
          </p:nvCxnSpPr>
          <p:spPr>
            <a:xfrm flipH="1" rot="10800000">
              <a:off x="2925202" y="3924209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2" name="Google Shape;672;p22"/>
            <p:cNvSpPr txBox="1"/>
            <p:nvPr/>
          </p:nvSpPr>
          <p:spPr>
            <a:xfrm>
              <a:off x="3431004" y="2895784"/>
              <a:ext cx="1426435" cy="38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1</a:t>
              </a:r>
              <a:endParaRPr/>
            </a:p>
          </p:txBody>
        </p:sp>
        <p:sp>
          <p:nvSpPr>
            <p:cNvPr id="673" name="Google Shape;673;p22"/>
            <p:cNvSpPr txBox="1"/>
            <p:nvPr/>
          </p:nvSpPr>
          <p:spPr>
            <a:xfrm>
              <a:off x="3431004" y="3335073"/>
              <a:ext cx="1426435" cy="38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2</a:t>
              </a:r>
              <a:endParaRPr/>
            </a:p>
          </p:txBody>
        </p:sp>
        <p:cxnSp>
          <p:nvCxnSpPr>
            <p:cNvPr id="674" name="Google Shape;674;p22"/>
            <p:cNvCxnSpPr/>
            <p:nvPr/>
          </p:nvCxnSpPr>
          <p:spPr>
            <a:xfrm flipH="1" rot="10800000">
              <a:off x="2925202" y="4348460"/>
              <a:ext cx="539578" cy="311539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75" name="Google Shape;675;p22"/>
            <p:cNvSpPr txBox="1"/>
            <p:nvPr/>
          </p:nvSpPr>
          <p:spPr>
            <a:xfrm>
              <a:off x="3428471" y="4187820"/>
              <a:ext cx="1431503" cy="38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Observable n</a:t>
              </a:r>
              <a:endParaRPr/>
            </a:p>
          </p:txBody>
        </p:sp>
        <p:sp>
          <p:nvSpPr>
            <p:cNvPr id="676" name="Google Shape;676;p22"/>
            <p:cNvSpPr txBox="1"/>
            <p:nvPr/>
          </p:nvSpPr>
          <p:spPr>
            <a:xfrm>
              <a:off x="3967482" y="3760115"/>
              <a:ext cx="353482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cxnSp>
          <p:nvCxnSpPr>
            <p:cNvPr id="677" name="Google Shape;677;p22"/>
            <p:cNvCxnSpPr/>
            <p:nvPr/>
          </p:nvCxnSpPr>
          <p:spPr>
            <a:xfrm flipH="1" rot="10800000">
              <a:off x="4873088" y="3080450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8" name="Google Shape;678;p22"/>
            <p:cNvCxnSpPr/>
            <p:nvPr/>
          </p:nvCxnSpPr>
          <p:spPr>
            <a:xfrm flipH="1" rot="10800000">
              <a:off x="4873088" y="3519739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9" name="Google Shape;679;p22"/>
            <p:cNvCxnSpPr/>
            <p:nvPr/>
          </p:nvCxnSpPr>
          <p:spPr>
            <a:xfrm flipH="1" rot="10800000">
              <a:off x="4873088" y="3944781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0" name="Google Shape;680;p22"/>
            <p:cNvCxnSpPr/>
            <p:nvPr/>
          </p:nvCxnSpPr>
          <p:spPr>
            <a:xfrm flipH="1" rot="10800000">
              <a:off x="4873088" y="4372486"/>
              <a:ext cx="651154" cy="1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81" name="Google Shape;681;p22"/>
            <p:cNvSpPr txBox="1"/>
            <p:nvPr/>
          </p:nvSpPr>
          <p:spPr>
            <a:xfrm>
              <a:off x="5647477" y="2895784"/>
              <a:ext cx="1269293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 1A</a:t>
              </a:r>
              <a:endParaRPr/>
            </a:p>
          </p:txBody>
        </p:sp>
        <p:sp>
          <p:nvSpPr>
            <p:cNvPr id="682" name="Google Shape;682;p22"/>
            <p:cNvSpPr txBox="1"/>
            <p:nvPr/>
          </p:nvSpPr>
          <p:spPr>
            <a:xfrm>
              <a:off x="6789882" y="2897088"/>
              <a:ext cx="1164533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, 1B, 1C, …</a:t>
              </a:r>
              <a:endParaRPr/>
            </a:p>
          </p:txBody>
        </p:sp>
        <p:sp>
          <p:nvSpPr>
            <p:cNvPr id="683" name="Google Shape;683;p22"/>
            <p:cNvSpPr txBox="1"/>
            <p:nvPr/>
          </p:nvSpPr>
          <p:spPr>
            <a:xfrm>
              <a:off x="5647477" y="3333770"/>
              <a:ext cx="1269293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 2A</a:t>
              </a:r>
              <a:endParaRPr/>
            </a:p>
          </p:txBody>
        </p:sp>
        <p:sp>
          <p:nvSpPr>
            <p:cNvPr id="684" name="Google Shape;684;p22"/>
            <p:cNvSpPr txBox="1"/>
            <p:nvPr/>
          </p:nvSpPr>
          <p:spPr>
            <a:xfrm>
              <a:off x="6783123" y="3335073"/>
              <a:ext cx="1178050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, 2B, 2C, ...</a:t>
              </a:r>
              <a:endParaRPr/>
            </a:p>
          </p:txBody>
        </p:sp>
        <p:sp>
          <p:nvSpPr>
            <p:cNvPr id="685" name="Google Shape;685;p22"/>
            <p:cNvSpPr txBox="1"/>
            <p:nvPr/>
          </p:nvSpPr>
          <p:spPr>
            <a:xfrm>
              <a:off x="5644943" y="4186516"/>
              <a:ext cx="1274361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 nA</a:t>
              </a:r>
              <a:endParaRPr b="0" i="0" sz="1707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2"/>
            <p:cNvSpPr txBox="1"/>
            <p:nvPr/>
          </p:nvSpPr>
          <p:spPr>
            <a:xfrm>
              <a:off x="6778056" y="4187820"/>
              <a:ext cx="1188188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, nB, nC, ...</a:t>
              </a:r>
              <a:endParaRPr/>
            </a:p>
          </p:txBody>
        </p:sp>
        <p:sp>
          <p:nvSpPr>
            <p:cNvPr id="687" name="Google Shape;687;p22"/>
            <p:cNvSpPr txBox="1"/>
            <p:nvPr/>
          </p:nvSpPr>
          <p:spPr>
            <a:xfrm>
              <a:off x="6569713" y="3751344"/>
              <a:ext cx="353482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688" name="Google Shape;688;p22"/>
            <p:cNvSpPr txBox="1"/>
            <p:nvPr/>
          </p:nvSpPr>
          <p:spPr>
            <a:xfrm>
              <a:off x="9300952" y="2843911"/>
              <a:ext cx="2394624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Variables measured on </a:t>
              </a: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8852756" y="3432815"/>
              <a:ext cx="1416542" cy="7413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Instrument 1</a:t>
              </a: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10767771" y="3445172"/>
              <a:ext cx="1416542" cy="7413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Instrument n</a:t>
              </a:r>
              <a:endParaRPr/>
            </a:p>
          </p:txBody>
        </p:sp>
        <p:sp>
          <p:nvSpPr>
            <p:cNvPr id="691" name="Google Shape;691;p22"/>
            <p:cNvSpPr txBox="1"/>
            <p:nvPr/>
          </p:nvSpPr>
          <p:spPr>
            <a:xfrm>
              <a:off x="10333447" y="3537401"/>
              <a:ext cx="353482" cy="389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7"/>
                <a:buFont typeface="Calibri"/>
                <a:buNone/>
              </a:pPr>
              <a:r>
                <a:rPr b="0" i="0" lang="en-US" sz="1707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</p:grpSp>
      <p:pic>
        <p:nvPicPr>
          <p:cNvPr descr="One Ring - Wikipedia" id="692" name="Google Shape;69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413" y="1487777"/>
            <a:ext cx="1760267" cy="16502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93" name="Google Shape;693;p22"/>
          <p:cNvSpPr txBox="1"/>
          <p:nvPr/>
        </p:nvSpPr>
        <p:spPr>
          <a:xfrm>
            <a:off x="746189" y="2115924"/>
            <a:ext cx="638316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rPr b="1" i="0" lang="en-US" sz="19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STM</a:t>
            </a:r>
            <a:endParaRPr/>
          </a:p>
        </p:txBody>
      </p:sp>
      <p:sp>
        <p:nvSpPr>
          <p:cNvPr id="694" name="Google Shape;694;p22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695" name="Google Shape;695;p22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Nathan W. Pyle on Twitter: &amp;quot;… &amp;quot;" id="696" name="Google Shape;69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1940" y="5798837"/>
            <a:ext cx="2416161" cy="2300606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22"/>
          <p:cNvSpPr/>
          <p:nvPr/>
        </p:nvSpPr>
        <p:spPr>
          <a:xfrm>
            <a:off x="6530357" y="5844644"/>
            <a:ext cx="2160865" cy="2019974"/>
          </a:xfrm>
          <a:prstGeom prst="noSmoking">
            <a:avLst>
              <a:gd fmla="val 5765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2"/>
          <p:cNvSpPr txBox="1"/>
          <p:nvPr/>
        </p:nvSpPr>
        <p:spPr>
          <a:xfrm>
            <a:off x="807814" y="4686187"/>
            <a:ext cx="925253" cy="552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WBS</a:t>
            </a:r>
            <a:endParaRPr/>
          </a:p>
        </p:txBody>
      </p:sp>
      <p:sp>
        <p:nvSpPr>
          <p:cNvPr id="699" name="Google Shape;699;p22"/>
          <p:cNvSpPr txBox="1"/>
          <p:nvPr/>
        </p:nvSpPr>
        <p:spPr>
          <a:xfrm>
            <a:off x="6970443" y="2970549"/>
            <a:ext cx="5086649" cy="1011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 Development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 Technology Readiness Levels</a:t>
            </a:r>
            <a:endParaRPr/>
          </a:p>
        </p:txBody>
      </p:sp>
      <p:sp>
        <p:nvSpPr>
          <p:cNvPr id="700" name="Google Shape;700;p22"/>
          <p:cNvSpPr txBox="1"/>
          <p:nvPr/>
        </p:nvSpPr>
        <p:spPr>
          <a:xfrm>
            <a:off x="830158" y="5461398"/>
            <a:ext cx="1077539" cy="552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/>
          </a:p>
        </p:txBody>
      </p:sp>
      <p:sp>
        <p:nvSpPr>
          <p:cNvPr id="701" name="Google Shape;701;p22"/>
          <p:cNvSpPr txBox="1"/>
          <p:nvPr/>
        </p:nvSpPr>
        <p:spPr>
          <a:xfrm>
            <a:off x="244633" y="6878017"/>
            <a:ext cx="2866490" cy="552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Question</a:t>
            </a:r>
            <a:endParaRPr/>
          </a:p>
        </p:txBody>
      </p:sp>
      <p:sp>
        <p:nvSpPr>
          <p:cNvPr id="702" name="Google Shape;702;p22"/>
          <p:cNvSpPr txBox="1"/>
          <p:nvPr/>
        </p:nvSpPr>
        <p:spPr>
          <a:xfrm>
            <a:off x="3407955" y="6949126"/>
            <a:ext cx="2020105" cy="552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Storytelling</a:t>
            </a:r>
            <a:endParaRPr/>
          </a:p>
        </p:txBody>
      </p:sp>
      <p:sp>
        <p:nvSpPr>
          <p:cNvPr id="703" name="Google Shape;703;p22"/>
          <p:cNvSpPr txBox="1"/>
          <p:nvPr/>
        </p:nvSpPr>
        <p:spPr>
          <a:xfrm>
            <a:off x="2367149" y="7471398"/>
            <a:ext cx="2390398" cy="552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/>
          </a:p>
        </p:txBody>
      </p:sp>
      <p:sp>
        <p:nvSpPr>
          <p:cNvPr id="704" name="Google Shape;704;p22"/>
          <p:cNvSpPr txBox="1"/>
          <p:nvPr/>
        </p:nvSpPr>
        <p:spPr>
          <a:xfrm>
            <a:off x="3876658" y="3481308"/>
            <a:ext cx="2746265" cy="552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Sufficiency</a:t>
            </a:r>
            <a:endParaRPr/>
          </a:p>
        </p:txBody>
      </p:sp>
      <p:sp>
        <p:nvSpPr>
          <p:cNvPr id="705" name="Google Shape;705;p22"/>
          <p:cNvSpPr txBox="1"/>
          <p:nvPr/>
        </p:nvSpPr>
        <p:spPr>
          <a:xfrm>
            <a:off x="103572" y="3951041"/>
            <a:ext cx="2464136" cy="552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 Building</a:t>
            </a:r>
            <a:endParaRPr/>
          </a:p>
        </p:txBody>
      </p:sp>
      <p:sp>
        <p:nvSpPr>
          <p:cNvPr id="706" name="Google Shape;706;p22"/>
          <p:cNvSpPr txBox="1"/>
          <p:nvPr/>
        </p:nvSpPr>
        <p:spPr>
          <a:xfrm>
            <a:off x="2477196" y="3480597"/>
            <a:ext cx="917239" cy="552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Risk </a:t>
            </a:r>
            <a:endParaRPr/>
          </a:p>
        </p:txBody>
      </p:sp>
      <p:sp>
        <p:nvSpPr>
          <p:cNvPr id="707" name="Google Shape;707;p22"/>
          <p:cNvSpPr txBox="1"/>
          <p:nvPr/>
        </p:nvSpPr>
        <p:spPr>
          <a:xfrm>
            <a:off x="3025906" y="6304988"/>
            <a:ext cx="2140330" cy="552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endParaRPr/>
          </a:p>
        </p:txBody>
      </p:sp>
      <p:sp>
        <p:nvSpPr>
          <p:cNvPr id="708" name="Google Shape;708;p22"/>
          <p:cNvSpPr txBox="1"/>
          <p:nvPr/>
        </p:nvSpPr>
        <p:spPr>
          <a:xfrm>
            <a:off x="746189" y="6152442"/>
            <a:ext cx="1830950" cy="5520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7"/>
              <a:buFont typeface="Calibri"/>
              <a:buNone/>
            </a:pPr>
            <a:r>
              <a:rPr b="1" i="1" lang="en-US" sz="298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</p:txBody>
      </p:sp>
      <p:grpSp>
        <p:nvGrpSpPr>
          <p:cNvPr id="709" name="Google Shape;709;p22"/>
          <p:cNvGrpSpPr/>
          <p:nvPr/>
        </p:nvGrpSpPr>
        <p:grpSpPr>
          <a:xfrm>
            <a:off x="9063330" y="5632437"/>
            <a:ext cx="3148643" cy="2834113"/>
            <a:chOff x="1000897" y="-1064741"/>
            <a:chExt cx="9747422" cy="9304638"/>
          </a:xfrm>
        </p:grpSpPr>
        <p:pic>
          <p:nvPicPr>
            <p:cNvPr descr="Fireworks with solid fill" id="710" name="Google Shape;710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0897" y="-1064741"/>
              <a:ext cx="9747422" cy="9304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ain in head with solid fill" id="711" name="Google Shape;711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19726" y="1888587"/>
              <a:ext cx="3080825" cy="3080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3"/>
          <p:cNvSpPr/>
          <p:nvPr/>
        </p:nvSpPr>
        <p:spPr>
          <a:xfrm>
            <a:off x="423721" y="5576848"/>
            <a:ext cx="12085939" cy="2400979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3"/>
          <p:cNvSpPr/>
          <p:nvPr/>
        </p:nvSpPr>
        <p:spPr>
          <a:xfrm flipH="1">
            <a:off x="8383627" y="2223793"/>
            <a:ext cx="4126032" cy="3177974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3"/>
          <p:cNvSpPr/>
          <p:nvPr/>
        </p:nvSpPr>
        <p:spPr>
          <a:xfrm>
            <a:off x="423722" y="2193610"/>
            <a:ext cx="7811875" cy="3208158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3"/>
          <p:cNvSpPr/>
          <p:nvPr/>
        </p:nvSpPr>
        <p:spPr>
          <a:xfrm>
            <a:off x="874877" y="3296710"/>
            <a:ext cx="1510978" cy="1695241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1" name="Google Shape;721;p23"/>
          <p:cNvCxnSpPr/>
          <p:nvPr/>
        </p:nvCxnSpPr>
        <p:spPr>
          <a:xfrm flipH="1" rot="10800000">
            <a:off x="2385855" y="3190516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23"/>
          <p:cNvCxnSpPr/>
          <p:nvPr/>
        </p:nvCxnSpPr>
        <p:spPr>
          <a:xfrm flipH="1" rot="10800000">
            <a:off x="2416608" y="3590327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23"/>
          <p:cNvCxnSpPr/>
          <p:nvPr/>
        </p:nvCxnSpPr>
        <p:spPr>
          <a:xfrm flipH="1" rot="10800000">
            <a:off x="2416607" y="4038467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4" name="Google Shape;724;p23"/>
          <p:cNvSpPr txBox="1"/>
          <p:nvPr/>
        </p:nvSpPr>
        <p:spPr>
          <a:xfrm>
            <a:off x="2966527" y="2941480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1</a:t>
            </a:r>
            <a:endParaRPr/>
          </a:p>
        </p:txBody>
      </p:sp>
      <p:sp>
        <p:nvSpPr>
          <p:cNvPr id="725" name="Google Shape;725;p23"/>
          <p:cNvSpPr txBox="1"/>
          <p:nvPr/>
        </p:nvSpPr>
        <p:spPr>
          <a:xfrm>
            <a:off x="2966527" y="3410055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2</a:t>
            </a:r>
            <a:endParaRPr/>
          </a:p>
        </p:txBody>
      </p:sp>
      <p:cxnSp>
        <p:nvCxnSpPr>
          <p:cNvPr id="726" name="Google Shape;726;p23"/>
          <p:cNvCxnSpPr/>
          <p:nvPr/>
        </p:nvCxnSpPr>
        <p:spPr>
          <a:xfrm flipH="1" rot="10800000">
            <a:off x="2416607" y="4491001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7" name="Google Shape;727;p23"/>
          <p:cNvSpPr txBox="1"/>
          <p:nvPr/>
        </p:nvSpPr>
        <p:spPr>
          <a:xfrm>
            <a:off x="2964125" y="4319651"/>
            <a:ext cx="150554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n</a:t>
            </a:r>
            <a:endParaRPr/>
          </a:p>
        </p:txBody>
      </p:sp>
      <p:sp>
        <p:nvSpPr>
          <p:cNvPr id="728" name="Google Shape;728;p23"/>
          <p:cNvSpPr txBox="1"/>
          <p:nvPr/>
        </p:nvSpPr>
        <p:spPr>
          <a:xfrm>
            <a:off x="3539602" y="3863433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cxnSp>
        <p:nvCxnSpPr>
          <p:cNvPr id="729" name="Google Shape;729;p23"/>
          <p:cNvCxnSpPr/>
          <p:nvPr/>
        </p:nvCxnSpPr>
        <p:spPr>
          <a:xfrm flipH="1" rot="10800000">
            <a:off x="4494352" y="3138457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23"/>
          <p:cNvCxnSpPr/>
          <p:nvPr/>
        </p:nvCxnSpPr>
        <p:spPr>
          <a:xfrm flipH="1" rot="10800000">
            <a:off x="4494352" y="3607032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23"/>
          <p:cNvCxnSpPr/>
          <p:nvPr/>
        </p:nvCxnSpPr>
        <p:spPr>
          <a:xfrm flipH="1" rot="10800000">
            <a:off x="4494352" y="4060410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23"/>
          <p:cNvCxnSpPr/>
          <p:nvPr/>
        </p:nvCxnSpPr>
        <p:spPr>
          <a:xfrm flipH="1" rot="10800000">
            <a:off x="4494352" y="4516629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3" name="Google Shape;733;p23"/>
          <p:cNvSpPr txBox="1"/>
          <p:nvPr/>
        </p:nvSpPr>
        <p:spPr>
          <a:xfrm>
            <a:off x="5329511" y="2941480"/>
            <a:ext cx="133562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1A</a:t>
            </a:r>
            <a:endParaRPr/>
          </a:p>
        </p:txBody>
      </p:sp>
      <p:sp>
        <p:nvSpPr>
          <p:cNvPr id="734" name="Google Shape;734;p23"/>
          <p:cNvSpPr txBox="1"/>
          <p:nvPr/>
        </p:nvSpPr>
        <p:spPr>
          <a:xfrm>
            <a:off x="6549114" y="2942869"/>
            <a:ext cx="122180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1B, 1C, …</a:t>
            </a:r>
            <a:endParaRPr/>
          </a:p>
        </p:txBody>
      </p:sp>
      <p:sp>
        <p:nvSpPr>
          <p:cNvPr id="735" name="Google Shape;735;p23"/>
          <p:cNvSpPr txBox="1"/>
          <p:nvPr/>
        </p:nvSpPr>
        <p:spPr>
          <a:xfrm>
            <a:off x="5329511" y="3408665"/>
            <a:ext cx="133562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2A</a:t>
            </a:r>
            <a:endParaRPr/>
          </a:p>
        </p:txBody>
      </p:sp>
      <p:sp>
        <p:nvSpPr>
          <p:cNvPr id="736" name="Google Shape;736;p23"/>
          <p:cNvSpPr txBox="1"/>
          <p:nvPr/>
        </p:nvSpPr>
        <p:spPr>
          <a:xfrm>
            <a:off x="6540297" y="3410055"/>
            <a:ext cx="123944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2B, 2C, ...</a:t>
            </a:r>
            <a:endParaRPr/>
          </a:p>
        </p:txBody>
      </p:sp>
      <p:sp>
        <p:nvSpPr>
          <p:cNvPr id="737" name="Google Shape;737;p23"/>
          <p:cNvSpPr txBox="1"/>
          <p:nvPr/>
        </p:nvSpPr>
        <p:spPr>
          <a:xfrm>
            <a:off x="5327107" y="4318261"/>
            <a:ext cx="13404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nA</a:t>
            </a:r>
            <a:endParaRPr b="0" i="0" sz="192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3"/>
          <p:cNvSpPr txBox="1"/>
          <p:nvPr/>
        </p:nvSpPr>
        <p:spPr>
          <a:xfrm>
            <a:off x="6535489" y="4319651"/>
            <a:ext cx="124906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nB, nC, ...</a:t>
            </a:r>
            <a:endParaRPr/>
          </a:p>
        </p:txBody>
      </p:sp>
      <p:sp>
        <p:nvSpPr>
          <p:cNvPr id="739" name="Google Shape;739;p23"/>
          <p:cNvSpPr txBox="1"/>
          <p:nvPr/>
        </p:nvSpPr>
        <p:spPr>
          <a:xfrm>
            <a:off x="6315316" y="3854077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740" name="Google Shape;740;p23"/>
          <p:cNvSpPr txBox="1"/>
          <p:nvPr/>
        </p:nvSpPr>
        <p:spPr>
          <a:xfrm>
            <a:off x="9225603" y="2886148"/>
            <a:ext cx="253787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measured on </a:t>
            </a:r>
            <a:endParaRPr/>
          </a:p>
        </p:txBody>
      </p:sp>
      <p:sp>
        <p:nvSpPr>
          <p:cNvPr id="741" name="Google Shape;741;p23"/>
          <p:cNvSpPr/>
          <p:nvPr/>
        </p:nvSpPr>
        <p:spPr>
          <a:xfrm>
            <a:off x="8739331" y="3514313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1</a:t>
            </a:r>
            <a:endParaRPr/>
          </a:p>
        </p:txBody>
      </p:sp>
      <p:sp>
        <p:nvSpPr>
          <p:cNvPr id="742" name="Google Shape;742;p23"/>
          <p:cNvSpPr/>
          <p:nvPr/>
        </p:nvSpPr>
        <p:spPr>
          <a:xfrm>
            <a:off x="10782014" y="3527494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n</a:t>
            </a:r>
            <a:endParaRPr/>
          </a:p>
        </p:txBody>
      </p:sp>
      <p:sp>
        <p:nvSpPr>
          <p:cNvPr id="743" name="Google Shape;743;p23"/>
          <p:cNvSpPr txBox="1"/>
          <p:nvPr/>
        </p:nvSpPr>
        <p:spPr>
          <a:xfrm>
            <a:off x="10329966" y="3625871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744" name="Google Shape;744;p23"/>
          <p:cNvSpPr/>
          <p:nvPr/>
        </p:nvSpPr>
        <p:spPr>
          <a:xfrm>
            <a:off x="1127593" y="6475064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1</a:t>
            </a:r>
            <a:endParaRPr/>
          </a:p>
        </p:txBody>
      </p:sp>
      <p:sp>
        <p:nvSpPr>
          <p:cNvPr id="745" name="Google Shape;745;p23"/>
          <p:cNvSpPr/>
          <p:nvPr/>
        </p:nvSpPr>
        <p:spPr>
          <a:xfrm>
            <a:off x="3597874" y="6475063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Detector</a:t>
            </a:r>
            <a:endParaRPr/>
          </a:p>
        </p:txBody>
      </p:sp>
      <p:sp>
        <p:nvSpPr>
          <p:cNvPr id="746" name="Google Shape;746;p23"/>
          <p:cNvSpPr/>
          <p:nvPr/>
        </p:nvSpPr>
        <p:spPr>
          <a:xfrm>
            <a:off x="5594955" y="6453097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Optics</a:t>
            </a:r>
            <a:endParaRPr/>
          </a:p>
        </p:txBody>
      </p:sp>
      <p:sp>
        <p:nvSpPr>
          <p:cNvPr id="747" name="Google Shape;747;p23"/>
          <p:cNvSpPr/>
          <p:nvPr/>
        </p:nvSpPr>
        <p:spPr>
          <a:xfrm>
            <a:off x="7669010" y="6475062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Readout</a:t>
            </a:r>
            <a:endParaRPr/>
          </a:p>
        </p:txBody>
      </p:sp>
      <p:sp>
        <p:nvSpPr>
          <p:cNvPr id="748" name="Google Shape;748;p23"/>
          <p:cNvSpPr/>
          <p:nvPr/>
        </p:nvSpPr>
        <p:spPr>
          <a:xfrm>
            <a:off x="9935475" y="6453096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Thermal</a:t>
            </a:r>
            <a:endParaRPr/>
          </a:p>
        </p:txBody>
      </p:sp>
      <p:sp>
        <p:nvSpPr>
          <p:cNvPr id="749" name="Google Shape;749;p23"/>
          <p:cNvSpPr/>
          <p:nvPr/>
        </p:nvSpPr>
        <p:spPr>
          <a:xfrm>
            <a:off x="2765412" y="6524310"/>
            <a:ext cx="689525" cy="648337"/>
          </a:xfrm>
          <a:prstGeom prst="mathEqual">
            <a:avLst>
              <a:gd fmla="val 23520" name="adj1"/>
              <a:gd fmla="val 20672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3"/>
          <p:cNvSpPr/>
          <p:nvPr/>
        </p:nvSpPr>
        <p:spPr>
          <a:xfrm>
            <a:off x="5104595" y="6613424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3"/>
          <p:cNvSpPr/>
          <p:nvPr/>
        </p:nvSpPr>
        <p:spPr>
          <a:xfrm>
            <a:off x="7140162" y="6591458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3"/>
          <p:cNvSpPr/>
          <p:nvPr/>
        </p:nvSpPr>
        <p:spPr>
          <a:xfrm>
            <a:off x="9272184" y="6591457"/>
            <a:ext cx="494618" cy="51404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3"/>
          <p:cNvSpPr txBox="1"/>
          <p:nvPr/>
        </p:nvSpPr>
        <p:spPr>
          <a:xfrm>
            <a:off x="718916" y="2295395"/>
            <a:ext cx="4972836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Calibri"/>
              <a:buNone/>
            </a:pPr>
            <a:r>
              <a:rPr b="1" i="0" lang="en-US" sz="21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Work Breakdown Structure (WBS)</a:t>
            </a:r>
            <a:endParaRPr/>
          </a:p>
        </p:txBody>
      </p:sp>
      <p:sp>
        <p:nvSpPr>
          <p:cNvPr id="754" name="Google Shape;754;p23"/>
          <p:cNvSpPr txBox="1"/>
          <p:nvPr/>
        </p:nvSpPr>
        <p:spPr>
          <a:xfrm>
            <a:off x="8739331" y="2295395"/>
            <a:ext cx="1686680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Calibri"/>
              <a:buNone/>
            </a:pPr>
            <a:r>
              <a:rPr b="1" i="0" lang="en-US" sz="21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Payload WBS</a:t>
            </a:r>
            <a:endParaRPr/>
          </a:p>
        </p:txBody>
      </p:sp>
      <p:sp>
        <p:nvSpPr>
          <p:cNvPr id="755" name="Google Shape;755;p23"/>
          <p:cNvSpPr txBox="1"/>
          <p:nvPr/>
        </p:nvSpPr>
        <p:spPr>
          <a:xfrm>
            <a:off x="586567" y="5639911"/>
            <a:ext cx="2050561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Calibri"/>
              <a:buNone/>
            </a:pPr>
            <a:r>
              <a:rPr b="1" i="0" lang="en-US" sz="21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 WBS</a:t>
            </a:r>
            <a:endParaRPr/>
          </a:p>
        </p:txBody>
      </p:sp>
      <p:sp>
        <p:nvSpPr>
          <p:cNvPr id="756" name="Google Shape;756;p23"/>
          <p:cNvSpPr txBox="1"/>
          <p:nvPr/>
        </p:nvSpPr>
        <p:spPr>
          <a:xfrm>
            <a:off x="3384445" y="7265667"/>
            <a:ext cx="1787669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Subsystem WBS</a:t>
            </a:r>
            <a:endParaRPr/>
          </a:p>
        </p:txBody>
      </p:sp>
      <p:sp>
        <p:nvSpPr>
          <p:cNvPr id="757" name="Google Shape;757;p23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758" name="Google Shape;758;p23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9" name="Google Shape;759;p23"/>
          <p:cNvSpPr txBox="1"/>
          <p:nvPr/>
        </p:nvSpPr>
        <p:spPr>
          <a:xfrm>
            <a:off x="979756" y="3479198"/>
            <a:ext cx="12298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9291" y="1091453"/>
            <a:ext cx="8500544" cy="38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24"/>
          <p:cNvSpPr/>
          <p:nvPr/>
        </p:nvSpPr>
        <p:spPr>
          <a:xfrm>
            <a:off x="236930" y="5293398"/>
            <a:ext cx="7811875" cy="3030581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4"/>
          <p:cNvSpPr/>
          <p:nvPr/>
        </p:nvSpPr>
        <p:spPr>
          <a:xfrm>
            <a:off x="648705" y="6305778"/>
            <a:ext cx="1510978" cy="1695241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8" name="Google Shape;768;p24"/>
          <p:cNvCxnSpPr/>
          <p:nvPr/>
        </p:nvCxnSpPr>
        <p:spPr>
          <a:xfrm flipH="1" rot="10800000">
            <a:off x="2159683" y="6199584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24"/>
          <p:cNvCxnSpPr/>
          <p:nvPr/>
        </p:nvCxnSpPr>
        <p:spPr>
          <a:xfrm flipH="1" rot="10800000">
            <a:off x="2190436" y="6599395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24"/>
          <p:cNvCxnSpPr/>
          <p:nvPr/>
        </p:nvCxnSpPr>
        <p:spPr>
          <a:xfrm flipH="1" rot="10800000">
            <a:off x="2190435" y="7047535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1" name="Google Shape;771;p24"/>
          <p:cNvSpPr txBox="1"/>
          <p:nvPr/>
        </p:nvSpPr>
        <p:spPr>
          <a:xfrm>
            <a:off x="2740356" y="5950547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1</a:t>
            </a:r>
            <a:endParaRPr/>
          </a:p>
        </p:txBody>
      </p:sp>
      <p:sp>
        <p:nvSpPr>
          <p:cNvPr id="772" name="Google Shape;772;p24"/>
          <p:cNvSpPr txBox="1"/>
          <p:nvPr/>
        </p:nvSpPr>
        <p:spPr>
          <a:xfrm>
            <a:off x="2740356" y="6419122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2</a:t>
            </a:r>
            <a:endParaRPr/>
          </a:p>
        </p:txBody>
      </p:sp>
      <p:cxnSp>
        <p:nvCxnSpPr>
          <p:cNvPr id="773" name="Google Shape;773;p24"/>
          <p:cNvCxnSpPr/>
          <p:nvPr/>
        </p:nvCxnSpPr>
        <p:spPr>
          <a:xfrm flipH="1" rot="10800000">
            <a:off x="2190435" y="7500069"/>
            <a:ext cx="575550" cy="3323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4" name="Google Shape;774;p24"/>
          <p:cNvSpPr txBox="1"/>
          <p:nvPr/>
        </p:nvSpPr>
        <p:spPr>
          <a:xfrm>
            <a:off x="2737953" y="7328719"/>
            <a:ext cx="150554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Observable n</a:t>
            </a:r>
            <a:endParaRPr/>
          </a:p>
        </p:txBody>
      </p:sp>
      <p:sp>
        <p:nvSpPr>
          <p:cNvPr id="775" name="Google Shape;775;p24"/>
          <p:cNvSpPr txBox="1"/>
          <p:nvPr/>
        </p:nvSpPr>
        <p:spPr>
          <a:xfrm>
            <a:off x="3313431" y="6872500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cxnSp>
        <p:nvCxnSpPr>
          <p:cNvPr id="776" name="Google Shape;776;p24"/>
          <p:cNvCxnSpPr/>
          <p:nvPr/>
        </p:nvCxnSpPr>
        <p:spPr>
          <a:xfrm flipH="1" rot="10800000">
            <a:off x="4268180" y="6147525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24"/>
          <p:cNvCxnSpPr/>
          <p:nvPr/>
        </p:nvCxnSpPr>
        <p:spPr>
          <a:xfrm flipH="1" rot="10800000">
            <a:off x="4268180" y="6616100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24"/>
          <p:cNvCxnSpPr/>
          <p:nvPr/>
        </p:nvCxnSpPr>
        <p:spPr>
          <a:xfrm flipH="1" rot="10800000">
            <a:off x="4268180" y="7069478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24"/>
          <p:cNvCxnSpPr/>
          <p:nvPr/>
        </p:nvCxnSpPr>
        <p:spPr>
          <a:xfrm flipH="1" rot="10800000">
            <a:off x="4268180" y="7525697"/>
            <a:ext cx="694564" cy="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0" name="Google Shape;780;p24"/>
          <p:cNvSpPr txBox="1"/>
          <p:nvPr/>
        </p:nvSpPr>
        <p:spPr>
          <a:xfrm>
            <a:off x="5103339" y="5950547"/>
            <a:ext cx="133562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1A</a:t>
            </a:r>
            <a:endParaRPr/>
          </a:p>
        </p:txBody>
      </p:sp>
      <p:sp>
        <p:nvSpPr>
          <p:cNvPr id="781" name="Google Shape;781;p24"/>
          <p:cNvSpPr txBox="1"/>
          <p:nvPr/>
        </p:nvSpPr>
        <p:spPr>
          <a:xfrm>
            <a:off x="6322942" y="5951937"/>
            <a:ext cx="122180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1B, 1C, …</a:t>
            </a:r>
            <a:endParaRPr/>
          </a:p>
        </p:txBody>
      </p:sp>
      <p:sp>
        <p:nvSpPr>
          <p:cNvPr id="782" name="Google Shape;782;p24"/>
          <p:cNvSpPr txBox="1"/>
          <p:nvPr/>
        </p:nvSpPr>
        <p:spPr>
          <a:xfrm>
            <a:off x="5103339" y="6417732"/>
            <a:ext cx="133562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2A</a:t>
            </a:r>
            <a:endParaRPr/>
          </a:p>
        </p:txBody>
      </p:sp>
      <p:sp>
        <p:nvSpPr>
          <p:cNvPr id="783" name="Google Shape;783;p24"/>
          <p:cNvSpPr txBox="1"/>
          <p:nvPr/>
        </p:nvSpPr>
        <p:spPr>
          <a:xfrm>
            <a:off x="6314125" y="6419122"/>
            <a:ext cx="123944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2B, 2C, ...</a:t>
            </a:r>
            <a:endParaRPr/>
          </a:p>
        </p:txBody>
      </p:sp>
      <p:sp>
        <p:nvSpPr>
          <p:cNvPr id="784" name="Google Shape;784;p24"/>
          <p:cNvSpPr txBox="1"/>
          <p:nvPr/>
        </p:nvSpPr>
        <p:spPr>
          <a:xfrm>
            <a:off x="5100935" y="7327329"/>
            <a:ext cx="13404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 nA</a:t>
            </a:r>
            <a:endParaRPr b="0" i="0" sz="192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24"/>
          <p:cNvSpPr txBox="1"/>
          <p:nvPr/>
        </p:nvSpPr>
        <p:spPr>
          <a:xfrm>
            <a:off x="6309317" y="7328719"/>
            <a:ext cx="124906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nB, nC, ...</a:t>
            </a:r>
            <a:endParaRPr/>
          </a:p>
        </p:txBody>
      </p:sp>
      <p:sp>
        <p:nvSpPr>
          <p:cNvPr id="786" name="Google Shape;786;p24"/>
          <p:cNvSpPr txBox="1"/>
          <p:nvPr/>
        </p:nvSpPr>
        <p:spPr>
          <a:xfrm>
            <a:off x="6089144" y="6863145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787" name="Google Shape;787;p24"/>
          <p:cNvSpPr txBox="1"/>
          <p:nvPr/>
        </p:nvSpPr>
        <p:spPr>
          <a:xfrm>
            <a:off x="492744" y="5304463"/>
            <a:ext cx="440377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Work Breakdown Structure (WBS)</a:t>
            </a:r>
            <a:endParaRPr/>
          </a:p>
        </p:txBody>
      </p:sp>
      <p:sp>
        <p:nvSpPr>
          <p:cNvPr id="788" name="Google Shape;788;p24"/>
          <p:cNvSpPr/>
          <p:nvPr/>
        </p:nvSpPr>
        <p:spPr>
          <a:xfrm flipH="1">
            <a:off x="8807068" y="4937037"/>
            <a:ext cx="4126032" cy="3561862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4"/>
          <p:cNvSpPr txBox="1"/>
          <p:nvPr/>
        </p:nvSpPr>
        <p:spPr>
          <a:xfrm>
            <a:off x="9649042" y="5599393"/>
            <a:ext cx="253787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measured on </a:t>
            </a:r>
            <a:endParaRPr/>
          </a:p>
        </p:txBody>
      </p:sp>
      <p:sp>
        <p:nvSpPr>
          <p:cNvPr id="790" name="Google Shape;790;p24"/>
          <p:cNvSpPr/>
          <p:nvPr/>
        </p:nvSpPr>
        <p:spPr>
          <a:xfrm>
            <a:off x="9162770" y="6227558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1</a:t>
            </a:r>
            <a:endParaRPr/>
          </a:p>
        </p:txBody>
      </p:sp>
      <p:sp>
        <p:nvSpPr>
          <p:cNvPr id="791" name="Google Shape;791;p24"/>
          <p:cNvSpPr/>
          <p:nvPr/>
        </p:nvSpPr>
        <p:spPr>
          <a:xfrm>
            <a:off x="11205453" y="6240739"/>
            <a:ext cx="1510978" cy="79076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Instrument n</a:t>
            </a:r>
            <a:endParaRPr/>
          </a:p>
        </p:txBody>
      </p:sp>
      <p:sp>
        <p:nvSpPr>
          <p:cNvPr id="792" name="Google Shape;792;p24"/>
          <p:cNvSpPr txBox="1"/>
          <p:nvPr/>
        </p:nvSpPr>
        <p:spPr>
          <a:xfrm>
            <a:off x="10753405" y="6339116"/>
            <a:ext cx="35458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793" name="Google Shape;793;p24"/>
          <p:cNvSpPr txBox="1"/>
          <p:nvPr/>
        </p:nvSpPr>
        <p:spPr>
          <a:xfrm>
            <a:off x="9162770" y="5008640"/>
            <a:ext cx="150073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Payload WBS</a:t>
            </a:r>
            <a:endParaRPr/>
          </a:p>
        </p:txBody>
      </p:sp>
      <p:sp>
        <p:nvSpPr>
          <p:cNvPr id="794" name="Google Shape;794;p24"/>
          <p:cNvSpPr/>
          <p:nvPr/>
        </p:nvSpPr>
        <p:spPr>
          <a:xfrm rot="-2015100">
            <a:off x="3248921" y="3861787"/>
            <a:ext cx="2998215" cy="69264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4"/>
          <p:cNvSpPr/>
          <p:nvPr/>
        </p:nvSpPr>
        <p:spPr>
          <a:xfrm rot="-7996898">
            <a:off x="6780216" y="4020870"/>
            <a:ext cx="2448822" cy="69264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24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797" name="Google Shape;797;p24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8" name="Google Shape;798;p24"/>
          <p:cNvSpPr txBox="1"/>
          <p:nvPr/>
        </p:nvSpPr>
        <p:spPr>
          <a:xfrm>
            <a:off x="717604" y="6376853"/>
            <a:ext cx="12298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None/>
            </a:pPr>
            <a:r>
              <a:rPr b="0" i="0" lang="en-US" sz="192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</a:pPr>
            <a:r>
              <a:t/>
            </a:r>
            <a:endParaRPr b="0" i="0" sz="192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/>
          <p:nvPr/>
        </p:nvSpPr>
        <p:spPr>
          <a:xfrm>
            <a:off x="0" y="1"/>
            <a:ext cx="13004800" cy="9753600"/>
          </a:xfrm>
          <a:prstGeom prst="rect">
            <a:avLst/>
          </a:prstGeom>
          <a:solidFill>
            <a:srgbClr val="563E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/>
          <p:nvPr/>
        </p:nvSpPr>
        <p:spPr>
          <a:xfrm>
            <a:off x="932138" y="-5646"/>
            <a:ext cx="11019893" cy="9777508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ne Ring - Wikipedia" id="146" name="Google Shape;14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0286" y="1666885"/>
            <a:ext cx="6863595" cy="641982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147" name="Google Shape;147;p3"/>
          <p:cNvGrpSpPr/>
          <p:nvPr/>
        </p:nvGrpSpPr>
        <p:grpSpPr>
          <a:xfrm>
            <a:off x="1349621" y="4210470"/>
            <a:ext cx="8662246" cy="1332653"/>
            <a:chOff x="3810" y="2223628"/>
            <a:chExt cx="8662246" cy="1332653"/>
          </a:xfrm>
        </p:grpSpPr>
        <p:sp>
          <p:nvSpPr>
            <p:cNvPr id="148" name="Google Shape;148;p3"/>
            <p:cNvSpPr/>
            <p:nvPr/>
          </p:nvSpPr>
          <p:spPr>
            <a:xfrm>
              <a:off x="3810" y="2223628"/>
              <a:ext cx="3331633" cy="1332653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3810" y="2223628"/>
              <a:ext cx="2998470" cy="1332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3335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669116" y="2223628"/>
              <a:ext cx="3331633" cy="133265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3335443" y="2223628"/>
              <a:ext cx="1998980" cy="1332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0000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334423" y="2223628"/>
              <a:ext cx="3331633" cy="133265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6000750" y="2223628"/>
              <a:ext cx="1998980" cy="1332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0000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Requirements</a:t>
              </a:r>
              <a:endParaRPr/>
            </a:p>
          </p:txBody>
        </p:sp>
      </p:grpSp>
      <p:sp>
        <p:nvSpPr>
          <p:cNvPr id="154" name="Google Shape;154;p3"/>
          <p:cNvSpPr txBox="1"/>
          <p:nvPr/>
        </p:nvSpPr>
        <p:spPr>
          <a:xfrm>
            <a:off x="10194313" y="4492076"/>
            <a:ext cx="1223412" cy="7694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STM</a:t>
            </a:r>
            <a:endParaRPr/>
          </a:p>
        </p:txBody>
      </p:sp>
      <p:sp>
        <p:nvSpPr>
          <p:cNvPr id="155" name="Google Shape;155;p3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156" name="Google Shape;156;p3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b4d1567d0_0_0"/>
          <p:cNvSpPr/>
          <p:nvPr/>
        </p:nvSpPr>
        <p:spPr>
          <a:xfrm>
            <a:off x="0" y="1"/>
            <a:ext cx="13004700" cy="9753600"/>
          </a:xfrm>
          <a:prstGeom prst="rect">
            <a:avLst/>
          </a:prstGeom>
          <a:solidFill>
            <a:srgbClr val="563E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5b4d1567d0_0_0"/>
          <p:cNvPicPr preferRelativeResize="0"/>
          <p:nvPr/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0" y="0"/>
            <a:ext cx="13004800" cy="97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5b4d1567d0_0_0"/>
          <p:cNvSpPr/>
          <p:nvPr/>
        </p:nvSpPr>
        <p:spPr>
          <a:xfrm>
            <a:off x="932138" y="-5646"/>
            <a:ext cx="11011991" cy="9772650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ne Ring - Wikipedia" id="164" name="Google Shape;164;g25b4d1567d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0286" y="1666885"/>
            <a:ext cx="6863595" cy="641982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165" name="Google Shape;165;g25b4d1567d0_0_0"/>
          <p:cNvGrpSpPr/>
          <p:nvPr/>
        </p:nvGrpSpPr>
        <p:grpSpPr>
          <a:xfrm>
            <a:off x="1349621" y="4210470"/>
            <a:ext cx="8662113" cy="1332600"/>
            <a:chOff x="3810" y="2223628"/>
            <a:chExt cx="8662113" cy="1332600"/>
          </a:xfrm>
        </p:grpSpPr>
        <p:sp>
          <p:nvSpPr>
            <p:cNvPr id="166" name="Google Shape;166;g25b4d1567d0_0_0"/>
            <p:cNvSpPr/>
            <p:nvPr/>
          </p:nvSpPr>
          <p:spPr>
            <a:xfrm>
              <a:off x="3810" y="2223628"/>
              <a:ext cx="3331500" cy="1332600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g25b4d1567d0_0_0"/>
            <p:cNvSpPr txBox="1"/>
            <p:nvPr/>
          </p:nvSpPr>
          <p:spPr>
            <a:xfrm>
              <a:off x="3810" y="2223628"/>
              <a:ext cx="2998500" cy="133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3335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/>
            </a:p>
          </p:txBody>
        </p:sp>
        <p:sp>
          <p:nvSpPr>
            <p:cNvPr id="168" name="Google Shape;168;g25b4d1567d0_0_0"/>
            <p:cNvSpPr/>
            <p:nvPr/>
          </p:nvSpPr>
          <p:spPr>
            <a:xfrm>
              <a:off x="2669116" y="2223628"/>
              <a:ext cx="3331500" cy="13326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g25b4d1567d0_0_0"/>
            <p:cNvSpPr txBox="1"/>
            <p:nvPr/>
          </p:nvSpPr>
          <p:spPr>
            <a:xfrm>
              <a:off x="3335443" y="2223628"/>
              <a:ext cx="1998900" cy="133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0000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sp>
          <p:nvSpPr>
            <p:cNvPr id="170" name="Google Shape;170;g25b4d1567d0_0_0"/>
            <p:cNvSpPr/>
            <p:nvPr/>
          </p:nvSpPr>
          <p:spPr>
            <a:xfrm>
              <a:off x="5334423" y="2223628"/>
              <a:ext cx="3331500" cy="13326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g25b4d1567d0_0_0"/>
            <p:cNvSpPr txBox="1"/>
            <p:nvPr/>
          </p:nvSpPr>
          <p:spPr>
            <a:xfrm>
              <a:off x="6000750" y="2223628"/>
              <a:ext cx="1998900" cy="133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0000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Requirements</a:t>
              </a:r>
              <a:endParaRPr/>
            </a:p>
          </p:txBody>
        </p:sp>
      </p:grpSp>
      <p:sp>
        <p:nvSpPr>
          <p:cNvPr id="172" name="Google Shape;172;g25b4d1567d0_0_0"/>
          <p:cNvSpPr txBox="1"/>
          <p:nvPr/>
        </p:nvSpPr>
        <p:spPr>
          <a:xfrm>
            <a:off x="10194313" y="4492076"/>
            <a:ext cx="12234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STM</a:t>
            </a:r>
            <a:endParaRPr/>
          </a:p>
        </p:txBody>
      </p:sp>
      <p:sp>
        <p:nvSpPr>
          <p:cNvPr id="173" name="Google Shape;173;g25b4d1567d0_0_0"/>
          <p:cNvSpPr txBox="1"/>
          <p:nvPr>
            <p:ph idx="11" type="ftr"/>
          </p:nvPr>
        </p:nvSpPr>
        <p:spPr>
          <a:xfrm>
            <a:off x="4308475" y="9040813"/>
            <a:ext cx="43878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  <p:sp>
        <p:nvSpPr>
          <p:cNvPr id="174" name="Google Shape;174;g25b4d1567d0_0_0"/>
          <p:cNvSpPr txBox="1"/>
          <p:nvPr>
            <p:ph idx="12" type="sldNum"/>
          </p:nvPr>
        </p:nvSpPr>
        <p:spPr>
          <a:xfrm>
            <a:off x="9185275" y="9040813"/>
            <a:ext cx="2925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 the hours ahead…</a:t>
            </a:r>
            <a:endParaRPr/>
          </a:p>
        </p:txBody>
      </p:sp>
      <p:pic>
        <p:nvPicPr>
          <p:cNvPr descr="Unknown Worlds of Science Fiction (1975) comic books" id="180" name="Google Shape;1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2400" y="3238676"/>
            <a:ext cx="3193393" cy="43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"/>
          <p:cNvSpPr txBox="1"/>
          <p:nvPr/>
        </p:nvSpPr>
        <p:spPr>
          <a:xfrm>
            <a:off x="6689540" y="2258553"/>
            <a:ext cx="5701239" cy="954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Communicating the science case…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storytelling</a:t>
            </a:r>
            <a:endParaRPr/>
          </a:p>
        </p:txBody>
      </p:sp>
      <p:sp>
        <p:nvSpPr>
          <p:cNvPr id="182" name="Google Shape;182;p4"/>
          <p:cNvSpPr txBox="1"/>
          <p:nvPr/>
        </p:nvSpPr>
        <p:spPr>
          <a:xfrm>
            <a:off x="1182888" y="2258554"/>
            <a:ext cx="4313038" cy="954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Foundations…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science case development</a:t>
            </a:r>
            <a:endParaRPr/>
          </a:p>
        </p:txBody>
      </p:sp>
      <p:sp>
        <p:nvSpPr>
          <p:cNvPr id="183" name="Google Shape;183;p4"/>
          <p:cNvSpPr txBox="1"/>
          <p:nvPr/>
        </p:nvSpPr>
        <p:spPr>
          <a:xfrm>
            <a:off x="2214759" y="3284491"/>
            <a:ext cx="1740218" cy="70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venir"/>
              <a:buNone/>
            </a:pPr>
            <a:r>
              <a:rPr b="1" i="0" lang="en-US" sz="4000" u="none" cap="none" strike="noStrike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Why?...</a:t>
            </a:r>
            <a:endParaRPr/>
          </a:p>
        </p:txBody>
      </p:sp>
      <p:sp>
        <p:nvSpPr>
          <p:cNvPr id="184" name="Google Shape;184;p4"/>
          <p:cNvSpPr txBox="1"/>
          <p:nvPr/>
        </p:nvSpPr>
        <p:spPr>
          <a:xfrm>
            <a:off x="708418" y="6326021"/>
            <a:ext cx="4330671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venir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…this series of measurements?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831219" y="4595742"/>
            <a:ext cx="2129748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venir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…this mission?</a:t>
            </a:r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1293513" y="5626743"/>
            <a:ext cx="3160479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venir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…this planetary body?</a:t>
            </a:r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3621321" y="7205876"/>
            <a:ext cx="1113444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venir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…now?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3084868" y="4951238"/>
            <a:ext cx="2120130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venir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…this science?</a:t>
            </a:r>
            <a:endParaRPr/>
          </a:p>
        </p:txBody>
      </p:sp>
      <p:pic>
        <p:nvPicPr>
          <p:cNvPr descr="Weird Science #18 FN- 5.5 Atom Bomb Scifi Comic! Wally Wood Art! | Comic  Books - Golden Age, EC, Horror &amp; Sci-Fi / HipComic" id="189" name="Google Shape;18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0463" y="3229582"/>
            <a:ext cx="3196224" cy="43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"/>
          <p:cNvSpPr txBox="1"/>
          <p:nvPr/>
        </p:nvSpPr>
        <p:spPr>
          <a:xfrm>
            <a:off x="3161275" y="7996224"/>
            <a:ext cx="6664643" cy="70788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Day 1:  Goals and Objectives</a:t>
            </a:r>
            <a:endParaRPr b="1" i="1" sz="40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1" name="Google Shape;191;p4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4308475" y="9341274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 Launchpad 2023 - STM Prelude - Pugel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 the days ahead…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852145" y="1444313"/>
            <a:ext cx="4804736" cy="1261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language and mechanics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 requirements</a:t>
            </a:r>
            <a:endParaRPr b="0" i="1" sz="2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Science in the Abstract: Don't Judge a Study by its Cover - Absolutely Maybe"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89" y="3098093"/>
            <a:ext cx="4985064" cy="334763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 txBox="1"/>
          <p:nvPr/>
        </p:nvSpPr>
        <p:spPr>
          <a:xfrm>
            <a:off x="7191149" y="1829097"/>
            <a:ext cx="4804736" cy="892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Organizing</a:t>
            </a:r>
            <a:endParaRPr b="0" i="0" sz="2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Science Traceability Matrix</a:t>
            </a:r>
            <a:endParaRPr/>
          </a:p>
        </p:txBody>
      </p:sp>
      <p:pic>
        <p:nvPicPr>
          <p:cNvPr descr="A diagram with a cartoon child and a magnifying glass&#10;&#10;Description automatically generated" id="201" name="Google Shape;2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1149" y="2873237"/>
            <a:ext cx="3721100" cy="53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/>
          <p:nvPr/>
        </p:nvSpPr>
        <p:spPr>
          <a:xfrm>
            <a:off x="6718590" y="4913240"/>
            <a:ext cx="3460830" cy="1273215"/>
          </a:xfrm>
          <a:prstGeom prst="ellipse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3104762" y="8295993"/>
            <a:ext cx="6905093" cy="70788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Day 2:   Requirements → STM</a:t>
            </a:r>
            <a:endParaRPr b="1" i="1" sz="40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4" name="Google Shape;204;p5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5"/>
          <p:cNvSpPr txBox="1"/>
          <p:nvPr/>
        </p:nvSpPr>
        <p:spPr>
          <a:xfrm>
            <a:off x="4308475" y="9341274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 Launchpad 2023 - STM Prelude - Pugel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/>
          <p:nvPr/>
        </p:nvSpPr>
        <p:spPr>
          <a:xfrm>
            <a:off x="0" y="1"/>
            <a:ext cx="13004800" cy="9753600"/>
          </a:xfrm>
          <a:prstGeom prst="rect">
            <a:avLst/>
          </a:prstGeom>
          <a:solidFill>
            <a:srgbClr val="563E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6"/>
          <p:cNvPicPr preferRelativeResize="0"/>
          <p:nvPr/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932138" y="-5646"/>
            <a:ext cx="11019893" cy="9777508"/>
          </a:xfrm>
          <a:custGeom>
            <a:rect b="b" l="l" r="r" t="t"/>
            <a:pathLst>
              <a:path extrusionOk="0" h="6858000" w="7837716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ne Ring - Wikipedia" id="213" name="Google Shape;2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0286" y="1666885"/>
            <a:ext cx="6863595" cy="641982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214" name="Google Shape;214;p6"/>
          <p:cNvGrpSpPr/>
          <p:nvPr/>
        </p:nvGrpSpPr>
        <p:grpSpPr>
          <a:xfrm>
            <a:off x="1349621" y="4210470"/>
            <a:ext cx="8662246" cy="1332653"/>
            <a:chOff x="3810" y="2223628"/>
            <a:chExt cx="8662246" cy="1332653"/>
          </a:xfrm>
        </p:grpSpPr>
        <p:sp>
          <p:nvSpPr>
            <p:cNvPr id="215" name="Google Shape;215;p6"/>
            <p:cNvSpPr/>
            <p:nvPr/>
          </p:nvSpPr>
          <p:spPr>
            <a:xfrm>
              <a:off x="3810" y="2223628"/>
              <a:ext cx="3331633" cy="1332653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3810" y="2223628"/>
              <a:ext cx="2998470" cy="1332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3335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2669116" y="2223628"/>
              <a:ext cx="3331633" cy="133265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 txBox="1"/>
            <p:nvPr/>
          </p:nvSpPr>
          <p:spPr>
            <a:xfrm>
              <a:off x="3335443" y="2223628"/>
              <a:ext cx="1998980" cy="1332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0000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334423" y="2223628"/>
              <a:ext cx="3331633" cy="133265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6000750" y="2223628"/>
              <a:ext cx="1998980" cy="1332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00000" spcFirstLastPara="1" rIns="33325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Requirements</a:t>
              </a:r>
              <a:endParaRPr/>
            </a:p>
          </p:txBody>
        </p:sp>
      </p:grpSp>
      <p:sp>
        <p:nvSpPr>
          <p:cNvPr id="221" name="Google Shape;221;p6"/>
          <p:cNvSpPr txBox="1"/>
          <p:nvPr/>
        </p:nvSpPr>
        <p:spPr>
          <a:xfrm>
            <a:off x="10194313" y="4492076"/>
            <a:ext cx="1223412" cy="7694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STM</a:t>
            </a:r>
            <a:endParaRPr/>
          </a:p>
        </p:txBody>
      </p:sp>
      <p:sp>
        <p:nvSpPr>
          <p:cNvPr id="222" name="Google Shape;222;p6"/>
          <p:cNvSpPr txBox="1"/>
          <p:nvPr>
            <p:ph idx="12" type="sldNum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6"/>
          <p:cNvSpPr txBox="1"/>
          <p:nvPr>
            <p:ph idx="11" type="ftr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PI Launchpad 2023 - STM Prelude - Pugel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venir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 the days ahead…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852145" y="1444313"/>
            <a:ext cx="5249336" cy="1261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language and mechanics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 requirements</a:t>
            </a:r>
            <a:endParaRPr b="0" i="1" sz="2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Science in the Abstract: Don't Judge a Study by its Cover - Absolutely Maybe" id="230" name="Google Shape;2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89" y="3098093"/>
            <a:ext cx="4985064" cy="3347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"/>
          <p:cNvSpPr txBox="1"/>
          <p:nvPr/>
        </p:nvSpPr>
        <p:spPr>
          <a:xfrm>
            <a:off x="6101479" y="3216729"/>
            <a:ext cx="6074731" cy="156966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Benevolent introduction to requirements: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Language &amp; structure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Levels and use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Connection to the STM</a:t>
            </a:r>
            <a:endParaRPr/>
          </a:p>
        </p:txBody>
      </p:sp>
      <p:pic>
        <p:nvPicPr>
          <p:cNvPr id="232" name="Google Shape;232;p7"/>
          <p:cNvPicPr preferRelativeResize="0"/>
          <p:nvPr/>
        </p:nvPicPr>
        <p:blipFill rotWithShape="1">
          <a:blip r:embed="rId4">
            <a:alphaModFix/>
          </a:blip>
          <a:srcRect b="0" l="0" r="-732" t="0"/>
          <a:stretch/>
        </p:blipFill>
        <p:spPr>
          <a:xfrm>
            <a:off x="6502400" y="5476755"/>
            <a:ext cx="5093814" cy="3347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7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4308475" y="9357603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 Launchpad 2023 - STM Prelude - Pugel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rPr lang="en-US"/>
              <a:t>Requirements</a:t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1219682" y="2293885"/>
            <a:ext cx="1031081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Requirement: 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agreed-upon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need, desire, want, capability, capacity, function or demand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instruments, personnel, equipment, facilities, or other resources or services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specified quantities for specific periods of time or at a specified time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expressed as a “shall” statement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2619860" y="5147729"/>
            <a:ext cx="99702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[</a:t>
            </a:r>
            <a:r>
              <a:rPr b="1" i="1" lang="en-U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shall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quantitative verb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b="1" i="1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aspect of the physical system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preposition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b="1" i="1" lang="en-US" sz="24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verification parameter(s)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]</a:t>
            </a:r>
            <a:r>
              <a:rPr b="1" i="1" lang="en-US" sz="24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609" y="4546734"/>
            <a:ext cx="1067742" cy="1701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/>
          <p:nvPr/>
        </p:nvSpPr>
        <p:spPr>
          <a:xfrm>
            <a:off x="2619860" y="4596700"/>
            <a:ext cx="26865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General Language: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8"/>
          <p:cNvSpPr txBox="1"/>
          <p:nvPr/>
        </p:nvSpPr>
        <p:spPr>
          <a:xfrm>
            <a:off x="4308475" y="9341274"/>
            <a:ext cx="4387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 Launchpad 2023 - STM Prelude - Pugel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