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82" r:id="rId2"/>
  </p:sldMasterIdLst>
  <p:notesMasterIdLst>
    <p:notesMasterId r:id="rId21"/>
  </p:notesMasterIdLst>
  <p:sldIdLst>
    <p:sldId id="256" r:id="rId3"/>
    <p:sldId id="257" r:id="rId4"/>
    <p:sldId id="258" r:id="rId5"/>
    <p:sldId id="16319" r:id="rId6"/>
    <p:sldId id="16330" r:id="rId7"/>
    <p:sldId id="38179" r:id="rId8"/>
    <p:sldId id="395" r:id="rId9"/>
    <p:sldId id="394" r:id="rId10"/>
    <p:sldId id="386" r:id="rId11"/>
    <p:sldId id="38178" r:id="rId12"/>
    <p:sldId id="16335" r:id="rId13"/>
    <p:sldId id="38177" r:id="rId14"/>
    <p:sldId id="16332" r:id="rId15"/>
    <p:sldId id="16329" r:id="rId16"/>
    <p:sldId id="261" r:id="rId17"/>
    <p:sldId id="37676" r:id="rId18"/>
    <p:sldId id="16320" r:id="rId19"/>
    <p:sldId id="3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72"/>
    <p:restoredTop sz="94727"/>
  </p:normalViewPr>
  <p:slideViewPr>
    <p:cSldViewPr snapToGrid="0">
      <p:cViewPr varScale="1">
        <p:scale>
          <a:sx n="87" d="100"/>
          <a:sy n="87" d="100"/>
        </p:scale>
        <p:origin x="94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62853-982E-514A-86F5-71BB1C474EBB}" type="datetimeFigureOut">
              <a:rPr lang="en-US" smtClean="0"/>
              <a:t>7/26/23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C92407-15FA-5A48-9438-70C056155283}" type="slidenum">
              <a:rPr lang="en-US" smtClean="0"/>
              <a:t>‹#›</a:t>
            </a:fld>
            <a:endParaRPr lang="en-US"/>
          </a:p>
        </p:txBody>
      </p:sp>
    </p:spTree>
    <p:extLst>
      <p:ext uri="{BB962C8B-B14F-4D97-AF65-F5344CB8AC3E}">
        <p14:creationId xmlns:p14="http://schemas.microsoft.com/office/powerpoint/2010/main" val="158947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provide a quick snap shot of I-Corps, this program is deigned to provide researchers an immersive experience to learn and develop entrepreneurship skills.</a:t>
            </a:r>
            <a:r>
              <a:rPr lang="en-US" dirty="0">
                <a:solidFill>
                  <a:prstClr val="black"/>
                </a:solidFill>
                <a:cs typeface="Arial" panose="020B0604020202020204" pitchFamily="34" charset="0"/>
              </a:rPr>
              <a:t> The opportunity is designed for not-for-profit entities, such as academia &amp; nonprofit research institutions. The program provides funding for researchers to have the time and attention to pursue more informed decision making about their research, facilitated skill development to understand commercial potential, to provide workforce development opportunities for rockstar undergraduate, graduate, or post doc students, and finally seeding an entrepreneurial mindset to provide a wider aperture of the impact potential of your research or technology. This is a two step grant, step one is to take the short course which is the main focus of our attention today and allow for up to $10K for customer discovery. Step 2 is up to $40K for interested teams to participate in the National Course, but all teams must first participate in the short course. The application for funding is easy through NSPIRES and the next due date is Sept 8. The first step is creating a NSPIRES account to get your application going.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cs typeface="Arial" panose="020B0604020202020204" pitchFamily="34" charset="0"/>
            </a:endParaRPr>
          </a:p>
          <a:p>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22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in the presentation, there are lot of potential outcomes for success. The NSF I-Corps program has had over 1000 start-ups result from participation in the program and over $760 million dollars of follow-on funding raised since program inception. However, of start up and venture funding isn’t the only path for success, for instance on of our space technology research grant recipients doctoral student Ciera </a:t>
            </a:r>
            <a:r>
              <a:rPr lang="en-US" b="0" i="0" dirty="0" err="1">
                <a:solidFill>
                  <a:srgbClr val="202124"/>
                </a:solidFill>
                <a:effectLst/>
                <a:latin typeface="Roboto" panose="02000000000000000000" pitchFamily="2" charset="0"/>
              </a:rPr>
              <a:t>si</a:t>
            </a:r>
            <a:r>
              <a:rPr lang="en-US" b="0" i="0" dirty="0" err="1">
                <a:solidFill>
                  <a:srgbClr val="3C4043"/>
                </a:solidFill>
                <a:effectLst/>
                <a:latin typeface="Roboto" panose="020F0502020204030204" pitchFamily="34" charset="0"/>
              </a:rPr>
              <a:t>·</a:t>
            </a:r>
            <a:r>
              <a:rPr lang="en-US" b="0" i="0" dirty="0" err="1">
                <a:solidFill>
                  <a:srgbClr val="202124"/>
                </a:solidFill>
                <a:effectLst/>
                <a:latin typeface="Roboto" panose="02000000000000000000" pitchFamily="2" charset="0"/>
              </a:rPr>
              <a:t>pree</a:t>
            </a:r>
            <a:r>
              <a:rPr lang="en-US" b="0" i="0" dirty="0" err="1">
                <a:solidFill>
                  <a:srgbClr val="3C4043"/>
                </a:solidFill>
                <a:effectLst/>
                <a:latin typeface="Roboto" panose="02000000000000000000" pitchFamily="2" charset="0"/>
              </a:rPr>
              <a:t>·</a:t>
            </a:r>
            <a:r>
              <a:rPr lang="en-US" b="1" i="0" dirty="0" err="1">
                <a:solidFill>
                  <a:srgbClr val="202124"/>
                </a:solidFill>
                <a:effectLst/>
                <a:latin typeface="Roboto" panose="02000000000000000000" pitchFamily="2" charset="0"/>
              </a:rPr>
              <a:t>aa</a:t>
            </a:r>
            <a:r>
              <a:rPr lang="en-US" b="0" i="0" dirty="0" err="1">
                <a:solidFill>
                  <a:srgbClr val="3C4043"/>
                </a:solidFill>
                <a:effectLst/>
                <a:latin typeface="Roboto" panose="02000000000000000000" pitchFamily="2" charset="0"/>
              </a:rPr>
              <a:t>·</a:t>
            </a:r>
            <a:r>
              <a:rPr lang="en-US" b="0" i="0" dirty="0" err="1">
                <a:solidFill>
                  <a:srgbClr val="202124"/>
                </a:solidFill>
                <a:effectLst/>
                <a:latin typeface="Roboto" panose="02000000000000000000" pitchFamily="2" charset="0"/>
              </a:rPr>
              <a:t>nee</a:t>
            </a:r>
            <a:r>
              <a:rPr lang="en-US" b="0" i="0" dirty="0">
                <a:solidFill>
                  <a:srgbClr val="202124"/>
                </a:solidFill>
                <a:effectLst/>
                <a:latin typeface="Roboto" panose="02000000000000000000" pitchFamily="2" charset="0"/>
              </a:rPr>
              <a:t> participated in the short Course and received key intelligence for her research for 3D printing in space. </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339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3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are talking about Regional I-Corps hubs – our NSF partner has created a robust National innovation Network across the country. Selected teams may go through the Hubs that are closest in geographic proximity to their location.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72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a:t>
            </a:r>
            <a:r>
              <a:rPr lang="en-US" baseline="0" dirty="0"/>
              <a:t> the most common toolset known to man to explore the </a:t>
            </a:r>
            <a:r>
              <a:rPr lang="en-US" baseline="0" dirty="0" err="1"/>
              <a:t>unkown</a:t>
            </a:r>
            <a:r>
              <a:rPr lang="en-US" baseline="0" dirty="0"/>
              <a:t>?</a:t>
            </a:r>
            <a:endParaRPr lang="en-US" dirty="0"/>
          </a:p>
        </p:txBody>
      </p:sp>
      <p:sp>
        <p:nvSpPr>
          <p:cNvPr id="4" name="Slide Number Placeholder 3"/>
          <p:cNvSpPr>
            <a:spLocks noGrp="1"/>
          </p:cNvSpPr>
          <p:nvPr>
            <p:ph type="sldNum" sz="quarter" idx="10"/>
          </p:nvPr>
        </p:nvSpPr>
        <p:spPr/>
        <p:txBody>
          <a:bodyPr/>
          <a:lstStyle/>
          <a:p>
            <a:fld id="{C0D34401-72E7-4898-A89C-AEBC017470CE}" type="slidenum">
              <a:rPr lang="en-US" smtClean="0"/>
              <a:t>8</a:t>
            </a:fld>
            <a:endParaRPr lang="en-US"/>
          </a:p>
        </p:txBody>
      </p:sp>
    </p:spTree>
    <p:extLst>
      <p:ext uri="{BB962C8B-B14F-4D97-AF65-F5344CB8AC3E}">
        <p14:creationId xmlns:p14="http://schemas.microsoft.com/office/powerpoint/2010/main" val="1795292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ground this conversation taking a wider aperture at the innovation journey, and this certainly isn’t linear or the case for everybody – but it’s a common one. Point A: A scientist or technologist has a hunch and hypothesis – they may be pre proto-type but they have conducted some type of validation to demonstrate there is something with the integrity of their research. Now the big question for their research evolving, is who may be interested in funding or finding value in this? This is often referred to as the customer discovery phase. The scientist has to have some idea of that in order to pursue big research funding or other funding opportunities. Some of the relevant science and tech finds their way to us organically or through a journey all its own. We are interested in providing tools to accelerate and optimize that process and learning for PIs. Sometimes it leads to starting all over again (see point to E back to A), but it also can lead to more optimized research outcomes – which hopefully will lead to pursuing further R&amp;D aimed at market needs that are of interest to NASA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BD5A7-445D-A64F-B5C1-2DA786504AE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99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a little more in the process if you are at that sweet spot on the road with your research development, then once you validate that you can connect your idea back to STMD or SMD then form your team,, submit an proposal by the Sept 8 deadline, and while your proposal is being considered (it takes about 45 days for review and notification of acceptance or decline) then during that time research and connect with the Regional Hubs, and if the team is accepted then they can proceed with signing up for the regional course, and then the short course is approximately 2-4 weeks in duration, but it may take a little longer for the team to conduct customer discovery – the hear of what is I-Corps, and then finally – the team can determine whether or not to pursue the national course.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0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is NASA interested in I-Corps? First off, NASA is a large agency, and while we MAY be a customer – there are multiple interests and entities within NASA, we have 9 Centers and multiple mission directorates as well the newly formed U.S. Space Force, presenting new opportunities for partners and other customer potential. Not to mention the emerging space marketplace that is growing rapidly and changes by the day, just a few of the companies are listed here and represent many of NASA’s partners. I-Corps provides an avenue to better understand how to place your research or technology with the right interests leading to more successful scientific and technological endeavors.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8860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what do you need to get started? So, you first – you have a clear link to the relevance of the Science and/or Space Technology Mission Directorate. Then you comply with eligibility, by being at an academic institution or a non profit. Third, your research is past the conceptual idea stage of the process and they have a research milestone that they have hit that makes it worth their wild to explore the commercial viability and you form the team. Let’s discuss this further.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76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Eligibility for this award applies to only non-profit and non-governmental organizations. This includes, higher educational institutions and nonprofits with a research emphasis. If you are a small business, you can apply through our Small Business Innovation Research solicitation and if awarded, you can participate in I-Corps as an SBIR. </a:t>
            </a:r>
          </a:p>
          <a:p>
            <a:pPr lvl="0" fontAlgn="ctr"/>
            <a:r>
              <a:rPr lang="en-US" sz="1200" kern="1200" dirty="0">
                <a:solidFill>
                  <a:schemeClr val="tx1"/>
                </a:solidFill>
                <a:effectLst/>
                <a:latin typeface="+mn-lt"/>
                <a:ea typeface="+mn-ea"/>
                <a:cs typeface="+mn-cs"/>
              </a:rPr>
              <a:t>Proposing teams that meet the eligibility requirement, do not need a previous or current NASA award to apply. If you have received a NASA award or currently hold one – you are eligible to submit a proposal. Our intention is to create opportunities to increase diversity, equity, inclusion, and accessibility for teams hoping to work with NASA. </a:t>
            </a:r>
          </a:p>
          <a:p>
            <a:pPr lvl="0"/>
            <a:r>
              <a:rPr lang="en-US" sz="1200" kern="1200" dirty="0">
                <a:solidFill>
                  <a:schemeClr val="tx1"/>
                </a:solidFill>
                <a:effectLst/>
                <a:latin typeface="+mn-lt"/>
                <a:ea typeface="+mn-ea"/>
                <a:cs typeface="+mn-cs"/>
              </a:rPr>
              <a:t>Proposals must also show alignment with the Science Mission Directorate and/or Space Technology Mission Directorate strategic objectives. Because current or previous awards are not necessary to apply, it’s critical to clearly articulate the impact and relevance to the Mission Directorates strategic areas. Please review and pull from those strategic documents to connect to the relevance of a proposal’s impact.   </a:t>
            </a:r>
          </a:p>
          <a:p>
            <a:pPr lvl="0"/>
            <a:r>
              <a:rPr lang="en-US" sz="1200" kern="1200" dirty="0">
                <a:solidFill>
                  <a:schemeClr val="tx1"/>
                </a:solidFill>
                <a:effectLst/>
                <a:latin typeface="+mn-lt"/>
                <a:ea typeface="+mn-ea"/>
                <a:cs typeface="+mn-cs"/>
              </a:rPr>
              <a:t>And in general, these documents may be helpful guideposts to what NASA does and how to work with us.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198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kern="1200" dirty="0">
                <a:effectLst/>
              </a:rPr>
              <a:t>For the team to participate in the Short Course--- Participants must have a team composition of two members including a Technical Lead, Entrepreneur Lead, and </a:t>
            </a:r>
            <a:r>
              <a:rPr lang="en-US" dirty="0"/>
              <a:t>as the Hub requires, sometimes an</a:t>
            </a:r>
            <a:r>
              <a:rPr lang="en-US" kern="1200" dirty="0">
                <a:effectLst/>
              </a:rPr>
              <a:t> Industry Mentor. </a:t>
            </a:r>
            <a:r>
              <a:rPr lang="en-US" dirty="0"/>
              <a:t>An Industry Mentor is required for the National Course so this will be helpful to incorporate early-on. These</a:t>
            </a:r>
            <a:r>
              <a:rPr lang="en-US" kern="1200" dirty="0">
                <a:effectLst/>
              </a:rPr>
              <a:t> roles must be outlined in the proposal and often are post-docs, grad students, and </a:t>
            </a:r>
            <a:r>
              <a:rPr lang="en-US" kern="1200" dirty="0" err="1">
                <a:effectLst/>
              </a:rPr>
              <a:t>Erina</a:t>
            </a:r>
            <a:r>
              <a:rPr lang="en-US" kern="1200" dirty="0">
                <a:effectLst/>
              </a:rPr>
              <a:t> Vela, who recently participated this last in the NASA I-Corps Pilot, was a undergraduate. She said: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"Participating in the NASA Innovation Corps Pilot was a tailored, intense, and well-structured experience that got the wheels turning in my brain. Through customer discovery, I gained a deeper understanding of how my research can explore potential real-world applications and it opened up numerous options for me, and I personally benefited greatly from participating."</a:t>
            </a:r>
            <a:endParaRPr lang="en-US"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E70A95-ACE2-C541-A304-087E06672C4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293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3" name="LaunchPadDesignSticker2021.png" descr="LaunchPadDesignSticker202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8691" y="199626"/>
            <a:ext cx="1375211" cy="1023344"/>
          </a:xfrm>
          <a:prstGeom prst="rect">
            <a:avLst/>
          </a:prstGeom>
          <a:ln w="12700">
            <a:miter lim="400000"/>
          </a:ln>
        </p:spPr>
      </p:pic>
      <p:sp>
        <p:nvSpPr>
          <p:cNvPr id="14" name="Line"/>
          <p:cNvSpPr/>
          <p:nvPr/>
        </p:nvSpPr>
        <p:spPr>
          <a:xfrm flipH="1" flipV="1">
            <a:off x="2062549" y="973336"/>
            <a:ext cx="9116966" cy="1"/>
          </a:xfrm>
          <a:prstGeom prst="line">
            <a:avLst/>
          </a:prstGeom>
          <a:ln w="25400">
            <a:solidFill>
              <a:srgbClr val="000000"/>
            </a:solidFill>
            <a:miter lim="400000"/>
          </a:ln>
        </p:spPr>
        <p:txBody>
          <a:bodyPr lIns="32146" rIns="32146"/>
          <a:lstStyle/>
          <a:p>
            <a:endParaRPr sz="1266"/>
          </a:p>
        </p:txBody>
      </p:sp>
      <p:sp>
        <p:nvSpPr>
          <p:cNvPr id="15" name="Title"/>
          <p:cNvSpPr txBox="1">
            <a:spLocks noGrp="1"/>
          </p:cNvSpPr>
          <p:nvPr>
            <p:ph type="title" hasCustomPrompt="1"/>
          </p:nvPr>
        </p:nvSpPr>
        <p:spPr>
          <a:xfrm>
            <a:off x="530678" y="4158569"/>
            <a:ext cx="9388928" cy="1099913"/>
          </a:xfrm>
          <a:prstGeom prst="rect">
            <a:avLst/>
          </a:prstGeom>
        </p:spPr>
        <p:txBody>
          <a:bodyPr anchor="b"/>
          <a:lstStyle>
            <a:lvl1pPr algn="ctr">
              <a:defRPr sz="4219"/>
            </a:lvl1pPr>
          </a:lstStyle>
          <a:p>
            <a:r>
              <a:t>Title</a:t>
            </a:r>
          </a:p>
        </p:txBody>
      </p:sp>
      <p:sp>
        <p:nvSpPr>
          <p:cNvPr id="16" name="Body Level One…"/>
          <p:cNvSpPr txBox="1">
            <a:spLocks noGrp="1"/>
          </p:cNvSpPr>
          <p:nvPr>
            <p:ph type="body" sz="quarter" idx="1" hasCustomPrompt="1"/>
          </p:nvPr>
        </p:nvSpPr>
        <p:spPr>
          <a:xfrm>
            <a:off x="1420584" y="5258481"/>
            <a:ext cx="7609117" cy="476930"/>
          </a:xfrm>
          <a:prstGeom prst="rect">
            <a:avLst/>
          </a:prstGeom>
        </p:spPr>
        <p:txBody>
          <a:bodyPr/>
          <a:lstStyle>
            <a:lvl1pPr marL="0" indent="0" algn="ctr">
              <a:buSzTx/>
              <a:buFontTx/>
              <a:buNone/>
              <a:defRPr sz="1758"/>
            </a:lvl1pPr>
            <a:lvl2pPr marL="0" indent="342898" algn="ctr">
              <a:buSzTx/>
              <a:buFontTx/>
              <a:buNone/>
              <a:defRPr sz="1758"/>
            </a:lvl2pPr>
            <a:lvl3pPr marL="0" indent="685796" algn="ctr">
              <a:buSzTx/>
              <a:buFontTx/>
              <a:buNone/>
              <a:defRPr sz="1758"/>
            </a:lvl3pPr>
            <a:lvl4pPr marL="0" indent="1028695" algn="ctr">
              <a:buSzTx/>
              <a:buFontTx/>
              <a:buNone/>
              <a:defRPr sz="1758"/>
            </a:lvl4pPr>
            <a:lvl5pPr marL="0" indent="1371593" algn="ctr">
              <a:buSzTx/>
              <a:buFontTx/>
              <a:buNone/>
              <a:defRPr sz="1758"/>
            </a:lvl5pPr>
          </a:lstStyle>
          <a:p>
            <a:r>
              <a:t>Presenter</a:t>
            </a:r>
          </a:p>
          <a:p>
            <a:pPr lvl="1"/>
            <a:endParaRPr/>
          </a:p>
          <a:p>
            <a:pPr lvl="2"/>
            <a:endParaRPr/>
          </a:p>
          <a:p>
            <a:pPr lvl="3"/>
            <a:endParaRPr/>
          </a:p>
          <a:p>
            <a:pPr lvl="4"/>
            <a:endParaRPr/>
          </a:p>
        </p:txBody>
      </p:sp>
      <p:sp>
        <p:nvSpPr>
          <p:cNvPr id="17"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8" name="Power Point.png" descr="Power Poi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3" y="0"/>
            <a:ext cx="12191154" cy="6858001"/>
          </a:xfrm>
          <a:prstGeom prst="rect">
            <a:avLst/>
          </a:prstGeom>
          <a:ln w="12700">
            <a:miter lim="400000"/>
          </a:ln>
        </p:spPr>
      </p:pic>
    </p:spTree>
    <p:extLst>
      <p:ext uri="{BB962C8B-B14F-4D97-AF65-F5344CB8AC3E}">
        <p14:creationId xmlns:p14="http://schemas.microsoft.com/office/powerpoint/2010/main" val="209773232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CUI//SP-PROCUREMENT</a:t>
            </a: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9057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CUI//SP-PROCUREMENT</a:t>
            </a: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9459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CUI//SP-PROCUREMENT</a:t>
            </a: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4822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lang="en-US" b="0" i="0" smtClean="0">
                <a:effectLst/>
              </a:defRPr>
            </a:lvl1pPr>
          </a:lstStyle>
          <a:p>
            <a:r>
              <a:rPr lang="en-US" dirty="0"/>
              <a:t>CUI//SP-PROCUREMENT</a:t>
            </a: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1958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dirty="0">
                <a:solidFill>
                  <a:prstClr val="black">
                    <a:tint val="75000"/>
                  </a:prstClr>
                </a:solidFill>
              </a:rPr>
              <a:t>CUI//SP-PROCUREMENT</a:t>
            </a:r>
          </a:p>
        </p:txBody>
      </p:sp>
      <p:sp>
        <p:nvSpPr>
          <p:cNvPr id="9" name="Slide Number Placeholder 8"/>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17220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r>
              <a:rPr lang="en-US" dirty="0">
                <a:solidFill>
                  <a:prstClr val="black">
                    <a:tint val="75000"/>
                  </a:prstClr>
                </a:solidFill>
              </a:rPr>
              <a:t>CUI//SP-PROCUREMENT</a:t>
            </a:r>
          </a:p>
        </p:txBody>
      </p:sp>
      <p:sp>
        <p:nvSpPr>
          <p:cNvPr id="5" name="Slide Number Placeholder 4"/>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0452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CUI//SP-PROCUREMENT</a:t>
            </a:r>
          </a:p>
        </p:txBody>
      </p:sp>
      <p:sp>
        <p:nvSpPr>
          <p:cNvPr id="4" name="Slide Number Placeholder 3"/>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7503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rPr>
              <a:t>CUI//SP-PROCUREMENT</a:t>
            </a: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2556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dirty="0">
                <a:solidFill>
                  <a:prstClr val="black">
                    <a:tint val="75000"/>
                  </a:prstClr>
                </a:solidFill>
              </a:rPr>
              <a:t>CUI//SP-PROCUREMENT</a:t>
            </a:r>
          </a:p>
        </p:txBody>
      </p:sp>
      <p:sp>
        <p:nvSpPr>
          <p:cNvPr id="7" name="Slide Number Placeholder 6"/>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15301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CUI//SP-PROCUREMENT</a:t>
            </a: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0268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25" name="2023 Badge.png" descr="2023 Bad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891" y="8709"/>
            <a:ext cx="1825944" cy="1369458"/>
          </a:xfrm>
          <a:prstGeom prst="rect">
            <a:avLst/>
          </a:prstGeom>
          <a:ln w="12700">
            <a:miter lim="400000"/>
          </a:ln>
        </p:spPr>
      </p:pic>
      <p:sp>
        <p:nvSpPr>
          <p:cNvPr id="26" name="Line"/>
          <p:cNvSpPr/>
          <p:nvPr/>
        </p:nvSpPr>
        <p:spPr>
          <a:xfrm flipH="1" flipV="1">
            <a:off x="2062549" y="973336"/>
            <a:ext cx="9116966" cy="1"/>
          </a:xfrm>
          <a:prstGeom prst="line">
            <a:avLst/>
          </a:prstGeom>
          <a:ln w="25400">
            <a:solidFill>
              <a:srgbClr val="000000"/>
            </a:solidFill>
            <a:miter lim="400000"/>
          </a:ln>
        </p:spPr>
        <p:txBody>
          <a:bodyPr lIns="32146" rIns="32146"/>
          <a:lstStyle/>
          <a:p>
            <a:endParaRPr sz="1266"/>
          </a:p>
        </p:txBody>
      </p:sp>
      <p:sp>
        <p:nvSpPr>
          <p:cNvPr id="27" name="Title Text"/>
          <p:cNvSpPr txBox="1">
            <a:spLocks noGrp="1"/>
          </p:cNvSpPr>
          <p:nvPr>
            <p:ph type="title"/>
          </p:nvPr>
        </p:nvSpPr>
        <p:spPr>
          <a:xfrm>
            <a:off x="2004724" y="247905"/>
            <a:ext cx="9212213" cy="696232"/>
          </a:xfrm>
          <a:prstGeom prst="rect">
            <a:avLst/>
          </a:prstGeom>
        </p:spPr>
        <p:txBody>
          <a:bodyPr/>
          <a:lstStyle/>
          <a:p>
            <a:r>
              <a:t>Title Text</a:t>
            </a:r>
          </a:p>
        </p:txBody>
      </p:sp>
      <p:sp>
        <p:nvSpPr>
          <p:cNvPr id="28" name="Body Level One…"/>
          <p:cNvSpPr txBox="1">
            <a:spLocks noGrp="1"/>
          </p:cNvSpPr>
          <p:nvPr>
            <p:ph type="body" idx="1"/>
          </p:nvPr>
        </p:nvSpPr>
        <p:spPr>
          <a:xfrm>
            <a:off x="838200" y="1825625"/>
            <a:ext cx="10515601"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0" name="Text Placeholder 8"/>
          <p:cNvSpPr>
            <a:spLocks noGrp="1"/>
          </p:cNvSpPr>
          <p:nvPr>
            <p:ph type="body" sz="quarter" idx="21" hasCustomPrompt="1"/>
          </p:nvPr>
        </p:nvSpPr>
        <p:spPr>
          <a:xfrm>
            <a:off x="2004724" y="1038218"/>
            <a:ext cx="9212213" cy="305843"/>
          </a:xfrm>
          <a:prstGeom prst="rect">
            <a:avLst/>
          </a:prstGeom>
        </p:spPr>
        <p:txBody>
          <a:bodyPr/>
          <a:lstStyle>
            <a:lvl1pPr marL="0" indent="0" defTabSz="589785">
              <a:spcBef>
                <a:spcPts val="562"/>
              </a:spcBef>
              <a:buSzTx/>
              <a:buFontTx/>
              <a:buNone/>
              <a:defRPr sz="1572"/>
            </a:lvl1pPr>
          </a:lstStyle>
          <a:p>
            <a:r>
              <a:t>Subheader if needed</a:t>
            </a:r>
          </a:p>
        </p:txBody>
      </p:sp>
    </p:spTree>
    <p:extLst>
      <p:ext uri="{BB962C8B-B14F-4D97-AF65-F5344CB8AC3E}">
        <p14:creationId xmlns:p14="http://schemas.microsoft.com/office/powerpoint/2010/main" val="36702052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a:solidFill>
                  <a:prstClr val="black">
                    <a:tint val="75000"/>
                  </a:prstClr>
                </a:solidFill>
              </a:rPr>
              <a:t>CUI//SP-PROCUREMENT</a:t>
            </a:r>
          </a:p>
        </p:txBody>
      </p:sp>
      <p:sp>
        <p:nvSpPr>
          <p:cNvPr id="6" name="Slide Number Placeholder 5"/>
          <p:cNvSpPr>
            <a:spLocks noGrp="1"/>
          </p:cNvSpPr>
          <p:nvPr>
            <p:ph type="sldNum" sz="quarter" idx="12"/>
          </p:nvPr>
        </p:nvSpPr>
        <p:spPr/>
        <p:txBody>
          <a:bodyPr/>
          <a:lstStyle/>
          <a:p>
            <a:fld id="{D3ACB731-6DA0-EE40-98EB-7A0EB0ADA2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9857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p:cSld name="1_Title Only">
    <p:spTree>
      <p:nvGrpSpPr>
        <p:cNvPr id="1" name="Shape 168"/>
        <p:cNvGrpSpPr/>
        <p:nvPr/>
      </p:nvGrpSpPr>
      <p:grpSpPr>
        <a:xfrm>
          <a:off x="0" y="0"/>
          <a:ext cx="0" cy="0"/>
          <a:chOff x="0" y="0"/>
          <a:chExt cx="0" cy="0"/>
        </a:xfrm>
      </p:grpSpPr>
      <p:pic>
        <p:nvPicPr>
          <p:cNvPr id="169" name="Google Shape;169;p28" descr="A fish in a fish bowl&#10;&#10;Description automatically generated with medium confidence"/>
          <p:cNvPicPr preferRelativeResize="0"/>
          <p:nvPr/>
        </p:nvPicPr>
        <p:blipFill rotWithShape="1">
          <a:blip r:embed="rId2">
            <a:alphaModFix/>
          </a:blip>
          <a:srcRect l="9040" r="-1702"/>
          <a:stretch/>
        </p:blipFill>
        <p:spPr>
          <a:xfrm>
            <a:off x="0" y="-3136"/>
            <a:ext cx="6309360" cy="6898619"/>
          </a:xfrm>
          <a:prstGeom prst="rect">
            <a:avLst/>
          </a:prstGeom>
          <a:noFill/>
          <a:ln>
            <a:noFill/>
          </a:ln>
        </p:spPr>
      </p:pic>
      <p:sp>
        <p:nvSpPr>
          <p:cNvPr id="170" name="Google Shape;170;p28"/>
          <p:cNvSpPr/>
          <p:nvPr/>
        </p:nvSpPr>
        <p:spPr>
          <a:xfrm>
            <a:off x="14617" y="0"/>
            <a:ext cx="5185458" cy="6858000"/>
          </a:xfrm>
          <a:prstGeom prst="rect">
            <a:avLst/>
          </a:prstGeom>
          <a:solidFill>
            <a:schemeClr val="l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1" name="Google Shape;171;p28"/>
          <p:cNvSpPr/>
          <p:nvPr/>
        </p:nvSpPr>
        <p:spPr>
          <a:xfrm>
            <a:off x="-422655" y="541"/>
            <a:ext cx="2070763" cy="6857459"/>
          </a:xfrm>
          <a:custGeom>
            <a:avLst/>
            <a:gdLst/>
            <a:ahLst/>
            <a:cxnLst/>
            <a:rect l="l" t="t" r="r" b="b"/>
            <a:pathLst>
              <a:path w="652" h="2160" extrusionOk="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0">
                <a:schemeClr val="lt1"/>
              </a:gs>
              <a:gs pos="95000">
                <a:srgbClr val="FEECFE"/>
              </a:gs>
              <a:gs pos="100000">
                <a:srgbClr val="FEECFE"/>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28"/>
          <p:cNvSpPr/>
          <p:nvPr/>
        </p:nvSpPr>
        <p:spPr>
          <a:xfrm>
            <a:off x="1490927" y="2369"/>
            <a:ext cx="10701073" cy="6857459"/>
          </a:xfrm>
          <a:custGeom>
            <a:avLst/>
            <a:gdLst/>
            <a:ahLst/>
            <a:cxnLst/>
            <a:rect l="l" t="t" r="r" b="b"/>
            <a:pathLst>
              <a:path w="3370" h="2161" extrusionOk="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a:gsLst>
              <a:gs pos="0">
                <a:schemeClr val="lt1"/>
              </a:gs>
              <a:gs pos="65000">
                <a:schemeClr val="lt1"/>
              </a:gs>
              <a:gs pos="80000">
                <a:srgbClr val="FEECFE"/>
              </a:gs>
              <a:gs pos="87000">
                <a:srgbClr val="FEECFE"/>
              </a:gs>
              <a:gs pos="100000">
                <a:srgbClr val="FEECFE"/>
              </a:gs>
            </a:gsLst>
            <a:path path="circle">
              <a:fillToRect l="100000" b="100000"/>
            </a:path>
            <a:tileRect t="-100000" r="-10000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28"/>
          <p:cNvSpPr txBox="1">
            <a:spLocks noGrp="1"/>
          </p:cNvSpPr>
          <p:nvPr>
            <p:ph type="title"/>
          </p:nvPr>
        </p:nvSpPr>
        <p:spPr>
          <a:xfrm>
            <a:off x="4901938" y="1104144"/>
            <a:ext cx="6816649" cy="646331"/>
          </a:xfrm>
          <a:prstGeom prst="rect">
            <a:avLst/>
          </a:prstGeom>
          <a:noFill/>
          <a:ln>
            <a:noFill/>
          </a:ln>
        </p:spPr>
        <p:txBody>
          <a:bodyPr spcFirstLastPara="1" wrap="square" lIns="91425" tIns="45700" rIns="91425" bIns="45700" anchor="ctr" anchorCtr="0">
            <a:spAutoFit/>
          </a:bodyPr>
          <a:lstStyle>
            <a:lvl1pPr lvl="0" algn="l">
              <a:lnSpc>
                <a:spcPct val="90000"/>
              </a:lnSpc>
              <a:spcBef>
                <a:spcPts val="0"/>
              </a:spcBef>
              <a:spcAft>
                <a:spcPts val="0"/>
              </a:spcAft>
              <a:buClr>
                <a:srgbClr val="452C5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28"/>
          <p:cNvSpPr txBox="1">
            <a:spLocks noGrp="1"/>
          </p:cNvSpPr>
          <p:nvPr>
            <p:ph type="body" idx="1"/>
          </p:nvPr>
        </p:nvSpPr>
        <p:spPr>
          <a:xfrm>
            <a:off x="4901939" y="2214710"/>
            <a:ext cx="6678104" cy="369332"/>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28"/>
          <p:cNvSpPr txBox="1"/>
          <p:nvPr/>
        </p:nvSpPr>
        <p:spPr>
          <a:xfrm>
            <a:off x="9382698" y="43573"/>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a:solidFill>
                  <a:schemeClr val="dk1"/>
                </a:solidFill>
                <a:latin typeface="Arial Narrow"/>
                <a:ea typeface="Arial Narrow"/>
                <a:cs typeface="Arial Narrow"/>
                <a:sym typeface="Arial Narrow"/>
              </a:rPr>
              <a:t>‹#›</a:t>
            </a:fld>
            <a:endParaRPr sz="1200" b="0" i="0">
              <a:solidFill>
                <a:schemeClr val="dk1"/>
              </a:solidFill>
              <a:latin typeface="Arial Narrow"/>
              <a:ea typeface="Arial Narrow"/>
              <a:cs typeface="Arial Narrow"/>
              <a:sym typeface="Arial Narrow"/>
            </a:endParaRPr>
          </a:p>
        </p:txBody>
      </p:sp>
    </p:spTree>
    <p:extLst>
      <p:ext uri="{BB962C8B-B14F-4D97-AF65-F5344CB8AC3E}">
        <p14:creationId xmlns:p14="http://schemas.microsoft.com/office/powerpoint/2010/main" val="300026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49" y="1709738"/>
            <a:ext cx="10515602" cy="2852738"/>
          </a:xfrm>
          <a:prstGeom prst="rect">
            <a:avLst/>
          </a:prstGeom>
        </p:spPr>
        <p:txBody>
          <a:bodyPr anchor="b"/>
          <a:lstStyle>
            <a:lvl1pPr>
              <a:defRPr sz="4500"/>
            </a:lvl1pPr>
          </a:lstStyle>
          <a:p>
            <a:r>
              <a:t>Title Text</a:t>
            </a:r>
          </a:p>
        </p:txBody>
      </p:sp>
      <p:sp>
        <p:nvSpPr>
          <p:cNvPr id="38" name="Body Level One…"/>
          <p:cNvSpPr txBox="1">
            <a:spLocks noGrp="1"/>
          </p:cNvSpPr>
          <p:nvPr>
            <p:ph type="body" sz="quarter" idx="1"/>
          </p:nvPr>
        </p:nvSpPr>
        <p:spPr>
          <a:xfrm>
            <a:off x="831849" y="4589463"/>
            <a:ext cx="10515602" cy="1500188"/>
          </a:xfrm>
          <a:prstGeom prst="rect">
            <a:avLst/>
          </a:prstGeom>
        </p:spPr>
        <p:txBody>
          <a:bodyPr/>
          <a:lstStyle>
            <a:lvl1pPr marL="0" indent="0">
              <a:buSzTx/>
              <a:buFontTx/>
              <a:buNone/>
              <a:defRPr sz="1758">
                <a:solidFill>
                  <a:srgbClr val="888888"/>
                </a:solidFill>
              </a:defRPr>
            </a:lvl1pPr>
            <a:lvl2pPr marL="0" indent="342898">
              <a:buSzTx/>
              <a:buFontTx/>
              <a:buNone/>
              <a:defRPr sz="1758">
                <a:solidFill>
                  <a:srgbClr val="888888"/>
                </a:solidFill>
              </a:defRPr>
            </a:lvl2pPr>
            <a:lvl3pPr marL="0" indent="685796">
              <a:buSzTx/>
              <a:buFontTx/>
              <a:buNone/>
              <a:defRPr sz="1758">
                <a:solidFill>
                  <a:srgbClr val="888888"/>
                </a:solidFill>
              </a:defRPr>
            </a:lvl3pPr>
            <a:lvl4pPr marL="0" indent="1028695">
              <a:buSzTx/>
              <a:buFontTx/>
              <a:buNone/>
              <a:defRPr sz="1758">
                <a:solidFill>
                  <a:srgbClr val="888888"/>
                </a:solidFill>
              </a:defRPr>
            </a:lvl4pPr>
            <a:lvl5pPr marL="0" indent="1371593">
              <a:buSzTx/>
              <a:buFontTx/>
              <a:buNone/>
              <a:defRPr sz="1758">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039419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xfrm>
            <a:off x="2004724" y="247905"/>
            <a:ext cx="9212213" cy="696232"/>
          </a:xfrm>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1"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 name="Text Placeholder 8"/>
          <p:cNvSpPr>
            <a:spLocks noGrp="1"/>
          </p:cNvSpPr>
          <p:nvPr>
            <p:ph type="body" sz="quarter" idx="21" hasCustomPrompt="1"/>
          </p:nvPr>
        </p:nvSpPr>
        <p:spPr>
          <a:xfrm>
            <a:off x="2004724" y="1038218"/>
            <a:ext cx="9212213" cy="305843"/>
          </a:xfrm>
          <a:prstGeom prst="rect">
            <a:avLst/>
          </a:prstGeom>
        </p:spPr>
        <p:txBody>
          <a:bodyPr/>
          <a:lstStyle>
            <a:lvl1pPr marL="0" indent="0" defTabSz="589785">
              <a:spcBef>
                <a:spcPts val="562"/>
              </a:spcBef>
              <a:buSzTx/>
              <a:buFontTx/>
              <a:buNone/>
              <a:defRPr sz="1572"/>
            </a:lvl1pPr>
          </a:lstStyle>
          <a:p>
            <a:r>
              <a:t>Subheader if needed</a:t>
            </a:r>
          </a:p>
        </p:txBody>
      </p:sp>
    </p:spTree>
    <p:extLst>
      <p:ext uri="{BB962C8B-B14F-4D97-AF65-F5344CB8AC3E}">
        <p14:creationId xmlns:p14="http://schemas.microsoft.com/office/powerpoint/2010/main" val="100636848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6" name="Title Text"/>
          <p:cNvSpPr txBox="1">
            <a:spLocks noGrp="1"/>
          </p:cNvSpPr>
          <p:nvPr>
            <p:ph type="title"/>
          </p:nvPr>
        </p:nvSpPr>
        <p:spPr>
          <a:xfrm>
            <a:off x="2010002" y="61686"/>
            <a:ext cx="10515601" cy="1325564"/>
          </a:xfrm>
          <a:prstGeom prst="rect">
            <a:avLst/>
          </a:prstGeom>
        </p:spPr>
        <p:txBody>
          <a:bodyPr/>
          <a:lstStyle/>
          <a:p>
            <a:r>
              <a:t>Title Text</a:t>
            </a:r>
          </a:p>
        </p:txBody>
      </p:sp>
      <p:sp>
        <p:nvSpPr>
          <p:cNvPr id="57" name="Body Level One…"/>
          <p:cNvSpPr txBox="1">
            <a:spLocks noGrp="1"/>
          </p:cNvSpPr>
          <p:nvPr>
            <p:ph type="body" sz="quarter" idx="1"/>
          </p:nvPr>
        </p:nvSpPr>
        <p:spPr>
          <a:xfrm>
            <a:off x="839788" y="1681163"/>
            <a:ext cx="5157788" cy="823913"/>
          </a:xfrm>
          <a:prstGeom prst="rect">
            <a:avLst/>
          </a:prstGeom>
        </p:spPr>
        <p:txBody>
          <a:bodyPr anchor="b"/>
          <a:lstStyle>
            <a:lvl1pPr marL="0" indent="0">
              <a:buSzTx/>
              <a:buFontTx/>
              <a:buNone/>
              <a:defRPr sz="1758" b="1"/>
            </a:lvl1pPr>
            <a:lvl2pPr marL="0" indent="342898">
              <a:buSzTx/>
              <a:buFontTx/>
              <a:buNone/>
              <a:defRPr sz="1758" b="1"/>
            </a:lvl2pPr>
            <a:lvl3pPr marL="0" indent="685796">
              <a:buSzTx/>
              <a:buFontTx/>
              <a:buNone/>
              <a:defRPr sz="1758" b="1"/>
            </a:lvl3pPr>
            <a:lvl4pPr marL="0" indent="1028695">
              <a:buSzTx/>
              <a:buFontTx/>
              <a:buNone/>
              <a:defRPr sz="1758" b="1"/>
            </a:lvl4pPr>
            <a:lvl5pPr marL="0" indent="1371593">
              <a:buSzTx/>
              <a:buFontTx/>
              <a:buNone/>
              <a:defRPr sz="1758" b="1"/>
            </a:lvl5pPr>
          </a:lstStyle>
          <a:p>
            <a:r>
              <a:t>Body Level One</a:t>
            </a:r>
          </a:p>
          <a:p>
            <a:pPr lvl="1"/>
            <a:r>
              <a:t>Body Level Two</a:t>
            </a:r>
          </a:p>
          <a:p>
            <a:pPr lvl="2"/>
            <a:r>
              <a:t>Body Level Three</a:t>
            </a:r>
          </a:p>
          <a:p>
            <a:pPr lvl="3"/>
            <a:r>
              <a:t>Body Level Four</a:t>
            </a:r>
          </a:p>
          <a:p>
            <a:pPr lvl="4"/>
            <a:r>
              <a:t>Body Level Five</a:t>
            </a:r>
          </a:p>
        </p:txBody>
      </p:sp>
      <p:sp>
        <p:nvSpPr>
          <p:cNvPr id="58" name="Text Placeholder 4"/>
          <p:cNvSpPr>
            <a:spLocks noGrp="1"/>
          </p:cNvSpPr>
          <p:nvPr>
            <p:ph type="body" sz="quarter" idx="21"/>
          </p:nvPr>
        </p:nvSpPr>
        <p:spPr>
          <a:xfrm>
            <a:off x="6172201" y="1681162"/>
            <a:ext cx="5183189" cy="823913"/>
          </a:xfrm>
          <a:prstGeom prst="rect">
            <a:avLst/>
          </a:prstGeom>
        </p:spPr>
        <p:txBody>
          <a:bodyPr anchor="b"/>
          <a:lstStyle>
            <a:lvl1pPr marL="0" indent="0">
              <a:buSzTx/>
              <a:buFontTx/>
              <a:buNone/>
              <a:defRPr sz="2500" b="1"/>
            </a:lvl1pPr>
          </a:lstStyle>
          <a:p>
            <a:pPr marL="0" indent="0">
              <a:buSzTx/>
              <a:buFontTx/>
              <a:buNone/>
              <a:defRPr sz="2500" b="1"/>
            </a:pPr>
            <a:endParaRP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0" name="Text Placeholder 8"/>
          <p:cNvSpPr>
            <a:spLocks noGrp="1"/>
          </p:cNvSpPr>
          <p:nvPr>
            <p:ph type="body" sz="quarter" idx="22" hasCustomPrompt="1"/>
          </p:nvPr>
        </p:nvSpPr>
        <p:spPr>
          <a:xfrm>
            <a:off x="2004724" y="1038218"/>
            <a:ext cx="9212213" cy="305843"/>
          </a:xfrm>
          <a:prstGeom prst="rect">
            <a:avLst/>
          </a:prstGeom>
        </p:spPr>
        <p:txBody>
          <a:bodyPr/>
          <a:lstStyle>
            <a:lvl1pPr marL="0" indent="0" defTabSz="589785">
              <a:spcBef>
                <a:spcPts val="562"/>
              </a:spcBef>
              <a:buSzTx/>
              <a:buFontTx/>
              <a:buNone/>
              <a:defRPr sz="1572"/>
            </a:lvl1pPr>
          </a:lstStyle>
          <a:p>
            <a:r>
              <a:t>Subheader if needed</a:t>
            </a:r>
          </a:p>
        </p:txBody>
      </p:sp>
    </p:spTree>
    <p:extLst>
      <p:ext uri="{BB962C8B-B14F-4D97-AF65-F5344CB8AC3E}">
        <p14:creationId xmlns:p14="http://schemas.microsoft.com/office/powerpoint/2010/main" val="136587938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7" name="Title Text"/>
          <p:cNvSpPr txBox="1">
            <a:spLocks noGrp="1"/>
          </p:cNvSpPr>
          <p:nvPr>
            <p:ph type="title"/>
          </p:nvPr>
        </p:nvSpPr>
        <p:spPr>
          <a:xfrm>
            <a:off x="2004724" y="247905"/>
            <a:ext cx="9212213" cy="696232"/>
          </a:xfrm>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9" name="Body Level One…"/>
          <p:cNvSpPr txBox="1">
            <a:spLocks noGrp="1"/>
          </p:cNvSpPr>
          <p:nvPr>
            <p:ph type="body" sz="quarter" idx="1" hasCustomPrompt="1"/>
          </p:nvPr>
        </p:nvSpPr>
        <p:spPr>
          <a:xfrm>
            <a:off x="2004724" y="1038218"/>
            <a:ext cx="9212213" cy="305843"/>
          </a:xfrm>
          <a:prstGeom prst="rect">
            <a:avLst/>
          </a:prstGeom>
        </p:spPr>
        <p:txBody>
          <a:bodyPr/>
          <a:lstStyle>
            <a:lvl1pPr marL="0" indent="0">
              <a:buSzTx/>
              <a:buFontTx/>
              <a:buNone/>
              <a:defRPr sz="1828"/>
            </a:lvl1pPr>
            <a:lvl2pPr marL="521205" indent="-178307">
              <a:buFontTx/>
              <a:defRPr sz="1828"/>
            </a:lvl2pPr>
            <a:lvl3pPr marL="898068" indent="-212271">
              <a:buFontTx/>
              <a:defRPr sz="1828"/>
            </a:lvl3pPr>
            <a:lvl4pPr marL="1263310" indent="-234615">
              <a:buFontTx/>
              <a:defRPr sz="1828"/>
            </a:lvl4pPr>
            <a:lvl5pPr marL="1606209" indent="-234615">
              <a:buFontTx/>
              <a:defRPr sz="1828"/>
            </a:lvl5pPr>
          </a:lstStyle>
          <a:p>
            <a:r>
              <a:t>Subheader if needed</a:t>
            </a:r>
          </a:p>
          <a:p>
            <a:pPr lvl="1"/>
            <a:endParaRPr/>
          </a:p>
          <a:p>
            <a:pPr lvl="2"/>
            <a:endParaRPr/>
          </a:p>
          <a:p>
            <a:pPr lvl="3"/>
            <a:endParaRPr/>
          </a:p>
          <a:p>
            <a:pPr lvl="4"/>
            <a:endParaRPr/>
          </a:p>
        </p:txBody>
      </p:sp>
    </p:spTree>
    <p:extLst>
      <p:ext uri="{BB962C8B-B14F-4D97-AF65-F5344CB8AC3E}">
        <p14:creationId xmlns:p14="http://schemas.microsoft.com/office/powerpoint/2010/main" val="18293759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4023987"/>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ustom Layout">
    <p:spTree>
      <p:nvGrpSpPr>
        <p:cNvPr id="1" name=""/>
        <p:cNvGrpSpPr/>
        <p:nvPr/>
      </p:nvGrpSpPr>
      <p:grpSpPr>
        <a:xfrm>
          <a:off x="0" y="0"/>
          <a:ext cx="0" cy="0"/>
          <a:chOff x="0" y="0"/>
          <a:chExt cx="0" cy="0"/>
        </a:xfrm>
      </p:grpSpPr>
      <p:pic>
        <p:nvPicPr>
          <p:cNvPr id="83" name="Blank Power Point.png" descr="Blank Power Poin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714"/>
            <a:ext cx="12192001" cy="6856573"/>
          </a:xfrm>
          <a:prstGeom prst="rect">
            <a:avLst/>
          </a:prstGeom>
          <a:ln w="12700">
            <a:miter lim="400000"/>
          </a:ln>
        </p:spPr>
      </p:pic>
      <p:pic>
        <p:nvPicPr>
          <p:cNvPr id="84" name="LaunchPadDesignSticker2021.png" descr="LaunchPadDesignSticker202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691" y="199626"/>
            <a:ext cx="1375211" cy="1023344"/>
          </a:xfrm>
          <a:prstGeom prst="rect">
            <a:avLst/>
          </a:prstGeom>
          <a:ln w="12700">
            <a:miter lim="400000"/>
          </a:ln>
        </p:spPr>
      </p:pic>
      <p:sp>
        <p:nvSpPr>
          <p:cNvPr id="85" name="Line"/>
          <p:cNvSpPr/>
          <p:nvPr/>
        </p:nvSpPr>
        <p:spPr>
          <a:xfrm flipH="1" flipV="1">
            <a:off x="2062549" y="973336"/>
            <a:ext cx="9116966" cy="1"/>
          </a:xfrm>
          <a:prstGeom prst="line">
            <a:avLst/>
          </a:prstGeom>
          <a:ln w="25400">
            <a:solidFill>
              <a:srgbClr val="000000"/>
            </a:solidFill>
            <a:miter lim="400000"/>
          </a:ln>
        </p:spPr>
        <p:txBody>
          <a:bodyPr lIns="32146" rIns="32146"/>
          <a:lstStyle/>
          <a:p>
            <a:endParaRPr sz="1266"/>
          </a:p>
        </p:txBody>
      </p:sp>
      <p:sp>
        <p:nvSpPr>
          <p:cNvPr id="86" name="Questions?"/>
          <p:cNvSpPr txBox="1">
            <a:spLocks noGrp="1"/>
          </p:cNvSpPr>
          <p:nvPr>
            <p:ph type="title" hasCustomPrompt="1"/>
          </p:nvPr>
        </p:nvSpPr>
        <p:spPr>
          <a:xfrm>
            <a:off x="984187" y="2498138"/>
            <a:ext cx="4581134" cy="696232"/>
          </a:xfrm>
          <a:prstGeom prst="rect">
            <a:avLst/>
          </a:prstGeom>
        </p:spPr>
        <p:txBody>
          <a:bodyPr/>
          <a:lstStyle/>
          <a:p>
            <a:r>
              <a:t>Questions?</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8" name="Body Level One…"/>
          <p:cNvSpPr txBox="1">
            <a:spLocks noGrp="1"/>
          </p:cNvSpPr>
          <p:nvPr>
            <p:ph type="body" sz="quarter" idx="1" hasCustomPrompt="1"/>
          </p:nvPr>
        </p:nvSpPr>
        <p:spPr>
          <a:xfrm>
            <a:off x="984187" y="3398530"/>
            <a:ext cx="3810001" cy="530201"/>
          </a:xfrm>
          <a:prstGeom prst="rect">
            <a:avLst/>
          </a:prstGeom>
        </p:spPr>
        <p:txBody>
          <a:bodyPr/>
          <a:lstStyle>
            <a:lvl2pPr marL="0" indent="342898">
              <a:buSzTx/>
              <a:buNone/>
            </a:lvl2pPr>
          </a:lstStyle>
          <a:p>
            <a:r>
              <a:t>Presenter Name</a:t>
            </a:r>
          </a:p>
          <a:p>
            <a:pPr lvl="1"/>
            <a:endParaRPr/>
          </a:p>
          <a:p>
            <a:pPr lvl="2"/>
            <a:endParaRPr/>
          </a:p>
          <a:p>
            <a:pPr lvl="3"/>
            <a:endParaRPr/>
          </a:p>
          <a:p>
            <a:pPr lvl="4"/>
            <a:endParaRPr/>
          </a:p>
        </p:txBody>
      </p:sp>
    </p:spTree>
    <p:extLst>
      <p:ext uri="{BB962C8B-B14F-4D97-AF65-F5344CB8AC3E}">
        <p14:creationId xmlns:p14="http://schemas.microsoft.com/office/powerpoint/2010/main" val="223208816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F343-8A84-EFE1-4CF3-1942293492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D18013-623B-A32F-C569-BFA51E9BD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FE60E-6126-2E21-A8EE-E111CD70545F}"/>
              </a:ext>
            </a:extLst>
          </p:cNvPr>
          <p:cNvSpPr>
            <a:spLocks noGrp="1"/>
          </p:cNvSpPr>
          <p:nvPr>
            <p:ph type="dt" sz="half" idx="10"/>
          </p:nvPr>
        </p:nvSpPr>
        <p:spPr/>
        <p:txBody>
          <a:bodyPr/>
          <a:lstStyle/>
          <a:p>
            <a:fld id="{595DDE90-EB35-4BF3-B5D1-B8817FE32CC5}" type="datetimeFigureOut">
              <a:rPr lang="en-US" smtClean="0"/>
              <a:t>7/26/23</a:t>
            </a:fld>
            <a:endParaRPr lang="en-US"/>
          </a:p>
        </p:txBody>
      </p:sp>
      <p:sp>
        <p:nvSpPr>
          <p:cNvPr id="5" name="Footer Placeholder 4">
            <a:extLst>
              <a:ext uri="{FF2B5EF4-FFF2-40B4-BE49-F238E27FC236}">
                <a16:creationId xmlns:a16="http://schemas.microsoft.com/office/drawing/2014/main" id="{EC5BDACF-067A-48F9-C3BC-22BF26A125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B3E325-0A83-1EB0-4CD1-5ED3B0F183B8}"/>
              </a:ext>
            </a:extLst>
          </p:cNvPr>
          <p:cNvSpPr>
            <a:spLocks noGrp="1"/>
          </p:cNvSpPr>
          <p:nvPr>
            <p:ph type="sldNum" sz="quarter" idx="12"/>
          </p:nvPr>
        </p:nvSpPr>
        <p:spPr/>
        <p:txBody>
          <a:bodyPr/>
          <a:lstStyle/>
          <a:p>
            <a:fld id="{5D1FE573-8627-4E77-BBF0-296F09D5EADA}" type="slidenum">
              <a:rPr lang="en-US" smtClean="0"/>
              <a:t>‹#›</a:t>
            </a:fld>
            <a:endParaRPr lang="en-US"/>
          </a:p>
        </p:txBody>
      </p:sp>
    </p:spTree>
    <p:extLst>
      <p:ext uri="{BB962C8B-B14F-4D97-AF65-F5344CB8AC3E}">
        <p14:creationId xmlns:p14="http://schemas.microsoft.com/office/powerpoint/2010/main" val="4099805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6.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H="1" flipV="1">
            <a:off x="2062549" y="973336"/>
            <a:ext cx="9116966" cy="1"/>
          </a:xfrm>
          <a:prstGeom prst="line">
            <a:avLst/>
          </a:prstGeom>
          <a:ln w="25400">
            <a:solidFill>
              <a:srgbClr val="000000"/>
            </a:solidFill>
            <a:miter lim="400000"/>
          </a:ln>
        </p:spPr>
        <p:txBody>
          <a:bodyPr lIns="32146" rIns="32146"/>
          <a:lstStyle/>
          <a:p>
            <a:endParaRPr sz="1266"/>
          </a:p>
        </p:txBody>
      </p:sp>
      <p:sp>
        <p:nvSpPr>
          <p:cNvPr id="3" name="Slide Number"/>
          <p:cNvSpPr txBox="1">
            <a:spLocks noGrp="1"/>
          </p:cNvSpPr>
          <p:nvPr>
            <p:ph type="sldNum" sz="quarter" idx="2"/>
          </p:nvPr>
        </p:nvSpPr>
        <p:spPr>
          <a:xfrm>
            <a:off x="11053080" y="6417021"/>
            <a:ext cx="300721" cy="243785"/>
          </a:xfrm>
          <a:prstGeom prst="rect">
            <a:avLst/>
          </a:prstGeom>
          <a:ln w="12700">
            <a:miter lim="400000"/>
          </a:ln>
        </p:spPr>
        <p:txBody>
          <a:bodyPr wrap="none" lIns="45719" rIns="45719" anchor="ctr">
            <a:spAutoFit/>
          </a:bodyPr>
          <a:lstStyle>
            <a:lvl1pPr algn="r">
              <a:defRPr sz="984" b="1">
                <a:latin typeface="Tahoma"/>
                <a:ea typeface="Tahoma"/>
                <a:cs typeface="Tahoma"/>
                <a:sym typeface="Tahoma"/>
              </a:defRPr>
            </a:lvl1pPr>
          </a:lstStyle>
          <a:p>
            <a:fld id="{86CB4B4D-7CA3-9044-876B-883B54F8677D}" type="slidenum">
              <a:t>‹#›</a:t>
            </a:fld>
            <a:endParaRPr/>
          </a:p>
        </p:txBody>
      </p:sp>
      <p:pic>
        <p:nvPicPr>
          <p:cNvPr id="4" name="2023 Badge.png" descr="2023 Badge.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7891" y="8709"/>
            <a:ext cx="1825944" cy="1369458"/>
          </a:xfrm>
          <a:prstGeom prst="rect">
            <a:avLst/>
          </a:prstGeom>
          <a:ln w="12700">
            <a:miter lim="400000"/>
          </a:ln>
        </p:spPr>
      </p:pic>
      <p:sp>
        <p:nvSpPr>
          <p:cNvPr id="5" name="Title Text"/>
          <p:cNvSpPr txBox="1">
            <a:spLocks noGrp="1"/>
          </p:cNvSpPr>
          <p:nvPr>
            <p:ph type="title"/>
          </p:nvPr>
        </p:nvSpPr>
        <p:spPr>
          <a:xfrm>
            <a:off x="609600" y="92075"/>
            <a:ext cx="10972800" cy="15081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609600" y="1600200"/>
            <a:ext cx="10972800" cy="525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4037747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95" r:id="rId9"/>
  </p:sldLayoutIdLst>
  <p:transition spd="med"/>
  <p:txStyles>
    <p:titleStyle>
      <a:lvl1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1pPr>
      <a:lvl2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2pPr>
      <a:lvl3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3pPr>
      <a:lvl4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4pPr>
      <a:lvl5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5pPr>
      <a:lvl6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6pPr>
      <a:lvl7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7pPr>
      <a:lvl8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8pPr>
      <a:lvl9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9pPr>
    </p:titleStyle>
    <p:bodyStyle>
      <a:lvl1pPr marL="171450" marR="0" indent="-171450"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1pPr>
      <a:lvl2pPr marL="541779" marR="0" indent="-198881"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2pPr>
      <a:lvl3pPr marL="922560" marR="0" indent="-236763"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3pPr>
      <a:lvl4pPr marL="1290381" marR="0" indent="-261686"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4pPr>
      <a:lvl5pPr marL="1633280" marR="0" indent="-261686"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5pPr>
      <a:lvl6pPr marL="1976179" marR="0" indent="-261686"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6pPr>
      <a:lvl7pPr marL="2319076" marR="0" indent="-261685"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7pPr>
      <a:lvl8pPr marL="2661975" marR="0" indent="-261685"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8pPr>
      <a:lvl9pPr marL="3004874" marR="0" indent="-261685" algn="l" defTabSz="685796" rtl="0" latinLnBrk="0">
        <a:lnSpc>
          <a:spcPct val="90000"/>
        </a:lnSpc>
        <a:spcBef>
          <a:spcPts val="703"/>
        </a:spcBef>
        <a:spcAft>
          <a:spcPts val="0"/>
        </a:spcAft>
        <a:buClrTx/>
        <a:buSzPct val="100000"/>
        <a:buFont typeface="Arial"/>
        <a:buChar char="•"/>
        <a:tabLst/>
        <a:defRPr sz="2039" b="0" i="0" u="none" strike="noStrike" cap="none" spc="0" baseline="0">
          <a:solidFill>
            <a:srgbClr val="000000"/>
          </a:solidFill>
          <a:uFillTx/>
          <a:latin typeface="Tahoma"/>
          <a:ea typeface="Tahoma"/>
          <a:cs typeface="Tahoma"/>
          <a:sym typeface="Tahoma"/>
        </a:defRPr>
      </a:lvl9pPr>
    </p:bodyStyle>
    <p:otherStyle>
      <a:lvl1pPr marL="0" marR="0" indent="0"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1pPr>
      <a:lvl2pPr marL="0" marR="0" indent="321457"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2pPr>
      <a:lvl3pPr marL="0" marR="0" indent="642915"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3pPr>
      <a:lvl4pPr marL="0" marR="0" indent="964372"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4pPr>
      <a:lvl5pPr marL="0" marR="0" indent="1285829"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5pPr>
      <a:lvl6pPr marL="0" marR="0" indent="1607287"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6pPr>
      <a:lvl7pPr marL="0" marR="0" indent="1928744"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7pPr>
      <a:lvl8pPr marL="0" marR="0" indent="2250201"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8pPr>
      <a:lvl9pPr marL="0" marR="0" indent="2571659" algn="r" defTabSz="642915" rtl="0" latinLnBrk="0">
        <a:lnSpc>
          <a:spcPct val="100000"/>
        </a:lnSpc>
        <a:spcBef>
          <a:spcPts val="0"/>
        </a:spcBef>
        <a:spcAft>
          <a:spcPts val="0"/>
        </a:spcAft>
        <a:buClrTx/>
        <a:buSzTx/>
        <a:buFontTx/>
        <a:buNone/>
        <a:tabLst/>
        <a:defRPr sz="984" b="1" i="0" u="none" strike="noStrike" cap="none" spc="0" baseline="0">
          <a:solidFill>
            <a:schemeClr val="tx1"/>
          </a:solidFill>
          <a:uFillTx/>
          <a:latin typeface="+mn-lt"/>
          <a:ea typeface="+mn-ea"/>
          <a:cs typeface="+mn-cs"/>
          <a:sym typeface="Tahoma"/>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solidFill>
                  <a:prstClr val="black">
                    <a:tint val="75000"/>
                  </a:prstClr>
                </a:solidFill>
              </a:rPr>
              <a:t>CUI//SP-PROCUREMENT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769104-B251-2F45-8068-2262482AC1F7}"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a:extLst>
              <a:ext uri="{FF2B5EF4-FFF2-40B4-BE49-F238E27FC236}">
                <a16:creationId xmlns:a16="http://schemas.microsoft.com/office/drawing/2014/main" id="{AA938890-DCF6-8D48-A435-0BFAC5ADC6F3}"/>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47700"/>
          </a:xfrm>
          <a:prstGeom prst="rect">
            <a:avLst/>
          </a:prstGeom>
        </p:spPr>
      </p:pic>
      <p:pic>
        <p:nvPicPr>
          <p:cNvPr id="8" name="Picture 7">
            <a:extLst>
              <a:ext uri="{FF2B5EF4-FFF2-40B4-BE49-F238E27FC236}">
                <a16:creationId xmlns:a16="http://schemas.microsoft.com/office/drawing/2014/main" id="{9627855B-5CAA-CB45-80C2-D98E6A28B3A1}"/>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11431880" y="-20626"/>
            <a:ext cx="760120" cy="646103"/>
          </a:xfrm>
          <a:prstGeom prst="rect">
            <a:avLst/>
          </a:prstGeom>
        </p:spPr>
      </p:pic>
    </p:spTree>
    <p:extLst>
      <p:ext uri="{BB962C8B-B14F-4D97-AF65-F5344CB8AC3E}">
        <p14:creationId xmlns:p14="http://schemas.microsoft.com/office/powerpoint/2010/main" val="36022786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jp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5.xml"/><Relationship Id="rId16" Type="http://schemas.openxmlformats.org/officeDocument/2006/relationships/image" Target="../media/image45.svg"/><Relationship Id="rId1" Type="http://schemas.openxmlformats.org/officeDocument/2006/relationships/slideLayout" Target="../slideLayouts/slideLayout16.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18" Type="http://schemas.openxmlformats.org/officeDocument/2006/relationships/image" Target="../media/image6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17" Type="http://schemas.openxmlformats.org/officeDocument/2006/relationships/image" Target="../media/image68.png"/><Relationship Id="rId2" Type="http://schemas.openxmlformats.org/officeDocument/2006/relationships/notesSlide" Target="../notesSlides/notesSlide7.xml"/><Relationship Id="rId16" Type="http://schemas.openxmlformats.org/officeDocument/2006/relationships/image" Target="../media/image67.svg"/><Relationship Id="rId1" Type="http://schemas.openxmlformats.org/officeDocument/2006/relationships/slideLayout" Target="../slideLayouts/slideLayout16.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 Id="rId14" Type="http://schemas.openxmlformats.org/officeDocument/2006/relationships/image" Target="../media/image65.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70.jpeg"/><Relationship Id="rId7" Type="http://schemas.openxmlformats.org/officeDocument/2006/relationships/hyperlink" Target="http://www.nasa.gov/directorates/spacetech/strategic_framework"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hyperlink" Target="https://science.nasa.gov/files/science-red/s3fs-public/atoms/files/2020-2024_Science-TAGGED.pdf" TargetMode="External"/><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1.sv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69.sv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svg"/><Relationship Id="rId3" Type="http://schemas.openxmlformats.org/officeDocument/2006/relationships/image" Target="../media/image64.png"/><Relationship Id="rId7" Type="http://schemas.openxmlformats.org/officeDocument/2006/relationships/image" Target="../media/image77.svg"/><Relationship Id="rId12" Type="http://schemas.openxmlformats.org/officeDocument/2006/relationships/image" Target="../media/image82.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svg"/><Relationship Id="rId9" Type="http://schemas.openxmlformats.org/officeDocument/2006/relationships/image" Target="../media/image79.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itle 8"/>
          <p:cNvSpPr txBox="1">
            <a:spLocks noGrp="1"/>
          </p:cNvSpPr>
          <p:nvPr>
            <p:ph type="ctrTitle"/>
          </p:nvPr>
        </p:nvSpPr>
        <p:spPr>
          <a:xfrm>
            <a:off x="1922009" y="4158569"/>
            <a:ext cx="7041696" cy="1099913"/>
          </a:xfrm>
          <a:prstGeom prst="rect">
            <a:avLst/>
          </a:prstGeom>
        </p:spPr>
        <p:txBody>
          <a:bodyPr/>
          <a:lstStyle/>
          <a:p>
            <a:r>
              <a:rPr lang="en-US" dirty="0"/>
              <a:t>NASA Innovation Corps Pilot</a:t>
            </a:r>
            <a:endParaRPr dirty="0"/>
          </a:p>
        </p:txBody>
      </p:sp>
      <p:sp>
        <p:nvSpPr>
          <p:cNvPr id="98" name="Subtitle 9"/>
          <p:cNvSpPr txBox="1">
            <a:spLocks noGrp="1"/>
          </p:cNvSpPr>
          <p:nvPr>
            <p:ph type="subTitle" sz="quarter" idx="1"/>
          </p:nvPr>
        </p:nvSpPr>
        <p:spPr>
          <a:xfrm>
            <a:off x="2589438" y="5258481"/>
            <a:ext cx="5706837" cy="476930"/>
          </a:xfrm>
          <a:prstGeom prst="rect">
            <a:avLst/>
          </a:prstGeom>
        </p:spPr>
        <p:txBody>
          <a:bodyPr>
            <a:normAutofit fontScale="70000" lnSpcReduction="20000"/>
          </a:bodyPr>
          <a:lstStyle/>
          <a:p>
            <a:r>
              <a:rPr lang="en-US" dirty="0"/>
              <a:t>Maggie Yancey</a:t>
            </a:r>
          </a:p>
          <a:p>
            <a:r>
              <a:rPr lang="en-US" dirty="0"/>
              <a:t>NASA HQ | Entrepreneurship Lead </a:t>
            </a:r>
          </a:p>
        </p:txBody>
      </p:sp>
      <p:sp>
        <p:nvSpPr>
          <p:cNvPr id="100" name="Slide Number Placeholder 4"/>
          <p:cNvSpPr txBox="1">
            <a:spLocks noGrp="1"/>
          </p:cNvSpPr>
          <p:nvPr>
            <p:ph type="sldNum" sz="quarter" idx="2"/>
          </p:nvPr>
        </p:nvSpPr>
        <p:spPr>
          <a:xfrm>
            <a:off x="9866870" y="6417021"/>
            <a:ext cx="172481" cy="2437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42915" hangingPunct="0"/>
            <a:fld id="{86CB4B4D-7CA3-9044-876B-883B54F8677D}" type="slidenum">
              <a:rPr kern="0">
                <a:solidFill>
                  <a:srgbClr val="000000"/>
                </a:solidFill>
              </a:rPr>
              <a:pPr defTabSz="642915" hangingPunct="0"/>
              <a:t>1</a:t>
            </a:fld>
            <a:endParaRPr kern="0">
              <a:solidFill>
                <a:srgbClr val="000000"/>
              </a:solidFill>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22C166-E0D2-026A-1EDD-3D78B48BBA6A}"/>
              </a:ext>
            </a:extLst>
          </p:cNvPr>
          <p:cNvSpPr>
            <a:spLocks noGrp="1"/>
          </p:cNvSpPr>
          <p:nvPr>
            <p:ph type="ftr" sz="quarter" idx="11"/>
          </p:nvPr>
        </p:nvSpPr>
        <p:spPr>
          <a:xfrm>
            <a:off x="3640394" y="3063670"/>
            <a:ext cx="4114800" cy="365125"/>
          </a:xfrm>
        </p:spPr>
        <p:txBody>
          <a:bodyPr/>
          <a:lstStyle/>
          <a:p>
            <a:r>
              <a:rPr lang="en-US" dirty="0">
                <a:solidFill>
                  <a:prstClr val="black">
                    <a:tint val="75000"/>
                  </a:prstClr>
                </a:solidFill>
              </a:rPr>
              <a:t>BACKUP</a:t>
            </a:r>
          </a:p>
        </p:txBody>
      </p:sp>
      <p:sp>
        <p:nvSpPr>
          <p:cNvPr id="3" name="Slide Number Placeholder 2">
            <a:extLst>
              <a:ext uri="{FF2B5EF4-FFF2-40B4-BE49-F238E27FC236}">
                <a16:creationId xmlns:a16="http://schemas.microsoft.com/office/drawing/2014/main" id="{066AB8D8-8B67-FB9E-E463-6F1183B144F5}"/>
              </a:ext>
            </a:extLst>
          </p:cNvPr>
          <p:cNvSpPr>
            <a:spLocks noGrp="1"/>
          </p:cNvSpPr>
          <p:nvPr>
            <p:ph type="sldNum" sz="quarter" idx="12"/>
          </p:nvPr>
        </p:nvSpPr>
        <p:spPr/>
        <p:txBody>
          <a:bodyPr/>
          <a:lstStyle/>
          <a:p>
            <a:fld id="{D3ACB731-6DA0-EE40-98EB-7A0EB0ADA2C3}"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2314757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561" y="1549170"/>
            <a:ext cx="12363591" cy="4537066"/>
          </a:xfrm>
          <a:custGeom>
            <a:avLst/>
            <a:gdLst/>
            <a:ahLst/>
            <a:cxnLst/>
            <a:rect l="l" t="t" r="r" b="b"/>
            <a:pathLst>
              <a:path w="10063622" h="4839537">
                <a:moveTo>
                  <a:pt x="0" y="0"/>
                </a:moveTo>
                <a:lnTo>
                  <a:pt x="10063622" y="0"/>
                </a:lnTo>
                <a:lnTo>
                  <a:pt x="10063622" y="4839537"/>
                </a:lnTo>
                <a:lnTo>
                  <a:pt x="0" y="4839537"/>
                </a:lnTo>
                <a:lnTo>
                  <a:pt x="0" y="0"/>
                </a:lnTo>
                <a:close/>
              </a:path>
            </a:pathLst>
          </a:custGeom>
          <a:blipFill>
            <a:blip r:embed="rId3">
              <a:extLst>
                <a:ext uri="{96DAC541-7B7A-43D3-8B79-37D633B846F1}">
                  <asvg:svgBlip xmlns:asvg="http://schemas.microsoft.com/office/drawing/2016/SVG/main" r:embed="rId4"/>
                </a:ext>
              </a:extLst>
            </a:blip>
            <a:stretch>
              <a:fillRect t="-3624" b="-4523"/>
            </a:stretch>
          </a:blipFill>
        </p:spPr>
      </p:sp>
      <p:grpSp>
        <p:nvGrpSpPr>
          <p:cNvPr id="3" name="Group 3"/>
          <p:cNvGrpSpPr/>
          <p:nvPr/>
        </p:nvGrpSpPr>
        <p:grpSpPr>
          <a:xfrm>
            <a:off x="2194823" y="3866467"/>
            <a:ext cx="852645" cy="65005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C6B4"/>
            </a:solidFill>
          </p:spPr>
        </p:sp>
      </p:grpSp>
      <p:sp>
        <p:nvSpPr>
          <p:cNvPr id="5" name="AutoShape 5"/>
          <p:cNvSpPr/>
          <p:nvPr/>
        </p:nvSpPr>
        <p:spPr>
          <a:xfrm rot="5400000">
            <a:off x="2267902" y="4800164"/>
            <a:ext cx="719083" cy="2"/>
          </a:xfrm>
          <a:prstGeom prst="line">
            <a:avLst/>
          </a:prstGeom>
          <a:ln w="28575" cap="rnd">
            <a:solidFill>
              <a:srgbClr val="DCC6B4"/>
            </a:solidFill>
            <a:prstDash val="solid"/>
            <a:headEnd type="none" w="sm" len="sm"/>
            <a:tailEnd type="oval" w="lg" len="lg"/>
          </a:ln>
        </p:spPr>
      </p:sp>
      <p:grpSp>
        <p:nvGrpSpPr>
          <p:cNvPr id="6" name="Group 6"/>
          <p:cNvGrpSpPr/>
          <p:nvPr/>
        </p:nvGrpSpPr>
        <p:grpSpPr>
          <a:xfrm>
            <a:off x="6123761" y="3541438"/>
            <a:ext cx="852645" cy="65005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DCC6B4"/>
            </a:solidFill>
          </p:spPr>
        </p:sp>
      </p:grpSp>
      <p:sp>
        <p:nvSpPr>
          <p:cNvPr id="8" name="AutoShape 8"/>
          <p:cNvSpPr/>
          <p:nvPr/>
        </p:nvSpPr>
        <p:spPr>
          <a:xfrm rot="5400000">
            <a:off x="5794220" y="2738121"/>
            <a:ext cx="1552090" cy="27762"/>
          </a:xfrm>
          <a:prstGeom prst="line">
            <a:avLst/>
          </a:prstGeom>
          <a:ln w="28575" cap="rnd">
            <a:solidFill>
              <a:srgbClr val="DCC6B4"/>
            </a:solidFill>
            <a:prstDash val="solid"/>
            <a:headEnd type="oval" w="lg" len="lg"/>
            <a:tailEnd type="none" w="sm" len="sm"/>
          </a:ln>
        </p:spPr>
      </p:sp>
      <p:grpSp>
        <p:nvGrpSpPr>
          <p:cNvPr id="9" name="Group 9"/>
          <p:cNvGrpSpPr/>
          <p:nvPr/>
        </p:nvGrpSpPr>
        <p:grpSpPr>
          <a:xfrm>
            <a:off x="3728462" y="2253178"/>
            <a:ext cx="1654950" cy="650059"/>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A188"/>
            </a:solidFill>
          </p:spPr>
        </p:sp>
      </p:grpSp>
      <p:sp>
        <p:nvSpPr>
          <p:cNvPr id="11" name="AutoShape 11"/>
          <p:cNvSpPr/>
          <p:nvPr/>
        </p:nvSpPr>
        <p:spPr>
          <a:xfrm rot="5400000">
            <a:off x="4065924" y="3310150"/>
            <a:ext cx="977693" cy="0"/>
          </a:xfrm>
          <a:prstGeom prst="line">
            <a:avLst/>
          </a:prstGeom>
          <a:ln w="28575" cap="rnd">
            <a:solidFill>
              <a:srgbClr val="CBA188"/>
            </a:solidFill>
            <a:prstDash val="solid"/>
            <a:headEnd type="none" w="sm" len="sm"/>
            <a:tailEnd type="oval" w="lg" len="lg"/>
          </a:ln>
        </p:spPr>
      </p:sp>
      <p:grpSp>
        <p:nvGrpSpPr>
          <p:cNvPr id="12" name="Group 12"/>
          <p:cNvGrpSpPr/>
          <p:nvPr/>
        </p:nvGrpSpPr>
        <p:grpSpPr>
          <a:xfrm>
            <a:off x="8130921" y="4175599"/>
            <a:ext cx="852645" cy="650059"/>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BA188"/>
            </a:solidFill>
          </p:spPr>
        </p:sp>
      </p:grpSp>
      <p:sp>
        <p:nvSpPr>
          <p:cNvPr id="14" name="AutoShape 14"/>
          <p:cNvSpPr/>
          <p:nvPr/>
        </p:nvSpPr>
        <p:spPr>
          <a:xfrm rot="5400000">
            <a:off x="8048470" y="5258794"/>
            <a:ext cx="1030144" cy="0"/>
          </a:xfrm>
          <a:prstGeom prst="line">
            <a:avLst/>
          </a:prstGeom>
          <a:ln w="28575" cap="rnd">
            <a:solidFill>
              <a:srgbClr val="CBA188"/>
            </a:solidFill>
            <a:prstDash val="solid"/>
            <a:headEnd type="none" w="sm" len="sm"/>
            <a:tailEnd type="oval" w="lg" len="lg"/>
          </a:ln>
        </p:spPr>
      </p:sp>
      <p:sp>
        <p:nvSpPr>
          <p:cNvPr id="15" name="Freeform 15"/>
          <p:cNvSpPr/>
          <p:nvPr/>
        </p:nvSpPr>
        <p:spPr>
          <a:xfrm>
            <a:off x="2285907" y="3938440"/>
            <a:ext cx="673127" cy="532983"/>
          </a:xfrm>
          <a:custGeom>
            <a:avLst/>
            <a:gdLst/>
            <a:ahLst/>
            <a:cxnLst/>
            <a:rect l="l" t="t" r="r" b="b"/>
            <a:pathLst>
              <a:path w="547407" h="568515">
                <a:moveTo>
                  <a:pt x="0" y="0"/>
                </a:moveTo>
                <a:lnTo>
                  <a:pt x="547407" y="0"/>
                </a:lnTo>
                <a:lnTo>
                  <a:pt x="547407" y="568514"/>
                </a:lnTo>
                <a:lnTo>
                  <a:pt x="0" y="5685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3854758" y="2231957"/>
            <a:ext cx="1236402" cy="531304"/>
          </a:xfrm>
          <a:custGeom>
            <a:avLst/>
            <a:gdLst/>
            <a:ahLst/>
            <a:cxnLst/>
            <a:rect l="l" t="t" r="r" b="b"/>
            <a:pathLst>
              <a:path w="1005478" h="566724">
                <a:moveTo>
                  <a:pt x="0" y="0"/>
                </a:moveTo>
                <a:lnTo>
                  <a:pt x="1005478" y="0"/>
                </a:lnTo>
                <a:lnTo>
                  <a:pt x="1005478" y="566724"/>
                </a:lnTo>
                <a:lnTo>
                  <a:pt x="0" y="5667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a:off x="6147283" y="3613687"/>
            <a:ext cx="779885" cy="595670"/>
          </a:xfrm>
          <a:custGeom>
            <a:avLst/>
            <a:gdLst/>
            <a:ahLst/>
            <a:cxnLst/>
            <a:rect l="l" t="t" r="r" b="b"/>
            <a:pathLst>
              <a:path w="634226" h="635381">
                <a:moveTo>
                  <a:pt x="0" y="0"/>
                </a:moveTo>
                <a:lnTo>
                  <a:pt x="634226" y="0"/>
                </a:lnTo>
                <a:lnTo>
                  <a:pt x="634226" y="635381"/>
                </a:lnTo>
                <a:lnTo>
                  <a:pt x="0" y="63538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a:off x="8182971" y="4232032"/>
            <a:ext cx="722988" cy="568989"/>
          </a:xfrm>
          <a:custGeom>
            <a:avLst/>
            <a:gdLst/>
            <a:ahLst/>
            <a:cxnLst/>
            <a:rect l="l" t="t" r="r" b="b"/>
            <a:pathLst>
              <a:path w="587955" h="606922">
                <a:moveTo>
                  <a:pt x="0" y="0"/>
                </a:moveTo>
                <a:lnTo>
                  <a:pt x="587955" y="0"/>
                </a:lnTo>
                <a:lnTo>
                  <a:pt x="587955" y="606921"/>
                </a:lnTo>
                <a:lnTo>
                  <a:pt x="0" y="60692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TextBox 19"/>
          <p:cNvSpPr txBox="1"/>
          <p:nvPr/>
        </p:nvSpPr>
        <p:spPr>
          <a:xfrm>
            <a:off x="-690881" y="84515"/>
            <a:ext cx="10813323" cy="397545"/>
          </a:xfrm>
          <a:prstGeom prst="rect">
            <a:avLst/>
          </a:prstGeom>
        </p:spPr>
        <p:txBody>
          <a:bodyPr wrap="square" lIns="0" tIns="0" rIns="0" bIns="0" rtlCol="0" anchor="t">
            <a:spAutoFit/>
          </a:bodyPr>
          <a:lstStyle/>
          <a:p>
            <a:pPr marL="0" marR="0" lvl="0" indent="0" algn="ctr" defTabSz="457200" rtl="0" eaLnBrk="1" fontAlgn="auto" latinLnBrk="0" hangingPunct="1">
              <a:lnSpc>
                <a:spcPts val="3149"/>
              </a:lnSpc>
              <a:spcBef>
                <a:spcPts val="0"/>
              </a:spcBef>
              <a:spcAft>
                <a:spcPts val="0"/>
              </a:spcAft>
              <a:buClrTx/>
              <a:buSzTx/>
              <a:buFontTx/>
              <a:buNone/>
              <a:tabLst/>
              <a:defRPr/>
            </a:pPr>
            <a:r>
              <a:rPr kumimoji="0" lang="en-US" sz="2624" b="0" i="0" u="none" strike="noStrike" kern="1200" cap="none" spc="0" normalizeH="0" baseline="0" noProof="0" dirty="0">
                <a:ln>
                  <a:noFill/>
                </a:ln>
                <a:solidFill>
                  <a:prstClr val="white"/>
                </a:solidFill>
                <a:effectLst/>
                <a:uLnTx/>
                <a:uFillTx/>
                <a:latin typeface="Public Sans Bold"/>
                <a:ea typeface="+mn-ea"/>
                <a:cs typeface="+mn-cs"/>
              </a:rPr>
              <a:t>Space Science and Technology Innovation Journey: Innovation Corps</a:t>
            </a:r>
          </a:p>
        </p:txBody>
      </p:sp>
      <p:sp>
        <p:nvSpPr>
          <p:cNvPr id="20" name="TextBox 20"/>
          <p:cNvSpPr txBox="1"/>
          <p:nvPr/>
        </p:nvSpPr>
        <p:spPr>
          <a:xfrm>
            <a:off x="1662597" y="2698720"/>
            <a:ext cx="1780095" cy="516552"/>
          </a:xfrm>
          <a:prstGeom prst="rect">
            <a:avLst/>
          </a:prstGeom>
        </p:spPr>
        <p:txBody>
          <a:bodyPr wrap="square" lIns="0" tIns="0" rIns="0" bIns="0" rtlCol="0" anchor="t">
            <a:spAutoFit/>
          </a:bodyPr>
          <a:lstStyle/>
          <a:p>
            <a:pPr marL="0" marR="0" lvl="0" indent="0" algn="ctr" defTabSz="457200" rtl="0" eaLnBrk="1" fontAlgn="auto" latinLnBrk="0" hangingPunct="1">
              <a:lnSpc>
                <a:spcPts val="2025"/>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Public Sans Bold"/>
                <a:ea typeface="+mn-ea"/>
                <a:cs typeface="+mn-cs"/>
              </a:rPr>
              <a:t>A: Starts with a hunch</a:t>
            </a:r>
          </a:p>
        </p:txBody>
      </p:sp>
      <p:sp>
        <p:nvSpPr>
          <p:cNvPr id="21" name="TextBox 21"/>
          <p:cNvSpPr txBox="1"/>
          <p:nvPr/>
        </p:nvSpPr>
        <p:spPr>
          <a:xfrm>
            <a:off x="1413293" y="3234279"/>
            <a:ext cx="2419339" cy="419987"/>
          </a:xfrm>
          <a:prstGeom prst="rect">
            <a:avLst/>
          </a:prstGeom>
        </p:spPr>
        <p:txBody>
          <a:bodyPr wrap="square" lIns="0" tIns="0" rIns="0" bIns="0" rtlCol="0" anchor="t">
            <a:spAutoFit/>
          </a:bodyPr>
          <a:lstStyle/>
          <a:p>
            <a:pPr marL="0" marR="0" lvl="0" indent="0" algn="ctr" defTabSz="457200" rtl="0" eaLnBrk="1" fontAlgn="auto" latinLnBrk="0" hangingPunct="1">
              <a:lnSpc>
                <a:spcPts val="1575"/>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Public Sans"/>
                <a:ea typeface="+mn-ea"/>
                <a:cs typeface="+mn-cs"/>
              </a:rPr>
              <a:t>Scientist/Technologist </a:t>
            </a:r>
          </a:p>
          <a:p>
            <a:pPr marL="0" marR="0" lvl="0" indent="0" algn="ctr" defTabSz="457200" rtl="0" eaLnBrk="1" fontAlgn="auto" latinLnBrk="0" hangingPunct="1">
              <a:lnSpc>
                <a:spcPts val="1575"/>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04040"/>
                </a:solidFill>
                <a:effectLst/>
                <a:uLnTx/>
                <a:uFillTx/>
                <a:latin typeface="Public Sans"/>
                <a:ea typeface="+mn-ea"/>
                <a:cs typeface="+mn-cs"/>
              </a:rPr>
              <a:t>Ideation</a:t>
            </a:r>
          </a:p>
        </p:txBody>
      </p:sp>
      <p:sp>
        <p:nvSpPr>
          <p:cNvPr id="22" name="TextBox 22"/>
          <p:cNvSpPr txBox="1"/>
          <p:nvPr/>
        </p:nvSpPr>
        <p:spPr>
          <a:xfrm>
            <a:off x="4216152" y="4302021"/>
            <a:ext cx="3421859" cy="512961"/>
          </a:xfrm>
          <a:prstGeom prst="rect">
            <a:avLst/>
          </a:prstGeom>
        </p:spPr>
        <p:txBody>
          <a:bodyPr wrap="square" lIns="0" tIns="0" rIns="0" bIns="0" rtlCol="0" anchor="t">
            <a:spAutoFit/>
          </a:bodyPr>
          <a:lstStyle/>
          <a:p>
            <a:pPr marL="0" marR="0" lvl="0" indent="0" algn="ctr" defTabSz="457200" rtl="0" eaLnBrk="1" fontAlgn="auto" latinLnBrk="0" hangingPunct="1">
              <a:lnSpc>
                <a:spcPts val="2025"/>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Public Sans Bold"/>
                <a:ea typeface="+mn-ea"/>
                <a:cs typeface="+mn-cs"/>
              </a:rPr>
              <a:t>C: Applications for the Science or Technology?</a:t>
            </a:r>
          </a:p>
        </p:txBody>
      </p:sp>
      <p:sp>
        <p:nvSpPr>
          <p:cNvPr id="23" name="TextBox 23"/>
          <p:cNvSpPr txBox="1"/>
          <p:nvPr/>
        </p:nvSpPr>
        <p:spPr>
          <a:xfrm>
            <a:off x="4715781" y="4882046"/>
            <a:ext cx="3021379" cy="426784"/>
          </a:xfrm>
          <a:prstGeom prst="rect">
            <a:avLst/>
          </a:prstGeom>
        </p:spPr>
        <p:txBody>
          <a:bodyPr wrap="square" lIns="0" tIns="0" rIns="0" bIns="0" rtlCol="0" anchor="t">
            <a:spAutoFit/>
          </a:bodyPr>
          <a:lstStyle/>
          <a:p>
            <a:pPr marL="0" marR="0" lvl="0" indent="0" algn="ctr" defTabSz="457200" rtl="0" eaLnBrk="1" fontAlgn="auto" latinLnBrk="0" hangingPunct="1">
              <a:lnSpc>
                <a:spcPts val="1575"/>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Public Sans"/>
                <a:ea typeface="+mn-ea"/>
                <a:cs typeface="+mn-cs"/>
              </a:rPr>
              <a:t>Exploring potential markets for science or technology</a:t>
            </a:r>
          </a:p>
        </p:txBody>
      </p:sp>
      <p:sp>
        <p:nvSpPr>
          <p:cNvPr id="24" name="TextBox 24"/>
          <p:cNvSpPr txBox="1"/>
          <p:nvPr/>
        </p:nvSpPr>
        <p:spPr>
          <a:xfrm>
            <a:off x="2554619" y="1212827"/>
            <a:ext cx="2772418" cy="260071"/>
          </a:xfrm>
          <a:prstGeom prst="rect">
            <a:avLst/>
          </a:prstGeom>
        </p:spPr>
        <p:txBody>
          <a:bodyPr wrap="square" lIns="0" tIns="0" rIns="0" bIns="0" rtlCol="0" anchor="t">
            <a:spAutoFit/>
          </a:bodyPr>
          <a:lstStyle/>
          <a:p>
            <a:pPr marL="0" marR="0" lvl="0" indent="0" algn="ctr" defTabSz="457200" rtl="0" eaLnBrk="1" fontAlgn="auto" latinLnBrk="0" hangingPunct="1">
              <a:lnSpc>
                <a:spcPts val="2025"/>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Public Sans Bold"/>
                <a:ea typeface="+mn-ea"/>
                <a:cs typeface="+mn-cs"/>
              </a:rPr>
              <a:t>B: Not yet a prototype</a:t>
            </a:r>
          </a:p>
        </p:txBody>
      </p:sp>
      <p:sp>
        <p:nvSpPr>
          <p:cNvPr id="25" name="TextBox 25"/>
          <p:cNvSpPr txBox="1"/>
          <p:nvPr/>
        </p:nvSpPr>
        <p:spPr>
          <a:xfrm>
            <a:off x="2396119" y="1549170"/>
            <a:ext cx="3421858" cy="426784"/>
          </a:xfrm>
          <a:prstGeom prst="rect">
            <a:avLst/>
          </a:prstGeom>
        </p:spPr>
        <p:txBody>
          <a:bodyPr wrap="square" lIns="0" tIns="0" rIns="0" bIns="0" rtlCol="0" anchor="t">
            <a:spAutoFit/>
          </a:bodyPr>
          <a:lstStyle/>
          <a:p>
            <a:pPr marL="0" marR="0" lvl="0" indent="0" algn="ctr" defTabSz="457200" rtl="0" eaLnBrk="1" fontAlgn="auto" latinLnBrk="0" hangingPunct="1">
              <a:lnSpc>
                <a:spcPts val="1575"/>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Public Sans"/>
                <a:ea typeface="+mn-ea"/>
                <a:cs typeface="+mn-cs"/>
              </a:rPr>
              <a:t>Tests Hypothesis </a:t>
            </a:r>
          </a:p>
          <a:p>
            <a:pPr marL="0" marR="0" lvl="0" indent="0" algn="ctr" defTabSz="457200" rtl="0" eaLnBrk="1" fontAlgn="auto" latinLnBrk="0" hangingPunct="1">
              <a:lnSpc>
                <a:spcPts val="1575"/>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Public Sans"/>
                <a:ea typeface="+mn-ea"/>
                <a:cs typeface="+mn-cs"/>
              </a:rPr>
              <a:t>Receives some validation</a:t>
            </a:r>
          </a:p>
        </p:txBody>
      </p:sp>
      <p:sp>
        <p:nvSpPr>
          <p:cNvPr id="26" name="TextBox 26"/>
          <p:cNvSpPr txBox="1"/>
          <p:nvPr/>
        </p:nvSpPr>
        <p:spPr>
          <a:xfrm>
            <a:off x="8467492" y="2898058"/>
            <a:ext cx="2084075" cy="773032"/>
          </a:xfrm>
          <a:prstGeom prst="rect">
            <a:avLst/>
          </a:prstGeom>
        </p:spPr>
        <p:txBody>
          <a:bodyPr wrap="square" lIns="0" tIns="0" rIns="0" bIns="0" rtlCol="0" anchor="t">
            <a:spAutoFit/>
          </a:bodyPr>
          <a:lstStyle/>
          <a:p>
            <a:pPr marL="0" marR="0" lvl="0" indent="0" algn="ctr" defTabSz="457200" rtl="0" eaLnBrk="1" fontAlgn="auto" latinLnBrk="0" hangingPunct="1">
              <a:lnSpc>
                <a:spcPts val="2025"/>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Public Sans Bold"/>
                <a:ea typeface="+mn-ea"/>
                <a:cs typeface="+mn-cs"/>
              </a:rPr>
              <a:t>D: Pursues further R&amp;D aimed at market needs</a:t>
            </a:r>
          </a:p>
        </p:txBody>
      </p:sp>
      <p:sp>
        <p:nvSpPr>
          <p:cNvPr id="27" name="TextBox 27"/>
          <p:cNvSpPr txBox="1"/>
          <p:nvPr/>
        </p:nvSpPr>
        <p:spPr>
          <a:xfrm>
            <a:off x="8036726" y="3683390"/>
            <a:ext cx="2697713" cy="221599"/>
          </a:xfrm>
          <a:prstGeom prst="rect">
            <a:avLst/>
          </a:prstGeom>
        </p:spPr>
        <p:txBody>
          <a:bodyPr wrap="square" lIns="0" tIns="0" rIns="0" bIns="0" rtlCol="0" anchor="t">
            <a:spAutoFit/>
          </a:bodyPr>
          <a:lstStyle/>
          <a:p>
            <a:pPr marL="0" marR="0" lvl="0" indent="0" algn="ctr" defTabSz="457200" rtl="0" eaLnBrk="1" fontAlgn="auto" latinLnBrk="0" hangingPunct="1">
              <a:lnSpc>
                <a:spcPts val="1575"/>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Public Sans"/>
                <a:ea typeface="+mn-ea"/>
                <a:cs typeface="+mn-cs"/>
              </a:rPr>
              <a:t>Optimized research</a:t>
            </a:r>
          </a:p>
        </p:txBody>
      </p:sp>
      <p:sp>
        <p:nvSpPr>
          <p:cNvPr id="28" name="AutoShape 28"/>
          <p:cNvSpPr/>
          <p:nvPr/>
        </p:nvSpPr>
        <p:spPr>
          <a:xfrm>
            <a:off x="2627444" y="5215757"/>
            <a:ext cx="5936089" cy="587935"/>
          </a:xfrm>
          <a:prstGeom prst="line">
            <a:avLst/>
          </a:prstGeom>
          <a:ln w="28575" cap="rnd">
            <a:solidFill>
              <a:srgbClr val="CBA188"/>
            </a:solidFill>
            <a:prstDash val="solid"/>
            <a:headEnd type="none" w="sm" len="sm"/>
            <a:tailEnd type="oval" w="lg" len="lg"/>
          </a:ln>
        </p:spPr>
      </p:sp>
      <p:sp>
        <p:nvSpPr>
          <p:cNvPr id="29" name="TextBox 29"/>
          <p:cNvSpPr txBox="1"/>
          <p:nvPr/>
        </p:nvSpPr>
        <p:spPr>
          <a:xfrm>
            <a:off x="6927168" y="6220364"/>
            <a:ext cx="3016259" cy="596702"/>
          </a:xfrm>
          <a:prstGeom prst="rect">
            <a:avLst/>
          </a:prstGeom>
        </p:spPr>
        <p:txBody>
          <a:bodyPr wrap="square" lIns="0" tIns="0" rIns="0" bIns="0" rtlCol="0" anchor="t">
            <a:spAutoFit/>
          </a:bodyPr>
          <a:lstStyle/>
          <a:p>
            <a:pPr marL="0" marR="0" lvl="0" indent="0" algn="ctr" defTabSz="457200" rtl="0" eaLnBrk="1" fontAlgn="auto" latinLnBrk="0" hangingPunct="1">
              <a:lnSpc>
                <a:spcPts val="1469"/>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04040"/>
                </a:solidFill>
                <a:effectLst/>
                <a:uLnTx/>
                <a:uFillTx/>
                <a:latin typeface="Public Sans Bold"/>
                <a:ea typeface="+mn-ea"/>
                <a:cs typeface="+mn-cs"/>
              </a:rPr>
              <a:t>Understand the need to pivot and goes back to basic research</a:t>
            </a:r>
          </a:p>
        </p:txBody>
      </p:sp>
      <p:sp>
        <p:nvSpPr>
          <p:cNvPr id="30" name="TextBox 26">
            <a:extLst>
              <a:ext uri="{FF2B5EF4-FFF2-40B4-BE49-F238E27FC236}">
                <a16:creationId xmlns:a16="http://schemas.microsoft.com/office/drawing/2014/main" id="{9205C7BD-644F-ECC7-37B2-860E28663147}"/>
              </a:ext>
            </a:extLst>
          </p:cNvPr>
          <p:cNvSpPr txBox="1"/>
          <p:nvPr/>
        </p:nvSpPr>
        <p:spPr>
          <a:xfrm>
            <a:off x="6537225" y="5937820"/>
            <a:ext cx="1654950" cy="260071"/>
          </a:xfrm>
          <a:prstGeom prst="rect">
            <a:avLst/>
          </a:prstGeom>
        </p:spPr>
        <p:txBody>
          <a:bodyPr wrap="square" lIns="0" tIns="0" rIns="0" bIns="0" rtlCol="0" anchor="t">
            <a:spAutoFit/>
          </a:bodyPr>
          <a:lstStyle/>
          <a:p>
            <a:pPr marL="0" marR="0" lvl="0" indent="0" algn="ctr" defTabSz="457200" rtl="0" eaLnBrk="1" fontAlgn="auto" latinLnBrk="0" hangingPunct="1">
              <a:lnSpc>
                <a:spcPts val="2025"/>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Public Sans Bold"/>
                <a:ea typeface="+mn-ea"/>
                <a:cs typeface="+mn-cs"/>
              </a:rPr>
              <a:t>E: OR…</a:t>
            </a:r>
          </a:p>
        </p:txBody>
      </p:sp>
      <p:pic>
        <p:nvPicPr>
          <p:cNvPr id="32" name="Picture 31" descr="Question mark on green pastel background">
            <a:extLst>
              <a:ext uri="{FF2B5EF4-FFF2-40B4-BE49-F238E27FC236}">
                <a16:creationId xmlns:a16="http://schemas.microsoft.com/office/drawing/2014/main" id="{7222BAEE-4E0C-9C24-97DD-002E3C85AAAC}"/>
              </a:ext>
            </a:extLst>
          </p:cNvPr>
          <p:cNvPicPr>
            <a:picLocks noChangeAspect="1"/>
          </p:cNvPicPr>
          <p:nvPr/>
        </p:nvPicPr>
        <p:blipFill>
          <a:blip r:embed="rId13"/>
          <a:stretch>
            <a:fillRect/>
          </a:stretch>
        </p:blipFill>
        <p:spPr>
          <a:xfrm>
            <a:off x="8201205" y="612823"/>
            <a:ext cx="3999825" cy="1796423"/>
          </a:xfrm>
          <a:prstGeom prst="rect">
            <a:avLst/>
          </a:prstGeom>
        </p:spPr>
      </p:pic>
      <p:sp>
        <p:nvSpPr>
          <p:cNvPr id="33" name="TextBox 24">
            <a:extLst>
              <a:ext uri="{FF2B5EF4-FFF2-40B4-BE49-F238E27FC236}">
                <a16:creationId xmlns:a16="http://schemas.microsoft.com/office/drawing/2014/main" id="{6A63EF69-7124-3163-A426-942A9A4BF515}"/>
              </a:ext>
            </a:extLst>
          </p:cNvPr>
          <p:cNvSpPr txBox="1"/>
          <p:nvPr/>
        </p:nvSpPr>
        <p:spPr>
          <a:xfrm>
            <a:off x="8105276" y="1365786"/>
            <a:ext cx="2660772" cy="1029513"/>
          </a:xfrm>
          <a:prstGeom prst="rect">
            <a:avLst/>
          </a:prstGeom>
        </p:spPr>
        <p:txBody>
          <a:bodyPr wrap="square" lIns="0" tIns="0" rIns="0" bIns="0" rtlCol="0" anchor="t">
            <a:spAutoFit/>
          </a:bodyPr>
          <a:lstStyle/>
          <a:p>
            <a:pPr marL="0" marR="0" lvl="0" indent="0" algn="ctr" defTabSz="457200" rtl="0" eaLnBrk="1" fontAlgn="auto" latinLnBrk="0" hangingPunct="1">
              <a:lnSpc>
                <a:spcPts val="2025"/>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04040"/>
                </a:solidFill>
                <a:effectLst/>
                <a:uLnTx/>
                <a:uFillTx/>
                <a:latin typeface="Public Sans Bold"/>
                <a:ea typeface="+mn-ea"/>
                <a:cs typeface="+mn-cs"/>
              </a:rPr>
              <a:t>Our Role: How can we accelerate or enhance impact of point A to point 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96CE34-292A-1ABF-AEE7-B05E8963A9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CB731-6DA0-EE40-98EB-7A0EB0ADA2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6214FF93-C2AC-B907-33B0-41607D1A32F2}"/>
              </a:ext>
            </a:extLst>
          </p:cNvPr>
          <p:cNvSpPr txBox="1">
            <a:spLocks/>
          </p:cNvSpPr>
          <p:nvPr/>
        </p:nvSpPr>
        <p:spPr>
          <a:xfrm>
            <a:off x="0" y="0"/>
            <a:ext cx="12170664"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a:rPr>
              <a:t>What is the Proposal and Participation Process: </a:t>
            </a:r>
          </a:p>
        </p:txBody>
      </p:sp>
      <p:grpSp>
        <p:nvGrpSpPr>
          <p:cNvPr id="22" name="Group 21">
            <a:extLst>
              <a:ext uri="{FF2B5EF4-FFF2-40B4-BE49-F238E27FC236}">
                <a16:creationId xmlns:a16="http://schemas.microsoft.com/office/drawing/2014/main" id="{BDCD6D33-203B-DAFD-3881-3602D512F264}"/>
              </a:ext>
            </a:extLst>
          </p:cNvPr>
          <p:cNvGrpSpPr/>
          <p:nvPr/>
        </p:nvGrpSpPr>
        <p:grpSpPr>
          <a:xfrm>
            <a:off x="733754" y="1294859"/>
            <a:ext cx="2436421" cy="2390217"/>
            <a:chOff x="250705" y="3709930"/>
            <a:chExt cx="2436421" cy="2390217"/>
          </a:xfrm>
        </p:grpSpPr>
        <p:pic>
          <p:nvPicPr>
            <p:cNvPr id="6" name="Graphic 5" descr="Lightbulb and gear outline">
              <a:extLst>
                <a:ext uri="{FF2B5EF4-FFF2-40B4-BE49-F238E27FC236}">
                  <a16:creationId xmlns:a16="http://schemas.microsoft.com/office/drawing/2014/main" id="{1B82B264-29BF-E451-1541-34F7EF2F14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716" y="3709930"/>
              <a:ext cx="914400" cy="914400"/>
            </a:xfrm>
            <a:prstGeom prst="rect">
              <a:avLst/>
            </a:prstGeom>
          </p:spPr>
        </p:pic>
        <p:sp>
          <p:nvSpPr>
            <p:cNvPr id="7" name="TextBox 6">
              <a:extLst>
                <a:ext uri="{FF2B5EF4-FFF2-40B4-BE49-F238E27FC236}">
                  <a16:creationId xmlns:a16="http://schemas.microsoft.com/office/drawing/2014/main" id="{2C43BB10-E582-07A6-49CA-4A80CC56FEFF}"/>
                </a:ext>
              </a:extLst>
            </p:cNvPr>
            <p:cNvSpPr txBox="1"/>
            <p:nvPr/>
          </p:nvSpPr>
          <p:spPr>
            <a:xfrm>
              <a:off x="250705" y="4622819"/>
              <a:ext cx="24364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Innovator Connects idea with clear connections to SMD/STMD strategic objectives</a:t>
              </a:r>
            </a:p>
          </p:txBody>
        </p:sp>
      </p:grpSp>
      <p:cxnSp>
        <p:nvCxnSpPr>
          <p:cNvPr id="9" name="Straight Arrow Connector 8">
            <a:extLst>
              <a:ext uri="{FF2B5EF4-FFF2-40B4-BE49-F238E27FC236}">
                <a16:creationId xmlns:a16="http://schemas.microsoft.com/office/drawing/2014/main" id="{AD3FE779-32A9-9AC4-2E7A-321964963CC8}"/>
              </a:ext>
            </a:extLst>
          </p:cNvPr>
          <p:cNvCxnSpPr>
            <a:cxnSpLocks/>
          </p:cNvCxnSpPr>
          <p:nvPr/>
        </p:nvCxnSpPr>
        <p:spPr>
          <a:xfrm>
            <a:off x="2653372" y="1752059"/>
            <a:ext cx="124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B45C9D9-71A5-8CBE-C602-6969BE72AE59}"/>
              </a:ext>
            </a:extLst>
          </p:cNvPr>
          <p:cNvGrpSpPr/>
          <p:nvPr/>
        </p:nvGrpSpPr>
        <p:grpSpPr>
          <a:xfrm>
            <a:off x="3469978" y="1219328"/>
            <a:ext cx="2436421" cy="2465748"/>
            <a:chOff x="3648911" y="3634399"/>
            <a:chExt cx="2436421" cy="2465748"/>
          </a:xfrm>
        </p:grpSpPr>
        <p:sp>
          <p:nvSpPr>
            <p:cNvPr id="12" name="TextBox 11">
              <a:extLst>
                <a:ext uri="{FF2B5EF4-FFF2-40B4-BE49-F238E27FC236}">
                  <a16:creationId xmlns:a16="http://schemas.microsoft.com/office/drawing/2014/main" id="{DC3985B3-2370-5E5B-2068-8DC080446CBC}"/>
                </a:ext>
              </a:extLst>
            </p:cNvPr>
            <p:cNvSpPr txBox="1"/>
            <p:nvPr/>
          </p:nvSpPr>
          <p:spPr>
            <a:xfrm>
              <a:off x="3648911" y="4622819"/>
              <a:ext cx="24364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Innovator forms a team with a Technical Lead, Entrepreneur Lead, and Industry Mentor</a:t>
              </a:r>
            </a:p>
          </p:txBody>
        </p:sp>
        <p:pic>
          <p:nvPicPr>
            <p:cNvPr id="14" name="Graphic 13" descr="Group outline">
              <a:extLst>
                <a:ext uri="{FF2B5EF4-FFF2-40B4-BE49-F238E27FC236}">
                  <a16:creationId xmlns:a16="http://schemas.microsoft.com/office/drawing/2014/main" id="{AFC73D7B-3578-EEF3-16E0-4F2CA6DB34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4390" y="3634399"/>
              <a:ext cx="1065462" cy="1065462"/>
            </a:xfrm>
            <a:prstGeom prst="rect">
              <a:avLst/>
            </a:prstGeom>
          </p:spPr>
        </p:pic>
      </p:grpSp>
      <p:sp>
        <p:nvSpPr>
          <p:cNvPr id="16" name="TextBox 15">
            <a:extLst>
              <a:ext uri="{FF2B5EF4-FFF2-40B4-BE49-F238E27FC236}">
                <a16:creationId xmlns:a16="http://schemas.microsoft.com/office/drawing/2014/main" id="{0C097775-D725-EE1C-48BE-4858FF9A113F}"/>
              </a:ext>
            </a:extLst>
          </p:cNvPr>
          <p:cNvSpPr txBox="1"/>
          <p:nvPr/>
        </p:nvSpPr>
        <p:spPr>
          <a:xfrm>
            <a:off x="6205074" y="2209259"/>
            <a:ext cx="2436421"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Innovator and team submit proposal to NASA I-Corps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Sept 8 Deadline</a:t>
            </a:r>
          </a:p>
        </p:txBody>
      </p:sp>
      <p:cxnSp>
        <p:nvCxnSpPr>
          <p:cNvPr id="24" name="Straight Arrow Connector 23">
            <a:extLst>
              <a:ext uri="{FF2B5EF4-FFF2-40B4-BE49-F238E27FC236}">
                <a16:creationId xmlns:a16="http://schemas.microsoft.com/office/drawing/2014/main" id="{DA1DF468-85BF-F069-EDAD-D2E121EEC892}"/>
              </a:ext>
            </a:extLst>
          </p:cNvPr>
          <p:cNvCxnSpPr>
            <a:cxnSpLocks/>
          </p:cNvCxnSpPr>
          <p:nvPr/>
        </p:nvCxnSpPr>
        <p:spPr>
          <a:xfrm>
            <a:off x="5519594" y="1750548"/>
            <a:ext cx="124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72EA3BF-869A-B50B-11B4-7A3C04825AB5}"/>
              </a:ext>
            </a:extLst>
          </p:cNvPr>
          <p:cNvCxnSpPr>
            <a:cxnSpLocks/>
          </p:cNvCxnSpPr>
          <p:nvPr/>
        </p:nvCxnSpPr>
        <p:spPr>
          <a:xfrm>
            <a:off x="8139773" y="1750548"/>
            <a:ext cx="124703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6889DA6B-AB29-1794-C134-E9A799685C0C}"/>
              </a:ext>
            </a:extLst>
          </p:cNvPr>
          <p:cNvGrpSpPr/>
          <p:nvPr/>
        </p:nvGrpSpPr>
        <p:grpSpPr>
          <a:xfrm>
            <a:off x="9093649" y="1294859"/>
            <a:ext cx="2436421" cy="2113218"/>
            <a:chOff x="8610600" y="3709930"/>
            <a:chExt cx="2436421" cy="2113218"/>
          </a:xfrm>
        </p:grpSpPr>
        <p:sp>
          <p:nvSpPr>
            <p:cNvPr id="26" name="TextBox 25">
              <a:extLst>
                <a:ext uri="{FF2B5EF4-FFF2-40B4-BE49-F238E27FC236}">
                  <a16:creationId xmlns:a16="http://schemas.microsoft.com/office/drawing/2014/main" id="{B6AE08F6-0D92-B9B6-487B-5DBF637AFC51}"/>
                </a:ext>
              </a:extLst>
            </p:cNvPr>
            <p:cNvSpPr txBox="1"/>
            <p:nvPr/>
          </p:nvSpPr>
          <p:spPr>
            <a:xfrm>
              <a:off x="8610600" y="4622819"/>
              <a:ext cx="24364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During application review, Innovator and team research NSF Regional Hubs</a:t>
              </a:r>
            </a:p>
          </p:txBody>
        </p:sp>
        <p:pic>
          <p:nvPicPr>
            <p:cNvPr id="28" name="Graphic 27" descr="Social network outline">
              <a:extLst>
                <a:ext uri="{FF2B5EF4-FFF2-40B4-BE49-F238E27FC236}">
                  <a16:creationId xmlns:a16="http://schemas.microsoft.com/office/drawing/2014/main" id="{13E0BF56-A4C6-4F41-CFC7-C01910DCB8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22276" y="3709930"/>
              <a:ext cx="914400" cy="914400"/>
            </a:xfrm>
            <a:prstGeom prst="rect">
              <a:avLst/>
            </a:prstGeom>
          </p:spPr>
        </p:pic>
      </p:grpSp>
      <p:cxnSp>
        <p:nvCxnSpPr>
          <p:cNvPr id="31" name="Connector: Elbow 30">
            <a:extLst>
              <a:ext uri="{FF2B5EF4-FFF2-40B4-BE49-F238E27FC236}">
                <a16:creationId xmlns:a16="http://schemas.microsoft.com/office/drawing/2014/main" id="{697A9687-EDF9-1F5F-6DE9-523A52C54BD9}"/>
              </a:ext>
            </a:extLst>
          </p:cNvPr>
          <p:cNvCxnSpPr>
            <a:cxnSpLocks/>
            <a:stCxn id="26" idx="2"/>
            <a:endCxn id="44" idx="1"/>
          </p:cNvCxnSpPr>
          <p:nvPr/>
        </p:nvCxnSpPr>
        <p:spPr>
          <a:xfrm rot="5400000">
            <a:off x="5234657" y="-331814"/>
            <a:ext cx="1337313" cy="8817095"/>
          </a:xfrm>
          <a:prstGeom prst="bentConnector4">
            <a:avLst>
              <a:gd name="adj1" fmla="val 30747"/>
              <a:gd name="adj2" fmla="val 102593"/>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D54E79C8-E4E2-03C2-C4AE-B8299C627130}"/>
              </a:ext>
            </a:extLst>
          </p:cNvPr>
          <p:cNvSpPr txBox="1"/>
          <p:nvPr/>
        </p:nvSpPr>
        <p:spPr>
          <a:xfrm>
            <a:off x="439159" y="5202591"/>
            <a:ext cx="302561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Innovator and team receive notification that they will receive funding and sign-up for NSF Regional Course</a:t>
            </a:r>
          </a:p>
        </p:txBody>
      </p:sp>
      <p:sp>
        <p:nvSpPr>
          <p:cNvPr id="37" name="TextBox 36">
            <a:extLst>
              <a:ext uri="{FF2B5EF4-FFF2-40B4-BE49-F238E27FC236}">
                <a16:creationId xmlns:a16="http://schemas.microsoft.com/office/drawing/2014/main" id="{2844CC77-64AC-8393-33CA-74869323CE46}"/>
              </a:ext>
            </a:extLst>
          </p:cNvPr>
          <p:cNvSpPr txBox="1"/>
          <p:nvPr/>
        </p:nvSpPr>
        <p:spPr>
          <a:xfrm>
            <a:off x="4858906" y="5202591"/>
            <a:ext cx="256841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Innovator and team successfully complete NSF Regional Course</a:t>
            </a:r>
          </a:p>
        </p:txBody>
      </p:sp>
      <p:sp>
        <p:nvSpPr>
          <p:cNvPr id="38" name="TextBox 37">
            <a:extLst>
              <a:ext uri="{FF2B5EF4-FFF2-40B4-BE49-F238E27FC236}">
                <a16:creationId xmlns:a16="http://schemas.microsoft.com/office/drawing/2014/main" id="{EEEC5B00-5692-CFA9-2945-D09EC7043457}"/>
              </a:ext>
            </a:extLst>
          </p:cNvPr>
          <p:cNvSpPr txBox="1"/>
          <p:nvPr/>
        </p:nvSpPr>
        <p:spPr>
          <a:xfrm>
            <a:off x="9027654" y="5202590"/>
            <a:ext cx="256841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Innovator and team determine if they will apply to the NSF National Course</a:t>
            </a:r>
          </a:p>
        </p:txBody>
      </p:sp>
      <p:pic>
        <p:nvPicPr>
          <p:cNvPr id="44" name="Graphic 43" descr="Checklist outline">
            <a:extLst>
              <a:ext uri="{FF2B5EF4-FFF2-40B4-BE49-F238E27FC236}">
                <a16:creationId xmlns:a16="http://schemas.microsoft.com/office/drawing/2014/main" id="{5B9C8AFE-2611-3F4E-78D0-A286EC8168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94765" y="4288190"/>
            <a:ext cx="914400" cy="914400"/>
          </a:xfrm>
          <a:prstGeom prst="rect">
            <a:avLst/>
          </a:prstGeom>
        </p:spPr>
      </p:pic>
      <p:pic>
        <p:nvPicPr>
          <p:cNvPr id="46" name="Graphic 45" descr="List outline">
            <a:extLst>
              <a:ext uri="{FF2B5EF4-FFF2-40B4-BE49-F238E27FC236}">
                <a16:creationId xmlns:a16="http://schemas.microsoft.com/office/drawing/2014/main" id="{1976378A-5C04-828E-3965-71E374A0C8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38667" y="1293348"/>
            <a:ext cx="914400" cy="914400"/>
          </a:xfrm>
          <a:prstGeom prst="rect">
            <a:avLst/>
          </a:prstGeom>
        </p:spPr>
      </p:pic>
      <p:cxnSp>
        <p:nvCxnSpPr>
          <p:cNvPr id="47" name="Straight Arrow Connector 46">
            <a:extLst>
              <a:ext uri="{FF2B5EF4-FFF2-40B4-BE49-F238E27FC236}">
                <a16:creationId xmlns:a16="http://schemas.microsoft.com/office/drawing/2014/main" id="{8F02A6D9-BAB2-BEF1-92FA-CC6C982ED161}"/>
              </a:ext>
            </a:extLst>
          </p:cNvPr>
          <p:cNvCxnSpPr>
            <a:cxnSpLocks/>
          </p:cNvCxnSpPr>
          <p:nvPr/>
        </p:nvCxnSpPr>
        <p:spPr>
          <a:xfrm>
            <a:off x="2738416" y="4724304"/>
            <a:ext cx="26789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 name="Graphic 50" descr="Playbook outline">
            <a:extLst>
              <a:ext uri="{FF2B5EF4-FFF2-40B4-BE49-F238E27FC236}">
                <a16:creationId xmlns:a16="http://schemas.microsoft.com/office/drawing/2014/main" id="{AE6471DA-788F-76EB-D29E-582F96182C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54659" y="4252319"/>
            <a:ext cx="914400" cy="914400"/>
          </a:xfrm>
          <a:prstGeom prst="rect">
            <a:avLst/>
          </a:prstGeom>
        </p:spPr>
      </p:pic>
      <p:pic>
        <p:nvPicPr>
          <p:cNvPr id="53" name="Graphic 52" descr="Checkbox Checked outline">
            <a:extLst>
              <a:ext uri="{FF2B5EF4-FFF2-40B4-BE49-F238E27FC236}">
                <a16:creationId xmlns:a16="http://schemas.microsoft.com/office/drawing/2014/main" id="{D787FE82-0C48-7996-2267-448919CC9E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46652" y="4283826"/>
            <a:ext cx="914400" cy="914400"/>
          </a:xfrm>
          <a:prstGeom prst="rect">
            <a:avLst/>
          </a:prstGeom>
        </p:spPr>
      </p:pic>
      <p:cxnSp>
        <p:nvCxnSpPr>
          <p:cNvPr id="56" name="Straight Arrow Connector 55">
            <a:extLst>
              <a:ext uri="{FF2B5EF4-FFF2-40B4-BE49-F238E27FC236}">
                <a16:creationId xmlns:a16="http://schemas.microsoft.com/office/drawing/2014/main" id="{454DA193-6D12-5456-8C37-508A5F9BDD02}"/>
              </a:ext>
            </a:extLst>
          </p:cNvPr>
          <p:cNvCxnSpPr>
            <a:cxnSpLocks/>
          </p:cNvCxnSpPr>
          <p:nvPr/>
        </p:nvCxnSpPr>
        <p:spPr>
          <a:xfrm>
            <a:off x="6956634" y="4731697"/>
            <a:ext cx="26789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768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2781852-B172-2812-7424-FF3FD7A5AFEA}"/>
              </a:ext>
            </a:extLst>
          </p:cNvPr>
          <p:cNvSpPr txBox="1">
            <a:spLocks/>
          </p:cNvSpPr>
          <p:nvPr/>
        </p:nvSpPr>
        <p:spPr>
          <a:xfrm>
            <a:off x="0" y="0"/>
            <a:ext cx="12170664"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a:rPr>
              <a:t>What is NASA I-Corps: Customer Discovery? </a:t>
            </a:r>
          </a:p>
        </p:txBody>
      </p:sp>
      <p:pic>
        <p:nvPicPr>
          <p:cNvPr id="6" name="Picture 5">
            <a:extLst>
              <a:ext uri="{FF2B5EF4-FFF2-40B4-BE49-F238E27FC236}">
                <a16:creationId xmlns:a16="http://schemas.microsoft.com/office/drawing/2014/main" id="{539387EB-4C21-6951-441E-11EB5E57FCAC}"/>
              </a:ext>
            </a:extLst>
          </p:cNvPr>
          <p:cNvPicPr>
            <a:picLocks noChangeAspect="1"/>
          </p:cNvPicPr>
          <p:nvPr/>
        </p:nvPicPr>
        <p:blipFill>
          <a:blip r:embed="rId3"/>
          <a:stretch>
            <a:fillRect/>
          </a:stretch>
        </p:blipFill>
        <p:spPr>
          <a:xfrm>
            <a:off x="5867400" y="3000870"/>
            <a:ext cx="2794000" cy="673100"/>
          </a:xfrm>
          <a:prstGeom prst="rect">
            <a:avLst/>
          </a:prstGeom>
        </p:spPr>
      </p:pic>
      <p:pic>
        <p:nvPicPr>
          <p:cNvPr id="8" name="Picture 7">
            <a:extLst>
              <a:ext uri="{FF2B5EF4-FFF2-40B4-BE49-F238E27FC236}">
                <a16:creationId xmlns:a16="http://schemas.microsoft.com/office/drawing/2014/main" id="{26158F60-B2A3-47E3-6C9F-366484630235}"/>
              </a:ext>
            </a:extLst>
          </p:cNvPr>
          <p:cNvPicPr>
            <a:picLocks noChangeAspect="1"/>
          </p:cNvPicPr>
          <p:nvPr/>
        </p:nvPicPr>
        <p:blipFill>
          <a:blip r:embed="rId4"/>
          <a:stretch>
            <a:fillRect/>
          </a:stretch>
        </p:blipFill>
        <p:spPr>
          <a:xfrm>
            <a:off x="8034300" y="5210670"/>
            <a:ext cx="2794000" cy="1422400"/>
          </a:xfrm>
          <a:prstGeom prst="rect">
            <a:avLst/>
          </a:prstGeom>
        </p:spPr>
      </p:pic>
      <p:pic>
        <p:nvPicPr>
          <p:cNvPr id="10" name="Picture 9">
            <a:extLst>
              <a:ext uri="{FF2B5EF4-FFF2-40B4-BE49-F238E27FC236}">
                <a16:creationId xmlns:a16="http://schemas.microsoft.com/office/drawing/2014/main" id="{5388B9DA-1824-39D1-42DD-C44E660CEBEF}"/>
              </a:ext>
            </a:extLst>
          </p:cNvPr>
          <p:cNvPicPr>
            <a:picLocks noChangeAspect="1"/>
          </p:cNvPicPr>
          <p:nvPr/>
        </p:nvPicPr>
        <p:blipFill>
          <a:blip r:embed="rId5"/>
          <a:stretch>
            <a:fillRect/>
          </a:stretch>
        </p:blipFill>
        <p:spPr>
          <a:xfrm>
            <a:off x="8796300" y="1534654"/>
            <a:ext cx="1603186" cy="924915"/>
          </a:xfrm>
          <a:prstGeom prst="rect">
            <a:avLst/>
          </a:prstGeom>
        </p:spPr>
      </p:pic>
      <p:pic>
        <p:nvPicPr>
          <p:cNvPr id="12" name="Picture 11">
            <a:extLst>
              <a:ext uri="{FF2B5EF4-FFF2-40B4-BE49-F238E27FC236}">
                <a16:creationId xmlns:a16="http://schemas.microsoft.com/office/drawing/2014/main" id="{78CEDD9B-0F70-3785-EC4C-DB15BC486ED2}"/>
              </a:ext>
            </a:extLst>
          </p:cNvPr>
          <p:cNvPicPr>
            <a:picLocks noChangeAspect="1"/>
          </p:cNvPicPr>
          <p:nvPr/>
        </p:nvPicPr>
        <p:blipFill>
          <a:blip r:embed="rId6"/>
          <a:stretch>
            <a:fillRect/>
          </a:stretch>
        </p:blipFill>
        <p:spPr>
          <a:xfrm>
            <a:off x="8034300" y="4668380"/>
            <a:ext cx="2794000" cy="520700"/>
          </a:xfrm>
          <a:prstGeom prst="rect">
            <a:avLst/>
          </a:prstGeom>
        </p:spPr>
      </p:pic>
      <p:pic>
        <p:nvPicPr>
          <p:cNvPr id="14" name="Picture 13">
            <a:extLst>
              <a:ext uri="{FF2B5EF4-FFF2-40B4-BE49-F238E27FC236}">
                <a16:creationId xmlns:a16="http://schemas.microsoft.com/office/drawing/2014/main" id="{1ED651BD-45E2-E41A-18EC-837F2FD524A3}"/>
              </a:ext>
            </a:extLst>
          </p:cNvPr>
          <p:cNvPicPr>
            <a:picLocks noChangeAspect="1"/>
          </p:cNvPicPr>
          <p:nvPr/>
        </p:nvPicPr>
        <p:blipFill>
          <a:blip r:embed="rId7"/>
          <a:stretch>
            <a:fillRect/>
          </a:stretch>
        </p:blipFill>
        <p:spPr>
          <a:xfrm>
            <a:off x="3912051" y="4586959"/>
            <a:ext cx="3684581" cy="2042936"/>
          </a:xfrm>
          <a:prstGeom prst="rect">
            <a:avLst/>
          </a:prstGeom>
        </p:spPr>
      </p:pic>
      <p:pic>
        <p:nvPicPr>
          <p:cNvPr id="16" name="Picture 15">
            <a:extLst>
              <a:ext uri="{FF2B5EF4-FFF2-40B4-BE49-F238E27FC236}">
                <a16:creationId xmlns:a16="http://schemas.microsoft.com/office/drawing/2014/main" id="{8BF739C8-BEDC-C8BB-7725-9D45BF26FE49}"/>
              </a:ext>
            </a:extLst>
          </p:cNvPr>
          <p:cNvPicPr>
            <a:picLocks noChangeAspect="1"/>
          </p:cNvPicPr>
          <p:nvPr/>
        </p:nvPicPr>
        <p:blipFill>
          <a:blip r:embed="rId8"/>
          <a:stretch>
            <a:fillRect/>
          </a:stretch>
        </p:blipFill>
        <p:spPr>
          <a:xfrm>
            <a:off x="6002300" y="731520"/>
            <a:ext cx="2794000" cy="647700"/>
          </a:xfrm>
          <a:prstGeom prst="rect">
            <a:avLst/>
          </a:prstGeom>
        </p:spPr>
      </p:pic>
      <p:pic>
        <p:nvPicPr>
          <p:cNvPr id="20" name="Picture 19">
            <a:extLst>
              <a:ext uri="{FF2B5EF4-FFF2-40B4-BE49-F238E27FC236}">
                <a16:creationId xmlns:a16="http://schemas.microsoft.com/office/drawing/2014/main" id="{5C8B75D1-24D0-B4E6-65EB-312FD6A047D4}"/>
              </a:ext>
            </a:extLst>
          </p:cNvPr>
          <p:cNvPicPr>
            <a:picLocks noChangeAspect="1"/>
          </p:cNvPicPr>
          <p:nvPr/>
        </p:nvPicPr>
        <p:blipFill>
          <a:blip r:embed="rId9"/>
          <a:stretch>
            <a:fillRect/>
          </a:stretch>
        </p:blipFill>
        <p:spPr>
          <a:xfrm>
            <a:off x="1582083" y="4384534"/>
            <a:ext cx="1892300" cy="1892300"/>
          </a:xfrm>
          <a:prstGeom prst="rect">
            <a:avLst/>
          </a:prstGeom>
        </p:spPr>
      </p:pic>
      <p:pic>
        <p:nvPicPr>
          <p:cNvPr id="22" name="Picture 21">
            <a:extLst>
              <a:ext uri="{FF2B5EF4-FFF2-40B4-BE49-F238E27FC236}">
                <a16:creationId xmlns:a16="http://schemas.microsoft.com/office/drawing/2014/main" id="{158686AB-9A89-8AA1-C8BF-24BB023D5A45}"/>
              </a:ext>
            </a:extLst>
          </p:cNvPr>
          <p:cNvPicPr>
            <a:picLocks noChangeAspect="1"/>
          </p:cNvPicPr>
          <p:nvPr/>
        </p:nvPicPr>
        <p:blipFill>
          <a:blip r:embed="rId10"/>
          <a:stretch>
            <a:fillRect/>
          </a:stretch>
        </p:blipFill>
        <p:spPr>
          <a:xfrm>
            <a:off x="1168400" y="731520"/>
            <a:ext cx="4624000" cy="3139300"/>
          </a:xfrm>
          <a:prstGeom prst="rect">
            <a:avLst/>
          </a:prstGeom>
        </p:spPr>
      </p:pic>
    </p:spTree>
    <p:extLst>
      <p:ext uri="{BB962C8B-B14F-4D97-AF65-F5344CB8AC3E}">
        <p14:creationId xmlns:p14="http://schemas.microsoft.com/office/powerpoint/2010/main" val="987723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6827807" y="2886344"/>
            <a:ext cx="1453481" cy="1491445"/>
          </a:xfrm>
          <a:prstGeom prst="rect">
            <a:avLst/>
          </a:prstGeom>
        </p:spPr>
      </p:pic>
      <p:grpSp>
        <p:nvGrpSpPr>
          <p:cNvPr id="22" name="Group 22"/>
          <p:cNvGrpSpPr/>
          <p:nvPr/>
        </p:nvGrpSpPr>
        <p:grpSpPr>
          <a:xfrm>
            <a:off x="7170209" y="3246006"/>
            <a:ext cx="768678" cy="772123"/>
            <a:chOff x="14167" y="0"/>
            <a:chExt cx="6321665"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5D0FF"/>
            </a:solidFill>
          </p:spPr>
        </p:sp>
      </p:grpSp>
      <p:grpSp>
        <p:nvGrpSpPr>
          <p:cNvPr id="24" name="Group 24"/>
          <p:cNvGrpSpPr>
            <a:grpSpLocks noChangeAspect="1"/>
          </p:cNvGrpSpPr>
          <p:nvPr/>
        </p:nvGrpSpPr>
        <p:grpSpPr>
          <a:xfrm>
            <a:off x="7237815" y="3315334"/>
            <a:ext cx="633466" cy="633466"/>
            <a:chOff x="0" y="0"/>
            <a:chExt cx="495300" cy="495300"/>
          </a:xfrm>
        </p:grpSpPr>
        <p:sp>
          <p:nvSpPr>
            <p:cNvPr id="25" name="Freeform 25"/>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00ADEF"/>
            </a:solidFill>
          </p:spPr>
        </p:sp>
        <p:sp>
          <p:nvSpPr>
            <p:cNvPr id="26" name="Freeform 26"/>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55D0FF"/>
            </a:solidFill>
          </p:spPr>
        </p:sp>
      </p:grpSp>
      <p:pic>
        <p:nvPicPr>
          <p:cNvPr id="31" name="Picture 31"/>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7346174" y="3315334"/>
            <a:ext cx="454543" cy="654018"/>
          </a:xfrm>
          <a:prstGeom prst="rect">
            <a:avLst/>
          </a:prstGeom>
        </p:spPr>
      </p:pic>
      <p:sp>
        <p:nvSpPr>
          <p:cNvPr id="35" name="TextBox 35"/>
          <p:cNvSpPr txBox="1"/>
          <p:nvPr/>
        </p:nvSpPr>
        <p:spPr>
          <a:xfrm>
            <a:off x="6258842" y="1437478"/>
            <a:ext cx="2696205" cy="307777"/>
          </a:xfrm>
          <a:prstGeom prst="rect">
            <a:avLst/>
          </a:prstGeom>
        </p:spPr>
        <p:txBody>
          <a:bodyPr wrap="square" lIns="0" tIns="0" rIns="0" bIns="0" rtlCol="0" anchor="t">
            <a:spAutoFit/>
          </a:bodyPr>
          <a:lstStyle/>
          <a:p>
            <a:pPr marL="0" marR="0" lvl="0" indent="0" algn="ctr" defTabSz="457200" rtl="0" eaLnBrk="1" fontAlgn="auto" latinLnBrk="0" hangingPunct="1">
              <a:lnSpc>
                <a:spcPts val="242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ADEF"/>
                </a:solidFill>
                <a:effectLst/>
                <a:uLnTx/>
                <a:uFillTx/>
                <a:latin typeface="Arial" panose="020B0604020202020204" pitchFamily="34" charset="0"/>
                <a:ea typeface="+mn-ea"/>
                <a:cs typeface="Arial" panose="020B0604020202020204" pitchFamily="34" charset="0"/>
              </a:rPr>
              <a:t>Research Milestone</a:t>
            </a:r>
          </a:p>
        </p:txBody>
      </p:sp>
      <p:sp>
        <p:nvSpPr>
          <p:cNvPr id="36" name="TextBox 36"/>
          <p:cNvSpPr txBox="1"/>
          <p:nvPr/>
        </p:nvSpPr>
        <p:spPr>
          <a:xfrm>
            <a:off x="6416137" y="1758214"/>
            <a:ext cx="2367725" cy="615553"/>
          </a:xfrm>
          <a:prstGeom prst="rect">
            <a:avLst/>
          </a:prstGeom>
        </p:spPr>
        <p:txBody>
          <a:bodyPr wrap="square" lIns="0" tIns="0" rIns="0" bIns="0" rtlCol="0" anchor="t">
            <a:spAutoFit/>
          </a:bodyPr>
          <a:lstStyle/>
          <a:p>
            <a:pPr marL="0" marR="0" lvl="0" indent="0" algn="ctr" defTabSz="457200" rtl="0" eaLnBrk="1" fontAlgn="auto" latinLnBrk="0" hangingPunct="1">
              <a:lnSpc>
                <a:spcPts val="1586"/>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Teams have an innovation and/or commercially viable science/tech to test</a:t>
            </a:r>
          </a:p>
        </p:txBody>
      </p:sp>
      <p:pic>
        <p:nvPicPr>
          <p:cNvPr id="2" name="Picture 2"/>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3962491" y="1813240"/>
            <a:ext cx="2521223" cy="2587076"/>
          </a:xfrm>
          <a:prstGeom prst="rect">
            <a:avLst/>
          </a:prstGeom>
        </p:spPr>
      </p:pic>
      <p:grpSp>
        <p:nvGrpSpPr>
          <p:cNvPr id="3" name="Group 3"/>
          <p:cNvGrpSpPr/>
          <p:nvPr/>
        </p:nvGrpSpPr>
        <p:grpSpPr>
          <a:xfrm>
            <a:off x="4556424" y="2437111"/>
            <a:ext cx="1333357" cy="1339333"/>
            <a:chOff x="14167" y="0"/>
            <a:chExt cx="6321665"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6FF69"/>
            </a:solidFill>
          </p:spPr>
        </p:sp>
      </p:grpSp>
      <p:grpSp>
        <p:nvGrpSpPr>
          <p:cNvPr id="5" name="Group 5"/>
          <p:cNvGrpSpPr>
            <a:grpSpLocks noChangeAspect="1"/>
          </p:cNvGrpSpPr>
          <p:nvPr/>
        </p:nvGrpSpPr>
        <p:grpSpPr>
          <a:xfrm>
            <a:off x="4673695" y="2557369"/>
            <a:ext cx="1098817" cy="1098817"/>
            <a:chOff x="0" y="0"/>
            <a:chExt cx="495300" cy="495300"/>
          </a:xfrm>
        </p:grpSpPr>
        <p:sp>
          <p:nvSpPr>
            <p:cNvPr id="6" name="Freeform 6"/>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7ED957"/>
            </a:solidFill>
          </p:spPr>
        </p:sp>
        <p:sp>
          <p:nvSpPr>
            <p:cNvPr id="7" name="Freeform 7"/>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96FF69"/>
            </a:solidFill>
          </p:spPr>
        </p:sp>
      </p:grpSp>
      <p:pic>
        <p:nvPicPr>
          <p:cNvPr id="8" name="Picture 8"/>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4963470" y="2895080"/>
            <a:ext cx="458963" cy="423394"/>
          </a:xfrm>
          <a:prstGeom prst="rect">
            <a:avLst/>
          </a:prstGeom>
        </p:spPr>
      </p:pic>
      <p:sp>
        <p:nvSpPr>
          <p:cNvPr id="39" name="TextBox 39"/>
          <p:cNvSpPr txBox="1"/>
          <p:nvPr/>
        </p:nvSpPr>
        <p:spPr>
          <a:xfrm>
            <a:off x="3891824" y="4849604"/>
            <a:ext cx="2485448" cy="307777"/>
          </a:xfrm>
          <a:prstGeom prst="rect">
            <a:avLst/>
          </a:prstGeom>
        </p:spPr>
        <p:txBody>
          <a:bodyPr wrap="square" lIns="0" tIns="0" rIns="0" bIns="0" rtlCol="0" anchor="t">
            <a:spAutoFit/>
          </a:bodyPr>
          <a:lstStyle/>
          <a:p>
            <a:pPr marL="0" marR="0" lvl="0" indent="0" algn="ctr" defTabSz="457200" rtl="0" eaLnBrk="1" fontAlgn="auto" latinLnBrk="0" hangingPunct="1">
              <a:lnSpc>
                <a:spcPts val="242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ED957"/>
                </a:solidFill>
                <a:effectLst/>
                <a:uLnTx/>
                <a:uFillTx/>
                <a:latin typeface="Arial" panose="020B0604020202020204" pitchFamily="34" charset="0"/>
                <a:ea typeface="+mn-ea"/>
                <a:cs typeface="Arial" panose="020B0604020202020204" pitchFamily="34" charset="0"/>
              </a:rPr>
              <a:t>Comply with Eligibility</a:t>
            </a:r>
          </a:p>
        </p:txBody>
      </p:sp>
      <p:sp>
        <p:nvSpPr>
          <p:cNvPr id="40" name="TextBox 40"/>
          <p:cNvSpPr txBox="1"/>
          <p:nvPr/>
        </p:nvSpPr>
        <p:spPr>
          <a:xfrm>
            <a:off x="4104871" y="5156019"/>
            <a:ext cx="2023577" cy="410369"/>
          </a:xfrm>
          <a:prstGeom prst="rect">
            <a:avLst/>
          </a:prstGeom>
        </p:spPr>
        <p:txBody>
          <a:bodyPr wrap="square" lIns="0" tIns="0" rIns="0" bIns="0" rtlCol="0" anchor="t">
            <a:spAutoFit/>
          </a:bodyPr>
          <a:lstStyle/>
          <a:p>
            <a:pPr marL="0" marR="0" lvl="0" indent="0" algn="ctr" defTabSz="457200" rtl="0" eaLnBrk="1" fontAlgn="auto" latinLnBrk="0" hangingPunct="1">
              <a:lnSpc>
                <a:spcPts val="1586"/>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The team is with a not for profit institution</a:t>
            </a:r>
          </a:p>
        </p:txBody>
      </p:sp>
      <p:sp>
        <p:nvSpPr>
          <p:cNvPr id="43" name="Title 2">
            <a:extLst>
              <a:ext uri="{FF2B5EF4-FFF2-40B4-BE49-F238E27FC236}">
                <a16:creationId xmlns:a16="http://schemas.microsoft.com/office/drawing/2014/main" id="{708DBFC1-FDF7-B7D1-9EAD-02A0F4BBE8AA}"/>
              </a:ext>
            </a:extLst>
          </p:cNvPr>
          <p:cNvSpPr txBox="1">
            <a:spLocks/>
          </p:cNvSpPr>
          <p:nvPr/>
        </p:nvSpPr>
        <p:spPr>
          <a:xfrm>
            <a:off x="19918" y="-38100"/>
            <a:ext cx="7008523"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a:rPr>
              <a:t>What Do You Need to Participate in I-Corps?</a:t>
            </a:r>
          </a:p>
        </p:txBody>
      </p:sp>
      <p:sp>
        <p:nvSpPr>
          <p:cNvPr id="45" name="Slide Number Placeholder 2">
            <a:extLst>
              <a:ext uri="{FF2B5EF4-FFF2-40B4-BE49-F238E27FC236}">
                <a16:creationId xmlns:a16="http://schemas.microsoft.com/office/drawing/2014/main" id="{432DE798-6410-1CFD-0C89-94EF6DAD3866}"/>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CB731-6DA0-EE40-98EB-7A0EB0ADA2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7" name="Picture 9">
            <a:extLst>
              <a:ext uri="{FF2B5EF4-FFF2-40B4-BE49-F238E27FC236}">
                <a16:creationId xmlns:a16="http://schemas.microsoft.com/office/drawing/2014/main" id="{FF8B1F32-640E-A9F1-588E-A041635D87B2}"/>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1745455" y="2815410"/>
            <a:ext cx="2062387" cy="2116255"/>
          </a:xfrm>
          <a:prstGeom prst="rect">
            <a:avLst/>
          </a:prstGeom>
        </p:spPr>
      </p:pic>
      <p:grpSp>
        <p:nvGrpSpPr>
          <p:cNvPr id="48" name="Group 10">
            <a:extLst>
              <a:ext uri="{FF2B5EF4-FFF2-40B4-BE49-F238E27FC236}">
                <a16:creationId xmlns:a16="http://schemas.microsoft.com/office/drawing/2014/main" id="{58FE9C98-19E6-89E8-F5D7-C36185E226B3}"/>
              </a:ext>
            </a:extLst>
          </p:cNvPr>
          <p:cNvGrpSpPr/>
          <p:nvPr/>
        </p:nvGrpSpPr>
        <p:grpSpPr>
          <a:xfrm>
            <a:off x="2228854" y="3325744"/>
            <a:ext cx="1095589" cy="1095589"/>
            <a:chOff x="0" y="0"/>
            <a:chExt cx="6350000" cy="6350000"/>
          </a:xfrm>
        </p:grpSpPr>
        <p:sp>
          <p:nvSpPr>
            <p:cNvPr id="49" name="Freeform 11">
              <a:extLst>
                <a:ext uri="{FF2B5EF4-FFF2-40B4-BE49-F238E27FC236}">
                  <a16:creationId xmlns:a16="http://schemas.microsoft.com/office/drawing/2014/main" id="{40CC5000-20F3-FA4B-74D9-914B579519A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B50"/>
            </a:solidFill>
          </p:spPr>
        </p:sp>
      </p:grpSp>
      <p:grpSp>
        <p:nvGrpSpPr>
          <p:cNvPr id="51" name="Group 12">
            <a:extLst>
              <a:ext uri="{FF2B5EF4-FFF2-40B4-BE49-F238E27FC236}">
                <a16:creationId xmlns:a16="http://schemas.microsoft.com/office/drawing/2014/main" id="{8E029F7A-77B8-9771-256E-4607DD250F5B}"/>
              </a:ext>
            </a:extLst>
          </p:cNvPr>
          <p:cNvGrpSpPr>
            <a:grpSpLocks noChangeAspect="1"/>
          </p:cNvGrpSpPr>
          <p:nvPr/>
        </p:nvGrpSpPr>
        <p:grpSpPr>
          <a:xfrm>
            <a:off x="2327227" y="3424116"/>
            <a:ext cx="898843" cy="898843"/>
            <a:chOff x="0" y="0"/>
            <a:chExt cx="495300" cy="495300"/>
          </a:xfrm>
        </p:grpSpPr>
        <p:sp>
          <p:nvSpPr>
            <p:cNvPr id="53" name="Freeform 13">
              <a:extLst>
                <a:ext uri="{FF2B5EF4-FFF2-40B4-BE49-F238E27FC236}">
                  <a16:creationId xmlns:a16="http://schemas.microsoft.com/office/drawing/2014/main" id="{04BFF19F-F35B-665F-A6C3-8F16A33706AB}"/>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9B00"/>
            </a:solidFill>
          </p:spPr>
        </p:sp>
        <p:sp>
          <p:nvSpPr>
            <p:cNvPr id="54" name="Freeform 14">
              <a:extLst>
                <a:ext uri="{FF2B5EF4-FFF2-40B4-BE49-F238E27FC236}">
                  <a16:creationId xmlns:a16="http://schemas.microsoft.com/office/drawing/2014/main" id="{BA7D935E-4E4F-3A4B-8A73-2FA70A61BEBC}"/>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BB50"/>
            </a:solidFill>
          </p:spPr>
        </p:sp>
      </p:grpSp>
      <p:sp>
        <p:nvSpPr>
          <p:cNvPr id="55" name="AutoShape 30">
            <a:extLst>
              <a:ext uri="{FF2B5EF4-FFF2-40B4-BE49-F238E27FC236}">
                <a16:creationId xmlns:a16="http://schemas.microsoft.com/office/drawing/2014/main" id="{A060F2E6-1EDE-3CF8-2319-68C1EF096671}"/>
              </a:ext>
            </a:extLst>
          </p:cNvPr>
          <p:cNvSpPr/>
          <p:nvPr/>
        </p:nvSpPr>
        <p:spPr>
          <a:xfrm rot="5400000">
            <a:off x="2644627" y="2553995"/>
            <a:ext cx="282789" cy="0"/>
          </a:xfrm>
          <a:prstGeom prst="line">
            <a:avLst/>
          </a:prstGeom>
          <a:ln w="28575" cap="rnd">
            <a:solidFill>
              <a:srgbClr val="B6B6B6"/>
            </a:solidFill>
            <a:prstDash val="solid"/>
            <a:headEnd type="triangle" w="lg" len="med"/>
            <a:tailEnd type="oval" w="lg" len="lg"/>
          </a:ln>
        </p:spPr>
      </p:sp>
      <p:pic>
        <p:nvPicPr>
          <p:cNvPr id="56" name="Picture 33">
            <a:extLst>
              <a:ext uri="{FF2B5EF4-FFF2-40B4-BE49-F238E27FC236}">
                <a16:creationId xmlns:a16="http://schemas.microsoft.com/office/drawing/2014/main" id="{41EB63C8-13B8-A5B0-AAEB-D89AC38862D2}"/>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p:blipFill>
        <p:spPr>
          <a:xfrm>
            <a:off x="2345664" y="3404911"/>
            <a:ext cx="899766" cy="939035"/>
          </a:xfrm>
          <a:prstGeom prst="rect">
            <a:avLst/>
          </a:prstGeom>
        </p:spPr>
      </p:pic>
      <p:sp>
        <p:nvSpPr>
          <p:cNvPr id="57" name="TextBox 41">
            <a:extLst>
              <a:ext uri="{FF2B5EF4-FFF2-40B4-BE49-F238E27FC236}">
                <a16:creationId xmlns:a16="http://schemas.microsoft.com/office/drawing/2014/main" id="{93A9DE05-324E-6C2C-CBBF-7DF40681D9F7}"/>
              </a:ext>
            </a:extLst>
          </p:cNvPr>
          <p:cNvSpPr txBox="1"/>
          <p:nvPr/>
        </p:nvSpPr>
        <p:spPr>
          <a:xfrm>
            <a:off x="1770165" y="1354009"/>
            <a:ext cx="1810956" cy="307777"/>
          </a:xfrm>
          <a:prstGeom prst="rect">
            <a:avLst/>
          </a:prstGeom>
        </p:spPr>
        <p:txBody>
          <a:bodyPr wrap="square" lIns="0" tIns="0" rIns="0" bIns="0" rtlCol="0" anchor="t">
            <a:spAutoFit/>
          </a:bodyPr>
          <a:lstStyle/>
          <a:p>
            <a:pPr marL="0" marR="0" lvl="0" indent="0" algn="ctr" defTabSz="457200" rtl="0" eaLnBrk="1" fontAlgn="auto" latinLnBrk="0" hangingPunct="1">
              <a:lnSpc>
                <a:spcPts val="242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9B00"/>
                </a:solidFill>
                <a:effectLst/>
                <a:uLnTx/>
                <a:uFillTx/>
                <a:latin typeface="Arial" panose="020B0604020202020204" pitchFamily="34" charset="0"/>
                <a:ea typeface="+mn-ea"/>
                <a:cs typeface="Arial" panose="020B0604020202020204" pitchFamily="34" charset="0"/>
              </a:rPr>
              <a:t>Relevance</a:t>
            </a:r>
          </a:p>
        </p:txBody>
      </p:sp>
      <p:sp>
        <p:nvSpPr>
          <p:cNvPr id="58" name="TextBox 42">
            <a:extLst>
              <a:ext uri="{FF2B5EF4-FFF2-40B4-BE49-F238E27FC236}">
                <a16:creationId xmlns:a16="http://schemas.microsoft.com/office/drawing/2014/main" id="{AB0A21B4-E45D-1416-F833-BDEB420D605D}"/>
              </a:ext>
            </a:extLst>
          </p:cNvPr>
          <p:cNvSpPr txBox="1"/>
          <p:nvPr/>
        </p:nvSpPr>
        <p:spPr>
          <a:xfrm>
            <a:off x="1231083" y="1677027"/>
            <a:ext cx="3026148" cy="615553"/>
          </a:xfrm>
          <a:prstGeom prst="rect">
            <a:avLst/>
          </a:prstGeom>
        </p:spPr>
        <p:txBody>
          <a:bodyPr wrap="square" lIns="0" tIns="0" rIns="0" bIns="0" rtlCol="0" anchor="t">
            <a:spAutoFit/>
          </a:bodyPr>
          <a:lstStyle/>
          <a:p>
            <a:pPr marL="0" marR="0" lvl="0" indent="0" algn="ctr" defTabSz="457200" rtl="0" eaLnBrk="1" fontAlgn="auto" latinLnBrk="0" hangingPunct="1">
              <a:lnSpc>
                <a:spcPts val="1586"/>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Innovation demonstrates clear connections to SMD/STMD strategic objectives</a:t>
            </a:r>
          </a:p>
        </p:txBody>
      </p:sp>
      <p:pic>
        <p:nvPicPr>
          <p:cNvPr id="59" name="Picture 15">
            <a:extLst>
              <a:ext uri="{FF2B5EF4-FFF2-40B4-BE49-F238E27FC236}">
                <a16:creationId xmlns:a16="http://schemas.microsoft.com/office/drawing/2014/main" id="{C4DA21F6-FF71-D8AC-C8E9-784F0BB62E94}"/>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8457253" y="2313382"/>
            <a:ext cx="1952895" cy="2003904"/>
          </a:xfrm>
          <a:prstGeom prst="rect">
            <a:avLst/>
          </a:prstGeom>
        </p:spPr>
      </p:pic>
      <p:grpSp>
        <p:nvGrpSpPr>
          <p:cNvPr id="60" name="Group 59">
            <a:extLst>
              <a:ext uri="{FF2B5EF4-FFF2-40B4-BE49-F238E27FC236}">
                <a16:creationId xmlns:a16="http://schemas.microsoft.com/office/drawing/2014/main" id="{FEF58C16-2B89-6F87-CA6F-F2140E74E493}"/>
              </a:ext>
            </a:extLst>
          </p:cNvPr>
          <p:cNvGrpSpPr/>
          <p:nvPr/>
        </p:nvGrpSpPr>
        <p:grpSpPr>
          <a:xfrm>
            <a:off x="8914988" y="2796622"/>
            <a:ext cx="1105851" cy="1037424"/>
            <a:chOff x="3578707" y="2870196"/>
            <a:chExt cx="1105851" cy="1037424"/>
          </a:xfrm>
        </p:grpSpPr>
        <p:grpSp>
          <p:nvGrpSpPr>
            <p:cNvPr id="61" name="Group 16">
              <a:extLst>
                <a:ext uri="{FF2B5EF4-FFF2-40B4-BE49-F238E27FC236}">
                  <a16:creationId xmlns:a16="http://schemas.microsoft.com/office/drawing/2014/main" id="{0313B166-D9CC-95E6-32C3-584E8394B58A}"/>
                </a:ext>
              </a:extLst>
            </p:cNvPr>
            <p:cNvGrpSpPr/>
            <p:nvPr/>
          </p:nvGrpSpPr>
          <p:grpSpPr>
            <a:xfrm>
              <a:off x="3581022" y="2870196"/>
              <a:ext cx="1032795" cy="1037424"/>
              <a:chOff x="14167" y="0"/>
              <a:chExt cx="6321665" cy="6350000"/>
            </a:xfrm>
          </p:grpSpPr>
          <p:sp>
            <p:nvSpPr>
              <p:cNvPr id="66" name="Freeform 17">
                <a:extLst>
                  <a:ext uri="{FF2B5EF4-FFF2-40B4-BE49-F238E27FC236}">
                    <a16:creationId xmlns:a16="http://schemas.microsoft.com/office/drawing/2014/main" id="{06B581CB-CF92-53F2-C6E0-969BF9DE99B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4A4"/>
              </a:solidFill>
            </p:spPr>
          </p:sp>
        </p:grpSp>
        <p:grpSp>
          <p:nvGrpSpPr>
            <p:cNvPr id="62" name="Group 18">
              <a:extLst>
                <a:ext uri="{FF2B5EF4-FFF2-40B4-BE49-F238E27FC236}">
                  <a16:creationId xmlns:a16="http://schemas.microsoft.com/office/drawing/2014/main" id="{4EC6968E-050D-98A0-195F-881F641C853B}"/>
                </a:ext>
              </a:extLst>
            </p:cNvPr>
            <p:cNvGrpSpPr>
              <a:grpSpLocks noChangeAspect="1"/>
            </p:cNvGrpSpPr>
            <p:nvPr/>
          </p:nvGrpSpPr>
          <p:grpSpPr>
            <a:xfrm>
              <a:off x="3671857" y="2963346"/>
              <a:ext cx="851124" cy="851124"/>
              <a:chOff x="0" y="0"/>
              <a:chExt cx="495300" cy="495300"/>
            </a:xfrm>
          </p:grpSpPr>
          <p:sp>
            <p:nvSpPr>
              <p:cNvPr id="64" name="Freeform 19">
                <a:extLst>
                  <a:ext uri="{FF2B5EF4-FFF2-40B4-BE49-F238E27FC236}">
                    <a16:creationId xmlns:a16="http://schemas.microsoft.com/office/drawing/2014/main" id="{94D01741-FEB3-86C5-6628-581FE804E627}"/>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7D7D"/>
              </a:solidFill>
            </p:spPr>
          </p:sp>
          <p:sp>
            <p:nvSpPr>
              <p:cNvPr id="65" name="Freeform 20">
                <a:extLst>
                  <a:ext uri="{FF2B5EF4-FFF2-40B4-BE49-F238E27FC236}">
                    <a16:creationId xmlns:a16="http://schemas.microsoft.com/office/drawing/2014/main" id="{CDC7B2AC-6A5B-96DD-0C85-59EBF788DD83}"/>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A4A4"/>
              </a:solidFill>
            </p:spPr>
          </p:sp>
        </p:grpSp>
        <p:pic>
          <p:nvPicPr>
            <p:cNvPr id="63" name="Picture 32">
              <a:extLst>
                <a:ext uri="{FF2B5EF4-FFF2-40B4-BE49-F238E27FC236}">
                  <a16:creationId xmlns:a16="http://schemas.microsoft.com/office/drawing/2014/main" id="{3FE61BFD-0B9E-BF70-F550-565D6696790B}"/>
                </a:ext>
              </a:extLst>
            </p:cNvPr>
            <p:cNvPicPr>
              <a:picLocks noChangeAspect="1"/>
            </p:cNvPicPr>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3578707" y="3078387"/>
              <a:ext cx="1105851" cy="508691"/>
            </a:xfrm>
            <a:prstGeom prst="rect">
              <a:avLst/>
            </a:prstGeom>
          </p:spPr>
        </p:pic>
      </p:grpSp>
      <p:grpSp>
        <p:nvGrpSpPr>
          <p:cNvPr id="67" name="Group 66">
            <a:extLst>
              <a:ext uri="{FF2B5EF4-FFF2-40B4-BE49-F238E27FC236}">
                <a16:creationId xmlns:a16="http://schemas.microsoft.com/office/drawing/2014/main" id="{69F55D29-1476-A8BD-BD0B-1B302DEDF22B}"/>
              </a:ext>
            </a:extLst>
          </p:cNvPr>
          <p:cNvGrpSpPr/>
          <p:nvPr/>
        </p:nvGrpSpPr>
        <p:grpSpPr>
          <a:xfrm>
            <a:off x="8456124" y="4849604"/>
            <a:ext cx="2023577" cy="1087861"/>
            <a:chOff x="1413111" y="4681664"/>
            <a:chExt cx="2023577" cy="1087861"/>
          </a:xfrm>
        </p:grpSpPr>
        <p:sp>
          <p:nvSpPr>
            <p:cNvPr id="68" name="TextBox 37">
              <a:extLst>
                <a:ext uri="{FF2B5EF4-FFF2-40B4-BE49-F238E27FC236}">
                  <a16:creationId xmlns:a16="http://schemas.microsoft.com/office/drawing/2014/main" id="{86E0600F-FD48-55AE-3123-281E632EC21F}"/>
                </a:ext>
              </a:extLst>
            </p:cNvPr>
            <p:cNvSpPr txBox="1"/>
            <p:nvPr/>
          </p:nvSpPr>
          <p:spPr>
            <a:xfrm>
              <a:off x="1500372" y="4681664"/>
              <a:ext cx="1810956" cy="307777"/>
            </a:xfrm>
            <a:prstGeom prst="rect">
              <a:avLst/>
            </a:prstGeom>
          </p:spPr>
          <p:txBody>
            <a:bodyPr wrap="square" lIns="0" tIns="0" rIns="0" bIns="0" rtlCol="0" anchor="t">
              <a:spAutoFit/>
            </a:bodyPr>
            <a:lstStyle/>
            <a:p>
              <a:pPr marL="0" marR="0" lvl="0" indent="0" algn="ctr" defTabSz="457200" rtl="0" eaLnBrk="1" fontAlgn="auto" latinLnBrk="0" hangingPunct="1">
                <a:lnSpc>
                  <a:spcPts val="242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7D7D"/>
                  </a:solidFill>
                  <a:effectLst/>
                  <a:uLnTx/>
                  <a:uFillTx/>
                  <a:latin typeface="Arial" panose="020B0604020202020204" pitchFamily="34" charset="0"/>
                  <a:ea typeface="+mn-ea"/>
                  <a:cs typeface="Arial" panose="020B0604020202020204" pitchFamily="34" charset="0"/>
                </a:rPr>
                <a:t>Form a Team</a:t>
              </a:r>
            </a:p>
          </p:txBody>
        </p:sp>
        <p:sp>
          <p:nvSpPr>
            <p:cNvPr id="69" name="TextBox 38">
              <a:extLst>
                <a:ext uri="{FF2B5EF4-FFF2-40B4-BE49-F238E27FC236}">
                  <a16:creationId xmlns:a16="http://schemas.microsoft.com/office/drawing/2014/main" id="{6548CF4C-C991-1F18-F47B-BC532D196041}"/>
                </a:ext>
              </a:extLst>
            </p:cNvPr>
            <p:cNvSpPr txBox="1"/>
            <p:nvPr/>
          </p:nvSpPr>
          <p:spPr>
            <a:xfrm>
              <a:off x="1413111" y="4948787"/>
              <a:ext cx="2023577" cy="820738"/>
            </a:xfrm>
            <a:prstGeom prst="rect">
              <a:avLst/>
            </a:prstGeom>
          </p:spPr>
          <p:txBody>
            <a:bodyPr wrap="square" lIns="0" tIns="0" rIns="0" bIns="0" rtlCol="0" anchor="t">
              <a:spAutoFit/>
            </a:bodyPr>
            <a:lstStyle/>
            <a:p>
              <a:pPr marL="0" marR="0" lvl="0" indent="0" algn="ctr" defTabSz="457200" rtl="0" eaLnBrk="1" fontAlgn="auto" latinLnBrk="0" hangingPunct="1">
                <a:lnSpc>
                  <a:spcPts val="1586"/>
                </a:lnSpc>
                <a:spcBef>
                  <a:spcPct val="0"/>
                </a:spcBef>
                <a:spcAft>
                  <a:spcPts val="0"/>
                </a:spcAft>
                <a:buClrTx/>
                <a:buSzTx/>
                <a:buFontTx/>
                <a:buNone/>
                <a:tabLst/>
                <a:defRPr/>
              </a:pPr>
              <a:r>
                <a:rPr kumimoji="0" lang="en-US" sz="1400" b="0" i="0" u="none" strike="noStrike" kern="1200" cap="none" spc="0" normalizeH="0" baseline="0" noProof="0" dirty="0">
                  <a:ln>
                    <a:noFill/>
                  </a:ln>
                  <a:solidFill>
                    <a:srgbClr val="444444"/>
                  </a:solidFill>
                  <a:effectLst/>
                  <a:uLnTx/>
                  <a:uFillTx/>
                  <a:latin typeface="Arial" panose="020B0604020202020204" pitchFamily="34" charset="0"/>
                  <a:ea typeface="+mn-ea"/>
                  <a:cs typeface="Arial" panose="020B0604020202020204" pitchFamily="34" charset="0"/>
                </a:rPr>
                <a:t>Form a team with a Technical Lead, Entrepreneur Lead, and Industry Mentor</a:t>
              </a:r>
            </a:p>
          </p:txBody>
        </p:sp>
      </p:grpSp>
      <p:sp>
        <p:nvSpPr>
          <p:cNvPr id="70" name="AutoShape 29">
            <a:extLst>
              <a:ext uri="{FF2B5EF4-FFF2-40B4-BE49-F238E27FC236}">
                <a16:creationId xmlns:a16="http://schemas.microsoft.com/office/drawing/2014/main" id="{E8D05796-305C-7A16-06D6-45E8C96008B9}"/>
              </a:ext>
            </a:extLst>
          </p:cNvPr>
          <p:cNvSpPr/>
          <p:nvPr/>
        </p:nvSpPr>
        <p:spPr>
          <a:xfrm rot="16200000">
            <a:off x="9266606" y="4576572"/>
            <a:ext cx="333886" cy="0"/>
          </a:xfrm>
          <a:prstGeom prst="line">
            <a:avLst/>
          </a:prstGeom>
          <a:ln w="28575" cap="rnd">
            <a:solidFill>
              <a:srgbClr val="B6B6B6"/>
            </a:solidFill>
            <a:prstDash val="solid"/>
            <a:headEnd type="triangle" w="lg" len="med"/>
            <a:tailEnd type="oval" w="lg" len="lg"/>
          </a:ln>
        </p:spPr>
      </p:sp>
      <p:sp>
        <p:nvSpPr>
          <p:cNvPr id="71" name="AutoShape 27">
            <a:extLst>
              <a:ext uri="{FF2B5EF4-FFF2-40B4-BE49-F238E27FC236}">
                <a16:creationId xmlns:a16="http://schemas.microsoft.com/office/drawing/2014/main" id="{A9388FEA-324B-3F24-81BF-2ECDD94845F5}"/>
              </a:ext>
            </a:extLst>
          </p:cNvPr>
          <p:cNvSpPr/>
          <p:nvPr/>
        </p:nvSpPr>
        <p:spPr>
          <a:xfrm rot="5400000">
            <a:off x="7377688" y="2640861"/>
            <a:ext cx="318807" cy="0"/>
          </a:xfrm>
          <a:prstGeom prst="line">
            <a:avLst/>
          </a:prstGeom>
          <a:ln w="28575" cap="rnd">
            <a:solidFill>
              <a:srgbClr val="B6B6B6"/>
            </a:solidFill>
            <a:prstDash val="solid"/>
            <a:headEnd type="triangle" w="lg" len="med"/>
            <a:tailEnd type="oval" w="lg" len="lg"/>
          </a:ln>
        </p:spPr>
      </p:sp>
      <p:sp>
        <p:nvSpPr>
          <p:cNvPr id="72" name="AutoShape 29">
            <a:extLst>
              <a:ext uri="{FF2B5EF4-FFF2-40B4-BE49-F238E27FC236}">
                <a16:creationId xmlns:a16="http://schemas.microsoft.com/office/drawing/2014/main" id="{52D45AF3-7A39-CE6D-97C0-00DC0C211C2E}"/>
              </a:ext>
            </a:extLst>
          </p:cNvPr>
          <p:cNvSpPr/>
          <p:nvPr/>
        </p:nvSpPr>
        <p:spPr>
          <a:xfrm rot="16200000">
            <a:off x="5056159" y="4666519"/>
            <a:ext cx="333886" cy="0"/>
          </a:xfrm>
          <a:prstGeom prst="line">
            <a:avLst/>
          </a:prstGeom>
          <a:ln w="28575" cap="rnd">
            <a:solidFill>
              <a:srgbClr val="B6B6B6"/>
            </a:solidFill>
            <a:prstDash val="solid"/>
            <a:headEnd type="triangle" w="lg" len="med"/>
            <a:tailEnd type="oval" w="lg" len="lg"/>
          </a:ln>
        </p:spPr>
      </p:sp>
    </p:spTree>
    <p:extLst>
      <p:ext uri="{BB962C8B-B14F-4D97-AF65-F5344CB8AC3E}">
        <p14:creationId xmlns:p14="http://schemas.microsoft.com/office/powerpoint/2010/main" val="1694069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F0EC54B6-8B4F-0647-9377-6DDC8227D008}"/>
              </a:ext>
            </a:extLst>
          </p:cNvPr>
          <p:cNvSpPr txBox="1">
            <a:spLocks/>
          </p:cNvSpPr>
          <p:nvPr/>
        </p:nvSpPr>
        <p:spPr>
          <a:xfrm>
            <a:off x="573030" y="-41388"/>
            <a:ext cx="12170664"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a:rPr>
              <a:t>Solicitation Details: NASA I-Corps Pilot Team Eligibility</a:t>
            </a:r>
          </a:p>
        </p:txBody>
      </p:sp>
      <p:sp>
        <p:nvSpPr>
          <p:cNvPr id="9" name="TextBox 8">
            <a:extLst>
              <a:ext uri="{FF2B5EF4-FFF2-40B4-BE49-F238E27FC236}">
                <a16:creationId xmlns:a16="http://schemas.microsoft.com/office/drawing/2014/main" id="{FD4808F3-1F2C-103E-0340-0388DEA03878}"/>
              </a:ext>
            </a:extLst>
          </p:cNvPr>
          <p:cNvSpPr txBox="1"/>
          <p:nvPr/>
        </p:nvSpPr>
        <p:spPr>
          <a:xfrm>
            <a:off x="573030" y="937665"/>
            <a:ext cx="11024603" cy="1569660"/>
          </a:xfrm>
          <a:prstGeom prst="rect">
            <a:avLst/>
          </a:prstGeom>
          <a:solidFill>
            <a:srgbClr val="2266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alibri" panose="020F0502020204030204"/>
                <a:ea typeface="+mn-ea"/>
                <a:cs typeface="+mn-cs"/>
              </a:rPr>
              <a:t>Eligibility</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Only non-profit (non-governmental) organizations are eligible to propose. Civil servants are not eligible to participate. A Technical Lead may not hold more than one currently active NASA I-Corps Pilot Short Course or National Course award. Proposing team(s) need not have received a previous NASA award to apply. </a:t>
            </a:r>
          </a:p>
        </p:txBody>
      </p:sp>
      <p:pic>
        <p:nvPicPr>
          <p:cNvPr id="17" name="Picture 16" descr="Alt text: A person providing another person a practice pitch during the course. &#10;Description automatically generated with low confidence">
            <a:extLst>
              <a:ext uri="{FF2B5EF4-FFF2-40B4-BE49-F238E27FC236}">
                <a16:creationId xmlns:a16="http://schemas.microsoft.com/office/drawing/2014/main" id="{DAC33543-B7F9-9222-3B62-5C1966CF62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099" y="2708643"/>
            <a:ext cx="4667769" cy="3111068"/>
          </a:xfrm>
          <a:prstGeom prst="rect">
            <a:avLst/>
          </a:prstGeom>
        </p:spPr>
      </p:pic>
      <p:sp>
        <p:nvSpPr>
          <p:cNvPr id="20" name="TextBox 19">
            <a:extLst>
              <a:ext uri="{FF2B5EF4-FFF2-40B4-BE49-F238E27FC236}">
                <a16:creationId xmlns:a16="http://schemas.microsoft.com/office/drawing/2014/main" id="{D8D1A32D-A3DC-035A-FF85-3ADE9BC16A72}"/>
              </a:ext>
            </a:extLst>
          </p:cNvPr>
          <p:cNvSpPr txBox="1"/>
          <p:nvPr/>
        </p:nvSpPr>
        <p:spPr>
          <a:xfrm>
            <a:off x="111950" y="5928695"/>
            <a:ext cx="5247389"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 by John De La Rosa / NREL). Alt text: A person providing another person a practice pitch during the course.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descr="Graphical user interface, text, application&#10;&#10;Description automatically generated">
            <a:extLst>
              <a:ext uri="{FF2B5EF4-FFF2-40B4-BE49-F238E27FC236}">
                <a16:creationId xmlns:a16="http://schemas.microsoft.com/office/drawing/2014/main" id="{0038DD29-53B3-1892-A2C1-C88A60FBF0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57433" y="2599660"/>
            <a:ext cx="5613231" cy="3329035"/>
          </a:xfrm>
          <a:prstGeom prst="rect">
            <a:avLst/>
          </a:prstGeom>
        </p:spPr>
      </p:pic>
      <p:pic>
        <p:nvPicPr>
          <p:cNvPr id="21" name="Picture 20" descr="Graphical user interface&#10;&#10;Description automatically generated">
            <a:extLst>
              <a:ext uri="{FF2B5EF4-FFF2-40B4-BE49-F238E27FC236}">
                <a16:creationId xmlns:a16="http://schemas.microsoft.com/office/drawing/2014/main" id="{485535B4-F1D2-1F93-16D5-E065284864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39811" y="3381024"/>
            <a:ext cx="2047746" cy="2607228"/>
          </a:xfrm>
          <a:prstGeom prst="rect">
            <a:avLst/>
          </a:prstGeom>
        </p:spPr>
      </p:pic>
      <p:sp>
        <p:nvSpPr>
          <p:cNvPr id="24" name="TextBox 23">
            <a:extLst>
              <a:ext uri="{FF2B5EF4-FFF2-40B4-BE49-F238E27FC236}">
                <a16:creationId xmlns:a16="http://schemas.microsoft.com/office/drawing/2014/main" id="{330AAE65-1A72-8F5A-735A-8A353641E246}"/>
              </a:ext>
            </a:extLst>
          </p:cNvPr>
          <p:cNvSpPr txBox="1"/>
          <p:nvPr/>
        </p:nvSpPr>
        <p:spPr>
          <a:xfrm>
            <a:off x="5912479" y="6029391"/>
            <a:ext cx="609777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Image of the NASA Science Strategy or Plan for the Science Mission Directorate entitled </a:t>
            </a: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hlinkClick r:id="rId6"/>
              </a:rPr>
              <a:t>Science 2020-2024: A Vision for Scientific Excellence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and the webpage hosting the NASA Space Technology Mission Directorate Strategic Framework </a:t>
            </a:r>
            <a:r>
              <a:rPr kumimoji="0" lang="en-US" sz="1200" b="0" i="0" u="sng" strike="noStrike" kern="1200" cap="none" spc="0" normalizeH="0" baseline="0" noProof="0" dirty="0">
                <a:ln>
                  <a:noFill/>
                </a:ln>
                <a:solidFill>
                  <a:prstClr val="black"/>
                </a:solidFill>
                <a:effectLst/>
                <a:uLnTx/>
                <a:uFillTx/>
                <a:latin typeface="Calibri" panose="020F0502020204030204"/>
                <a:ea typeface="+mn-ea"/>
                <a:cs typeface="+mn-cs"/>
                <a:hlinkClick r:id="rId7"/>
              </a:rPr>
              <a:t>www.nasa.gov/directorates/spacetech/strategic_framework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8" name="Group 7">
            <a:extLst>
              <a:ext uri="{FF2B5EF4-FFF2-40B4-BE49-F238E27FC236}">
                <a16:creationId xmlns:a16="http://schemas.microsoft.com/office/drawing/2014/main" id="{BD57C9CC-410D-0F08-FE31-DB4255516EF1}"/>
              </a:ext>
            </a:extLst>
          </p:cNvPr>
          <p:cNvGrpSpPr/>
          <p:nvPr/>
        </p:nvGrpSpPr>
        <p:grpSpPr>
          <a:xfrm>
            <a:off x="113287" y="44973"/>
            <a:ext cx="596576" cy="558800"/>
            <a:chOff x="9158239" y="-205491"/>
            <a:chExt cx="1333357" cy="1339333"/>
          </a:xfrm>
        </p:grpSpPr>
        <p:grpSp>
          <p:nvGrpSpPr>
            <p:cNvPr id="2" name="Group 3">
              <a:extLst>
                <a:ext uri="{FF2B5EF4-FFF2-40B4-BE49-F238E27FC236}">
                  <a16:creationId xmlns:a16="http://schemas.microsoft.com/office/drawing/2014/main" id="{93BF03B4-65C1-5B46-1733-556B9854F77A}"/>
                </a:ext>
              </a:extLst>
            </p:cNvPr>
            <p:cNvGrpSpPr/>
            <p:nvPr/>
          </p:nvGrpSpPr>
          <p:grpSpPr>
            <a:xfrm>
              <a:off x="9158239" y="-205491"/>
              <a:ext cx="1333357" cy="1339333"/>
              <a:chOff x="14167" y="0"/>
              <a:chExt cx="6321665" cy="6350000"/>
            </a:xfrm>
          </p:grpSpPr>
          <p:sp>
            <p:nvSpPr>
              <p:cNvPr id="3" name="Freeform 4">
                <a:extLst>
                  <a:ext uri="{FF2B5EF4-FFF2-40B4-BE49-F238E27FC236}">
                    <a16:creationId xmlns:a16="http://schemas.microsoft.com/office/drawing/2014/main" id="{DC6001C7-39E8-B8AD-8CFF-65053F051972}"/>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6FF69"/>
              </a:solidFill>
            </p:spPr>
          </p:sp>
        </p:grpSp>
        <p:grpSp>
          <p:nvGrpSpPr>
            <p:cNvPr id="4" name="Group 5">
              <a:extLst>
                <a:ext uri="{FF2B5EF4-FFF2-40B4-BE49-F238E27FC236}">
                  <a16:creationId xmlns:a16="http://schemas.microsoft.com/office/drawing/2014/main" id="{3948DE6C-1021-DA9B-5CFE-F54747ABD466}"/>
                </a:ext>
              </a:extLst>
            </p:cNvPr>
            <p:cNvGrpSpPr>
              <a:grpSpLocks noChangeAspect="1"/>
            </p:cNvGrpSpPr>
            <p:nvPr/>
          </p:nvGrpSpPr>
          <p:grpSpPr>
            <a:xfrm>
              <a:off x="9275510" y="-85233"/>
              <a:ext cx="1098817" cy="1098817"/>
              <a:chOff x="0" y="0"/>
              <a:chExt cx="495300" cy="495300"/>
            </a:xfrm>
          </p:grpSpPr>
          <p:sp>
            <p:nvSpPr>
              <p:cNvPr id="5" name="Freeform 6">
                <a:extLst>
                  <a:ext uri="{FF2B5EF4-FFF2-40B4-BE49-F238E27FC236}">
                    <a16:creationId xmlns:a16="http://schemas.microsoft.com/office/drawing/2014/main" id="{8E2BFAF3-A148-7E40-DB65-DBB2EC8EA77D}"/>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7ED957"/>
              </a:solidFill>
            </p:spPr>
          </p:sp>
          <p:sp>
            <p:nvSpPr>
              <p:cNvPr id="6" name="Freeform 7">
                <a:extLst>
                  <a:ext uri="{FF2B5EF4-FFF2-40B4-BE49-F238E27FC236}">
                    <a16:creationId xmlns:a16="http://schemas.microsoft.com/office/drawing/2014/main" id="{C42152B0-C9FA-21FB-90E7-029A0A938C20}"/>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96FF69"/>
              </a:solidFill>
            </p:spPr>
          </p:sp>
        </p:grpSp>
        <p:pic>
          <p:nvPicPr>
            <p:cNvPr id="7" name="Picture 8">
              <a:extLst>
                <a:ext uri="{FF2B5EF4-FFF2-40B4-BE49-F238E27FC236}">
                  <a16:creationId xmlns:a16="http://schemas.microsoft.com/office/drawing/2014/main" id="{4D55AB37-6AE2-5429-6C25-8657608A493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9595436" y="252479"/>
              <a:ext cx="458963" cy="423394"/>
            </a:xfrm>
            <a:prstGeom prst="rect">
              <a:avLst/>
            </a:prstGeom>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standing next to a person in a space suit&#10;&#10;Description automatically generated">
            <a:extLst>
              <a:ext uri="{FF2B5EF4-FFF2-40B4-BE49-F238E27FC236}">
                <a16:creationId xmlns:a16="http://schemas.microsoft.com/office/drawing/2014/main" id="{DF75D6CC-80D8-D304-2A39-86B208CEB906}"/>
              </a:ext>
            </a:extLst>
          </p:cNvPr>
          <p:cNvPicPr>
            <a:picLocks noChangeAspect="1"/>
          </p:cNvPicPr>
          <p:nvPr/>
        </p:nvPicPr>
        <p:blipFill>
          <a:blip r:embed="rId3"/>
          <a:stretch>
            <a:fillRect/>
          </a:stretch>
        </p:blipFill>
        <p:spPr>
          <a:xfrm>
            <a:off x="6209680" y="1397744"/>
            <a:ext cx="2773237" cy="4958606"/>
          </a:xfrm>
          <a:prstGeom prst="rect">
            <a:avLst/>
          </a:prstGeom>
        </p:spPr>
      </p:pic>
      <p:sp>
        <p:nvSpPr>
          <p:cNvPr id="3" name="Slide Number Placeholder 2">
            <a:extLst>
              <a:ext uri="{FF2B5EF4-FFF2-40B4-BE49-F238E27FC236}">
                <a16:creationId xmlns:a16="http://schemas.microsoft.com/office/drawing/2014/main" id="{A4D9182C-197D-5788-7ADB-31E3CA1560E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CB731-6DA0-EE40-98EB-7A0EB0ADA2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extBox 11">
            <a:extLst>
              <a:ext uri="{FF2B5EF4-FFF2-40B4-BE49-F238E27FC236}">
                <a16:creationId xmlns:a16="http://schemas.microsoft.com/office/drawing/2014/main" id="{8E354CFD-AC47-63CB-BC69-9CBA79D348AD}"/>
              </a:ext>
            </a:extLst>
          </p:cNvPr>
          <p:cNvSpPr txBox="1"/>
          <p:nvPr/>
        </p:nvSpPr>
        <p:spPr>
          <a:xfrm>
            <a:off x="305509" y="666224"/>
            <a:ext cx="5911702" cy="1477328"/>
          </a:xfrm>
          <a:prstGeom prst="rect">
            <a:avLst/>
          </a:prstGeom>
        </p:spPr>
        <p:txBody>
          <a:bodyPr wrap="square" lIns="0" tIns="0" rIns="0" bIns="0" rtlCol="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Open Sans"/>
                <a:ea typeface="Open Sans"/>
                <a:cs typeface="Open Sans"/>
              </a:rPr>
              <a:t>A NASA I-Corps Pilot team must include a Technical Lead, an Entrepreneurial Lead. </a:t>
            </a:r>
            <a:endParaRPr kumimoji="0" lang="en-US" altLang="en-US" sz="32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itle 2">
            <a:extLst>
              <a:ext uri="{FF2B5EF4-FFF2-40B4-BE49-F238E27FC236}">
                <a16:creationId xmlns:a16="http://schemas.microsoft.com/office/drawing/2014/main" id="{BFFA466D-E3BC-A420-42ED-A1B6F1B575EA}"/>
              </a:ext>
            </a:extLst>
          </p:cNvPr>
          <p:cNvSpPr txBox="1">
            <a:spLocks/>
          </p:cNvSpPr>
          <p:nvPr/>
        </p:nvSpPr>
        <p:spPr>
          <a:xfrm>
            <a:off x="556063" y="-38527"/>
            <a:ext cx="12170664"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j-ea"/>
                <a:cs typeface="Arial"/>
              </a:rPr>
              <a:t>NASA I-Corps Pilot Team Composition</a:t>
            </a:r>
          </a:p>
        </p:txBody>
      </p:sp>
      <p:sp>
        <p:nvSpPr>
          <p:cNvPr id="9" name="TextBox 8">
            <a:extLst>
              <a:ext uri="{FF2B5EF4-FFF2-40B4-BE49-F238E27FC236}">
                <a16:creationId xmlns:a16="http://schemas.microsoft.com/office/drawing/2014/main" id="{9318432A-2F7A-AF6B-E015-001A83CD2297}"/>
              </a:ext>
            </a:extLst>
          </p:cNvPr>
          <p:cNvSpPr txBox="1"/>
          <p:nvPr/>
        </p:nvSpPr>
        <p:spPr>
          <a:xfrm>
            <a:off x="677826" y="2644224"/>
            <a:ext cx="5167068" cy="3785652"/>
          </a:xfrm>
          <a:prstGeom prst="rect">
            <a:avLst/>
          </a:prstGeom>
          <a:solidFill>
            <a:schemeClr val="accent4"/>
          </a:solid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Technical Lead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serves as the Principal Investigator (PI) of the award, the Entrepreneurial Lead should be listed as a Co-I, and the Industry Mentor as a collaborator. The Technical Lead provides a deep and direct technical expertise in the relevant core research and/or technology area the I-Corps team is exploring.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Entrepreneurial Lead</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has relevant knowledge of the research and/or technology area and guides translation of the research and/or technology if the project demonstrates the potential for commercial viability.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Industry Mentor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is responsible for advising the team through the duration of the course(s) and usually has contacts in the industry area being explored. The Industry Mentor MAY receive a stipend or consultancy fees through the ROSES-2023 grant.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58276F7F-A87A-4235-4C82-D6003A370CF8}"/>
              </a:ext>
            </a:extLst>
          </p:cNvPr>
          <p:cNvSpPr txBox="1"/>
          <p:nvPr/>
        </p:nvSpPr>
        <p:spPr>
          <a:xfrm>
            <a:off x="8967853" y="1850841"/>
            <a:ext cx="2932814" cy="3539430"/>
          </a:xfrm>
          <a:prstGeom prst="rect">
            <a:avLst/>
          </a:prstGeom>
          <a:solidFill>
            <a:srgbClr val="2266B3"/>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"Participating in the NASA Innovation Corps Pilot was a tailored, intense, and well-structured experience that got the wheels turning in my brain. Through customer discovery, I gained a deeper understanding of how my research can explore potential real-world applications and it opened up numerous options for me, and I personally benefited greatly from participating."</a:t>
            </a:r>
            <a:endParaRPr kumimoji="0" lang="en-US" sz="16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F219A093-764F-C0E3-AB20-AEAB70399EF3}"/>
              </a:ext>
            </a:extLst>
          </p:cNvPr>
          <p:cNvGrpSpPr/>
          <p:nvPr/>
        </p:nvGrpSpPr>
        <p:grpSpPr>
          <a:xfrm>
            <a:off x="84765" y="43815"/>
            <a:ext cx="641039" cy="545355"/>
            <a:chOff x="3578707" y="2870196"/>
            <a:chExt cx="1105851" cy="1037424"/>
          </a:xfrm>
        </p:grpSpPr>
        <p:grpSp>
          <p:nvGrpSpPr>
            <p:cNvPr id="17" name="Group 16">
              <a:extLst>
                <a:ext uri="{FF2B5EF4-FFF2-40B4-BE49-F238E27FC236}">
                  <a16:creationId xmlns:a16="http://schemas.microsoft.com/office/drawing/2014/main" id="{787AF4A8-F610-CC8F-51B3-06811338FAD6}"/>
                </a:ext>
              </a:extLst>
            </p:cNvPr>
            <p:cNvGrpSpPr/>
            <p:nvPr/>
          </p:nvGrpSpPr>
          <p:grpSpPr>
            <a:xfrm>
              <a:off x="3581022" y="2870196"/>
              <a:ext cx="1032795" cy="1037424"/>
              <a:chOff x="14167" y="0"/>
              <a:chExt cx="6321665" cy="6350000"/>
            </a:xfrm>
          </p:grpSpPr>
          <p:sp>
            <p:nvSpPr>
              <p:cNvPr id="22" name="Freeform 17">
                <a:extLst>
                  <a:ext uri="{FF2B5EF4-FFF2-40B4-BE49-F238E27FC236}">
                    <a16:creationId xmlns:a16="http://schemas.microsoft.com/office/drawing/2014/main" id="{5F2A695B-69D1-13AA-761A-63082EFF4A1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A4A4"/>
              </a:solidFill>
            </p:spPr>
          </p:sp>
        </p:grpSp>
        <p:grpSp>
          <p:nvGrpSpPr>
            <p:cNvPr id="18" name="Group 18">
              <a:extLst>
                <a:ext uri="{FF2B5EF4-FFF2-40B4-BE49-F238E27FC236}">
                  <a16:creationId xmlns:a16="http://schemas.microsoft.com/office/drawing/2014/main" id="{1A5578A3-57EC-0A97-16EC-C45CA2091C19}"/>
                </a:ext>
              </a:extLst>
            </p:cNvPr>
            <p:cNvGrpSpPr>
              <a:grpSpLocks noChangeAspect="1"/>
            </p:cNvGrpSpPr>
            <p:nvPr/>
          </p:nvGrpSpPr>
          <p:grpSpPr>
            <a:xfrm>
              <a:off x="3671857" y="2963346"/>
              <a:ext cx="851124" cy="851124"/>
              <a:chOff x="0" y="0"/>
              <a:chExt cx="495300" cy="495300"/>
            </a:xfrm>
          </p:grpSpPr>
          <p:sp>
            <p:nvSpPr>
              <p:cNvPr id="20" name="Freeform 19">
                <a:extLst>
                  <a:ext uri="{FF2B5EF4-FFF2-40B4-BE49-F238E27FC236}">
                    <a16:creationId xmlns:a16="http://schemas.microsoft.com/office/drawing/2014/main" id="{A9589E39-F4F9-B4B2-0DC0-C57CFC9D241E}"/>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7D7D"/>
              </a:solidFill>
            </p:spPr>
          </p:sp>
          <p:sp>
            <p:nvSpPr>
              <p:cNvPr id="21" name="Freeform 20">
                <a:extLst>
                  <a:ext uri="{FF2B5EF4-FFF2-40B4-BE49-F238E27FC236}">
                    <a16:creationId xmlns:a16="http://schemas.microsoft.com/office/drawing/2014/main" id="{E4B4511D-0F66-3D04-D8D9-B7916794A0DD}"/>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A4A4"/>
              </a:solidFill>
            </p:spPr>
          </p:sp>
        </p:grpSp>
        <p:pic>
          <p:nvPicPr>
            <p:cNvPr id="19" name="Picture 32">
              <a:extLst>
                <a:ext uri="{FF2B5EF4-FFF2-40B4-BE49-F238E27FC236}">
                  <a16:creationId xmlns:a16="http://schemas.microsoft.com/office/drawing/2014/main" id="{DC166092-CA20-9782-5A25-CC50C74C24E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3578707" y="3078387"/>
              <a:ext cx="1105851" cy="508691"/>
            </a:xfrm>
            <a:prstGeom prst="rect">
              <a:avLst/>
            </a:prstGeom>
          </p:spPr>
        </p:pic>
      </p:grpSp>
      <p:sp>
        <p:nvSpPr>
          <p:cNvPr id="13" name="TextBox 12">
            <a:extLst>
              <a:ext uri="{FF2B5EF4-FFF2-40B4-BE49-F238E27FC236}">
                <a16:creationId xmlns:a16="http://schemas.microsoft.com/office/drawing/2014/main" id="{2E9555E5-2A93-5F94-A312-7A2317CCA190}"/>
              </a:ext>
            </a:extLst>
          </p:cNvPr>
          <p:cNvSpPr txBox="1"/>
          <p:nvPr/>
        </p:nvSpPr>
        <p:spPr>
          <a:xfrm>
            <a:off x="8967853" y="5341333"/>
            <a:ext cx="2940346" cy="738664"/>
          </a:xfrm>
          <a:prstGeom prst="rect">
            <a:avLst/>
          </a:prstGeom>
          <a:solidFill>
            <a:schemeClr val="tx1">
              <a:lumMod val="75000"/>
              <a:lumOff val="25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err="1">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Erina</a:t>
            </a:r>
            <a:r>
              <a:rPr kumimoji="0" lang="en-US" sz="1400" b="1" i="1"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 Vela, Queens College – Entrepreneurial Lead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Segoe UI" panose="020B0502040204020203" pitchFamily="34" charset="0"/>
                <a:ea typeface="Calibri" panose="020F0502020204030204" pitchFamily="34" charset="0"/>
                <a:cs typeface="Times New Roman" panose="02020603050405020304" pitchFamily="18" charset="0"/>
              </a:rPr>
              <a:t>NASA Short Course Team</a:t>
            </a:r>
            <a:endParaRPr kumimoji="0" lang="en-US" sz="14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4111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D71E1C2-2060-1BDA-789B-1A8996916668}"/>
              </a:ext>
            </a:extLst>
          </p:cNvPr>
          <p:cNvSpPr txBox="1">
            <a:spLocks/>
          </p:cNvSpPr>
          <p:nvPr/>
        </p:nvSpPr>
        <p:spPr>
          <a:xfrm>
            <a:off x="573030" y="-41388"/>
            <a:ext cx="12170664"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a:rPr>
              <a:t>I-Corps Success Stories</a:t>
            </a:r>
          </a:p>
        </p:txBody>
      </p:sp>
      <p:grpSp>
        <p:nvGrpSpPr>
          <p:cNvPr id="12" name="Group 11">
            <a:extLst>
              <a:ext uri="{FF2B5EF4-FFF2-40B4-BE49-F238E27FC236}">
                <a16:creationId xmlns:a16="http://schemas.microsoft.com/office/drawing/2014/main" id="{BF4BDA8C-3E32-7368-8A74-7868124106DF}"/>
              </a:ext>
            </a:extLst>
          </p:cNvPr>
          <p:cNvGrpSpPr/>
          <p:nvPr/>
        </p:nvGrpSpPr>
        <p:grpSpPr>
          <a:xfrm>
            <a:off x="102980" y="42712"/>
            <a:ext cx="616994" cy="563320"/>
            <a:chOff x="8671356" y="3084804"/>
            <a:chExt cx="1090700" cy="1095589"/>
          </a:xfrm>
        </p:grpSpPr>
        <p:grpSp>
          <p:nvGrpSpPr>
            <p:cNvPr id="6" name="Group 10">
              <a:extLst>
                <a:ext uri="{FF2B5EF4-FFF2-40B4-BE49-F238E27FC236}">
                  <a16:creationId xmlns:a16="http://schemas.microsoft.com/office/drawing/2014/main" id="{789F8588-C18E-8299-C3C1-5ECFE76D5252}"/>
                </a:ext>
              </a:extLst>
            </p:cNvPr>
            <p:cNvGrpSpPr/>
            <p:nvPr/>
          </p:nvGrpSpPr>
          <p:grpSpPr>
            <a:xfrm>
              <a:off x="8671356" y="3084804"/>
              <a:ext cx="1090700" cy="1095589"/>
              <a:chOff x="14167" y="0"/>
              <a:chExt cx="6321665" cy="6350000"/>
            </a:xfrm>
          </p:grpSpPr>
          <p:sp>
            <p:nvSpPr>
              <p:cNvPr id="7" name="Freeform 11">
                <a:extLst>
                  <a:ext uri="{FF2B5EF4-FFF2-40B4-BE49-F238E27FC236}">
                    <a16:creationId xmlns:a16="http://schemas.microsoft.com/office/drawing/2014/main" id="{A0AD33A0-BF1E-0FE3-2195-D8C00FF8B893}"/>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B50"/>
              </a:solidFill>
            </p:spPr>
          </p:sp>
        </p:grpSp>
        <p:grpSp>
          <p:nvGrpSpPr>
            <p:cNvPr id="8" name="Group 12">
              <a:extLst>
                <a:ext uri="{FF2B5EF4-FFF2-40B4-BE49-F238E27FC236}">
                  <a16:creationId xmlns:a16="http://schemas.microsoft.com/office/drawing/2014/main" id="{C739CDC8-0E6A-07A4-DC47-8D8E820FD73C}"/>
                </a:ext>
              </a:extLst>
            </p:cNvPr>
            <p:cNvGrpSpPr>
              <a:grpSpLocks noChangeAspect="1"/>
            </p:cNvGrpSpPr>
            <p:nvPr/>
          </p:nvGrpSpPr>
          <p:grpSpPr>
            <a:xfrm>
              <a:off x="8767285" y="3183176"/>
              <a:ext cx="898843" cy="898843"/>
              <a:chOff x="0" y="0"/>
              <a:chExt cx="495300" cy="495300"/>
            </a:xfrm>
          </p:grpSpPr>
          <p:sp>
            <p:nvSpPr>
              <p:cNvPr id="9" name="Freeform 13">
                <a:extLst>
                  <a:ext uri="{FF2B5EF4-FFF2-40B4-BE49-F238E27FC236}">
                    <a16:creationId xmlns:a16="http://schemas.microsoft.com/office/drawing/2014/main" id="{2AF36023-C4A4-5713-5A02-26C084356389}"/>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9B00"/>
              </a:solidFill>
            </p:spPr>
          </p:sp>
          <p:sp>
            <p:nvSpPr>
              <p:cNvPr id="10" name="Freeform 14">
                <a:extLst>
                  <a:ext uri="{FF2B5EF4-FFF2-40B4-BE49-F238E27FC236}">
                    <a16:creationId xmlns:a16="http://schemas.microsoft.com/office/drawing/2014/main" id="{84EEE41E-BCBD-5240-4A6F-02F2C9FADD0F}"/>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FBB50"/>
              </a:solidFill>
            </p:spPr>
          </p:sp>
        </p:grpSp>
        <p:pic>
          <p:nvPicPr>
            <p:cNvPr id="11" name="Picture 33">
              <a:extLst>
                <a:ext uri="{FF2B5EF4-FFF2-40B4-BE49-F238E27FC236}">
                  <a16:creationId xmlns:a16="http://schemas.microsoft.com/office/drawing/2014/main" id="{474C56E4-5280-0A93-534A-0B0A3884C67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8785722" y="3163971"/>
              <a:ext cx="899766" cy="939035"/>
            </a:xfrm>
            <a:prstGeom prst="rect">
              <a:avLst/>
            </a:prstGeom>
          </p:spPr>
        </p:pic>
      </p:grpSp>
      <p:pic>
        <p:nvPicPr>
          <p:cNvPr id="13" name="Picture 12" descr="A person smiling in front of a computer&#10;&#10;Description automatically generated with low confidence">
            <a:extLst>
              <a:ext uri="{FF2B5EF4-FFF2-40B4-BE49-F238E27FC236}">
                <a16:creationId xmlns:a16="http://schemas.microsoft.com/office/drawing/2014/main" id="{6135057A-47DB-38B4-3692-8261C28A6B5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983" y="3751541"/>
            <a:ext cx="5032708" cy="2900765"/>
          </a:xfrm>
          <a:prstGeom prst="rect">
            <a:avLst/>
          </a:prstGeom>
        </p:spPr>
      </p:pic>
      <p:sp>
        <p:nvSpPr>
          <p:cNvPr id="15" name="Rectangle 14">
            <a:extLst>
              <a:ext uri="{FF2B5EF4-FFF2-40B4-BE49-F238E27FC236}">
                <a16:creationId xmlns:a16="http://schemas.microsoft.com/office/drawing/2014/main" id="{134AC913-2C80-EFA4-6488-40961869B063}"/>
              </a:ext>
            </a:extLst>
          </p:cNvPr>
          <p:cNvSpPr/>
          <p:nvPr/>
        </p:nvSpPr>
        <p:spPr>
          <a:xfrm>
            <a:off x="5121284" y="3745993"/>
            <a:ext cx="5902353" cy="29063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41FD4C6-ACD1-EB5A-2FF7-B10996FCF348}"/>
              </a:ext>
            </a:extLst>
          </p:cNvPr>
          <p:cNvSpPr txBox="1"/>
          <p:nvPr/>
        </p:nvSpPr>
        <p:spPr>
          <a:xfrm>
            <a:off x="5135691" y="3770762"/>
            <a:ext cx="5902353"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rPr>
              <a:t>Texas A&amp;M Doctoral student, Ciera Cipriani (NSTGRO20), participated in the NSF I-Corps Regional Short Course: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a:ea typeface="+mn-ea"/>
                <a:cs typeface="Calibri"/>
              </a:rPr>
              <a:t>“I met with over 30 experts from various fields, including construction, aerospace, and materials development, to learn about the applications and current challenges of 3D printing in these areas…[It] left me with a better understanding of the requirements for a 3D printable material and the uses for 3D printing in space.”</a:t>
            </a:r>
          </a:p>
        </p:txBody>
      </p:sp>
      <p:sp>
        <p:nvSpPr>
          <p:cNvPr id="18" name="Rectangle 17">
            <a:extLst>
              <a:ext uri="{FF2B5EF4-FFF2-40B4-BE49-F238E27FC236}">
                <a16:creationId xmlns:a16="http://schemas.microsoft.com/office/drawing/2014/main" id="{C6D32324-1A0F-F122-C973-896DA9517D02}"/>
              </a:ext>
            </a:extLst>
          </p:cNvPr>
          <p:cNvSpPr/>
          <p:nvPr/>
        </p:nvSpPr>
        <p:spPr>
          <a:xfrm>
            <a:off x="11023637" y="3742109"/>
            <a:ext cx="1068026" cy="14529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2B8FBEA-FB98-4D96-880B-91FBB2775599}"/>
              </a:ext>
            </a:extLst>
          </p:cNvPr>
          <p:cNvSpPr/>
          <p:nvPr/>
        </p:nvSpPr>
        <p:spPr>
          <a:xfrm>
            <a:off x="11023638" y="5175251"/>
            <a:ext cx="1068026" cy="1477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0">
            <a:extLst>
              <a:ext uri="{FF2B5EF4-FFF2-40B4-BE49-F238E27FC236}">
                <a16:creationId xmlns:a16="http://schemas.microsoft.com/office/drawing/2014/main" id="{D0C80152-3A45-309F-82CB-685E1F2AFA4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258730" y="5510600"/>
            <a:ext cx="597839" cy="761138"/>
          </a:xfrm>
          <a:prstGeom prst="rect">
            <a:avLst/>
          </a:prstGeom>
        </p:spPr>
      </p:pic>
      <p:pic>
        <p:nvPicPr>
          <p:cNvPr id="20" name="Picture 12">
            <a:extLst>
              <a:ext uri="{FF2B5EF4-FFF2-40B4-BE49-F238E27FC236}">
                <a16:creationId xmlns:a16="http://schemas.microsoft.com/office/drawing/2014/main" id="{D631DD95-AF18-CA1F-23AD-C336C84B3DA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1077685" y="3989367"/>
            <a:ext cx="959929" cy="902333"/>
          </a:xfrm>
          <a:prstGeom prst="rect">
            <a:avLst/>
          </a:prstGeom>
        </p:spPr>
      </p:pic>
      <p:sp>
        <p:nvSpPr>
          <p:cNvPr id="29" name="Rectangle 28">
            <a:extLst>
              <a:ext uri="{FF2B5EF4-FFF2-40B4-BE49-F238E27FC236}">
                <a16:creationId xmlns:a16="http://schemas.microsoft.com/office/drawing/2014/main" id="{49F59C12-F225-4496-ABD4-2C9460179F72}"/>
              </a:ext>
            </a:extLst>
          </p:cNvPr>
          <p:cNvSpPr/>
          <p:nvPr/>
        </p:nvSpPr>
        <p:spPr>
          <a:xfrm>
            <a:off x="4032886" y="990555"/>
            <a:ext cx="4126227" cy="107974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732CA2-0238-C623-9F13-BC7114D83EA3}"/>
              </a:ext>
            </a:extLst>
          </p:cNvPr>
          <p:cNvSpPr txBox="1"/>
          <p:nvPr/>
        </p:nvSpPr>
        <p:spPr>
          <a:xfrm>
            <a:off x="5157126" y="1068762"/>
            <a:ext cx="2599301"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Over 1,000+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Startups</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25" descr="Building outline">
            <a:extLst>
              <a:ext uri="{FF2B5EF4-FFF2-40B4-BE49-F238E27FC236}">
                <a16:creationId xmlns:a16="http://schemas.microsoft.com/office/drawing/2014/main" id="{A2783BD9-0948-2A71-2867-489963870C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9848" y="1057846"/>
            <a:ext cx="914400" cy="914400"/>
          </a:xfrm>
          <a:prstGeom prst="rect">
            <a:avLst/>
          </a:prstGeom>
        </p:spPr>
      </p:pic>
      <p:sp>
        <p:nvSpPr>
          <p:cNvPr id="30" name="Rectangle 29">
            <a:extLst>
              <a:ext uri="{FF2B5EF4-FFF2-40B4-BE49-F238E27FC236}">
                <a16:creationId xmlns:a16="http://schemas.microsoft.com/office/drawing/2014/main" id="{52C22262-3D8B-AED1-186B-E9D0EA1CC0D5}"/>
              </a:ext>
            </a:extLst>
          </p:cNvPr>
          <p:cNvSpPr/>
          <p:nvPr/>
        </p:nvSpPr>
        <p:spPr>
          <a:xfrm>
            <a:off x="2999656" y="2276179"/>
            <a:ext cx="6192686" cy="1079744"/>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AD1B398-9DDA-773E-85D3-9CE1FB4C5039}"/>
              </a:ext>
            </a:extLst>
          </p:cNvPr>
          <p:cNvSpPr txBox="1"/>
          <p:nvPr/>
        </p:nvSpPr>
        <p:spPr>
          <a:xfrm>
            <a:off x="4174964" y="2359935"/>
            <a:ext cx="4824719"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$760 Million+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Follow-on funding raised since program inception</a:t>
            </a:r>
          </a:p>
        </p:txBody>
      </p:sp>
      <p:pic>
        <p:nvPicPr>
          <p:cNvPr id="28" name="Graphic 27" descr="Money outline">
            <a:extLst>
              <a:ext uri="{FF2B5EF4-FFF2-40B4-BE49-F238E27FC236}">
                <a16:creationId xmlns:a16="http://schemas.microsoft.com/office/drawing/2014/main" id="{230C84F8-7048-05E9-0DFD-4A3BC1951E1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60564" y="2349019"/>
            <a:ext cx="914400" cy="914400"/>
          </a:xfrm>
          <a:prstGeom prst="rect">
            <a:avLst/>
          </a:prstGeom>
        </p:spPr>
      </p:pic>
    </p:spTree>
    <p:extLst>
      <p:ext uri="{BB962C8B-B14F-4D97-AF65-F5344CB8AC3E}">
        <p14:creationId xmlns:p14="http://schemas.microsoft.com/office/powerpoint/2010/main" val="1833877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917815" y="909510"/>
            <a:ext cx="7971201" cy="1613199"/>
          </a:xfrm>
          <a:prstGeom prst="rect">
            <a:avLst/>
          </a:prstGeom>
        </p:spPr>
        <p:txBody>
          <a:bodyPr lIns="0" tIns="0" rIns="0" bIns="0" rtlCol="0" anchor="t">
            <a:spAutoFit/>
          </a:bodyPr>
          <a:lstStyle/>
          <a:p>
            <a:pPr marL="0" marR="0" lvl="0" indent="0" algn="ctr" defTabSz="457200" rtl="0" eaLnBrk="1" fontAlgn="auto" latinLnBrk="0" hangingPunct="1">
              <a:lnSpc>
                <a:spcPts val="12325"/>
              </a:lnSpc>
              <a:spcBef>
                <a:spcPts val="0"/>
              </a:spcBef>
              <a:spcAft>
                <a:spcPts val="0"/>
              </a:spcAft>
              <a:buClrTx/>
              <a:buSzTx/>
              <a:buFontTx/>
              <a:buNone/>
              <a:tabLst/>
              <a:defRPr/>
            </a:pPr>
            <a:r>
              <a:rPr kumimoji="0" lang="en-US" sz="12706" b="0" i="0" u="none" strike="noStrike" kern="1200" cap="none" spc="330" normalizeH="0" baseline="0" noProof="0" dirty="0">
                <a:ln>
                  <a:noFill/>
                </a:ln>
                <a:solidFill>
                  <a:srgbClr val="000000"/>
                </a:solidFill>
                <a:effectLst/>
                <a:uLnTx/>
                <a:uFillTx/>
                <a:latin typeface="Gulfs Display"/>
                <a:ea typeface="+mn-ea"/>
                <a:cs typeface="+mn-cs"/>
              </a:rPr>
              <a:t>Q&amp;A</a:t>
            </a:r>
          </a:p>
        </p:txBody>
      </p:sp>
      <p:sp>
        <p:nvSpPr>
          <p:cNvPr id="7" name="TextBox 6">
            <a:extLst>
              <a:ext uri="{FF2B5EF4-FFF2-40B4-BE49-F238E27FC236}">
                <a16:creationId xmlns:a16="http://schemas.microsoft.com/office/drawing/2014/main" id="{6709169C-418F-03B8-866F-B89B4DB7DFDE}"/>
              </a:ext>
            </a:extLst>
          </p:cNvPr>
          <p:cNvSpPr txBox="1"/>
          <p:nvPr/>
        </p:nvSpPr>
        <p:spPr>
          <a:xfrm>
            <a:off x="3479297" y="2469967"/>
            <a:ext cx="4848236" cy="664284"/>
          </a:xfrm>
          <a:prstGeom prst="rect">
            <a:avLst/>
          </a:prstGeom>
          <a:solidFill>
            <a:schemeClr val="accent4">
              <a:lumMod val="60000"/>
              <a:lumOff val="40000"/>
            </a:schemeClr>
          </a:solidFill>
          <a:ln>
            <a:solidFill>
              <a:schemeClr val="accent1"/>
            </a:solidFill>
          </a:ln>
        </p:spPr>
        <p:txBody>
          <a:bodyPr wrap="square">
            <a:spAutoFit/>
          </a:bodyPr>
          <a:lstStyle/>
          <a:p>
            <a:pPr marL="0" marR="0" lvl="0" indent="0" algn="ctr" defTabSz="457200" rtl="0" eaLnBrk="1" fontAlgn="auto" latinLnBrk="0" hangingPunct="1">
              <a:lnSpc>
                <a:spcPts val="2333"/>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Maggie Yancey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EMAIL: Margaret.A.Yancey@nasa.gov</a:t>
            </a:r>
          </a:p>
        </p:txBody>
      </p:sp>
      <p:sp>
        <p:nvSpPr>
          <p:cNvPr id="3" name="Slide Number Placeholder 2">
            <a:extLst>
              <a:ext uri="{FF2B5EF4-FFF2-40B4-BE49-F238E27FC236}">
                <a16:creationId xmlns:a16="http://schemas.microsoft.com/office/drawing/2014/main" id="{90298E1D-76DB-6358-4D51-437483247867}"/>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CB731-6DA0-EE40-98EB-7A0EB0ADA2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Footer Placeholder 3"/>
          <p:cNvSpPr txBox="1"/>
          <p:nvPr/>
        </p:nvSpPr>
        <p:spPr>
          <a:xfrm>
            <a:off x="4585097" y="6417021"/>
            <a:ext cx="3021807" cy="2437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nchor="ctr">
            <a:spAutoFit/>
          </a:bodyPr>
          <a:lstStyle>
            <a:lvl1pPr algn="ctr">
              <a:defRPr sz="1400" b="1">
                <a:latin typeface="Tahoma"/>
                <a:ea typeface="Tahoma"/>
                <a:cs typeface="Tahoma"/>
                <a:sym typeface="Tahoma"/>
              </a:defRPr>
            </a:lvl1pPr>
          </a:lstStyle>
          <a:p>
            <a:pPr defTabSz="642915" hangingPunct="0"/>
            <a:r>
              <a:rPr sz="984" kern="0">
                <a:solidFill>
                  <a:srgbClr val="000000"/>
                </a:solidFill>
              </a:rPr>
              <a:t>PI Launchpad Title</a:t>
            </a:r>
          </a:p>
        </p:txBody>
      </p:sp>
      <p:sp>
        <p:nvSpPr>
          <p:cNvPr id="104" name="Slide Number Placeholder 2"/>
          <p:cNvSpPr txBox="1">
            <a:spLocks noGrp="1"/>
          </p:cNvSpPr>
          <p:nvPr>
            <p:ph type="sldNum" sz="quarter" idx="2"/>
          </p:nvPr>
        </p:nvSpPr>
        <p:spPr>
          <a:xfrm>
            <a:off x="9866870" y="6417021"/>
            <a:ext cx="172481" cy="2437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42915" hangingPunct="0"/>
            <a:fld id="{86CB4B4D-7CA3-9044-876B-883B54F8677D}" type="slidenum">
              <a:rPr kern="0">
                <a:solidFill>
                  <a:srgbClr val="000000"/>
                </a:solidFill>
              </a:rPr>
              <a:pPr defTabSz="642915" hangingPunct="0"/>
              <a:t>2</a:t>
            </a:fld>
            <a:endParaRPr kern="0">
              <a:solidFill>
                <a:srgbClr val="000000"/>
              </a:solidFill>
            </a:endParaRPr>
          </a:p>
        </p:txBody>
      </p:sp>
      <p:sp>
        <p:nvSpPr>
          <p:cNvPr id="2" name="TextBox 1">
            <a:extLst>
              <a:ext uri="{FF2B5EF4-FFF2-40B4-BE49-F238E27FC236}">
                <a16:creationId xmlns:a16="http://schemas.microsoft.com/office/drawing/2014/main" id="{C2FBAEE5-E8B2-BDCD-9754-FF1129AB1146}"/>
              </a:ext>
            </a:extLst>
          </p:cNvPr>
          <p:cNvSpPr txBox="1"/>
          <p:nvPr/>
        </p:nvSpPr>
        <p:spPr>
          <a:xfrm>
            <a:off x="195298" y="3812042"/>
            <a:ext cx="2438465"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Dr. Michael New (he/him)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Deputy Associate Administrator for Research within</a:t>
            </a:r>
            <a:r>
              <a:rPr kumimoji="0" lang="en-US" sz="1600" b="1"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NASA's</a:t>
            </a:r>
            <a:r>
              <a:rPr kumimoji="0" lang="en-US" sz="1600" b="1"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chemeClr val="bg2">
                    <a:lumMod val="25000"/>
                  </a:schemeClr>
                </a:solidFill>
                <a:effectLst/>
                <a:uLnTx/>
                <a:uFillTx/>
                <a:latin typeface="Calibri" panose="020F0502020204030204"/>
                <a:ea typeface="+mn-ea"/>
                <a:cs typeface="+mn-cs"/>
              </a:rPr>
              <a:t>Science Mission Directorate</a:t>
            </a:r>
          </a:p>
        </p:txBody>
      </p:sp>
      <p:pic>
        <p:nvPicPr>
          <p:cNvPr id="3" name="Picture 2" descr="A person wearing glasses and a suit&#10;&#10;Description automatically generated with medium confidence">
            <a:extLst>
              <a:ext uri="{FF2B5EF4-FFF2-40B4-BE49-F238E27FC236}">
                <a16:creationId xmlns:a16="http://schemas.microsoft.com/office/drawing/2014/main" id="{2AAF2197-4E4E-D521-F95C-EFB590BC84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366" y="1188720"/>
            <a:ext cx="1879636" cy="2501153"/>
          </a:xfrm>
          <a:prstGeom prst="rect">
            <a:avLst/>
          </a:prstGeom>
        </p:spPr>
      </p:pic>
      <p:sp>
        <p:nvSpPr>
          <p:cNvPr id="4" name="TextBox 3">
            <a:extLst>
              <a:ext uri="{FF2B5EF4-FFF2-40B4-BE49-F238E27FC236}">
                <a16:creationId xmlns:a16="http://schemas.microsoft.com/office/drawing/2014/main" id="{DEEFEAF4-636F-9994-F63D-655ABE1B548A}"/>
              </a:ext>
            </a:extLst>
          </p:cNvPr>
          <p:cNvSpPr txBox="1"/>
          <p:nvPr/>
        </p:nvSpPr>
        <p:spPr>
          <a:xfrm>
            <a:off x="5102389" y="3791729"/>
            <a:ext cx="2504515" cy="156966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Maggie Yancey (she/her)</a:t>
            </a:r>
            <a:r>
              <a:rPr kumimoji="0" lang="en-US" sz="16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 Entrepreneurship Lead within both the Science Mission Directorate and the Space Technology Mission Directorate</a:t>
            </a:r>
          </a:p>
        </p:txBody>
      </p:sp>
      <p:pic>
        <p:nvPicPr>
          <p:cNvPr id="8" name="Picture 7" descr="A person with blonde hair&#10;&#10;Description automatically generated with low confidence">
            <a:extLst>
              <a:ext uri="{FF2B5EF4-FFF2-40B4-BE49-F238E27FC236}">
                <a16:creationId xmlns:a16="http://schemas.microsoft.com/office/drawing/2014/main" id="{C0502F29-F870-F5C8-F72F-E65F17BC4E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3896" y="1208065"/>
            <a:ext cx="1952983" cy="2501153"/>
          </a:xfrm>
          <a:prstGeom prst="rect">
            <a:avLst/>
          </a:prstGeom>
        </p:spPr>
      </p:pic>
      <p:sp>
        <p:nvSpPr>
          <p:cNvPr id="9" name="TextBox 8">
            <a:extLst>
              <a:ext uri="{FF2B5EF4-FFF2-40B4-BE49-F238E27FC236}">
                <a16:creationId xmlns:a16="http://schemas.microsoft.com/office/drawing/2014/main" id="{BF39F5FE-C468-C134-ECE6-65B2F62E2F6C}"/>
              </a:ext>
            </a:extLst>
          </p:cNvPr>
          <p:cNvSpPr txBox="1"/>
          <p:nvPr/>
        </p:nvSpPr>
        <p:spPr>
          <a:xfrm>
            <a:off x="2603601" y="3769976"/>
            <a:ext cx="2631273" cy="1569660"/>
          </a:xfrm>
          <a:prstGeom prst="rect">
            <a:avLst/>
          </a:prstGeom>
          <a:noFill/>
        </p:spPr>
        <p:txBody>
          <a:bodyPr wrap="square">
            <a:spAutoFit/>
          </a:bodyPr>
          <a:lstStyle/>
          <a:p>
            <a:r>
              <a:rPr lang="en-US" sz="1600" b="1" dirty="0">
                <a:solidFill>
                  <a:schemeClr val="bg2">
                    <a:lumMod val="25000"/>
                  </a:schemeClr>
                </a:solidFill>
                <a:latin typeface="Calibri" panose="020F0502020204030204" pitchFamily="34" charset="0"/>
                <a:cs typeface="Calibri" panose="020F0502020204030204" pitchFamily="34" charset="0"/>
              </a:rPr>
              <a:t>Jenn </a:t>
            </a:r>
            <a:r>
              <a:rPr lang="en-US" sz="1600" b="1" dirty="0" err="1">
                <a:solidFill>
                  <a:schemeClr val="bg2">
                    <a:lumMod val="25000"/>
                  </a:schemeClr>
                </a:solidFill>
                <a:latin typeface="Calibri" panose="020F0502020204030204" pitchFamily="34" charset="0"/>
                <a:cs typeface="Calibri" panose="020F0502020204030204" pitchFamily="34" charset="0"/>
              </a:rPr>
              <a:t>Gustetic</a:t>
            </a:r>
            <a:r>
              <a:rPr lang="en-US" sz="1600" b="1" dirty="0">
                <a:solidFill>
                  <a:schemeClr val="bg2">
                    <a:lumMod val="25000"/>
                  </a:schemeClr>
                </a:solidFill>
                <a:latin typeface="Calibri" panose="020F0502020204030204" pitchFamily="34" charset="0"/>
                <a:cs typeface="Calibri" panose="020F0502020204030204" pitchFamily="34" charset="0"/>
              </a:rPr>
              <a:t> (she/her)</a:t>
            </a:r>
          </a:p>
          <a:p>
            <a:r>
              <a:rPr lang="en-US" sz="1600" b="0" i="0" dirty="0">
                <a:solidFill>
                  <a:schemeClr val="bg2">
                    <a:lumMod val="25000"/>
                  </a:schemeClr>
                </a:solidFill>
                <a:effectLst/>
                <a:latin typeface="Calibri" panose="020F0502020204030204" pitchFamily="34" charset="0"/>
                <a:cs typeface="Calibri" panose="020F0502020204030204" pitchFamily="34" charset="0"/>
              </a:rPr>
              <a:t>Director of Early Stage Innovations and Partnerships within NASA’s Space Technology Mission Directorate </a:t>
            </a:r>
            <a:endParaRPr lang="en-US" sz="1600" dirty="0">
              <a:solidFill>
                <a:schemeClr val="bg2">
                  <a:lumMod val="25000"/>
                </a:schemeClr>
              </a:solidFill>
              <a:latin typeface="Calibri" panose="020F0502020204030204" pitchFamily="34" charset="0"/>
              <a:cs typeface="Calibri" panose="020F0502020204030204" pitchFamily="34" charset="0"/>
            </a:endParaRPr>
          </a:p>
        </p:txBody>
      </p:sp>
      <p:sp>
        <p:nvSpPr>
          <p:cNvPr id="10" name="Title 1">
            <a:extLst>
              <a:ext uri="{FF2B5EF4-FFF2-40B4-BE49-F238E27FC236}">
                <a16:creationId xmlns:a16="http://schemas.microsoft.com/office/drawing/2014/main" id="{4E8C7227-991E-522B-9C65-F7398043B9E2}"/>
              </a:ext>
            </a:extLst>
          </p:cNvPr>
          <p:cNvSpPr txBox="1">
            <a:spLocks/>
          </p:cNvSpPr>
          <p:nvPr/>
        </p:nvSpPr>
        <p:spPr>
          <a:xfrm>
            <a:off x="3027542" y="247906"/>
            <a:ext cx="8948147" cy="696231"/>
          </a:xfrm>
          <a:prstGeom prst="rect">
            <a:avLst/>
          </a:prstGeom>
        </p:spPr>
        <p:txBody>
          <a:bodyPr/>
          <a:lstStyle>
            <a:lvl1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1pPr>
            <a:lvl2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2pPr>
            <a:lvl3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3pPr>
            <a:lvl4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4pPr>
            <a:lvl5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5pPr>
            <a:lvl6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6pPr>
            <a:lvl7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7pPr>
            <a:lvl8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8pPr>
            <a:lvl9pPr marL="0" marR="0" indent="0" algn="l" defTabSz="685796" rtl="0" latinLnBrk="0">
              <a:lnSpc>
                <a:spcPct val="90000"/>
              </a:lnSpc>
              <a:spcBef>
                <a:spcPts val="0"/>
              </a:spcBef>
              <a:spcAft>
                <a:spcPts val="0"/>
              </a:spcAft>
              <a:buClrTx/>
              <a:buSzTx/>
              <a:buFontTx/>
              <a:buNone/>
              <a:tabLst/>
              <a:defRPr sz="3234" b="0" i="0" u="none" strike="noStrike" cap="none" spc="0" baseline="0">
                <a:solidFill>
                  <a:srgbClr val="000000"/>
                </a:solidFill>
                <a:uFillTx/>
                <a:latin typeface="Tahoma"/>
                <a:ea typeface="Tahoma"/>
                <a:cs typeface="Tahoma"/>
                <a:sym typeface="Tahoma"/>
              </a:defRPr>
            </a:lvl9pPr>
          </a:lstStyle>
          <a:p>
            <a:r>
              <a:rPr lang="en-US" kern="0" dirty="0"/>
              <a:t>NASA</a:t>
            </a:r>
          </a:p>
        </p:txBody>
      </p:sp>
      <p:pic>
        <p:nvPicPr>
          <p:cNvPr id="12" name="Picture 11" descr="A person wearing a hard hat and goggles&#10;&#10;Description automatically generated">
            <a:extLst>
              <a:ext uri="{FF2B5EF4-FFF2-40B4-BE49-F238E27FC236}">
                <a16:creationId xmlns:a16="http://schemas.microsoft.com/office/drawing/2014/main" id="{7F35B882-D9EE-7AFB-56FE-A8C781F4316F}"/>
              </a:ext>
            </a:extLst>
          </p:cNvPr>
          <p:cNvPicPr>
            <a:picLocks noChangeAspect="1"/>
          </p:cNvPicPr>
          <p:nvPr/>
        </p:nvPicPr>
        <p:blipFill>
          <a:blip r:embed="rId4"/>
          <a:stretch>
            <a:fillRect/>
          </a:stretch>
        </p:blipFill>
        <p:spPr>
          <a:xfrm>
            <a:off x="5184794" y="1208065"/>
            <a:ext cx="1952983" cy="2501153"/>
          </a:xfrm>
          <a:prstGeom prst="rect">
            <a:avLst/>
          </a:prstGeom>
        </p:spPr>
      </p:pic>
      <p:sp>
        <p:nvSpPr>
          <p:cNvPr id="13" name="TextBox 12">
            <a:extLst>
              <a:ext uri="{FF2B5EF4-FFF2-40B4-BE49-F238E27FC236}">
                <a16:creationId xmlns:a16="http://schemas.microsoft.com/office/drawing/2014/main" id="{C3B89895-546C-7B28-AEB4-B229127D42A0}"/>
              </a:ext>
            </a:extLst>
          </p:cNvPr>
          <p:cNvSpPr txBox="1"/>
          <p:nvPr/>
        </p:nvSpPr>
        <p:spPr>
          <a:xfrm>
            <a:off x="7366060" y="1172669"/>
            <a:ext cx="3945954"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About Me: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25000"/>
                  </a:schemeClr>
                </a:solidFill>
                <a:latin typeface="Calibri" panose="020F0502020204030204" pitchFamily="34" charset="0"/>
                <a:cs typeface="Calibri" panose="020F0502020204030204" pitchFamily="34" charset="0"/>
              </a:rPr>
              <a:t>Professional e</a:t>
            </a:r>
            <a:r>
              <a:rPr kumimoji="0" lang="en-US" sz="1600" b="0" i="0" u="none" strike="noStrike" kern="1200" cap="none" spc="0" normalizeH="0" baseline="0" noProof="0" dirty="0" err="1">
                <a:ln>
                  <a:noFill/>
                </a:ln>
                <a:solidFill>
                  <a:schemeClr val="bg2">
                    <a:lumMod val="25000"/>
                  </a:schemeClr>
                </a:solidFill>
                <a:effectLst/>
                <a:uLnTx/>
                <a:uFillTx/>
                <a:latin typeface="Calibri" panose="020F0502020204030204" pitchFamily="34" charset="0"/>
                <a:ea typeface="+mn-ea"/>
                <a:cs typeface="Calibri" panose="020F0502020204030204" pitchFamily="34" charset="0"/>
              </a:rPr>
              <a:t>xperience</a:t>
            </a:r>
            <a:r>
              <a:rPr kumimoji="0" lang="en-US" sz="16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rPr>
              <a:t> and background in renewable energy in wind and water power technologies. </a:t>
            </a:r>
            <a:r>
              <a:rPr lang="en-US" sz="1600" dirty="0">
                <a:solidFill>
                  <a:schemeClr val="bg2">
                    <a:lumMod val="25000"/>
                  </a:schemeClr>
                </a:solidFill>
                <a:latin typeface="Calibri" panose="020F0502020204030204" pitchFamily="34" charset="0"/>
                <a:cs typeface="Calibri" panose="020F0502020204030204" pitchFamily="34" charset="0"/>
              </a:rPr>
              <a:t>At NASA, I pursue designing and creating interventions for more equitable and accessible outcomes for scientists and technologists across SMD and STMD.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25000"/>
                  </a:schemeClr>
                </a:solidFill>
                <a:latin typeface="Calibri" panose="020F0502020204030204" pitchFamily="34" charset="0"/>
                <a:cs typeface="Calibri" panose="020F0502020204030204" pitchFamily="34" charset="0"/>
              </a:rPr>
              <a:t>I live in Tuscaloosa, Alabama and work at NASA HQ in DC.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bg2">
                    <a:lumMod val="25000"/>
                  </a:schemeClr>
                </a:solidFill>
                <a:latin typeface="Calibri" panose="020F0502020204030204" pitchFamily="34" charset="0"/>
                <a:cs typeface="Calibri" panose="020F0502020204030204" pitchFamily="34" charset="0"/>
              </a:rPr>
              <a:t>I love trivia, climbing high places like wind turbines and mountains, and playing sand volleyball.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chemeClr val="bg2">
                  <a:lumMod val="25000"/>
                </a:schemeClr>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itle 1"/>
          <p:cNvSpPr txBox="1">
            <a:spLocks noGrp="1"/>
          </p:cNvSpPr>
          <p:nvPr>
            <p:ph type="title"/>
          </p:nvPr>
        </p:nvSpPr>
        <p:spPr>
          <a:xfrm>
            <a:off x="3027543" y="247906"/>
            <a:ext cx="6909160" cy="696231"/>
          </a:xfrm>
          <a:prstGeom prst="rect">
            <a:avLst/>
          </a:prstGeom>
        </p:spPr>
        <p:txBody>
          <a:bodyPr>
            <a:normAutofit fontScale="90000"/>
          </a:bodyPr>
          <a:lstStyle/>
          <a:p>
            <a:r>
              <a:rPr lang="en-US" dirty="0"/>
              <a:t>National Science Foundation &amp; </a:t>
            </a:r>
            <a:br>
              <a:rPr lang="en-US" dirty="0"/>
            </a:br>
            <a:r>
              <a:rPr lang="en-US" dirty="0"/>
              <a:t>Innovation Corps Participants </a:t>
            </a:r>
            <a:endParaRPr dirty="0"/>
          </a:p>
        </p:txBody>
      </p:sp>
      <p:sp>
        <p:nvSpPr>
          <p:cNvPr id="109" name="Slide Number Placeholder 3"/>
          <p:cNvSpPr txBox="1">
            <a:spLocks noGrp="1"/>
          </p:cNvSpPr>
          <p:nvPr>
            <p:ph type="sldNum" sz="quarter" idx="2"/>
          </p:nvPr>
        </p:nvSpPr>
        <p:spPr>
          <a:xfrm>
            <a:off x="9866870" y="6417021"/>
            <a:ext cx="172481" cy="24378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defTabSz="642915" hangingPunct="0"/>
            <a:fld id="{86CB4B4D-7CA3-9044-876B-883B54F8677D}" type="slidenum">
              <a:rPr kern="0">
                <a:solidFill>
                  <a:srgbClr val="000000"/>
                </a:solidFill>
              </a:rPr>
              <a:pPr defTabSz="642915" hangingPunct="0"/>
              <a:t>3</a:t>
            </a:fld>
            <a:endParaRPr kern="0">
              <a:solidFill>
                <a:srgbClr val="000000"/>
              </a:solidFill>
            </a:endParaRPr>
          </a:p>
        </p:txBody>
      </p:sp>
      <p:sp>
        <p:nvSpPr>
          <p:cNvPr id="110" name="Text Placeholder 5"/>
          <p:cNvSpPr txBox="1">
            <a:spLocks noGrp="1"/>
          </p:cNvSpPr>
          <p:nvPr>
            <p:ph type="body" sz="quarter" idx="1"/>
          </p:nvPr>
        </p:nvSpPr>
        <p:spPr>
          <a:xfrm>
            <a:off x="3027543" y="1038218"/>
            <a:ext cx="6909160" cy="305843"/>
          </a:xfrm>
          <a:prstGeom prst="rect">
            <a:avLst/>
          </a:prstGeom>
        </p:spPr>
        <p:txBody>
          <a:bodyPr>
            <a:normAutofit fontScale="85000" lnSpcReduction="20000"/>
          </a:bodyPr>
          <a:lstStyle/>
          <a:p>
            <a:pPr defTabSz="589785">
              <a:spcBef>
                <a:spcPts val="562"/>
              </a:spcBef>
              <a:defRPr sz="2236"/>
            </a:pPr>
            <a:r>
              <a:rPr lang="en-US" dirty="0"/>
              <a:t>Fireside Chat </a:t>
            </a:r>
            <a:endParaRPr dirty="0"/>
          </a:p>
        </p:txBody>
      </p:sp>
      <p:sp>
        <p:nvSpPr>
          <p:cNvPr id="2" name="TextBox 1">
            <a:extLst>
              <a:ext uri="{FF2B5EF4-FFF2-40B4-BE49-F238E27FC236}">
                <a16:creationId xmlns:a16="http://schemas.microsoft.com/office/drawing/2014/main" id="{12753C22-7415-0645-FC0D-E3A13CA358E5}"/>
              </a:ext>
            </a:extLst>
          </p:cNvPr>
          <p:cNvSpPr txBox="1"/>
          <p:nvPr/>
        </p:nvSpPr>
        <p:spPr>
          <a:xfrm>
            <a:off x="8809940" y="3954808"/>
            <a:ext cx="2917723" cy="2462213"/>
          </a:xfrm>
          <a:prstGeom prst="rect">
            <a:avLst/>
          </a:prstGeom>
          <a:noFill/>
        </p:spPr>
        <p:txBody>
          <a:bodyPr wrap="square">
            <a:spAutoFit/>
          </a:bodyPr>
          <a:lstStyle/>
          <a:p>
            <a:pPr algn="l"/>
            <a:r>
              <a:rPr lang="en-US" sz="1400" b="1" i="0" u="none" strike="noStrike" dirty="0">
                <a:solidFill>
                  <a:srgbClr val="000000"/>
                </a:solidFill>
                <a:effectLst/>
                <a:latin typeface="Calibri" panose="020F0502020204030204" pitchFamily="34" charset="0"/>
              </a:rPr>
              <a:t>Fernando Rojas</a:t>
            </a:r>
          </a:p>
          <a:p>
            <a:pPr algn="l"/>
            <a:r>
              <a:rPr lang="en-US" sz="1400" b="0" i="0" u="none" strike="noStrike" dirty="0">
                <a:solidFill>
                  <a:srgbClr val="000000"/>
                </a:solidFill>
                <a:effectLst/>
                <a:latin typeface="Calibri" panose="020F0502020204030204" pitchFamily="34" charset="0"/>
              </a:rPr>
              <a:t>Title: Graduate Student Research Assistant</a:t>
            </a:r>
          </a:p>
          <a:p>
            <a:pPr algn="l"/>
            <a:r>
              <a:rPr lang="en-US" sz="1400" b="0" i="0" u="none" strike="noStrike" dirty="0">
                <a:solidFill>
                  <a:srgbClr val="000000"/>
                </a:solidFill>
                <a:effectLst/>
                <a:latin typeface="Calibri" panose="020F0502020204030204" pitchFamily="34" charset="0"/>
              </a:rPr>
              <a:t>Organization: Composite Structures Laboratory, Aerospace Engineering Department, University of Michigan</a:t>
            </a:r>
          </a:p>
          <a:p>
            <a:pPr algn="l"/>
            <a:r>
              <a:rPr lang="en-US" sz="1400" b="0" i="0" u="none" strike="noStrike" dirty="0">
                <a:solidFill>
                  <a:srgbClr val="000000"/>
                </a:solidFill>
                <a:effectLst/>
                <a:latin typeface="Calibri" panose="020F0502020204030204" pitchFamily="34" charset="0"/>
              </a:rPr>
              <a:t>Pursued technology area: Failure modeling of fiber reinforced composites </a:t>
            </a:r>
          </a:p>
          <a:p>
            <a:br>
              <a:rPr lang="en-US" sz="1400" dirty="0"/>
            </a:br>
            <a:endParaRPr lang="en-US" sz="1400" dirty="0"/>
          </a:p>
        </p:txBody>
      </p:sp>
      <p:sp>
        <p:nvSpPr>
          <p:cNvPr id="3" name="Rectangle 1">
            <a:extLst>
              <a:ext uri="{FF2B5EF4-FFF2-40B4-BE49-F238E27FC236}">
                <a16:creationId xmlns:a16="http://schemas.microsoft.com/office/drawing/2014/main" id="{EADCE046-59DF-DEF4-D75D-AE536F5BA930}"/>
              </a:ext>
            </a:extLst>
          </p:cNvPr>
          <p:cNvSpPr>
            <a:spLocks noChangeArrowheads="1"/>
          </p:cNvSpPr>
          <p:nvPr/>
        </p:nvSpPr>
        <p:spPr bwMode="auto">
          <a:xfrm>
            <a:off x="6096000" y="3940060"/>
            <a:ext cx="25984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err="1">
                <a:ln>
                  <a:noFill/>
                </a:ln>
                <a:solidFill>
                  <a:srgbClr val="000000"/>
                </a:solidFill>
                <a:effectLst/>
                <a:latin typeface="Calibri" panose="020F0502020204030204" pitchFamily="34" charset="0"/>
                <a:cs typeface="Calibri" panose="020F0502020204030204" pitchFamily="34" charset="0"/>
              </a:rPr>
              <a:t>Royan</a:t>
            </a:r>
            <a:r>
              <a:rPr kumimoji="0" lang="en-US" altLang="en-US" sz="1400" b="1"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a:t>
            </a:r>
            <a:r>
              <a:rPr lang="en-US" altLang="en-US" sz="1400" b="1" dirty="0" err="1">
                <a:solidFill>
                  <a:srgbClr val="000000"/>
                </a:solidFill>
                <a:latin typeface="Calibri" panose="020F0502020204030204" pitchFamily="34" charset="0"/>
                <a:cs typeface="Calibri" panose="020F0502020204030204" pitchFamily="34" charset="0"/>
              </a:rPr>
              <a:t>Demello</a:t>
            </a:r>
            <a:endParaRPr lang="en-US" altLang="en-US" sz="1400" b="1" dirty="0">
              <a:solidFill>
                <a:srgbClr val="000000"/>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Title: Assistant Research Scientist</a:t>
            </a:r>
            <a:endParaRPr kumimoji="0" lang="en-US" alt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Organization: </a:t>
            </a:r>
            <a:r>
              <a:rPr kumimoji="0" lang="en-US" altLang="en-US" sz="1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Aerospace Engineering, University of Michigan</a:t>
            </a:r>
            <a:endParaRPr kumimoji="0" lang="en-US" alt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Pursued technology area: </a:t>
            </a:r>
            <a:r>
              <a:rPr kumimoji="0" lang="en-US" altLang="en-US" sz="14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Finite element based software tool for progressive damage and failure modeling in composite materials and structures</a:t>
            </a:r>
            <a:r>
              <a:rPr lang="en-US" altLang="en-US" sz="1400" dirty="0">
                <a:latin typeface="Calibri" panose="020F0502020204030204" pitchFamily="34" charset="0"/>
                <a:cs typeface="Calibri" panose="020F0502020204030204" pitchFamily="34" charset="0"/>
              </a:rPr>
              <a:t>.</a:t>
            </a:r>
            <a:endParaRPr kumimoji="0" lang="en-US" altLang="en-US" sz="14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2A1CA37-714D-5ED3-D82D-F09E4412C7C5}"/>
              </a:ext>
            </a:extLst>
          </p:cNvPr>
          <p:cNvSpPr txBox="1"/>
          <p:nvPr/>
        </p:nvSpPr>
        <p:spPr>
          <a:xfrm>
            <a:off x="4034111" y="4248415"/>
            <a:ext cx="2007077" cy="1815882"/>
          </a:xfrm>
          <a:prstGeom prst="rect">
            <a:avLst/>
          </a:prstGeom>
          <a:noFill/>
        </p:spPr>
        <p:txBody>
          <a:bodyPr wrap="square">
            <a:spAutoFit/>
          </a:bodyPr>
          <a:lstStyle/>
          <a:p>
            <a:pPr marL="0" marR="0" algn="l">
              <a:spcBef>
                <a:spcPts val="0"/>
              </a:spcBef>
              <a:spcAft>
                <a:spcPts val="0"/>
              </a:spcAft>
            </a:pPr>
            <a:r>
              <a:rPr lang="en-US" sz="1400" b="1" i="0" u="none" strike="noStrike" dirty="0">
                <a:solidFill>
                  <a:srgbClr val="000000"/>
                </a:solidFill>
                <a:effectLst/>
              </a:rPr>
              <a:t>Sean </a:t>
            </a:r>
            <a:r>
              <a:rPr lang="en-US" sz="1400" b="1" dirty="0">
                <a:solidFill>
                  <a:srgbClr val="000000"/>
                </a:solidFill>
              </a:rPr>
              <a:t>Wu</a:t>
            </a:r>
          </a:p>
          <a:p>
            <a:pPr marL="0" marR="0" algn="l">
              <a:spcBef>
                <a:spcPts val="0"/>
              </a:spcBef>
              <a:spcAft>
                <a:spcPts val="0"/>
              </a:spcAft>
            </a:pPr>
            <a:r>
              <a:rPr lang="en-US" sz="1400" b="0" i="0" u="none" strike="noStrike" dirty="0">
                <a:solidFill>
                  <a:srgbClr val="000000"/>
                </a:solidFill>
                <a:effectLst/>
              </a:rPr>
              <a:t>Title: University Distinguished Professor</a:t>
            </a:r>
          </a:p>
          <a:p>
            <a:pPr marL="0" marR="0" algn="l">
              <a:spcBef>
                <a:spcPts val="0"/>
              </a:spcBef>
              <a:spcAft>
                <a:spcPts val="0"/>
              </a:spcAft>
            </a:pPr>
            <a:r>
              <a:rPr lang="en-US" sz="1400" b="0" i="0" u="none" strike="noStrike" dirty="0">
                <a:solidFill>
                  <a:srgbClr val="000000"/>
                </a:solidFill>
                <a:effectLst/>
              </a:rPr>
              <a:t>Organization: Wayne State University</a:t>
            </a:r>
          </a:p>
          <a:p>
            <a:pPr marL="0" marR="0" algn="l">
              <a:spcBef>
                <a:spcPts val="0"/>
              </a:spcBef>
              <a:spcAft>
                <a:spcPts val="0"/>
              </a:spcAft>
            </a:pPr>
            <a:r>
              <a:rPr lang="en-US" sz="1400" b="0" i="0" u="none" strike="noStrike" dirty="0">
                <a:solidFill>
                  <a:srgbClr val="000000"/>
                </a:solidFill>
                <a:effectLst/>
              </a:rPr>
              <a:t>Pursued technology area: Laser-assisted see-through technology</a:t>
            </a:r>
          </a:p>
        </p:txBody>
      </p:sp>
      <p:pic>
        <p:nvPicPr>
          <p:cNvPr id="6" name="Picture 5" descr="A person wearing glasses and a suit&#10;&#10;Description automatically generated">
            <a:extLst>
              <a:ext uri="{FF2B5EF4-FFF2-40B4-BE49-F238E27FC236}">
                <a16:creationId xmlns:a16="http://schemas.microsoft.com/office/drawing/2014/main" id="{D2BFCE97-60C1-08C8-ECCD-AA8CC786A175}"/>
              </a:ext>
            </a:extLst>
          </p:cNvPr>
          <p:cNvPicPr>
            <a:picLocks noChangeAspect="1"/>
          </p:cNvPicPr>
          <p:nvPr/>
        </p:nvPicPr>
        <p:blipFill>
          <a:blip r:embed="rId2"/>
          <a:stretch>
            <a:fillRect/>
          </a:stretch>
        </p:blipFill>
        <p:spPr>
          <a:xfrm>
            <a:off x="6271255" y="1585228"/>
            <a:ext cx="2247900" cy="2247900"/>
          </a:xfrm>
          <a:prstGeom prst="rect">
            <a:avLst/>
          </a:prstGeom>
        </p:spPr>
      </p:pic>
      <p:pic>
        <p:nvPicPr>
          <p:cNvPr id="7" name="Picture 6" descr="A person with his arms crossed&#10;&#10;Description automatically generated">
            <a:extLst>
              <a:ext uri="{FF2B5EF4-FFF2-40B4-BE49-F238E27FC236}">
                <a16:creationId xmlns:a16="http://schemas.microsoft.com/office/drawing/2014/main" id="{366342D5-FBCA-EBBE-ECE3-6AE16AE25507}"/>
              </a:ext>
            </a:extLst>
          </p:cNvPr>
          <p:cNvPicPr>
            <a:picLocks noChangeAspect="1"/>
          </p:cNvPicPr>
          <p:nvPr/>
        </p:nvPicPr>
        <p:blipFill>
          <a:blip r:embed="rId3"/>
          <a:stretch>
            <a:fillRect/>
          </a:stretch>
        </p:blipFill>
        <p:spPr>
          <a:xfrm>
            <a:off x="8809940" y="1580596"/>
            <a:ext cx="1692874" cy="2257165"/>
          </a:xfrm>
          <a:prstGeom prst="rect">
            <a:avLst/>
          </a:prstGeom>
        </p:spPr>
      </p:pic>
      <p:pic>
        <p:nvPicPr>
          <p:cNvPr id="9" name="Picture 8" descr="A person in a suit and tie&#10;&#10;Description automatically generated">
            <a:extLst>
              <a:ext uri="{FF2B5EF4-FFF2-40B4-BE49-F238E27FC236}">
                <a16:creationId xmlns:a16="http://schemas.microsoft.com/office/drawing/2014/main" id="{00D6D939-76E2-7D31-CE94-DF25D3B48720}"/>
              </a:ext>
            </a:extLst>
          </p:cNvPr>
          <p:cNvPicPr>
            <a:picLocks noChangeAspect="1"/>
          </p:cNvPicPr>
          <p:nvPr/>
        </p:nvPicPr>
        <p:blipFill>
          <a:blip r:embed="rId4"/>
          <a:stretch>
            <a:fillRect/>
          </a:stretch>
        </p:blipFill>
        <p:spPr>
          <a:xfrm>
            <a:off x="4045106" y="1580596"/>
            <a:ext cx="1755851" cy="2714358"/>
          </a:xfrm>
          <a:prstGeom prst="rect">
            <a:avLst/>
          </a:prstGeom>
        </p:spPr>
      </p:pic>
      <p:sp>
        <p:nvSpPr>
          <p:cNvPr id="10" name="TextBox 9">
            <a:extLst>
              <a:ext uri="{FF2B5EF4-FFF2-40B4-BE49-F238E27FC236}">
                <a16:creationId xmlns:a16="http://schemas.microsoft.com/office/drawing/2014/main" id="{3C6D72A8-E992-422B-1387-7C06544E0494}"/>
              </a:ext>
            </a:extLst>
          </p:cNvPr>
          <p:cNvSpPr txBox="1"/>
          <p:nvPr/>
        </p:nvSpPr>
        <p:spPr>
          <a:xfrm>
            <a:off x="763449" y="4068155"/>
            <a:ext cx="4816201" cy="1815882"/>
          </a:xfrm>
          <a:prstGeom prst="rect">
            <a:avLst/>
          </a:prstGeom>
          <a:noFill/>
        </p:spPr>
        <p:txBody>
          <a:bodyPr wrap="square">
            <a:spAutoFit/>
          </a:bodyPr>
          <a:lstStyle/>
          <a:p>
            <a:pPr marL="0" marR="0" algn="l">
              <a:spcBef>
                <a:spcPts val="0"/>
              </a:spcBef>
              <a:spcAft>
                <a:spcPts val="0"/>
              </a:spcAft>
            </a:pPr>
            <a:r>
              <a:rPr lang="en-US" sz="1600" b="1" i="0" u="none" strike="noStrike" dirty="0" err="1">
                <a:solidFill>
                  <a:schemeClr val="bg2">
                    <a:lumMod val="25000"/>
                  </a:schemeClr>
                </a:solidFill>
                <a:effectLst/>
                <a:latin typeface="Calibri" panose="020F0502020204030204" pitchFamily="34" charset="0"/>
                <a:cs typeface="Calibri" panose="020F0502020204030204" pitchFamily="34" charset="0"/>
              </a:rPr>
              <a:t>Rathindra</a:t>
            </a:r>
            <a:r>
              <a:rPr lang="en-US" sz="1600" b="1" i="0" u="none" strike="noStrike" dirty="0">
                <a:solidFill>
                  <a:schemeClr val="bg2">
                    <a:lumMod val="25000"/>
                  </a:schemeClr>
                </a:solidFill>
                <a:effectLst/>
                <a:latin typeface="Calibri" panose="020F0502020204030204" pitchFamily="34" charset="0"/>
                <a:cs typeface="Calibri" panose="020F0502020204030204" pitchFamily="34" charset="0"/>
              </a:rPr>
              <a:t> “Babu” </a:t>
            </a:r>
            <a:r>
              <a:rPr lang="en-US" sz="1600" b="1" i="0" u="none" strike="noStrike" dirty="0" err="1">
                <a:solidFill>
                  <a:schemeClr val="bg2">
                    <a:lumMod val="25000"/>
                  </a:schemeClr>
                </a:solidFill>
                <a:effectLst/>
                <a:latin typeface="Calibri" panose="020F0502020204030204" pitchFamily="34" charset="0"/>
                <a:cs typeface="Calibri" panose="020F0502020204030204" pitchFamily="34" charset="0"/>
              </a:rPr>
              <a:t>DasGupta</a:t>
            </a:r>
            <a:r>
              <a:rPr lang="en-US" sz="1600" b="1" i="0" u="none" strike="noStrike" dirty="0">
                <a:solidFill>
                  <a:schemeClr val="bg2">
                    <a:lumMod val="25000"/>
                  </a:schemeClr>
                </a:solidFill>
                <a:effectLst/>
                <a:latin typeface="Calibri" panose="020F0502020204030204" pitchFamily="34" charset="0"/>
                <a:cs typeface="Calibri" panose="020F0502020204030204" pitchFamily="34" charset="0"/>
              </a:rPr>
              <a:t> </a:t>
            </a:r>
          </a:p>
          <a:p>
            <a:r>
              <a:rPr lang="en-US" sz="1600" dirty="0">
                <a:solidFill>
                  <a:schemeClr val="bg2">
                    <a:lumMod val="25000"/>
                  </a:schemeClr>
                </a:solidFill>
                <a:latin typeface="Calibri" panose="020F0502020204030204" pitchFamily="34" charset="0"/>
                <a:cs typeface="Calibri" panose="020F0502020204030204" pitchFamily="34" charset="0"/>
              </a:rPr>
              <a:t>I-Corps Outreach Specialist &amp;</a:t>
            </a:r>
          </a:p>
          <a:p>
            <a:r>
              <a:rPr lang="en-US" sz="1600" dirty="0">
                <a:solidFill>
                  <a:schemeClr val="bg2">
                    <a:lumMod val="25000"/>
                  </a:schemeClr>
                </a:solidFill>
                <a:latin typeface="Calibri" panose="020F0502020204030204" pitchFamily="34" charset="0"/>
                <a:cs typeface="Calibri" panose="020F0502020204030204" pitchFamily="34" charset="0"/>
              </a:rPr>
              <a:t>Regional I-Corps Instructor</a:t>
            </a:r>
          </a:p>
          <a:p>
            <a:r>
              <a:rPr lang="en-US" sz="1600" dirty="0">
                <a:solidFill>
                  <a:schemeClr val="bg2">
                    <a:lumMod val="25000"/>
                  </a:schemeClr>
                </a:solidFill>
                <a:latin typeface="Calibri" panose="020F0502020204030204" pitchFamily="34" charset="0"/>
                <a:cs typeface="Calibri" panose="020F0502020204030204" pitchFamily="34" charset="0"/>
              </a:rPr>
              <a:t>University of Michigan </a:t>
            </a:r>
          </a:p>
          <a:p>
            <a:r>
              <a:rPr lang="en-US" sz="1600" dirty="0">
                <a:solidFill>
                  <a:schemeClr val="bg2">
                    <a:lumMod val="25000"/>
                  </a:schemeClr>
                </a:solidFill>
                <a:latin typeface="Calibri" panose="020F0502020204030204" pitchFamily="34" charset="0"/>
                <a:cs typeface="Calibri" panose="020F0502020204030204" pitchFamily="34" charset="0"/>
              </a:rPr>
              <a:t>Great Lakes Region I-Corps Hub</a:t>
            </a:r>
          </a:p>
          <a:p>
            <a:br>
              <a:rPr lang="en-US" sz="1600" dirty="0">
                <a:solidFill>
                  <a:schemeClr val="bg2">
                    <a:lumMod val="25000"/>
                  </a:schemeClr>
                </a:solidFill>
                <a:latin typeface="Calibri" panose="020F0502020204030204" pitchFamily="34" charset="0"/>
                <a:cs typeface="Calibri" panose="020F0502020204030204" pitchFamily="34" charset="0"/>
              </a:rPr>
            </a:br>
            <a:endParaRPr lang="en-US" sz="1600" b="0" i="0" u="none" strike="noStrike" dirty="0">
              <a:solidFill>
                <a:schemeClr val="bg2">
                  <a:lumMod val="25000"/>
                </a:schemeClr>
              </a:solidFill>
              <a:effectLst/>
              <a:latin typeface="Calibri" panose="020F0502020204030204" pitchFamily="34" charset="0"/>
              <a:cs typeface="Calibri" panose="020F0502020204030204" pitchFamily="34" charset="0"/>
            </a:endParaRPr>
          </a:p>
        </p:txBody>
      </p:sp>
      <p:pic>
        <p:nvPicPr>
          <p:cNvPr id="11" name="Picture 10" descr="A person wearing a suit and tie&#10;&#10;Description automatically generated">
            <a:extLst>
              <a:ext uri="{FF2B5EF4-FFF2-40B4-BE49-F238E27FC236}">
                <a16:creationId xmlns:a16="http://schemas.microsoft.com/office/drawing/2014/main" id="{0F7368A9-185A-05D4-4C0C-518BC5F3A14E}"/>
              </a:ext>
            </a:extLst>
          </p:cNvPr>
          <p:cNvPicPr>
            <a:picLocks noChangeAspect="1"/>
          </p:cNvPicPr>
          <p:nvPr/>
        </p:nvPicPr>
        <p:blipFill>
          <a:blip r:embed="rId5"/>
          <a:stretch>
            <a:fillRect/>
          </a:stretch>
        </p:blipFill>
        <p:spPr>
          <a:xfrm>
            <a:off x="763449" y="1573480"/>
            <a:ext cx="2839917" cy="2438400"/>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9405C6-2BF3-F17E-7AC8-EF167D5BCA7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3ACB731-6DA0-EE40-98EB-7A0EB0ADA2C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45A2971D-F1E0-BBE6-BE9F-1E3FED2281E3}"/>
              </a:ext>
            </a:extLst>
          </p:cNvPr>
          <p:cNvSpPr txBox="1">
            <a:spLocks/>
          </p:cNvSpPr>
          <p:nvPr/>
        </p:nvSpPr>
        <p:spPr>
          <a:xfrm>
            <a:off x="0" y="0"/>
            <a:ext cx="12170664" cy="731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j-ea"/>
                <a:cs typeface="Arial"/>
              </a:rPr>
              <a:t>Innovation Corps (I-Corps) Pilot Overview</a:t>
            </a:r>
          </a:p>
        </p:txBody>
      </p:sp>
      <p:sp>
        <p:nvSpPr>
          <p:cNvPr id="13" name="Rectangle 12">
            <a:extLst>
              <a:ext uri="{FF2B5EF4-FFF2-40B4-BE49-F238E27FC236}">
                <a16:creationId xmlns:a16="http://schemas.microsoft.com/office/drawing/2014/main" id="{DD25B4E4-9909-09F6-8D34-6AC069AE8151}"/>
              </a:ext>
            </a:extLst>
          </p:cNvPr>
          <p:cNvSpPr/>
          <p:nvPr/>
        </p:nvSpPr>
        <p:spPr>
          <a:xfrm>
            <a:off x="112203" y="1320028"/>
            <a:ext cx="6027641" cy="770123"/>
          </a:xfrm>
          <a:prstGeom prst="rect">
            <a:avLst/>
          </a:prstGeom>
          <a:solidFill>
            <a:srgbClr val="0B3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86"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2549C1A-6523-ACD6-C185-C830F8DFB0F2}"/>
              </a:ext>
            </a:extLst>
          </p:cNvPr>
          <p:cNvSpPr txBox="1"/>
          <p:nvPr/>
        </p:nvSpPr>
        <p:spPr>
          <a:xfrm>
            <a:off x="103791" y="794865"/>
            <a:ext cx="5992209" cy="267765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Are you ready for your innovation to take off?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Join NASA’s Innovation Corps Pilot today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a:p>
            <a:pPr marL="0" marR="0" lvl="0" indent="0" algn="ctr" defTabSz="130624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Apply to participate in an immersive entrepreneurship training  designed to help you take your idea from the lab to the marketplace. The opportunity is designed for not-for-profit entities, such as academia &amp; nonprofit research institutions. </a:t>
            </a:r>
          </a:p>
          <a:p>
            <a:pPr marL="0" marR="0" lvl="0" indent="0" algn="ctr" defTabSz="130624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5" name="TextBox 14">
            <a:extLst>
              <a:ext uri="{FF2B5EF4-FFF2-40B4-BE49-F238E27FC236}">
                <a16:creationId xmlns:a16="http://schemas.microsoft.com/office/drawing/2014/main" id="{E767D8BE-4E10-EF88-FFD2-F21DF1885922}"/>
              </a:ext>
            </a:extLst>
          </p:cNvPr>
          <p:cNvSpPr txBox="1"/>
          <p:nvPr/>
        </p:nvSpPr>
        <p:spPr>
          <a:xfrm>
            <a:off x="103791" y="3448784"/>
            <a:ext cx="6027642" cy="327269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762"/>
              </a:spcAft>
              <a:buClrTx/>
              <a:buSzTx/>
              <a:buFontTx/>
              <a:buNone/>
              <a:tabLst/>
              <a:defRPr/>
            </a:pP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Build your capabilities through the NASA </a:t>
            </a:r>
            <a:b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Innovation Corps:</a:t>
            </a:r>
          </a:p>
          <a:p>
            <a:pPr marL="217707" marR="0" lvl="0" indent="-217707" algn="l" defTabSz="457200" rtl="0" eaLnBrk="1" fontAlgn="auto" latinLnBrk="0" hangingPunct="1">
              <a:lnSpc>
                <a:spcPct val="100000"/>
              </a:lnSpc>
              <a:spcBef>
                <a:spcPts val="0"/>
              </a:spcBef>
              <a:spcAft>
                <a:spcPts val="762"/>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Informed decision-making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to facilitate research and/or technology transitions and new NASA funding opportunities</a:t>
            </a:r>
          </a:p>
          <a:p>
            <a:pPr marL="217707" marR="0" lvl="0" indent="-217707" algn="l" defTabSz="457200" rtl="0" eaLnBrk="1" fontAlgn="auto" latinLnBrk="0" hangingPunct="1">
              <a:lnSpc>
                <a:spcPct val="100000"/>
              </a:lnSpc>
              <a:spcBef>
                <a:spcPts val="0"/>
              </a:spcBef>
              <a:spcAft>
                <a:spcPts val="762"/>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Facilitated focus and inspiration on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commercial potential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of proposed research and/or technology</a:t>
            </a:r>
          </a:p>
          <a:p>
            <a:pPr marL="217707" marR="0" lvl="0" indent="-217707" algn="l" defTabSz="457200" rtl="0" eaLnBrk="1" fontAlgn="auto" latinLnBrk="0" hangingPunct="1">
              <a:lnSpc>
                <a:spcPct val="100000"/>
              </a:lnSpc>
              <a:spcBef>
                <a:spcPts val="0"/>
              </a:spcBef>
              <a:spcAft>
                <a:spcPts val="762"/>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Advanced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workforce development opportunities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science missions and space technology by preparing students with a foundational education in entrepreneurship</a:t>
            </a:r>
          </a:p>
          <a:p>
            <a:pPr marL="217707" marR="0" lvl="0" indent="-217707" algn="l" defTabSz="457200" rtl="0" eaLnBrk="1" fontAlgn="auto" latinLnBrk="0" hangingPunct="1">
              <a:lnSpc>
                <a:spcPct val="100000"/>
              </a:lnSpc>
              <a:spcBef>
                <a:spcPts val="0"/>
              </a:spcBef>
              <a:spcAft>
                <a:spcPts val="762"/>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Enhanced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entrepreneurial mindsets</a:t>
            </a:r>
          </a:p>
        </p:txBody>
      </p:sp>
      <p:pic>
        <p:nvPicPr>
          <p:cNvPr id="17" name="Picture 16">
            <a:extLst>
              <a:ext uri="{FF2B5EF4-FFF2-40B4-BE49-F238E27FC236}">
                <a16:creationId xmlns:a16="http://schemas.microsoft.com/office/drawing/2014/main" id="{7162A633-A00C-02B4-8E6D-12FBFC754258}"/>
              </a:ext>
            </a:extLst>
          </p:cNvPr>
          <p:cNvPicPr>
            <a:picLocks noChangeAspect="1"/>
          </p:cNvPicPr>
          <p:nvPr/>
        </p:nvPicPr>
        <p:blipFill>
          <a:blip r:embed="rId3"/>
          <a:stretch>
            <a:fillRect/>
          </a:stretch>
        </p:blipFill>
        <p:spPr>
          <a:xfrm>
            <a:off x="6298019" y="2062480"/>
            <a:ext cx="1731463" cy="4795520"/>
          </a:xfrm>
          <a:prstGeom prst="rect">
            <a:avLst/>
          </a:prstGeom>
        </p:spPr>
      </p:pic>
      <p:pic>
        <p:nvPicPr>
          <p:cNvPr id="18" name="Picture 17">
            <a:extLst>
              <a:ext uri="{FF2B5EF4-FFF2-40B4-BE49-F238E27FC236}">
                <a16:creationId xmlns:a16="http://schemas.microsoft.com/office/drawing/2014/main" id="{1A5AD68D-D606-6AD0-B7F6-6984D8C3DCB7}"/>
              </a:ext>
            </a:extLst>
          </p:cNvPr>
          <p:cNvPicPr>
            <a:picLocks noChangeAspect="1"/>
          </p:cNvPicPr>
          <p:nvPr/>
        </p:nvPicPr>
        <p:blipFill>
          <a:blip r:embed="rId4"/>
          <a:stretch>
            <a:fillRect/>
          </a:stretch>
        </p:blipFill>
        <p:spPr>
          <a:xfrm>
            <a:off x="6482439" y="788888"/>
            <a:ext cx="1362621" cy="1216223"/>
          </a:xfrm>
          <a:prstGeom prst="rect">
            <a:avLst/>
          </a:prstGeom>
        </p:spPr>
      </p:pic>
      <p:sp>
        <p:nvSpPr>
          <p:cNvPr id="19" name="TextBox 18">
            <a:extLst>
              <a:ext uri="{FF2B5EF4-FFF2-40B4-BE49-F238E27FC236}">
                <a16:creationId xmlns:a16="http://schemas.microsoft.com/office/drawing/2014/main" id="{ED882C13-5FB7-263C-53FC-B1B808A2DDCE}"/>
              </a:ext>
            </a:extLst>
          </p:cNvPr>
          <p:cNvSpPr txBox="1"/>
          <p:nvPr/>
        </p:nvSpPr>
        <p:spPr>
          <a:xfrm>
            <a:off x="8142133" y="1004778"/>
            <a:ext cx="3946076" cy="53553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Interested in exploring potential customers?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Form your team and apply today for a </a:t>
            </a: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$10k grant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support your team &amp; customer discovery. Subsequent funding up to</a:t>
            </a:r>
            <a:r>
              <a:rPr kumimoji="0" lang="en-US" sz="1800" b="0" i="0" u="none" strike="noStrike" kern="1200" cap="none" spc="0" normalizeH="0" baseline="0" noProof="0" dirty="0">
                <a:ln>
                  <a:noFill/>
                </a:ln>
                <a:solidFill>
                  <a:srgbClr val="0B3D91"/>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$40k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will also be available.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Easy lift proposal - 6 pages or less - due to NSPIRES by: </a:t>
            </a:r>
          </a:p>
          <a:p>
            <a:pPr marL="217707" marR="0" lvl="0" indent="-217707"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September 8, 2023</a:t>
            </a:r>
          </a:p>
          <a:p>
            <a:pPr marL="217707" marR="0" lvl="0" indent="-217707"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January 26, 2024</a:t>
            </a:r>
          </a:p>
          <a:p>
            <a:pPr marL="217707" marR="0" lvl="0" indent="-217707"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March 29, 2024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B3D91"/>
                </a:solidFill>
                <a:effectLst/>
                <a:uLnTx/>
                <a:uFillTx/>
                <a:latin typeface="Calibri" panose="020F0502020204030204"/>
                <a:ea typeface="+mn-ea"/>
                <a:cs typeface="+mn-cs"/>
              </a:rPr>
              <a:t>Stay Connected</a:t>
            </a:r>
            <a:endParaRPr kumimoji="0" lang="en-US" sz="1800" b="0" i="0" u="none" strike="noStrike" kern="1200" cap="none" spc="0" normalizeH="0" baseline="0" noProof="0" dirty="0">
              <a:ln>
                <a:noFill/>
              </a:ln>
              <a:solidFill>
                <a:srgbClr val="0B3D91"/>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 NSPIRES account and subscribe to the newsletters for reminders and updates and read the full solicitation for the most accurate and up-to-date information.</a:t>
            </a:r>
          </a:p>
        </p:txBody>
      </p:sp>
    </p:spTree>
    <p:extLst>
      <p:ext uri="{BB962C8B-B14F-4D97-AF65-F5344CB8AC3E}">
        <p14:creationId xmlns:p14="http://schemas.microsoft.com/office/powerpoint/2010/main" val="2207046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map of the united states&#10;&#10;Description automatically generated">
            <a:extLst>
              <a:ext uri="{FF2B5EF4-FFF2-40B4-BE49-F238E27FC236}">
                <a16:creationId xmlns:a16="http://schemas.microsoft.com/office/drawing/2014/main" id="{6CE74CE0-94F9-6374-CAAB-E40D2B660461}"/>
              </a:ext>
            </a:extLst>
          </p:cNvPr>
          <p:cNvPicPr>
            <a:picLocks noChangeAspect="1"/>
          </p:cNvPicPr>
          <p:nvPr/>
        </p:nvPicPr>
        <p:blipFill rotWithShape="1">
          <a:blip r:embed="rId3"/>
          <a:srcRect r="888" b="-1"/>
          <a:stretch/>
        </p:blipFill>
        <p:spPr>
          <a:xfrm>
            <a:off x="-3047" y="10"/>
            <a:ext cx="12191999" cy="6857990"/>
          </a:xfrm>
          <a:prstGeom prst="rect">
            <a:avLst/>
          </a:prstGeom>
        </p:spPr>
      </p:pic>
      <p:sp>
        <p:nvSpPr>
          <p:cNvPr id="21"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2">
            <a:extLst>
              <a:ext uri="{FF2B5EF4-FFF2-40B4-BE49-F238E27FC236}">
                <a16:creationId xmlns:a16="http://schemas.microsoft.com/office/drawing/2014/main" id="{40EEB302-A30B-3D97-0A7B-99E9728D3D3F}"/>
              </a:ext>
            </a:extLst>
          </p:cNvPr>
          <p:cNvSpPr txBox="1">
            <a:spLocks/>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6510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FFFFFF"/>
                </a:solidFill>
                <a:effectLst/>
                <a:uLnTx/>
                <a:uFillTx/>
                <a:latin typeface="Calibri Light" panose="020F0302020204030204"/>
                <a:ea typeface="+mj-ea"/>
                <a:cs typeface="+mj-cs"/>
              </a:rPr>
              <a:t>NSF I-Corps Partners: </a:t>
            </a:r>
          </a:p>
          <a:p>
            <a:pPr marL="165100" marR="0" lvl="0" indent="0" algn="ctr" defTabSz="914400" rtl="0" eaLnBrk="1" fontAlgn="auto" latinLnBrk="0" hangingPunct="1">
              <a:lnSpc>
                <a:spcPct val="90000"/>
              </a:lnSpc>
              <a:spcBef>
                <a:spcPct val="0"/>
              </a:spcBef>
              <a:spcAft>
                <a:spcPts val="600"/>
              </a:spcAft>
              <a:buClrTx/>
              <a:buSzTx/>
              <a:buFontTx/>
              <a:buNone/>
              <a:tabLst/>
              <a:defRPr/>
            </a:pPr>
            <a:r>
              <a:rPr kumimoji="0" lang="en-US" sz="5200" b="1" i="0" u="none" strike="noStrike" kern="1200" cap="none" spc="0" normalizeH="0" baseline="0" noProof="0" dirty="0">
                <a:ln>
                  <a:noFill/>
                </a:ln>
                <a:solidFill>
                  <a:srgbClr val="FFFFFF"/>
                </a:solidFill>
                <a:effectLst/>
                <a:uLnTx/>
                <a:uFillTx/>
                <a:latin typeface="Calibri Light" panose="020F0302020204030204"/>
                <a:ea typeface="+mj-ea"/>
                <a:cs typeface="+mj-cs"/>
              </a:rPr>
              <a:t>Sign-Up with a Regional Hub</a:t>
            </a:r>
          </a:p>
        </p:txBody>
      </p:sp>
      <p:sp>
        <p:nvSpPr>
          <p:cNvPr id="3" name="Slide Number Placeholder 2">
            <a:extLst>
              <a:ext uri="{FF2B5EF4-FFF2-40B4-BE49-F238E27FC236}">
                <a16:creationId xmlns:a16="http://schemas.microsoft.com/office/drawing/2014/main" id="{57A9B12C-930A-F14A-6660-5E91C0F1354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3ACB731-6DA0-EE40-98EB-7A0EB0ADA2C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45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33FD24-022D-BEAE-00B4-98581364ABC9}"/>
              </a:ext>
            </a:extLst>
          </p:cNvPr>
          <p:cNvPicPr>
            <a:picLocks noChangeAspect="1"/>
          </p:cNvPicPr>
          <p:nvPr/>
        </p:nvPicPr>
        <p:blipFill>
          <a:blip r:embed="rId2"/>
          <a:stretch>
            <a:fillRect/>
          </a:stretch>
        </p:blipFill>
        <p:spPr>
          <a:xfrm>
            <a:off x="1762124" y="5114926"/>
            <a:ext cx="9439275" cy="1581150"/>
          </a:xfrm>
          <a:prstGeom prst="rect">
            <a:avLst/>
          </a:prstGeom>
        </p:spPr>
      </p:pic>
      <p:sp>
        <p:nvSpPr>
          <p:cNvPr id="9" name="TextBox 8">
            <a:extLst>
              <a:ext uri="{FF2B5EF4-FFF2-40B4-BE49-F238E27FC236}">
                <a16:creationId xmlns:a16="http://schemas.microsoft.com/office/drawing/2014/main" id="{BB9A0BBE-6665-1F4B-B94D-3DEDCC69A349}"/>
              </a:ext>
            </a:extLst>
          </p:cNvPr>
          <p:cNvSpPr txBox="1"/>
          <p:nvPr/>
        </p:nvSpPr>
        <p:spPr>
          <a:xfrm>
            <a:off x="2827940" y="1746494"/>
            <a:ext cx="6744282" cy="646331"/>
          </a:xfrm>
          <a:prstGeom prst="rect">
            <a:avLst/>
          </a:prstGeom>
          <a:noFill/>
        </p:spPr>
        <p:txBody>
          <a:bodyPr wrap="none" rtlCol="0">
            <a:spAutoFit/>
          </a:bodyPr>
          <a:lstStyle/>
          <a:p>
            <a:r>
              <a:rPr lang="en-US" sz="3600" b="1" dirty="0"/>
              <a:t>FAITH-BASED ENTREPRENEURSHIP</a:t>
            </a:r>
          </a:p>
        </p:txBody>
      </p:sp>
      <p:sp>
        <p:nvSpPr>
          <p:cNvPr id="10" name="TextBox 9">
            <a:extLst>
              <a:ext uri="{FF2B5EF4-FFF2-40B4-BE49-F238E27FC236}">
                <a16:creationId xmlns:a16="http://schemas.microsoft.com/office/drawing/2014/main" id="{8C30B8D2-B3FE-E6F0-989F-6BB4C999C16D}"/>
              </a:ext>
            </a:extLst>
          </p:cNvPr>
          <p:cNvSpPr txBox="1"/>
          <p:nvPr/>
        </p:nvSpPr>
        <p:spPr>
          <a:xfrm>
            <a:off x="2816975" y="4378811"/>
            <a:ext cx="7329571" cy="646331"/>
          </a:xfrm>
          <a:prstGeom prst="rect">
            <a:avLst/>
          </a:prstGeom>
          <a:noFill/>
        </p:spPr>
        <p:txBody>
          <a:bodyPr wrap="none" rtlCol="0">
            <a:spAutoFit/>
          </a:bodyPr>
          <a:lstStyle/>
          <a:p>
            <a:r>
              <a:rPr lang="en-US" sz="3600" b="1" dirty="0"/>
              <a:t>EVIDENCE-BASED ENTREPRENEURHIP</a:t>
            </a:r>
          </a:p>
        </p:txBody>
      </p:sp>
      <p:pic>
        <p:nvPicPr>
          <p:cNvPr id="11" name="Picture 10">
            <a:extLst>
              <a:ext uri="{FF2B5EF4-FFF2-40B4-BE49-F238E27FC236}">
                <a16:creationId xmlns:a16="http://schemas.microsoft.com/office/drawing/2014/main" id="{0727C09C-008D-4DE5-FBC0-C79C0A963C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4426" y="2303641"/>
            <a:ext cx="2096969" cy="1675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a:extLst>
              <a:ext uri="{FF2B5EF4-FFF2-40B4-BE49-F238E27FC236}">
                <a16:creationId xmlns:a16="http://schemas.microsoft.com/office/drawing/2014/main" id="{16D9A220-3DEE-D658-58EE-F47045AD5C28}"/>
              </a:ext>
            </a:extLst>
          </p:cNvPr>
          <p:cNvSpPr txBox="1"/>
          <p:nvPr/>
        </p:nvSpPr>
        <p:spPr>
          <a:xfrm>
            <a:off x="5918402" y="4078881"/>
            <a:ext cx="563359" cy="523220"/>
          </a:xfrm>
          <a:prstGeom prst="rect">
            <a:avLst/>
          </a:prstGeom>
          <a:noFill/>
        </p:spPr>
        <p:txBody>
          <a:bodyPr wrap="none" rtlCol="0">
            <a:spAutoFit/>
          </a:bodyPr>
          <a:lstStyle/>
          <a:p>
            <a:r>
              <a:rPr lang="en-US" sz="2800" b="1" dirty="0"/>
              <a:t>VS</a:t>
            </a:r>
          </a:p>
        </p:txBody>
      </p:sp>
      <p:pic>
        <p:nvPicPr>
          <p:cNvPr id="14" name="Picture 13">
            <a:extLst>
              <a:ext uri="{FF2B5EF4-FFF2-40B4-BE49-F238E27FC236}">
                <a16:creationId xmlns:a16="http://schemas.microsoft.com/office/drawing/2014/main" id="{7F354B07-B65B-37C9-985E-C72FF4C953B9}"/>
              </a:ext>
            </a:extLst>
          </p:cNvPr>
          <p:cNvPicPr>
            <a:picLocks noChangeAspect="1"/>
          </p:cNvPicPr>
          <p:nvPr/>
        </p:nvPicPr>
        <p:blipFill>
          <a:blip r:embed="rId4"/>
          <a:stretch>
            <a:fillRect/>
          </a:stretch>
        </p:blipFill>
        <p:spPr>
          <a:xfrm>
            <a:off x="2124075" y="173921"/>
            <a:ext cx="8543925" cy="1653683"/>
          </a:xfrm>
          <a:prstGeom prst="rect">
            <a:avLst/>
          </a:prstGeom>
        </p:spPr>
      </p:pic>
      <p:sp>
        <p:nvSpPr>
          <p:cNvPr id="16" name="TextBox 15">
            <a:extLst>
              <a:ext uri="{FF2B5EF4-FFF2-40B4-BE49-F238E27FC236}">
                <a16:creationId xmlns:a16="http://schemas.microsoft.com/office/drawing/2014/main" id="{815E4B94-4C1F-CAA2-64ED-E2A598455CA7}"/>
              </a:ext>
            </a:extLst>
          </p:cNvPr>
          <p:cNvSpPr txBox="1"/>
          <p:nvPr/>
        </p:nvSpPr>
        <p:spPr>
          <a:xfrm>
            <a:off x="5348984" y="2271237"/>
            <a:ext cx="1987852" cy="646331"/>
          </a:xfrm>
          <a:prstGeom prst="rect">
            <a:avLst/>
          </a:prstGeom>
          <a:noFill/>
        </p:spPr>
        <p:txBody>
          <a:bodyPr wrap="none" rtlCol="0">
            <a:spAutoFit/>
          </a:bodyPr>
          <a:lstStyle/>
          <a:p>
            <a:pPr algn="ctr"/>
            <a:r>
              <a:rPr lang="en-US" dirty="0">
                <a:solidFill>
                  <a:schemeClr val="bg1"/>
                </a:solidFill>
              </a:rPr>
              <a:t>Web Van, Pets.com</a:t>
            </a:r>
          </a:p>
          <a:p>
            <a:pPr algn="ctr"/>
            <a:r>
              <a:rPr lang="en-US" dirty="0">
                <a:solidFill>
                  <a:schemeClr val="bg1"/>
                </a:solidFill>
              </a:rPr>
              <a:t>Solyndra</a:t>
            </a:r>
          </a:p>
        </p:txBody>
      </p:sp>
    </p:spTree>
    <p:extLst>
      <p:ext uri="{BB962C8B-B14F-4D97-AF65-F5344CB8AC3E}">
        <p14:creationId xmlns:p14="http://schemas.microsoft.com/office/powerpoint/2010/main" val="18172404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fld id="{F9A37EFC-1B87-354E-B8D4-B33AA1ED9C2B}" type="slidenum">
              <a:rPr lang="en-US" sz="1400" b="0">
                <a:latin typeface="Arial" charset="0"/>
              </a:rPr>
              <a:pPr eaLnBrk="1" hangingPunct="1"/>
              <a:t>7</a:t>
            </a:fld>
            <a:endParaRPr lang="en-US" sz="1400" b="0">
              <a:latin typeface="Arial" charset="0"/>
            </a:endParaRPr>
          </a:p>
        </p:txBody>
      </p:sp>
      <p:sp>
        <p:nvSpPr>
          <p:cNvPr id="30722" name="Rectangle 2"/>
          <p:cNvSpPr>
            <a:spLocks noChangeArrowheads="1"/>
          </p:cNvSpPr>
          <p:nvPr/>
        </p:nvSpPr>
        <p:spPr bwMode="auto">
          <a:xfrm>
            <a:off x="2911475" y="876301"/>
            <a:ext cx="7067550" cy="5510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dirty="0"/>
          </a:p>
        </p:txBody>
      </p:sp>
      <p:grpSp>
        <p:nvGrpSpPr>
          <p:cNvPr id="3" name="Group 6"/>
          <p:cNvGrpSpPr>
            <a:grpSpLocks/>
          </p:cNvGrpSpPr>
          <p:nvPr/>
        </p:nvGrpSpPr>
        <p:grpSpPr bwMode="auto">
          <a:xfrm>
            <a:off x="2940050" y="1995488"/>
            <a:ext cx="641350" cy="4405312"/>
            <a:chOff x="1008" y="1248"/>
            <a:chExt cx="404" cy="2775"/>
          </a:xfrm>
        </p:grpSpPr>
        <p:sp>
          <p:nvSpPr>
            <p:cNvPr id="30780" name="Line 7"/>
            <p:cNvSpPr>
              <a:spLocks noChangeShapeType="1"/>
            </p:cNvSpPr>
            <p:nvPr/>
          </p:nvSpPr>
          <p:spPr bwMode="auto">
            <a:xfrm>
              <a:off x="1200" y="1248"/>
              <a:ext cx="0" cy="2496"/>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81" name="Text Box 8"/>
            <p:cNvSpPr txBox="1">
              <a:spLocks noChangeArrowheads="1"/>
            </p:cNvSpPr>
            <p:nvPr/>
          </p:nvSpPr>
          <p:spPr bwMode="auto">
            <a:xfrm>
              <a:off x="1008" y="3792"/>
              <a:ext cx="40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800">
                  <a:latin typeface="Arial" charset="0"/>
                </a:rPr>
                <a:t>NSF</a:t>
              </a:r>
            </a:p>
          </p:txBody>
        </p:sp>
      </p:grpSp>
      <p:grpSp>
        <p:nvGrpSpPr>
          <p:cNvPr id="12" name="Group 29"/>
          <p:cNvGrpSpPr>
            <a:grpSpLocks/>
          </p:cNvGrpSpPr>
          <p:nvPr/>
        </p:nvGrpSpPr>
        <p:grpSpPr bwMode="auto">
          <a:xfrm>
            <a:off x="3178175" y="2819400"/>
            <a:ext cx="3924300" cy="2514600"/>
            <a:chOff x="1042" y="1776"/>
            <a:chExt cx="2472" cy="1584"/>
          </a:xfrm>
        </p:grpSpPr>
        <p:sp>
          <p:nvSpPr>
            <p:cNvPr id="30760" name="Freeform 30"/>
            <p:cNvSpPr>
              <a:spLocks/>
            </p:cNvSpPr>
            <p:nvPr/>
          </p:nvSpPr>
          <p:spPr bwMode="auto">
            <a:xfrm>
              <a:off x="1042" y="1776"/>
              <a:ext cx="2472" cy="1329"/>
            </a:xfrm>
            <a:custGeom>
              <a:avLst/>
              <a:gdLst>
                <a:gd name="T0" fmla="*/ 0 w 2472"/>
                <a:gd name="T1" fmla="*/ 889 h 1329"/>
                <a:gd name="T2" fmla="*/ 126 w 2472"/>
                <a:gd name="T3" fmla="*/ 139 h 1329"/>
                <a:gd name="T4" fmla="*/ 510 w 2472"/>
                <a:gd name="T5" fmla="*/ 55 h 1329"/>
                <a:gd name="T6" fmla="*/ 1028 w 2472"/>
                <a:gd name="T7" fmla="*/ 414 h 1329"/>
                <a:gd name="T8" fmla="*/ 1842 w 2472"/>
                <a:gd name="T9" fmla="*/ 1168 h 1329"/>
                <a:gd name="T10" fmla="*/ 2472 w 2472"/>
                <a:gd name="T11" fmla="*/ 1329 h 1329"/>
                <a:gd name="T12" fmla="*/ 0 60000 65536"/>
                <a:gd name="T13" fmla="*/ 0 60000 65536"/>
                <a:gd name="T14" fmla="*/ 0 60000 65536"/>
                <a:gd name="T15" fmla="*/ 0 60000 65536"/>
                <a:gd name="T16" fmla="*/ 0 60000 65536"/>
                <a:gd name="T17" fmla="*/ 0 60000 65536"/>
                <a:gd name="T18" fmla="*/ 0 w 2472"/>
                <a:gd name="T19" fmla="*/ 0 h 1329"/>
                <a:gd name="T20" fmla="*/ 2472 w 2472"/>
                <a:gd name="T21" fmla="*/ 1329 h 1329"/>
              </a:gdLst>
              <a:ahLst/>
              <a:cxnLst>
                <a:cxn ang="T12">
                  <a:pos x="T0" y="T1"/>
                </a:cxn>
                <a:cxn ang="T13">
                  <a:pos x="T2" y="T3"/>
                </a:cxn>
                <a:cxn ang="T14">
                  <a:pos x="T4" y="T5"/>
                </a:cxn>
                <a:cxn ang="T15">
                  <a:pos x="T6" y="T7"/>
                </a:cxn>
                <a:cxn ang="T16">
                  <a:pos x="T8" y="T9"/>
                </a:cxn>
                <a:cxn ang="T17">
                  <a:pos x="T10" y="T11"/>
                </a:cxn>
              </a:cxnLst>
              <a:rect l="T18" t="T19" r="T20" b="T21"/>
              <a:pathLst>
                <a:path w="2472" h="1329">
                  <a:moveTo>
                    <a:pt x="0" y="889"/>
                  </a:moveTo>
                  <a:cubicBezTo>
                    <a:pt x="21" y="764"/>
                    <a:pt x="41" y="278"/>
                    <a:pt x="126" y="139"/>
                  </a:cubicBezTo>
                  <a:cubicBezTo>
                    <a:pt x="211" y="0"/>
                    <a:pt x="360" y="9"/>
                    <a:pt x="510" y="55"/>
                  </a:cubicBezTo>
                  <a:cubicBezTo>
                    <a:pt x="660" y="101"/>
                    <a:pt x="806" y="229"/>
                    <a:pt x="1028" y="414"/>
                  </a:cubicBezTo>
                  <a:cubicBezTo>
                    <a:pt x="1250" y="599"/>
                    <a:pt x="1601" y="1016"/>
                    <a:pt x="1842" y="1168"/>
                  </a:cubicBezTo>
                  <a:cubicBezTo>
                    <a:pt x="2083" y="1320"/>
                    <a:pt x="2341" y="1295"/>
                    <a:pt x="2472" y="132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61" name="Oval 31"/>
            <p:cNvSpPr>
              <a:spLocks noChangeArrowheads="1"/>
            </p:cNvSpPr>
            <p:nvPr/>
          </p:nvSpPr>
          <p:spPr bwMode="auto">
            <a:xfrm>
              <a:off x="1056" y="3140"/>
              <a:ext cx="960" cy="220"/>
            </a:xfrm>
            <a:prstGeom prst="ellipse">
              <a:avLst/>
            </a:prstGeom>
            <a:solidFill>
              <a:srgbClr val="FFFFCC"/>
            </a:solidFill>
            <a:ln w="9525">
              <a:solidFill>
                <a:srgbClr val="FFFFCC"/>
              </a:solidFill>
              <a:round/>
              <a:headEnd/>
              <a:tailEnd/>
            </a:ln>
          </p:spPr>
          <p:txBody>
            <a:bodyPr wrap="none" anchor="ctr"/>
            <a:lstStyle/>
            <a:p>
              <a:pPr algn="ctr"/>
              <a:r>
                <a:rPr lang="en-US">
                  <a:latin typeface="Arial" charset="0"/>
                </a:rPr>
                <a:t>Academia</a:t>
              </a:r>
            </a:p>
          </p:txBody>
        </p:sp>
      </p:grpSp>
      <p:grpSp>
        <p:nvGrpSpPr>
          <p:cNvPr id="13" name="Group 34"/>
          <p:cNvGrpSpPr>
            <a:grpSpLocks/>
          </p:cNvGrpSpPr>
          <p:nvPr/>
        </p:nvGrpSpPr>
        <p:grpSpPr bwMode="auto">
          <a:xfrm>
            <a:off x="4572000" y="1600200"/>
            <a:ext cx="4191000" cy="3200400"/>
            <a:chOff x="1920" y="1008"/>
            <a:chExt cx="2640" cy="2016"/>
          </a:xfrm>
        </p:grpSpPr>
        <p:sp>
          <p:nvSpPr>
            <p:cNvPr id="30758" name="Freeform 35"/>
            <p:cNvSpPr>
              <a:spLocks/>
            </p:cNvSpPr>
            <p:nvPr/>
          </p:nvSpPr>
          <p:spPr bwMode="auto">
            <a:xfrm>
              <a:off x="1920" y="1080"/>
              <a:ext cx="2592" cy="1944"/>
            </a:xfrm>
            <a:custGeom>
              <a:avLst/>
              <a:gdLst>
                <a:gd name="T0" fmla="*/ 0 w 2592"/>
                <a:gd name="T1" fmla="*/ 1944 h 1944"/>
                <a:gd name="T2" fmla="*/ 864 w 2592"/>
                <a:gd name="T3" fmla="*/ 1800 h 1944"/>
                <a:gd name="T4" fmla="*/ 1488 w 2592"/>
                <a:gd name="T5" fmla="*/ 1368 h 1944"/>
                <a:gd name="T6" fmla="*/ 1824 w 2592"/>
                <a:gd name="T7" fmla="*/ 744 h 1944"/>
                <a:gd name="T8" fmla="*/ 2248 w 2592"/>
                <a:gd name="T9" fmla="*/ 248 h 1944"/>
                <a:gd name="T10" fmla="*/ 2592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59" name="Oval 36"/>
            <p:cNvSpPr>
              <a:spLocks noChangeArrowheads="1"/>
            </p:cNvSpPr>
            <p:nvPr/>
          </p:nvSpPr>
          <p:spPr bwMode="auto">
            <a:xfrm>
              <a:off x="3600" y="1008"/>
              <a:ext cx="960" cy="240"/>
            </a:xfrm>
            <a:prstGeom prst="ellipse">
              <a:avLst/>
            </a:prstGeom>
            <a:solidFill>
              <a:srgbClr val="FFFFCC"/>
            </a:solidFill>
            <a:ln w="9525">
              <a:solidFill>
                <a:srgbClr val="FFFFCC"/>
              </a:solidFill>
              <a:round/>
              <a:headEnd/>
              <a:tailEnd/>
            </a:ln>
          </p:spPr>
          <p:txBody>
            <a:bodyPr wrap="none" anchor="ctr"/>
            <a:lstStyle/>
            <a:p>
              <a:pPr algn="ctr"/>
              <a:r>
                <a:rPr lang="en-US" dirty="0">
                  <a:latin typeface="Arial" charset="0"/>
                </a:rPr>
                <a:t>Industry</a:t>
              </a:r>
            </a:p>
          </p:txBody>
        </p:sp>
      </p:grpSp>
      <p:grpSp>
        <p:nvGrpSpPr>
          <p:cNvPr id="14" name="Group 37"/>
          <p:cNvGrpSpPr>
            <a:grpSpLocks/>
          </p:cNvGrpSpPr>
          <p:nvPr/>
        </p:nvGrpSpPr>
        <p:grpSpPr bwMode="auto">
          <a:xfrm>
            <a:off x="5029200" y="3200400"/>
            <a:ext cx="2209800" cy="2209800"/>
            <a:chOff x="2208" y="2016"/>
            <a:chExt cx="1392" cy="1392"/>
          </a:xfrm>
        </p:grpSpPr>
        <p:sp>
          <p:nvSpPr>
            <p:cNvPr id="30755" name="Text Box 38"/>
            <p:cNvSpPr txBox="1">
              <a:spLocks noChangeArrowheads="1"/>
            </p:cNvSpPr>
            <p:nvPr/>
          </p:nvSpPr>
          <p:spPr bwMode="auto">
            <a:xfrm>
              <a:off x="2278" y="2016"/>
              <a:ext cx="126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eaLnBrk="1" hangingPunct="1"/>
              <a:r>
                <a:rPr lang="en-US" sz="2000">
                  <a:latin typeface="Arial" charset="0"/>
                </a:rPr>
                <a:t>Valley of Death</a:t>
              </a:r>
            </a:p>
          </p:txBody>
        </p:sp>
        <p:sp>
          <p:nvSpPr>
            <p:cNvPr id="30756" name="Line 39"/>
            <p:cNvSpPr>
              <a:spLocks noChangeShapeType="1"/>
            </p:cNvSpPr>
            <p:nvPr/>
          </p:nvSpPr>
          <p:spPr bwMode="auto">
            <a:xfrm>
              <a:off x="2208" y="2136"/>
              <a:ext cx="0" cy="1272"/>
            </a:xfrm>
            <a:prstGeom prst="line">
              <a:avLst/>
            </a:prstGeom>
            <a:noFill/>
            <a:ln w="9525">
              <a:solidFill>
                <a:srgbClr val="A5002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57" name="Line 40"/>
            <p:cNvSpPr>
              <a:spLocks noChangeShapeType="1"/>
            </p:cNvSpPr>
            <p:nvPr/>
          </p:nvSpPr>
          <p:spPr bwMode="auto">
            <a:xfrm>
              <a:off x="3600" y="2136"/>
              <a:ext cx="0" cy="1272"/>
            </a:xfrm>
            <a:prstGeom prst="line">
              <a:avLst/>
            </a:prstGeom>
            <a:noFill/>
            <a:ln w="9525">
              <a:solidFill>
                <a:srgbClr val="A5002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 name="Group 46"/>
          <p:cNvGrpSpPr>
            <a:grpSpLocks/>
          </p:cNvGrpSpPr>
          <p:nvPr/>
        </p:nvGrpSpPr>
        <p:grpSpPr bwMode="auto">
          <a:xfrm>
            <a:off x="2513014" y="1600200"/>
            <a:ext cx="7926387" cy="5257800"/>
            <a:chOff x="623" y="1008"/>
            <a:chExt cx="4993" cy="3312"/>
          </a:xfrm>
        </p:grpSpPr>
        <p:grpSp>
          <p:nvGrpSpPr>
            <p:cNvPr id="30742" name="Group 47"/>
            <p:cNvGrpSpPr>
              <a:grpSpLocks/>
            </p:cNvGrpSpPr>
            <p:nvPr/>
          </p:nvGrpSpPr>
          <p:grpSpPr bwMode="auto">
            <a:xfrm>
              <a:off x="623" y="1008"/>
              <a:ext cx="4417" cy="2890"/>
              <a:chOff x="623" y="1008"/>
              <a:chExt cx="4417" cy="2890"/>
            </a:xfrm>
          </p:grpSpPr>
          <p:cxnSp>
            <p:nvCxnSpPr>
              <p:cNvPr id="30744" name="AutoShape 48"/>
              <p:cNvCxnSpPr>
                <a:cxnSpLocks noChangeShapeType="1"/>
              </p:cNvCxnSpPr>
              <p:nvPr/>
            </p:nvCxnSpPr>
            <p:spPr bwMode="auto">
              <a:xfrm>
                <a:off x="1008" y="1008"/>
                <a:ext cx="0" cy="2400"/>
              </a:xfrm>
              <a:prstGeom prst="straightConnector1">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cxnSp>
          <p:cxnSp>
            <p:nvCxnSpPr>
              <p:cNvPr id="30745" name="AutoShape 49"/>
              <p:cNvCxnSpPr>
                <a:cxnSpLocks noChangeShapeType="1"/>
              </p:cNvCxnSpPr>
              <p:nvPr/>
            </p:nvCxnSpPr>
            <p:spPr bwMode="auto">
              <a:xfrm>
                <a:off x="1008" y="3408"/>
                <a:ext cx="4032" cy="0"/>
              </a:xfrm>
              <a:prstGeom prst="straightConnector1">
                <a:avLst/>
              </a:prstGeom>
              <a:noFill/>
              <a:ln w="25400">
                <a:solidFill>
                  <a:schemeClr val="tx1"/>
                </a:solidFill>
                <a:round/>
                <a:headEnd/>
                <a:tailEnd type="stealth" w="med" len="med"/>
              </a:ln>
              <a:extLst>
                <a:ext uri="{909E8E84-426E-40dd-AFC4-6F175D3DCCD1}">
                  <a14:hiddenFill xmlns:a14="http://schemas.microsoft.com/office/drawing/2010/main" xmlns="">
                    <a:noFill/>
                  </a14:hiddenFill>
                </a:ext>
              </a:extLst>
            </p:spPr>
          </p:cxnSp>
          <p:sp>
            <p:nvSpPr>
              <p:cNvPr id="30746" name="Text Box 50"/>
              <p:cNvSpPr txBox="1">
                <a:spLocks noChangeArrowheads="1"/>
              </p:cNvSpPr>
              <p:nvPr/>
            </p:nvSpPr>
            <p:spPr bwMode="auto">
              <a:xfrm rot="-5400000">
                <a:off x="-334" y="2037"/>
                <a:ext cx="216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b="0">
                    <a:latin typeface="Arial" charset="0"/>
                  </a:rPr>
                  <a:t>Resources Available ($)</a:t>
                </a:r>
              </a:p>
            </p:txBody>
          </p:sp>
          <p:sp>
            <p:nvSpPr>
              <p:cNvPr id="30747" name="Text Box 51"/>
              <p:cNvSpPr txBox="1">
                <a:spLocks noChangeArrowheads="1"/>
              </p:cNvSpPr>
              <p:nvPr/>
            </p:nvSpPr>
            <p:spPr bwMode="auto">
              <a:xfrm>
                <a:off x="1008" y="3439"/>
                <a:ext cx="57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dirty="0">
                    <a:latin typeface="Arial" charset="0"/>
                  </a:rPr>
                  <a:t>Discovery</a:t>
                </a:r>
              </a:p>
            </p:txBody>
          </p:sp>
          <p:sp>
            <p:nvSpPr>
              <p:cNvPr id="30748" name="Text Box 52"/>
              <p:cNvSpPr txBox="1">
                <a:spLocks noChangeArrowheads="1"/>
              </p:cNvSpPr>
              <p:nvPr/>
            </p:nvSpPr>
            <p:spPr bwMode="auto">
              <a:xfrm>
                <a:off x="2784" y="3408"/>
                <a:ext cx="71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Development</a:t>
                </a:r>
              </a:p>
            </p:txBody>
          </p:sp>
          <p:sp>
            <p:nvSpPr>
              <p:cNvPr id="30749" name="Text Box 53"/>
              <p:cNvSpPr txBox="1">
                <a:spLocks noChangeArrowheads="1"/>
              </p:cNvSpPr>
              <p:nvPr/>
            </p:nvSpPr>
            <p:spPr bwMode="auto">
              <a:xfrm>
                <a:off x="3888" y="3408"/>
                <a:ext cx="96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Commercialization</a:t>
                </a:r>
              </a:p>
            </p:txBody>
          </p:sp>
          <p:sp>
            <p:nvSpPr>
              <p:cNvPr id="30750" name="Text Box 54"/>
              <p:cNvSpPr txBox="1">
                <a:spLocks noChangeArrowheads="1"/>
              </p:cNvSpPr>
              <p:nvPr/>
            </p:nvSpPr>
            <p:spPr bwMode="auto">
              <a:xfrm>
                <a:off x="2592" y="3648"/>
                <a:ext cx="166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b="0">
                    <a:latin typeface="Arial" charset="0"/>
                  </a:rPr>
                  <a:t>Level of Development</a:t>
                </a:r>
              </a:p>
            </p:txBody>
          </p:sp>
        </p:grpSp>
        <p:sp>
          <p:nvSpPr>
            <p:cNvPr id="30743" name="Rectangle 55"/>
            <p:cNvSpPr>
              <a:spLocks noChangeArrowheads="1"/>
            </p:cNvSpPr>
            <p:nvPr/>
          </p:nvSpPr>
          <p:spPr bwMode="auto">
            <a:xfrm>
              <a:off x="4320" y="3898"/>
              <a:ext cx="1296" cy="42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600">
                  <a:latin typeface="Arial" charset="0"/>
                </a:rPr>
                <a:t>From</a:t>
              </a:r>
            </a:p>
            <a:p>
              <a:pPr algn="ctr"/>
              <a:r>
                <a:rPr lang="en-US" sz="1600">
                  <a:latin typeface="Arial" charset="0"/>
                </a:rPr>
                <a:t>Angus Kingon</a:t>
              </a:r>
            </a:p>
          </p:txBody>
        </p:sp>
      </p:grpSp>
      <p:sp>
        <p:nvSpPr>
          <p:cNvPr id="30735" name="Rectangle 57"/>
          <p:cNvSpPr>
            <a:spLocks noChangeArrowheads="1"/>
          </p:cNvSpPr>
          <p:nvPr/>
        </p:nvSpPr>
        <p:spPr bwMode="auto">
          <a:xfrm>
            <a:off x="2286000" y="0"/>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dirty="0">
                <a:solidFill>
                  <a:schemeClr val="tx2"/>
                </a:solidFill>
                <a:latin typeface="AHD Symbol Sans" charset="0"/>
              </a:rPr>
              <a:t>Technology Innovation Spectrum</a:t>
            </a:r>
          </a:p>
          <a:p>
            <a:pPr algn="ctr"/>
            <a:r>
              <a:rPr lang="en-US" sz="4000" dirty="0">
                <a:solidFill>
                  <a:schemeClr val="tx2"/>
                </a:solidFill>
                <a:latin typeface="AHD Symbol Sans" charset="0"/>
              </a:rPr>
              <a:t>(The Theory)</a:t>
            </a:r>
            <a:endParaRPr lang="en-US" sz="4000" dirty="0">
              <a:solidFill>
                <a:srgbClr val="FF0000"/>
              </a:solidFill>
              <a:latin typeface="AHD Symbol Sans" charset="0"/>
            </a:endParaRPr>
          </a:p>
        </p:txBody>
      </p:sp>
    </p:spTree>
    <p:extLst>
      <p:ext uri="{BB962C8B-B14F-4D97-AF65-F5344CB8AC3E}">
        <p14:creationId xmlns:p14="http://schemas.microsoft.com/office/powerpoint/2010/main" val="1808409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fld id="{F9A37EFC-1B87-354E-B8D4-B33AA1ED9C2B}" type="slidenum">
              <a:rPr lang="en-US" sz="1400" b="0">
                <a:latin typeface="Arial" charset="0"/>
              </a:rPr>
              <a:pPr eaLnBrk="1" hangingPunct="1"/>
              <a:t>8</a:t>
            </a:fld>
            <a:endParaRPr lang="en-US" sz="1400" b="0">
              <a:latin typeface="Arial" charset="0"/>
            </a:endParaRPr>
          </a:p>
        </p:txBody>
      </p:sp>
      <p:sp>
        <p:nvSpPr>
          <p:cNvPr id="30722" name="Rectangle 2"/>
          <p:cNvSpPr>
            <a:spLocks noChangeArrowheads="1"/>
          </p:cNvSpPr>
          <p:nvPr/>
        </p:nvSpPr>
        <p:spPr bwMode="auto">
          <a:xfrm>
            <a:off x="2911475" y="876301"/>
            <a:ext cx="7067550" cy="55102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dirty="0"/>
          </a:p>
        </p:txBody>
      </p:sp>
      <p:sp>
        <p:nvSpPr>
          <p:cNvPr id="30760" name="Freeform 30"/>
          <p:cNvSpPr>
            <a:spLocks/>
          </p:cNvSpPr>
          <p:nvPr/>
        </p:nvSpPr>
        <p:spPr bwMode="auto">
          <a:xfrm>
            <a:off x="3178175" y="2819400"/>
            <a:ext cx="3924300" cy="2109788"/>
          </a:xfrm>
          <a:custGeom>
            <a:avLst/>
            <a:gdLst>
              <a:gd name="T0" fmla="*/ 0 w 2472"/>
              <a:gd name="T1" fmla="*/ 889 h 1329"/>
              <a:gd name="T2" fmla="*/ 126 w 2472"/>
              <a:gd name="T3" fmla="*/ 139 h 1329"/>
              <a:gd name="T4" fmla="*/ 510 w 2472"/>
              <a:gd name="T5" fmla="*/ 55 h 1329"/>
              <a:gd name="T6" fmla="*/ 1028 w 2472"/>
              <a:gd name="T7" fmla="*/ 414 h 1329"/>
              <a:gd name="T8" fmla="*/ 1842 w 2472"/>
              <a:gd name="T9" fmla="*/ 1168 h 1329"/>
              <a:gd name="T10" fmla="*/ 2472 w 2472"/>
              <a:gd name="T11" fmla="*/ 1329 h 1329"/>
              <a:gd name="T12" fmla="*/ 0 60000 65536"/>
              <a:gd name="T13" fmla="*/ 0 60000 65536"/>
              <a:gd name="T14" fmla="*/ 0 60000 65536"/>
              <a:gd name="T15" fmla="*/ 0 60000 65536"/>
              <a:gd name="T16" fmla="*/ 0 60000 65536"/>
              <a:gd name="T17" fmla="*/ 0 60000 65536"/>
              <a:gd name="T18" fmla="*/ 0 w 2472"/>
              <a:gd name="T19" fmla="*/ 0 h 1329"/>
              <a:gd name="T20" fmla="*/ 2472 w 2472"/>
              <a:gd name="T21" fmla="*/ 1329 h 1329"/>
            </a:gdLst>
            <a:ahLst/>
            <a:cxnLst>
              <a:cxn ang="T12">
                <a:pos x="T0" y="T1"/>
              </a:cxn>
              <a:cxn ang="T13">
                <a:pos x="T2" y="T3"/>
              </a:cxn>
              <a:cxn ang="T14">
                <a:pos x="T4" y="T5"/>
              </a:cxn>
              <a:cxn ang="T15">
                <a:pos x="T6" y="T7"/>
              </a:cxn>
              <a:cxn ang="T16">
                <a:pos x="T8" y="T9"/>
              </a:cxn>
              <a:cxn ang="T17">
                <a:pos x="T10" y="T11"/>
              </a:cxn>
            </a:cxnLst>
            <a:rect l="T18" t="T19" r="T20" b="T21"/>
            <a:pathLst>
              <a:path w="2472" h="1329">
                <a:moveTo>
                  <a:pt x="0" y="889"/>
                </a:moveTo>
                <a:cubicBezTo>
                  <a:pt x="21" y="764"/>
                  <a:pt x="41" y="278"/>
                  <a:pt x="126" y="139"/>
                </a:cubicBezTo>
                <a:cubicBezTo>
                  <a:pt x="211" y="0"/>
                  <a:pt x="360" y="9"/>
                  <a:pt x="510" y="55"/>
                </a:cubicBezTo>
                <a:cubicBezTo>
                  <a:pt x="660" y="101"/>
                  <a:pt x="806" y="229"/>
                  <a:pt x="1028" y="414"/>
                </a:cubicBezTo>
                <a:cubicBezTo>
                  <a:pt x="1250" y="599"/>
                  <a:pt x="1601" y="1016"/>
                  <a:pt x="1842" y="1168"/>
                </a:cubicBezTo>
                <a:cubicBezTo>
                  <a:pt x="2083" y="1320"/>
                  <a:pt x="2341" y="1295"/>
                  <a:pt x="2472" y="1329"/>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16" name="Group 46"/>
          <p:cNvGrpSpPr>
            <a:grpSpLocks/>
          </p:cNvGrpSpPr>
          <p:nvPr/>
        </p:nvGrpSpPr>
        <p:grpSpPr bwMode="auto">
          <a:xfrm>
            <a:off x="2513014" y="1600200"/>
            <a:ext cx="7926387" cy="5257800"/>
            <a:chOff x="623" y="1008"/>
            <a:chExt cx="4993" cy="3312"/>
          </a:xfrm>
        </p:grpSpPr>
        <p:grpSp>
          <p:nvGrpSpPr>
            <p:cNvPr id="30742" name="Group 47"/>
            <p:cNvGrpSpPr>
              <a:grpSpLocks/>
            </p:cNvGrpSpPr>
            <p:nvPr/>
          </p:nvGrpSpPr>
          <p:grpSpPr bwMode="auto">
            <a:xfrm>
              <a:off x="623" y="1008"/>
              <a:ext cx="4417" cy="2890"/>
              <a:chOff x="623" y="1008"/>
              <a:chExt cx="4417" cy="2890"/>
            </a:xfrm>
          </p:grpSpPr>
          <p:cxnSp>
            <p:nvCxnSpPr>
              <p:cNvPr id="30744" name="AutoShape 48"/>
              <p:cNvCxnSpPr>
                <a:cxnSpLocks noChangeShapeType="1"/>
              </p:cNvCxnSpPr>
              <p:nvPr/>
            </p:nvCxnSpPr>
            <p:spPr bwMode="auto">
              <a:xfrm>
                <a:off x="1008" y="1008"/>
                <a:ext cx="0" cy="2400"/>
              </a:xfrm>
              <a:prstGeom prst="straightConnector1">
                <a:avLst/>
              </a:prstGeom>
              <a:noFill/>
              <a:ln w="25400">
                <a:solidFill>
                  <a:schemeClr val="tx1"/>
                </a:solidFill>
                <a:round/>
                <a:headEnd type="stealth" w="med" len="med"/>
                <a:tailEnd/>
              </a:ln>
              <a:extLst>
                <a:ext uri="{909E8E84-426E-40dd-AFC4-6F175D3DCCD1}">
                  <a14:hiddenFill xmlns="" xmlns:a14="http://schemas.microsoft.com/office/drawing/2010/main">
                    <a:noFill/>
                  </a14:hiddenFill>
                </a:ext>
              </a:extLst>
            </p:spPr>
          </p:cxnSp>
          <p:cxnSp>
            <p:nvCxnSpPr>
              <p:cNvPr id="30745" name="AutoShape 49"/>
              <p:cNvCxnSpPr>
                <a:cxnSpLocks noChangeShapeType="1"/>
              </p:cNvCxnSpPr>
              <p:nvPr/>
            </p:nvCxnSpPr>
            <p:spPr bwMode="auto">
              <a:xfrm>
                <a:off x="1008" y="3408"/>
                <a:ext cx="4032" cy="0"/>
              </a:xfrm>
              <a:prstGeom prst="straightConnector1">
                <a:avLst/>
              </a:prstGeom>
              <a:noFill/>
              <a:ln w="25400">
                <a:solidFill>
                  <a:schemeClr val="tx1"/>
                </a:solidFill>
                <a:round/>
                <a:headEnd/>
                <a:tailEnd type="stealth" w="med" len="med"/>
              </a:ln>
              <a:extLst>
                <a:ext uri="{909E8E84-426E-40dd-AFC4-6F175D3DCCD1}">
                  <a14:hiddenFill xmlns="" xmlns:a14="http://schemas.microsoft.com/office/drawing/2010/main">
                    <a:noFill/>
                  </a14:hiddenFill>
                </a:ext>
              </a:extLst>
            </p:spPr>
          </p:cxnSp>
          <p:sp>
            <p:nvSpPr>
              <p:cNvPr id="30746" name="Text Box 50"/>
              <p:cNvSpPr txBox="1">
                <a:spLocks noChangeArrowheads="1"/>
              </p:cNvSpPr>
              <p:nvPr/>
            </p:nvSpPr>
            <p:spPr bwMode="auto">
              <a:xfrm rot="-5400000">
                <a:off x="-334" y="2037"/>
                <a:ext cx="216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b="0">
                    <a:latin typeface="Arial" charset="0"/>
                  </a:rPr>
                  <a:t>Resources Available ($)</a:t>
                </a:r>
              </a:p>
            </p:txBody>
          </p:sp>
          <p:sp>
            <p:nvSpPr>
              <p:cNvPr id="30747" name="Text Box 51"/>
              <p:cNvSpPr txBox="1">
                <a:spLocks noChangeArrowheads="1"/>
              </p:cNvSpPr>
              <p:nvPr/>
            </p:nvSpPr>
            <p:spPr bwMode="auto">
              <a:xfrm>
                <a:off x="1008" y="3439"/>
                <a:ext cx="573"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dirty="0">
                    <a:latin typeface="Arial" charset="0"/>
                  </a:rPr>
                  <a:t>Discovery</a:t>
                </a:r>
              </a:p>
            </p:txBody>
          </p:sp>
          <p:sp>
            <p:nvSpPr>
              <p:cNvPr id="30748" name="Text Box 52"/>
              <p:cNvSpPr txBox="1">
                <a:spLocks noChangeArrowheads="1"/>
              </p:cNvSpPr>
              <p:nvPr/>
            </p:nvSpPr>
            <p:spPr bwMode="auto">
              <a:xfrm>
                <a:off x="2784" y="3408"/>
                <a:ext cx="718"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Development</a:t>
                </a:r>
              </a:p>
            </p:txBody>
          </p:sp>
          <p:sp>
            <p:nvSpPr>
              <p:cNvPr id="30749" name="Text Box 53"/>
              <p:cNvSpPr txBox="1">
                <a:spLocks noChangeArrowheads="1"/>
              </p:cNvSpPr>
              <p:nvPr/>
            </p:nvSpPr>
            <p:spPr bwMode="auto">
              <a:xfrm>
                <a:off x="3888" y="3408"/>
                <a:ext cx="969"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Commercialization</a:t>
                </a:r>
              </a:p>
            </p:txBody>
          </p:sp>
          <p:sp>
            <p:nvSpPr>
              <p:cNvPr id="30750" name="Text Box 54"/>
              <p:cNvSpPr txBox="1">
                <a:spLocks noChangeArrowheads="1"/>
              </p:cNvSpPr>
              <p:nvPr/>
            </p:nvSpPr>
            <p:spPr bwMode="auto">
              <a:xfrm>
                <a:off x="2592" y="3648"/>
                <a:ext cx="1663"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b="0">
                    <a:latin typeface="Arial" charset="0"/>
                  </a:rPr>
                  <a:t>Level of Development</a:t>
                </a:r>
              </a:p>
            </p:txBody>
          </p:sp>
        </p:grpSp>
        <p:sp>
          <p:nvSpPr>
            <p:cNvPr id="30743" name="Rectangle 55"/>
            <p:cNvSpPr>
              <a:spLocks noChangeArrowheads="1"/>
            </p:cNvSpPr>
            <p:nvPr/>
          </p:nvSpPr>
          <p:spPr bwMode="auto">
            <a:xfrm>
              <a:off x="4320" y="3898"/>
              <a:ext cx="1296" cy="42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sz="1600" dirty="0">
                  <a:latin typeface="Arial" charset="0"/>
                </a:rPr>
                <a:t>Source: Errol </a:t>
              </a:r>
              <a:r>
                <a:rPr lang="en-US" sz="1600" dirty="0" err="1">
                  <a:latin typeface="Arial" charset="0"/>
                </a:rPr>
                <a:t>Arkilic</a:t>
              </a:r>
              <a:endParaRPr lang="en-US" sz="1600" dirty="0">
                <a:latin typeface="Arial" charset="0"/>
              </a:endParaRPr>
            </a:p>
          </p:txBody>
        </p:sp>
      </p:grpSp>
      <p:sp>
        <p:nvSpPr>
          <p:cNvPr id="30735" name="Rectangle 57"/>
          <p:cNvSpPr>
            <a:spLocks noChangeArrowheads="1"/>
          </p:cNvSpPr>
          <p:nvPr/>
        </p:nvSpPr>
        <p:spPr bwMode="auto">
          <a:xfrm>
            <a:off x="2286000" y="0"/>
            <a:ext cx="7696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en-US" sz="4000" dirty="0">
                <a:solidFill>
                  <a:schemeClr val="tx2"/>
                </a:solidFill>
                <a:latin typeface="AHD Symbol Sans" charset="0"/>
              </a:rPr>
              <a:t>Technology Innovation Spectrum</a:t>
            </a:r>
          </a:p>
          <a:p>
            <a:pPr algn="ctr"/>
            <a:r>
              <a:rPr lang="en-US" sz="4000" dirty="0">
                <a:solidFill>
                  <a:schemeClr val="tx2"/>
                </a:solidFill>
                <a:latin typeface="AHD Symbol Sans" charset="0"/>
              </a:rPr>
              <a:t>(The Reality)</a:t>
            </a:r>
            <a:endParaRPr lang="en-US" sz="4000" dirty="0">
              <a:solidFill>
                <a:srgbClr val="FF0000"/>
              </a:solidFill>
              <a:latin typeface="AHD Symbol Sans" charset="0"/>
            </a:endParaRPr>
          </a:p>
        </p:txBody>
      </p:sp>
      <p:sp>
        <p:nvSpPr>
          <p:cNvPr id="30740" name="Freeform 62"/>
          <p:cNvSpPr>
            <a:spLocks/>
          </p:cNvSpPr>
          <p:nvPr/>
        </p:nvSpPr>
        <p:spPr bwMode="auto">
          <a:xfrm>
            <a:off x="5391150" y="3714695"/>
            <a:ext cx="1190699" cy="400064"/>
          </a:xfrm>
          <a:custGeom>
            <a:avLst/>
            <a:gdLst>
              <a:gd name="T0" fmla="*/ 0 w 2568"/>
              <a:gd name="T1" fmla="*/ 373 h 757"/>
              <a:gd name="T2" fmla="*/ 750 w 2568"/>
              <a:gd name="T3" fmla="*/ 121 h 757"/>
              <a:gd name="T4" fmla="*/ 1578 w 2568"/>
              <a:gd name="T5" fmla="*/ 13 h 757"/>
              <a:gd name="T6" fmla="*/ 2286 w 2568"/>
              <a:gd name="T7" fmla="*/ 199 h 757"/>
              <a:gd name="T8" fmla="*/ 2568 w 2568"/>
              <a:gd name="T9" fmla="*/ 757 h 757"/>
              <a:gd name="T10" fmla="*/ 0 60000 65536"/>
              <a:gd name="T11" fmla="*/ 0 60000 65536"/>
              <a:gd name="T12" fmla="*/ 0 60000 65536"/>
              <a:gd name="T13" fmla="*/ 0 60000 65536"/>
              <a:gd name="T14" fmla="*/ 0 60000 65536"/>
              <a:gd name="T15" fmla="*/ 0 w 2568"/>
              <a:gd name="T16" fmla="*/ 0 h 757"/>
              <a:gd name="T17" fmla="*/ 2568 w 2568"/>
              <a:gd name="T18" fmla="*/ 757 h 757"/>
              <a:gd name="connsiteX0" fmla="*/ 0 w 8902"/>
              <a:gd name="connsiteY0" fmla="*/ 4779 h 4779"/>
              <a:gd name="connsiteX1" fmla="*/ 2921 w 8902"/>
              <a:gd name="connsiteY1" fmla="*/ 1450 h 4779"/>
              <a:gd name="connsiteX2" fmla="*/ 6145 w 8902"/>
              <a:gd name="connsiteY2" fmla="*/ 24 h 4779"/>
              <a:gd name="connsiteX3" fmla="*/ 8902 w 8902"/>
              <a:gd name="connsiteY3" fmla="*/ 2481 h 4779"/>
              <a:gd name="connsiteX0" fmla="*/ 0 w 6903"/>
              <a:gd name="connsiteY0" fmla="*/ 10000 h 10000"/>
              <a:gd name="connsiteX1" fmla="*/ 3281 w 6903"/>
              <a:gd name="connsiteY1" fmla="*/ 3034 h 10000"/>
              <a:gd name="connsiteX2" fmla="*/ 6903 w 6903"/>
              <a:gd name="connsiteY2" fmla="*/ 50 h 10000"/>
              <a:gd name="connsiteX0" fmla="*/ 0 w 4753"/>
              <a:gd name="connsiteY0" fmla="*/ 6966 h 6966"/>
              <a:gd name="connsiteX1" fmla="*/ 4753 w 4753"/>
              <a:gd name="connsiteY1" fmla="*/ 0 h 6966"/>
            </a:gdLst>
            <a:ahLst/>
            <a:cxnLst>
              <a:cxn ang="0">
                <a:pos x="connsiteX0" y="connsiteY0"/>
              </a:cxn>
              <a:cxn ang="0">
                <a:pos x="connsiteX1" y="connsiteY1"/>
              </a:cxn>
            </a:cxnLst>
            <a:rect l="l" t="t" r="r" b="b"/>
            <a:pathLst>
              <a:path w="4753" h="6966">
                <a:moveTo>
                  <a:pt x="0" y="6966"/>
                </a:moveTo>
                <a:cubicBezTo>
                  <a:pt x="1446" y="4231"/>
                  <a:pt x="3086" y="1659"/>
                  <a:pt x="4753" y="0"/>
                </a:cubicBezTo>
              </a:path>
            </a:pathLst>
          </a:custGeom>
          <a:noFill/>
          <a:ln w="9525">
            <a:solidFill>
              <a:schemeClr val="tx1"/>
            </a:solidFill>
            <a:round/>
            <a:headEnd/>
            <a:tailEnd type="stealth"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nvGrpSpPr>
          <p:cNvPr id="5" name="Group 4"/>
          <p:cNvGrpSpPr/>
          <p:nvPr/>
        </p:nvGrpSpPr>
        <p:grpSpPr>
          <a:xfrm>
            <a:off x="6553200" y="1676400"/>
            <a:ext cx="3886200" cy="3581400"/>
            <a:chOff x="5029200" y="1676400"/>
            <a:chExt cx="3886200" cy="3581400"/>
          </a:xfrm>
        </p:grpSpPr>
        <p:sp>
          <p:nvSpPr>
            <p:cNvPr id="4" name="Cloud 3"/>
            <p:cNvSpPr/>
            <p:nvPr/>
          </p:nvSpPr>
          <p:spPr>
            <a:xfrm>
              <a:off x="5029200" y="1676400"/>
              <a:ext cx="3886200" cy="3581400"/>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TextBox 4"/>
            <p:cNvSpPr txBox="1">
              <a:spLocks noChangeArrowheads="1"/>
            </p:cNvSpPr>
            <p:nvPr/>
          </p:nvSpPr>
          <p:spPr bwMode="auto">
            <a:xfrm>
              <a:off x="6477000" y="2590800"/>
              <a:ext cx="914400" cy="1446550"/>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800" b="1" dirty="0">
                  <a:solidFill>
                    <a:srgbClr val="FF0000"/>
                  </a:solidFill>
                  <a:cs typeface="Arial" charset="0"/>
                </a:rPr>
                <a:t>?</a:t>
              </a:r>
            </a:p>
          </p:txBody>
        </p:sp>
      </p:grpSp>
    </p:spTree>
    <p:extLst>
      <p:ext uri="{BB962C8B-B14F-4D97-AF65-F5344CB8AC3E}">
        <p14:creationId xmlns:p14="http://schemas.microsoft.com/office/powerpoint/2010/main" val="252616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ipe(down)">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fld id="{B7074D0E-FC6C-884A-9507-43C95A83953E}" type="slidenum">
              <a:rPr lang="en-US" sz="1400" b="0">
                <a:latin typeface="Arial" charset="0"/>
              </a:rPr>
              <a:pPr eaLnBrk="1" hangingPunct="1"/>
              <a:t>9</a:t>
            </a:fld>
            <a:endParaRPr lang="en-US" sz="1400" b="0">
              <a:latin typeface="Arial" charset="0"/>
            </a:endParaRPr>
          </a:p>
        </p:txBody>
      </p:sp>
      <p:sp>
        <p:nvSpPr>
          <p:cNvPr id="30722" name="Rectangle 2"/>
          <p:cNvSpPr>
            <a:spLocks noChangeArrowheads="1"/>
          </p:cNvSpPr>
          <p:nvPr/>
        </p:nvSpPr>
        <p:spPr bwMode="auto">
          <a:xfrm>
            <a:off x="2911475" y="876301"/>
            <a:ext cx="7067550" cy="55102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p>
        </p:txBody>
      </p:sp>
      <p:grpSp>
        <p:nvGrpSpPr>
          <p:cNvPr id="12" name="Group 29"/>
          <p:cNvGrpSpPr>
            <a:grpSpLocks/>
          </p:cNvGrpSpPr>
          <p:nvPr/>
        </p:nvGrpSpPr>
        <p:grpSpPr bwMode="auto">
          <a:xfrm>
            <a:off x="3178175" y="2819400"/>
            <a:ext cx="3924300" cy="2514600"/>
            <a:chOff x="1042" y="1776"/>
            <a:chExt cx="2472" cy="1584"/>
          </a:xfrm>
        </p:grpSpPr>
        <p:sp>
          <p:nvSpPr>
            <p:cNvPr id="30760" name="Freeform 30"/>
            <p:cNvSpPr>
              <a:spLocks/>
            </p:cNvSpPr>
            <p:nvPr/>
          </p:nvSpPr>
          <p:spPr bwMode="auto">
            <a:xfrm>
              <a:off x="1042" y="1776"/>
              <a:ext cx="2472" cy="1329"/>
            </a:xfrm>
            <a:custGeom>
              <a:avLst/>
              <a:gdLst>
                <a:gd name="T0" fmla="*/ 0 w 2472"/>
                <a:gd name="T1" fmla="*/ 889 h 1329"/>
                <a:gd name="T2" fmla="*/ 126 w 2472"/>
                <a:gd name="T3" fmla="*/ 139 h 1329"/>
                <a:gd name="T4" fmla="*/ 510 w 2472"/>
                <a:gd name="T5" fmla="*/ 55 h 1329"/>
                <a:gd name="T6" fmla="*/ 1028 w 2472"/>
                <a:gd name="T7" fmla="*/ 414 h 1329"/>
                <a:gd name="T8" fmla="*/ 1842 w 2472"/>
                <a:gd name="T9" fmla="*/ 1168 h 1329"/>
                <a:gd name="T10" fmla="*/ 2472 w 2472"/>
                <a:gd name="T11" fmla="*/ 1329 h 1329"/>
                <a:gd name="T12" fmla="*/ 0 60000 65536"/>
                <a:gd name="T13" fmla="*/ 0 60000 65536"/>
                <a:gd name="T14" fmla="*/ 0 60000 65536"/>
                <a:gd name="T15" fmla="*/ 0 60000 65536"/>
                <a:gd name="T16" fmla="*/ 0 60000 65536"/>
                <a:gd name="T17" fmla="*/ 0 60000 65536"/>
                <a:gd name="T18" fmla="*/ 0 w 2472"/>
                <a:gd name="T19" fmla="*/ 0 h 1329"/>
                <a:gd name="T20" fmla="*/ 2472 w 2472"/>
                <a:gd name="T21" fmla="*/ 1329 h 1329"/>
              </a:gdLst>
              <a:ahLst/>
              <a:cxnLst>
                <a:cxn ang="T12">
                  <a:pos x="T0" y="T1"/>
                </a:cxn>
                <a:cxn ang="T13">
                  <a:pos x="T2" y="T3"/>
                </a:cxn>
                <a:cxn ang="T14">
                  <a:pos x="T4" y="T5"/>
                </a:cxn>
                <a:cxn ang="T15">
                  <a:pos x="T6" y="T7"/>
                </a:cxn>
                <a:cxn ang="T16">
                  <a:pos x="T8" y="T9"/>
                </a:cxn>
                <a:cxn ang="T17">
                  <a:pos x="T10" y="T11"/>
                </a:cxn>
              </a:cxnLst>
              <a:rect l="T18" t="T19" r="T20" b="T21"/>
              <a:pathLst>
                <a:path w="2472" h="1329">
                  <a:moveTo>
                    <a:pt x="0" y="889"/>
                  </a:moveTo>
                  <a:cubicBezTo>
                    <a:pt x="21" y="764"/>
                    <a:pt x="41" y="278"/>
                    <a:pt x="126" y="139"/>
                  </a:cubicBezTo>
                  <a:cubicBezTo>
                    <a:pt x="211" y="0"/>
                    <a:pt x="360" y="9"/>
                    <a:pt x="510" y="55"/>
                  </a:cubicBezTo>
                  <a:cubicBezTo>
                    <a:pt x="660" y="101"/>
                    <a:pt x="806" y="229"/>
                    <a:pt x="1028" y="414"/>
                  </a:cubicBezTo>
                  <a:cubicBezTo>
                    <a:pt x="1250" y="599"/>
                    <a:pt x="1601" y="1016"/>
                    <a:pt x="1842" y="1168"/>
                  </a:cubicBezTo>
                  <a:cubicBezTo>
                    <a:pt x="2083" y="1320"/>
                    <a:pt x="2341" y="1295"/>
                    <a:pt x="2472" y="1329"/>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61" name="Oval 31"/>
            <p:cNvSpPr>
              <a:spLocks noChangeArrowheads="1"/>
            </p:cNvSpPr>
            <p:nvPr/>
          </p:nvSpPr>
          <p:spPr bwMode="auto">
            <a:xfrm>
              <a:off x="1056" y="3140"/>
              <a:ext cx="960" cy="220"/>
            </a:xfrm>
            <a:prstGeom prst="ellipse">
              <a:avLst/>
            </a:prstGeom>
            <a:solidFill>
              <a:srgbClr val="FFFFCC"/>
            </a:solidFill>
            <a:ln w="9525">
              <a:solidFill>
                <a:srgbClr val="FFFFCC"/>
              </a:solidFill>
              <a:round/>
              <a:headEnd/>
              <a:tailEnd/>
            </a:ln>
          </p:spPr>
          <p:txBody>
            <a:bodyPr wrap="none" anchor="ctr"/>
            <a:lstStyle/>
            <a:p>
              <a:pPr algn="ctr"/>
              <a:r>
                <a:rPr lang="en-US">
                  <a:latin typeface="Arial" charset="0"/>
                </a:rPr>
                <a:t>Academia</a:t>
              </a:r>
            </a:p>
          </p:txBody>
        </p:sp>
      </p:grpSp>
      <p:sp>
        <p:nvSpPr>
          <p:cNvPr id="342048" name="Oval 32"/>
          <p:cNvSpPr>
            <a:spLocks noChangeArrowheads="1"/>
          </p:cNvSpPr>
          <p:nvPr/>
        </p:nvSpPr>
        <p:spPr bwMode="auto">
          <a:xfrm>
            <a:off x="4572000" y="4572000"/>
            <a:ext cx="1752600" cy="381000"/>
          </a:xfrm>
          <a:prstGeom prst="ellipse">
            <a:avLst/>
          </a:prstGeom>
          <a:solidFill>
            <a:srgbClr val="FF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a:latin typeface="Arial" charset="0"/>
              </a:rPr>
              <a:t>Small Business</a:t>
            </a:r>
          </a:p>
        </p:txBody>
      </p:sp>
      <p:sp>
        <p:nvSpPr>
          <p:cNvPr id="342049" name="Oval 33"/>
          <p:cNvSpPr>
            <a:spLocks noChangeArrowheads="1"/>
          </p:cNvSpPr>
          <p:nvPr/>
        </p:nvSpPr>
        <p:spPr bwMode="auto">
          <a:xfrm>
            <a:off x="6248400" y="2438400"/>
            <a:ext cx="1524000" cy="381000"/>
          </a:xfrm>
          <a:prstGeom prst="ellipse">
            <a:avLst/>
          </a:prstGeom>
          <a:solidFill>
            <a:srgbClr val="FFFFCC"/>
          </a:solidFill>
          <a:ln w="9525">
            <a:solidFill>
              <a:srgbClr val="FFFFCC"/>
            </a:solidFill>
            <a:round/>
            <a:headEnd/>
            <a:tailEnd/>
          </a:ln>
        </p:spPr>
        <p:txBody>
          <a:bodyPr wrap="none" anchor="ctr"/>
          <a:lstStyle/>
          <a:p>
            <a:pPr algn="ctr"/>
            <a:r>
              <a:rPr lang="en-US">
                <a:latin typeface="Arial" charset="0"/>
              </a:rPr>
              <a:t>Investors</a:t>
            </a:r>
          </a:p>
        </p:txBody>
      </p:sp>
      <p:grpSp>
        <p:nvGrpSpPr>
          <p:cNvPr id="13" name="Group 34"/>
          <p:cNvGrpSpPr>
            <a:grpSpLocks/>
          </p:cNvGrpSpPr>
          <p:nvPr/>
        </p:nvGrpSpPr>
        <p:grpSpPr bwMode="auto">
          <a:xfrm>
            <a:off x="4572000" y="1600200"/>
            <a:ext cx="4191000" cy="3200400"/>
            <a:chOff x="1920" y="1008"/>
            <a:chExt cx="2640" cy="2016"/>
          </a:xfrm>
        </p:grpSpPr>
        <p:sp>
          <p:nvSpPr>
            <p:cNvPr id="30758" name="Freeform 35"/>
            <p:cNvSpPr>
              <a:spLocks/>
            </p:cNvSpPr>
            <p:nvPr/>
          </p:nvSpPr>
          <p:spPr bwMode="auto">
            <a:xfrm>
              <a:off x="1920" y="1080"/>
              <a:ext cx="2592" cy="1944"/>
            </a:xfrm>
            <a:custGeom>
              <a:avLst/>
              <a:gdLst>
                <a:gd name="T0" fmla="*/ 0 w 2592"/>
                <a:gd name="T1" fmla="*/ 1944 h 1944"/>
                <a:gd name="T2" fmla="*/ 864 w 2592"/>
                <a:gd name="T3" fmla="*/ 1800 h 1944"/>
                <a:gd name="T4" fmla="*/ 1488 w 2592"/>
                <a:gd name="T5" fmla="*/ 1368 h 1944"/>
                <a:gd name="T6" fmla="*/ 1824 w 2592"/>
                <a:gd name="T7" fmla="*/ 744 h 1944"/>
                <a:gd name="T8" fmla="*/ 2248 w 2592"/>
                <a:gd name="T9" fmla="*/ 248 h 1944"/>
                <a:gd name="T10" fmla="*/ 2592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59" name="Oval 36"/>
            <p:cNvSpPr>
              <a:spLocks noChangeArrowheads="1"/>
            </p:cNvSpPr>
            <p:nvPr/>
          </p:nvSpPr>
          <p:spPr bwMode="auto">
            <a:xfrm>
              <a:off x="3600" y="1008"/>
              <a:ext cx="960" cy="240"/>
            </a:xfrm>
            <a:prstGeom prst="ellipse">
              <a:avLst/>
            </a:prstGeom>
            <a:solidFill>
              <a:srgbClr val="FFFFCC"/>
            </a:solidFill>
            <a:ln w="9525">
              <a:solidFill>
                <a:srgbClr val="FFFFCC"/>
              </a:solidFill>
              <a:round/>
              <a:headEnd/>
              <a:tailEnd/>
            </a:ln>
          </p:spPr>
          <p:txBody>
            <a:bodyPr wrap="none" anchor="ctr"/>
            <a:lstStyle/>
            <a:p>
              <a:pPr algn="ctr"/>
              <a:r>
                <a:rPr lang="en-US">
                  <a:latin typeface="Arial" charset="0"/>
                </a:rPr>
                <a:t>Industry</a:t>
              </a:r>
            </a:p>
          </p:txBody>
        </p:sp>
      </p:grpSp>
      <p:grpSp>
        <p:nvGrpSpPr>
          <p:cNvPr id="14" name="Group 37"/>
          <p:cNvGrpSpPr>
            <a:grpSpLocks/>
          </p:cNvGrpSpPr>
          <p:nvPr/>
        </p:nvGrpSpPr>
        <p:grpSpPr bwMode="auto">
          <a:xfrm>
            <a:off x="5029200" y="3200400"/>
            <a:ext cx="2209800" cy="2209800"/>
            <a:chOff x="2208" y="2016"/>
            <a:chExt cx="1392" cy="1392"/>
          </a:xfrm>
        </p:grpSpPr>
        <p:sp>
          <p:nvSpPr>
            <p:cNvPr id="30755" name="Text Box 38"/>
            <p:cNvSpPr txBox="1">
              <a:spLocks noChangeArrowheads="1"/>
            </p:cNvSpPr>
            <p:nvPr/>
          </p:nvSpPr>
          <p:spPr bwMode="auto">
            <a:xfrm>
              <a:off x="2278" y="2016"/>
              <a:ext cx="1262"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algn="ctr" eaLnBrk="1" hangingPunct="1"/>
              <a:r>
                <a:rPr lang="en-US" sz="2000">
                  <a:latin typeface="Arial" charset="0"/>
                </a:rPr>
                <a:t>Valley of Death</a:t>
              </a:r>
            </a:p>
          </p:txBody>
        </p:sp>
        <p:sp>
          <p:nvSpPr>
            <p:cNvPr id="30756" name="Line 39"/>
            <p:cNvSpPr>
              <a:spLocks noChangeShapeType="1"/>
            </p:cNvSpPr>
            <p:nvPr/>
          </p:nvSpPr>
          <p:spPr bwMode="auto">
            <a:xfrm>
              <a:off x="2208" y="2136"/>
              <a:ext cx="0" cy="1272"/>
            </a:xfrm>
            <a:prstGeom prst="line">
              <a:avLst/>
            </a:prstGeom>
            <a:noFill/>
            <a:ln w="9525">
              <a:solidFill>
                <a:srgbClr val="A5002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757" name="Line 40"/>
            <p:cNvSpPr>
              <a:spLocks noChangeShapeType="1"/>
            </p:cNvSpPr>
            <p:nvPr/>
          </p:nvSpPr>
          <p:spPr bwMode="auto">
            <a:xfrm>
              <a:off x="3600" y="2136"/>
              <a:ext cx="0" cy="1272"/>
            </a:xfrm>
            <a:prstGeom prst="line">
              <a:avLst/>
            </a:prstGeom>
            <a:noFill/>
            <a:ln w="9525">
              <a:solidFill>
                <a:srgbClr val="A5002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6" name="Group 46"/>
          <p:cNvGrpSpPr>
            <a:grpSpLocks/>
          </p:cNvGrpSpPr>
          <p:nvPr/>
        </p:nvGrpSpPr>
        <p:grpSpPr bwMode="auto">
          <a:xfrm>
            <a:off x="2513014" y="1600200"/>
            <a:ext cx="7926387" cy="5257800"/>
            <a:chOff x="623" y="1008"/>
            <a:chExt cx="4993" cy="3312"/>
          </a:xfrm>
        </p:grpSpPr>
        <p:grpSp>
          <p:nvGrpSpPr>
            <p:cNvPr id="30742" name="Group 47"/>
            <p:cNvGrpSpPr>
              <a:grpSpLocks/>
            </p:cNvGrpSpPr>
            <p:nvPr/>
          </p:nvGrpSpPr>
          <p:grpSpPr bwMode="auto">
            <a:xfrm>
              <a:off x="623" y="1008"/>
              <a:ext cx="4417" cy="2890"/>
              <a:chOff x="623" y="1008"/>
              <a:chExt cx="4417" cy="2890"/>
            </a:xfrm>
          </p:grpSpPr>
          <p:cxnSp>
            <p:nvCxnSpPr>
              <p:cNvPr id="30744" name="AutoShape 48"/>
              <p:cNvCxnSpPr>
                <a:cxnSpLocks noChangeShapeType="1"/>
              </p:cNvCxnSpPr>
              <p:nvPr/>
            </p:nvCxnSpPr>
            <p:spPr bwMode="auto">
              <a:xfrm>
                <a:off x="1008" y="1008"/>
                <a:ext cx="0" cy="2400"/>
              </a:xfrm>
              <a:prstGeom prst="straightConnector1">
                <a:avLst/>
              </a:prstGeom>
              <a:noFill/>
              <a:ln w="25400">
                <a:solidFill>
                  <a:schemeClr val="tx1"/>
                </a:solidFill>
                <a:round/>
                <a:headEnd type="stealth" w="med" len="med"/>
                <a:tailEnd/>
              </a:ln>
              <a:extLst>
                <a:ext uri="{909E8E84-426E-40dd-AFC4-6F175D3DCCD1}">
                  <a14:hiddenFill xmlns:a14="http://schemas.microsoft.com/office/drawing/2010/main" xmlns="">
                    <a:noFill/>
                  </a14:hiddenFill>
                </a:ext>
              </a:extLst>
            </p:spPr>
          </p:cxnSp>
          <p:cxnSp>
            <p:nvCxnSpPr>
              <p:cNvPr id="30745" name="AutoShape 49"/>
              <p:cNvCxnSpPr>
                <a:cxnSpLocks noChangeShapeType="1"/>
              </p:cNvCxnSpPr>
              <p:nvPr/>
            </p:nvCxnSpPr>
            <p:spPr bwMode="auto">
              <a:xfrm>
                <a:off x="1008" y="3408"/>
                <a:ext cx="4032" cy="0"/>
              </a:xfrm>
              <a:prstGeom prst="straightConnector1">
                <a:avLst/>
              </a:prstGeom>
              <a:noFill/>
              <a:ln w="25400">
                <a:solidFill>
                  <a:schemeClr val="tx1"/>
                </a:solidFill>
                <a:round/>
                <a:headEnd/>
                <a:tailEnd type="stealth" w="med" len="med"/>
              </a:ln>
              <a:extLst>
                <a:ext uri="{909E8E84-426E-40dd-AFC4-6F175D3DCCD1}">
                  <a14:hiddenFill xmlns:a14="http://schemas.microsoft.com/office/drawing/2010/main" xmlns="">
                    <a:noFill/>
                  </a14:hiddenFill>
                </a:ext>
              </a:extLst>
            </p:spPr>
          </p:cxnSp>
          <p:sp>
            <p:nvSpPr>
              <p:cNvPr id="30746" name="Text Box 50"/>
              <p:cNvSpPr txBox="1">
                <a:spLocks noChangeArrowheads="1"/>
              </p:cNvSpPr>
              <p:nvPr/>
            </p:nvSpPr>
            <p:spPr bwMode="auto">
              <a:xfrm rot="-5400000">
                <a:off x="-334" y="2037"/>
                <a:ext cx="216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b="0">
                    <a:latin typeface="Arial" charset="0"/>
                  </a:rPr>
                  <a:t>Resources Available ($)</a:t>
                </a:r>
              </a:p>
            </p:txBody>
          </p:sp>
          <p:sp>
            <p:nvSpPr>
              <p:cNvPr id="30747" name="Text Box 51"/>
              <p:cNvSpPr txBox="1">
                <a:spLocks noChangeArrowheads="1"/>
              </p:cNvSpPr>
              <p:nvPr/>
            </p:nvSpPr>
            <p:spPr bwMode="auto">
              <a:xfrm>
                <a:off x="1008" y="3439"/>
                <a:ext cx="573"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Discovery</a:t>
                </a:r>
              </a:p>
            </p:txBody>
          </p:sp>
          <p:sp>
            <p:nvSpPr>
              <p:cNvPr id="30748" name="Text Box 52"/>
              <p:cNvSpPr txBox="1">
                <a:spLocks noChangeArrowheads="1"/>
              </p:cNvSpPr>
              <p:nvPr/>
            </p:nvSpPr>
            <p:spPr bwMode="auto">
              <a:xfrm>
                <a:off x="2784" y="3408"/>
                <a:ext cx="71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Development</a:t>
                </a:r>
              </a:p>
            </p:txBody>
          </p:sp>
          <p:sp>
            <p:nvSpPr>
              <p:cNvPr id="30749" name="Text Box 53"/>
              <p:cNvSpPr txBox="1">
                <a:spLocks noChangeArrowheads="1"/>
              </p:cNvSpPr>
              <p:nvPr/>
            </p:nvSpPr>
            <p:spPr bwMode="auto">
              <a:xfrm>
                <a:off x="3888" y="3408"/>
                <a:ext cx="969"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1200">
                    <a:latin typeface="Arial" charset="0"/>
                  </a:rPr>
                  <a:t>Commercialization</a:t>
                </a:r>
              </a:p>
            </p:txBody>
          </p:sp>
          <p:sp>
            <p:nvSpPr>
              <p:cNvPr id="30750" name="Text Box 54"/>
              <p:cNvSpPr txBox="1">
                <a:spLocks noChangeArrowheads="1"/>
              </p:cNvSpPr>
              <p:nvPr/>
            </p:nvSpPr>
            <p:spPr bwMode="auto">
              <a:xfrm>
                <a:off x="2592" y="3648"/>
                <a:ext cx="166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b="0">
                    <a:latin typeface="Arial" charset="0"/>
                  </a:rPr>
                  <a:t>Level of Development</a:t>
                </a:r>
              </a:p>
            </p:txBody>
          </p:sp>
        </p:grpSp>
        <p:sp>
          <p:nvSpPr>
            <p:cNvPr id="30743" name="Rectangle 55"/>
            <p:cNvSpPr>
              <a:spLocks noChangeArrowheads="1"/>
            </p:cNvSpPr>
            <p:nvPr/>
          </p:nvSpPr>
          <p:spPr bwMode="auto">
            <a:xfrm>
              <a:off x="4320" y="3898"/>
              <a:ext cx="1296" cy="42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r>
                <a:rPr lang="en-US" sz="1600" dirty="0">
                  <a:latin typeface="Arial" charset="0"/>
                </a:rPr>
                <a:t>Source: Errol </a:t>
              </a:r>
              <a:r>
                <a:rPr lang="en-US" sz="1600" dirty="0" err="1">
                  <a:latin typeface="Arial" charset="0"/>
                </a:rPr>
                <a:t>Arkilic</a:t>
              </a:r>
              <a:endParaRPr lang="en-US" sz="1600" dirty="0">
                <a:latin typeface="Arial" charset="0"/>
              </a:endParaRPr>
            </a:p>
          </p:txBody>
        </p:sp>
      </p:grpSp>
      <p:sp>
        <p:nvSpPr>
          <p:cNvPr id="30735" name="Rectangle 57"/>
          <p:cNvSpPr>
            <a:spLocks noChangeArrowheads="1"/>
          </p:cNvSpPr>
          <p:nvPr/>
        </p:nvSpPr>
        <p:spPr bwMode="auto">
          <a:xfrm>
            <a:off x="2819400" y="274638"/>
            <a:ext cx="7696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a:solidFill>
                  <a:schemeClr val="tx2"/>
                </a:solidFill>
                <a:latin typeface="AHD Symbol Sans" charset="0"/>
              </a:rPr>
              <a:t>Innovation Spectrum</a:t>
            </a:r>
            <a:endParaRPr lang="en-US" sz="4400">
              <a:solidFill>
                <a:srgbClr val="FF0000"/>
              </a:solidFill>
              <a:latin typeface="AHD Symbol Sans" charset="0"/>
            </a:endParaRPr>
          </a:p>
        </p:txBody>
      </p:sp>
      <p:sp>
        <p:nvSpPr>
          <p:cNvPr id="342074" name="Freeform 58"/>
          <p:cNvSpPr>
            <a:spLocks/>
          </p:cNvSpPr>
          <p:nvPr/>
        </p:nvSpPr>
        <p:spPr bwMode="auto">
          <a:xfrm>
            <a:off x="4572001" y="3067050"/>
            <a:ext cx="5407025" cy="1733550"/>
          </a:xfrm>
          <a:custGeom>
            <a:avLst/>
            <a:gdLst>
              <a:gd name="T0" fmla="*/ 0 w 2592"/>
              <a:gd name="T1" fmla="*/ 2147483647 h 1944"/>
              <a:gd name="T2" fmla="*/ 2147483647 w 2592"/>
              <a:gd name="T3" fmla="*/ 2147483647 h 1944"/>
              <a:gd name="T4" fmla="*/ 2147483647 w 2592"/>
              <a:gd name="T5" fmla="*/ 2147483647 h 1944"/>
              <a:gd name="T6" fmla="*/ 2147483647 w 2592"/>
              <a:gd name="T7" fmla="*/ 2147483647 h 1944"/>
              <a:gd name="T8" fmla="*/ 2147483647 w 2592"/>
              <a:gd name="T9" fmla="*/ 2147483647 h 1944"/>
              <a:gd name="T10" fmla="*/ 2147483647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2075" name="Freeform 59"/>
          <p:cNvSpPr>
            <a:spLocks/>
          </p:cNvSpPr>
          <p:nvPr/>
        </p:nvSpPr>
        <p:spPr bwMode="auto">
          <a:xfrm>
            <a:off x="4535488" y="3819526"/>
            <a:ext cx="5637212" cy="981075"/>
          </a:xfrm>
          <a:custGeom>
            <a:avLst/>
            <a:gdLst>
              <a:gd name="T0" fmla="*/ 0 w 2592"/>
              <a:gd name="T1" fmla="*/ 2147483647 h 1944"/>
              <a:gd name="T2" fmla="*/ 2147483647 w 2592"/>
              <a:gd name="T3" fmla="*/ 2147483647 h 1944"/>
              <a:gd name="T4" fmla="*/ 2147483647 w 2592"/>
              <a:gd name="T5" fmla="*/ 2147483647 h 1944"/>
              <a:gd name="T6" fmla="*/ 2147483647 w 2592"/>
              <a:gd name="T7" fmla="*/ 2147483647 h 1944"/>
              <a:gd name="T8" fmla="*/ 2147483647 w 2592"/>
              <a:gd name="T9" fmla="*/ 2147483647 h 1944"/>
              <a:gd name="T10" fmla="*/ 2147483647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42076" name="Freeform 60"/>
          <p:cNvSpPr>
            <a:spLocks/>
          </p:cNvSpPr>
          <p:nvPr/>
        </p:nvSpPr>
        <p:spPr bwMode="auto">
          <a:xfrm>
            <a:off x="4572001" y="4572000"/>
            <a:ext cx="5637213" cy="228600"/>
          </a:xfrm>
          <a:custGeom>
            <a:avLst/>
            <a:gdLst>
              <a:gd name="T0" fmla="*/ 0 w 2592"/>
              <a:gd name="T1" fmla="*/ 2147483647 h 1944"/>
              <a:gd name="T2" fmla="*/ 2147483647 w 2592"/>
              <a:gd name="T3" fmla="*/ 2147483647 h 1944"/>
              <a:gd name="T4" fmla="*/ 2147483647 w 2592"/>
              <a:gd name="T5" fmla="*/ 2147483647 h 1944"/>
              <a:gd name="T6" fmla="*/ 2147483647 w 2592"/>
              <a:gd name="T7" fmla="*/ 2147483647 h 1944"/>
              <a:gd name="T8" fmla="*/ 2147483647 w 2592"/>
              <a:gd name="T9" fmla="*/ 2147483647 h 1944"/>
              <a:gd name="T10" fmla="*/ 2147483647 w 2592"/>
              <a:gd name="T11" fmla="*/ 0 h 1944"/>
              <a:gd name="T12" fmla="*/ 0 60000 65536"/>
              <a:gd name="T13" fmla="*/ 0 60000 65536"/>
              <a:gd name="T14" fmla="*/ 0 60000 65536"/>
              <a:gd name="T15" fmla="*/ 0 60000 65536"/>
              <a:gd name="T16" fmla="*/ 0 60000 65536"/>
              <a:gd name="T17" fmla="*/ 0 60000 65536"/>
              <a:gd name="T18" fmla="*/ 0 w 2592"/>
              <a:gd name="T19" fmla="*/ 0 h 1944"/>
              <a:gd name="T20" fmla="*/ 2592 w 2592"/>
              <a:gd name="T21" fmla="*/ 1944 h 1944"/>
            </a:gdLst>
            <a:ahLst/>
            <a:cxnLst>
              <a:cxn ang="T12">
                <a:pos x="T0" y="T1"/>
              </a:cxn>
              <a:cxn ang="T13">
                <a:pos x="T2" y="T3"/>
              </a:cxn>
              <a:cxn ang="T14">
                <a:pos x="T4" y="T5"/>
              </a:cxn>
              <a:cxn ang="T15">
                <a:pos x="T6" y="T7"/>
              </a:cxn>
              <a:cxn ang="T16">
                <a:pos x="T8" y="T9"/>
              </a:cxn>
              <a:cxn ang="T17">
                <a:pos x="T10" y="T11"/>
              </a:cxn>
            </a:cxnLst>
            <a:rect l="T18" t="T19" r="T20" b="T21"/>
            <a:pathLst>
              <a:path w="2592" h="1944">
                <a:moveTo>
                  <a:pt x="0" y="1944"/>
                </a:moveTo>
                <a:cubicBezTo>
                  <a:pt x="144" y="1920"/>
                  <a:pt x="616" y="1896"/>
                  <a:pt x="864" y="1800"/>
                </a:cubicBezTo>
                <a:cubicBezTo>
                  <a:pt x="1112" y="1704"/>
                  <a:pt x="1328" y="1544"/>
                  <a:pt x="1488" y="1368"/>
                </a:cubicBezTo>
                <a:cubicBezTo>
                  <a:pt x="1648" y="1192"/>
                  <a:pt x="1697" y="931"/>
                  <a:pt x="1824" y="744"/>
                </a:cubicBezTo>
                <a:cubicBezTo>
                  <a:pt x="1951" y="557"/>
                  <a:pt x="2120" y="372"/>
                  <a:pt x="2248" y="248"/>
                </a:cubicBezTo>
                <a:cubicBezTo>
                  <a:pt x="2376" y="124"/>
                  <a:pt x="2520" y="52"/>
                  <a:pt x="2592" y="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18" name="Group 61"/>
          <p:cNvGrpSpPr>
            <a:grpSpLocks/>
          </p:cNvGrpSpPr>
          <p:nvPr/>
        </p:nvGrpSpPr>
        <p:grpSpPr bwMode="auto">
          <a:xfrm>
            <a:off x="5391151" y="3522664"/>
            <a:ext cx="4587875" cy="1811337"/>
            <a:chOff x="2436" y="2219"/>
            <a:chExt cx="2890" cy="1141"/>
          </a:xfrm>
        </p:grpSpPr>
        <p:sp>
          <p:nvSpPr>
            <p:cNvPr id="30740" name="Freeform 62"/>
            <p:cNvSpPr>
              <a:spLocks/>
            </p:cNvSpPr>
            <p:nvPr/>
          </p:nvSpPr>
          <p:spPr bwMode="auto">
            <a:xfrm>
              <a:off x="2436" y="2219"/>
              <a:ext cx="2568" cy="757"/>
            </a:xfrm>
            <a:custGeom>
              <a:avLst/>
              <a:gdLst>
                <a:gd name="T0" fmla="*/ 0 w 2568"/>
                <a:gd name="T1" fmla="*/ 373 h 757"/>
                <a:gd name="T2" fmla="*/ 750 w 2568"/>
                <a:gd name="T3" fmla="*/ 121 h 757"/>
                <a:gd name="T4" fmla="*/ 1578 w 2568"/>
                <a:gd name="T5" fmla="*/ 13 h 757"/>
                <a:gd name="T6" fmla="*/ 2286 w 2568"/>
                <a:gd name="T7" fmla="*/ 199 h 757"/>
                <a:gd name="T8" fmla="*/ 2568 w 2568"/>
                <a:gd name="T9" fmla="*/ 757 h 757"/>
                <a:gd name="T10" fmla="*/ 0 60000 65536"/>
                <a:gd name="T11" fmla="*/ 0 60000 65536"/>
                <a:gd name="T12" fmla="*/ 0 60000 65536"/>
                <a:gd name="T13" fmla="*/ 0 60000 65536"/>
                <a:gd name="T14" fmla="*/ 0 60000 65536"/>
                <a:gd name="T15" fmla="*/ 0 w 2568"/>
                <a:gd name="T16" fmla="*/ 0 h 757"/>
                <a:gd name="T17" fmla="*/ 2568 w 2568"/>
                <a:gd name="T18" fmla="*/ 757 h 757"/>
              </a:gdLst>
              <a:ahLst/>
              <a:cxnLst>
                <a:cxn ang="T10">
                  <a:pos x="T0" y="T1"/>
                </a:cxn>
                <a:cxn ang="T11">
                  <a:pos x="T2" y="T3"/>
                </a:cxn>
                <a:cxn ang="T12">
                  <a:pos x="T4" y="T5"/>
                </a:cxn>
                <a:cxn ang="T13">
                  <a:pos x="T6" y="T7"/>
                </a:cxn>
                <a:cxn ang="T14">
                  <a:pos x="T8" y="T9"/>
                </a:cxn>
              </a:cxnLst>
              <a:rect l="T15" t="T16" r="T17" b="T18"/>
              <a:pathLst>
                <a:path w="2568" h="757">
                  <a:moveTo>
                    <a:pt x="0" y="373"/>
                  </a:moveTo>
                  <a:cubicBezTo>
                    <a:pt x="228" y="274"/>
                    <a:pt x="487" y="181"/>
                    <a:pt x="750" y="121"/>
                  </a:cubicBezTo>
                  <a:cubicBezTo>
                    <a:pt x="1013" y="61"/>
                    <a:pt x="1322" y="0"/>
                    <a:pt x="1578" y="13"/>
                  </a:cubicBezTo>
                  <a:cubicBezTo>
                    <a:pt x="1834" y="26"/>
                    <a:pt x="2121" y="75"/>
                    <a:pt x="2286" y="199"/>
                  </a:cubicBezTo>
                  <a:cubicBezTo>
                    <a:pt x="2451" y="323"/>
                    <a:pt x="2509" y="641"/>
                    <a:pt x="2568" y="757"/>
                  </a:cubicBezTo>
                </a:path>
              </a:pathLst>
            </a:custGeom>
            <a:noFill/>
            <a:ln w="9525">
              <a:solidFill>
                <a:schemeClr val="tx1"/>
              </a:solidFill>
              <a:round/>
              <a:headEnd/>
              <a:tailEnd type="stealth"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0741" name="Text Box 63"/>
            <p:cNvSpPr txBox="1">
              <a:spLocks noChangeArrowheads="1"/>
            </p:cNvSpPr>
            <p:nvPr/>
          </p:nvSpPr>
          <p:spPr bwMode="auto">
            <a:xfrm>
              <a:off x="4207" y="2918"/>
              <a:ext cx="1119"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Comic Sans MS" charset="0"/>
                  <a:ea typeface="ＭＳ Ｐゴシック" charset="0"/>
                  <a:cs typeface="ＭＳ Ｐゴシック" charset="0"/>
                </a:defRPr>
              </a:lvl1pPr>
              <a:lvl2pPr marL="742950" indent="-285750" eaLnBrk="0" hangingPunct="0">
                <a:defRPr sz="2400" b="1">
                  <a:solidFill>
                    <a:schemeClr val="tx1"/>
                  </a:solidFill>
                  <a:latin typeface="Comic Sans MS" charset="0"/>
                  <a:ea typeface="ＭＳ Ｐゴシック" charset="0"/>
                </a:defRPr>
              </a:lvl2pPr>
              <a:lvl3pPr marL="1143000" indent="-228600" eaLnBrk="0" hangingPunct="0">
                <a:defRPr sz="2400" b="1">
                  <a:solidFill>
                    <a:schemeClr val="tx1"/>
                  </a:solidFill>
                  <a:latin typeface="Comic Sans MS" charset="0"/>
                  <a:ea typeface="ＭＳ Ｐゴシック" charset="0"/>
                </a:defRPr>
              </a:lvl3pPr>
              <a:lvl4pPr marL="1600200" indent="-228600" eaLnBrk="0" hangingPunct="0">
                <a:defRPr sz="2400" b="1">
                  <a:solidFill>
                    <a:schemeClr val="tx1"/>
                  </a:solidFill>
                  <a:latin typeface="Comic Sans MS" charset="0"/>
                  <a:ea typeface="ＭＳ Ｐゴシック" charset="0"/>
                </a:defRPr>
              </a:lvl4pPr>
              <a:lvl5pPr marL="2057400" indent="-228600" eaLnBrk="0" hangingPunct="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pPr eaLnBrk="1" hangingPunct="1"/>
              <a:r>
                <a:rPr lang="en-US" sz="2000">
                  <a:latin typeface="Arial" charset="0"/>
                </a:rPr>
                <a:t>Unbridgable</a:t>
              </a:r>
            </a:p>
            <a:p>
              <a:pPr eaLnBrk="1" hangingPunct="1"/>
              <a:r>
                <a:rPr lang="en-US" sz="2000">
                  <a:latin typeface="Arial" charset="0"/>
                </a:rPr>
                <a:t>Gulf of Death</a:t>
              </a:r>
            </a:p>
          </p:txBody>
        </p:sp>
      </p:grpSp>
    </p:spTree>
    <p:extLst>
      <p:ext uri="{BB962C8B-B14F-4D97-AF65-F5344CB8AC3E}">
        <p14:creationId xmlns:p14="http://schemas.microsoft.com/office/powerpoint/2010/main" val="9217169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42048"/>
                                        </p:tgtEl>
                                        <p:attrNameLst>
                                          <p:attrName>style.visibility</p:attrName>
                                        </p:attrNameLst>
                                      </p:cBhvr>
                                      <p:to>
                                        <p:strVal val="visible"/>
                                      </p:to>
                                    </p:set>
                                    <p:animEffect transition="in" filter="dissolve">
                                      <p:cBhvr>
                                        <p:cTn id="27" dur="500"/>
                                        <p:tgtEl>
                                          <p:spTgt spid="34204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42049"/>
                                        </p:tgtEl>
                                        <p:attrNameLst>
                                          <p:attrName>style.visibility</p:attrName>
                                        </p:attrNameLst>
                                      </p:cBhvr>
                                      <p:to>
                                        <p:strVal val="visible"/>
                                      </p:to>
                                    </p:set>
                                    <p:animEffect transition="in" filter="dissolve">
                                      <p:cBhvr>
                                        <p:cTn id="32" dur="500"/>
                                        <p:tgtEl>
                                          <p:spTgt spid="34204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42074"/>
                                        </p:tgtEl>
                                        <p:attrNameLst>
                                          <p:attrName>style.visibility</p:attrName>
                                        </p:attrNameLst>
                                      </p:cBhvr>
                                      <p:to>
                                        <p:strVal val="visible"/>
                                      </p:to>
                                    </p:set>
                                    <p:animEffect transition="in" filter="blinds(horizontal)">
                                      <p:cBhvr>
                                        <p:cTn id="37" dur="500"/>
                                        <p:tgtEl>
                                          <p:spTgt spid="3420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42075"/>
                                        </p:tgtEl>
                                        <p:attrNameLst>
                                          <p:attrName>style.visibility</p:attrName>
                                        </p:attrNameLst>
                                      </p:cBhvr>
                                      <p:to>
                                        <p:strVal val="visible"/>
                                      </p:to>
                                    </p:set>
                                    <p:animEffect transition="in" filter="blinds(horizontal)">
                                      <p:cBhvr>
                                        <p:cTn id="42" dur="500"/>
                                        <p:tgtEl>
                                          <p:spTgt spid="3420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42076"/>
                                        </p:tgtEl>
                                        <p:attrNameLst>
                                          <p:attrName>style.visibility</p:attrName>
                                        </p:attrNameLst>
                                      </p:cBhvr>
                                      <p:to>
                                        <p:strVal val="visible"/>
                                      </p:to>
                                    </p:set>
                                    <p:animEffect transition="in" filter="blinds(horizontal)">
                                      <p:cBhvr>
                                        <p:cTn id="47" dur="500"/>
                                        <p:tgtEl>
                                          <p:spTgt spid="3420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linds(horizontal)">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48" grpId="0" animBg="1"/>
      <p:bldP spid="342049" grpId="0" animBg="1"/>
      <p:bldP spid="342074" grpId="0" animBg="1"/>
      <p:bldP spid="342075" grpId="0" animBg="1"/>
      <p:bldP spid="342076" grpId="0" animBg="1"/>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5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TotalTime>
  <Words>2642</Words>
  <Application>Microsoft Macintosh PowerPoint</Application>
  <PresentationFormat>Widescreen</PresentationFormat>
  <Paragraphs>195</Paragraphs>
  <Slides>18</Slides>
  <Notes>11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AHD Symbol Sans</vt:lpstr>
      <vt:lpstr>Arial</vt:lpstr>
      <vt:lpstr>Arial Narrow</vt:lpstr>
      <vt:lpstr>Calibri</vt:lpstr>
      <vt:lpstr>Calibri Light</vt:lpstr>
      <vt:lpstr>Gulfs Display</vt:lpstr>
      <vt:lpstr>Helvetica Neue</vt:lpstr>
      <vt:lpstr>Open Sans</vt:lpstr>
      <vt:lpstr>Public Sans</vt:lpstr>
      <vt:lpstr>Public Sans Bold</vt:lpstr>
      <vt:lpstr>Roboto</vt:lpstr>
      <vt:lpstr>Segoe UI</vt:lpstr>
      <vt:lpstr>Tahoma</vt:lpstr>
      <vt:lpstr>Office Theme</vt:lpstr>
      <vt:lpstr>53_Office Theme</vt:lpstr>
      <vt:lpstr>NASA Innovation Corps Pilot</vt:lpstr>
      <vt:lpstr>PowerPoint Presentation</vt:lpstr>
      <vt:lpstr>National Science Foundation &amp;  Innovation Corps Participants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Yancey, Maggie (HQ-DA000)</dc:creator>
  <cp:lastModifiedBy>Yancey, Maggie (HQ-DA000)</cp:lastModifiedBy>
  <cp:revision>13</cp:revision>
  <dcterms:created xsi:type="dcterms:W3CDTF">2023-07-23T20:34:26Z</dcterms:created>
  <dcterms:modified xsi:type="dcterms:W3CDTF">2023-07-26T14:10:55Z</dcterms:modified>
</cp:coreProperties>
</file>