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9753600" cx="13004800"/>
  <p:notesSz cx="6858000" cy="9144000"/>
  <p:embeddedFontLst>
    <p:embeddedFont>
      <p:font typeface="Arial Narrow"/>
      <p:regular r:id="rId19"/>
      <p:bold r:id="rId20"/>
      <p:italic r:id="rId21"/>
      <p:boldItalic r:id="rId22"/>
    </p:embeddedFont>
    <p:embeddedFont>
      <p:font typeface="Tahoma"/>
      <p:regular r:id="rId23"/>
      <p:bold r:id="rId24"/>
    </p:embeddedFont>
    <p:embeddedFont>
      <p:font typeface="Helvetica Neue"/>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hTxbdiw5jKETg8jcWn+hU3gMaf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7C253F-9BE2-4F52-A20E-13D2C4D1D1E5}">
  <a:tblStyle styleId="{587C253F-9BE2-4F52-A20E-13D2C4D1D1E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ArialNarrow-bold.fntdata"/><Relationship Id="rId22" Type="http://schemas.openxmlformats.org/officeDocument/2006/relationships/font" Target="fonts/ArialNarrow-boldItalic.fntdata"/><Relationship Id="rId21" Type="http://schemas.openxmlformats.org/officeDocument/2006/relationships/font" Target="fonts/ArialNarrow-italic.fntdata"/><Relationship Id="rId24" Type="http://schemas.openxmlformats.org/officeDocument/2006/relationships/font" Target="fonts/Tahoma-bold.fntdata"/><Relationship Id="rId23" Type="http://schemas.openxmlformats.org/officeDocument/2006/relationships/font" Target="fonts/Tahoma-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bold.fntdata"/><Relationship Id="rId25" Type="http://schemas.openxmlformats.org/officeDocument/2006/relationships/font" Target="fonts/HelveticaNeue-regular.fntdata"/><Relationship Id="rId28" Type="http://schemas.openxmlformats.org/officeDocument/2006/relationships/font" Target="fonts/HelveticaNeue-boldItalic.fntdata"/><Relationship Id="rId27"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ArialNarrow-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 name="Google Shape;5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 name="Google Shape;5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 name="Google Shape;85;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 name="Google Shape;226;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1" name="Shape 11"/>
        <p:cNvGrpSpPr/>
        <p:nvPr/>
      </p:nvGrpSpPr>
      <p:grpSpPr>
        <a:xfrm>
          <a:off x="0" y="0"/>
          <a:ext cx="0" cy="0"/>
          <a:chOff x="0" y="0"/>
          <a:chExt cx="0" cy="0"/>
        </a:xfrm>
      </p:grpSpPr>
      <p:pic>
        <p:nvPicPr>
          <p:cNvPr descr="LaunchPadDesignSticker2021.png" id="12" name="Google Shape;12;p15"/>
          <p:cNvPicPr preferRelativeResize="0"/>
          <p:nvPr/>
        </p:nvPicPr>
        <p:blipFill rotWithShape="1">
          <a:blip r:embed="rId2">
            <a:alphaModFix/>
          </a:blip>
          <a:srcRect b="0" l="0" r="0" t="0"/>
          <a:stretch/>
        </p:blipFill>
        <p:spPr>
          <a:xfrm>
            <a:off x="627937" y="283912"/>
            <a:ext cx="1466892" cy="1455423"/>
          </a:xfrm>
          <a:prstGeom prst="rect">
            <a:avLst/>
          </a:prstGeom>
          <a:noFill/>
          <a:ln>
            <a:noFill/>
          </a:ln>
        </p:spPr>
      </p:pic>
      <p:cxnSp>
        <p:nvCxnSpPr>
          <p:cNvPr id="13" name="Google Shape;13;p15"/>
          <p:cNvCxnSpPr/>
          <p:nvPr/>
        </p:nvCxnSpPr>
        <p:spPr>
          <a:xfrm rot="10800000">
            <a:off x="2200052" y="1384300"/>
            <a:ext cx="9724764" cy="2"/>
          </a:xfrm>
          <a:prstGeom prst="straightConnector1">
            <a:avLst/>
          </a:prstGeom>
          <a:noFill/>
          <a:ln cap="flat" cmpd="sng" w="25400">
            <a:solidFill>
              <a:srgbClr val="000000"/>
            </a:solidFill>
            <a:prstDash val="solid"/>
            <a:miter lim="400000"/>
            <a:headEnd len="sm" w="sm" type="none"/>
            <a:tailEnd len="sm" w="sm" type="none"/>
          </a:ln>
        </p:spPr>
      </p:cxnSp>
      <p:sp>
        <p:nvSpPr>
          <p:cNvPr id="14" name="Google Shape;14;p15"/>
          <p:cNvSpPr txBox="1"/>
          <p:nvPr>
            <p:ph type="title"/>
          </p:nvPr>
        </p:nvSpPr>
        <p:spPr>
          <a:xfrm>
            <a:off x="566056" y="5914409"/>
            <a:ext cx="10014857" cy="1564320"/>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Clr>
                <a:srgbClr val="000000"/>
              </a:buClr>
              <a:buSzPts val="6000"/>
              <a:buFont typeface="Tahoma"/>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5" name="Google Shape;15;p15"/>
          <p:cNvSpPr txBox="1"/>
          <p:nvPr>
            <p:ph idx="1" type="body"/>
          </p:nvPr>
        </p:nvSpPr>
        <p:spPr>
          <a:xfrm>
            <a:off x="1515289" y="7478728"/>
            <a:ext cx="8116391" cy="678301"/>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000000"/>
              </a:buClr>
              <a:buSzPts val="2500"/>
              <a:buFont typeface="Tahoma"/>
              <a:buNone/>
              <a:defRPr sz="2500"/>
            </a:lvl1pPr>
            <a:lvl2pPr indent="-228600" lvl="1" marL="914400" algn="ctr">
              <a:lnSpc>
                <a:spcPct val="90000"/>
              </a:lnSpc>
              <a:spcBef>
                <a:spcPts val="1000"/>
              </a:spcBef>
              <a:spcAft>
                <a:spcPts val="0"/>
              </a:spcAft>
              <a:buClr>
                <a:srgbClr val="000000"/>
              </a:buClr>
              <a:buSzPts val="2500"/>
              <a:buFont typeface="Tahoma"/>
              <a:buNone/>
              <a:defRPr sz="2500"/>
            </a:lvl2pPr>
            <a:lvl3pPr indent="-228600" lvl="2" marL="1371600" algn="ctr">
              <a:lnSpc>
                <a:spcPct val="90000"/>
              </a:lnSpc>
              <a:spcBef>
                <a:spcPts val="1000"/>
              </a:spcBef>
              <a:spcAft>
                <a:spcPts val="0"/>
              </a:spcAft>
              <a:buClr>
                <a:srgbClr val="000000"/>
              </a:buClr>
              <a:buSzPts val="2500"/>
              <a:buFont typeface="Tahoma"/>
              <a:buNone/>
              <a:defRPr sz="2500"/>
            </a:lvl3pPr>
            <a:lvl4pPr indent="-228600" lvl="3" marL="1828800" algn="ctr">
              <a:lnSpc>
                <a:spcPct val="90000"/>
              </a:lnSpc>
              <a:spcBef>
                <a:spcPts val="1000"/>
              </a:spcBef>
              <a:spcAft>
                <a:spcPts val="0"/>
              </a:spcAft>
              <a:buClr>
                <a:srgbClr val="000000"/>
              </a:buClr>
              <a:buSzPts val="2500"/>
              <a:buFont typeface="Tahoma"/>
              <a:buNone/>
              <a:defRPr sz="2500"/>
            </a:lvl4pPr>
            <a:lvl5pPr indent="-228600" lvl="4" marL="2286000" algn="ctr">
              <a:lnSpc>
                <a:spcPct val="90000"/>
              </a:lnSpc>
              <a:spcBef>
                <a:spcPts val="1000"/>
              </a:spcBef>
              <a:spcAft>
                <a:spcPts val="0"/>
              </a:spcAft>
              <a:buClr>
                <a:srgbClr val="000000"/>
              </a:buClr>
              <a:buSzPts val="2500"/>
              <a:buFont typeface="Tahoma"/>
              <a:buNone/>
              <a:defRPr sz="25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6" name="Google Shape;16;p15"/>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pic>
        <p:nvPicPr>
          <p:cNvPr descr="Power Point.png" id="17" name="Google Shape;17;p15"/>
          <p:cNvPicPr preferRelativeResize="0"/>
          <p:nvPr/>
        </p:nvPicPr>
        <p:blipFill rotWithShape="1">
          <a:blip r:embed="rId3">
            <a:alphaModFix/>
          </a:blip>
          <a:srcRect b="0" l="0" r="0" t="0"/>
          <a:stretch/>
        </p:blipFill>
        <p:spPr>
          <a:xfrm>
            <a:off x="451" y="0"/>
            <a:ext cx="13003898" cy="97536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x">
  <p:cSld name="TITLE_AND_BODY">
    <p:spTree>
      <p:nvGrpSpPr>
        <p:cNvPr id="18" name="Shape 18"/>
        <p:cNvGrpSpPr/>
        <p:nvPr/>
      </p:nvGrpSpPr>
      <p:grpSpPr>
        <a:xfrm>
          <a:off x="0" y="0"/>
          <a:ext cx="0" cy="0"/>
          <a:chOff x="0" y="0"/>
          <a:chExt cx="0" cy="0"/>
        </a:xfrm>
      </p:grpSpPr>
      <p:sp>
        <p:nvSpPr>
          <p:cNvPr id="19" name="Google Shape;19;p16"/>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0" name="Google Shape;20;p16"/>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16"/>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2600"/>
              <a:buFont typeface="Tahoma"/>
              <a:buNone/>
              <a:defRPr sz="2600"/>
            </a:lvl1pPr>
            <a:lvl2pPr indent="-393700" lvl="1" marL="914400" algn="l">
              <a:lnSpc>
                <a:spcPct val="90000"/>
              </a:lnSpc>
              <a:spcBef>
                <a:spcPts val="1000"/>
              </a:spcBef>
              <a:spcAft>
                <a:spcPts val="0"/>
              </a:spcAft>
              <a:buClr>
                <a:srgbClr val="000000"/>
              </a:buClr>
              <a:buSzPts val="2600"/>
              <a:buFont typeface="Tahoma"/>
              <a:buChar char="•"/>
              <a:defRPr sz="2600"/>
            </a:lvl2pPr>
            <a:lvl3pPr indent="-393700" lvl="2" marL="1371600" algn="l">
              <a:lnSpc>
                <a:spcPct val="90000"/>
              </a:lnSpc>
              <a:spcBef>
                <a:spcPts val="1000"/>
              </a:spcBef>
              <a:spcAft>
                <a:spcPts val="0"/>
              </a:spcAft>
              <a:buClr>
                <a:srgbClr val="000000"/>
              </a:buClr>
              <a:buSzPts val="2600"/>
              <a:buFont typeface="Tahoma"/>
              <a:buChar char="•"/>
              <a:defRPr sz="2600"/>
            </a:lvl3pPr>
            <a:lvl4pPr indent="-393700" lvl="3" marL="1828800" algn="l">
              <a:lnSpc>
                <a:spcPct val="90000"/>
              </a:lnSpc>
              <a:spcBef>
                <a:spcPts val="1000"/>
              </a:spcBef>
              <a:spcAft>
                <a:spcPts val="0"/>
              </a:spcAft>
              <a:buClr>
                <a:srgbClr val="000000"/>
              </a:buClr>
              <a:buSzPts val="2600"/>
              <a:buFont typeface="Tahoma"/>
              <a:buChar char="•"/>
              <a:defRPr sz="2600"/>
            </a:lvl4pPr>
            <a:lvl5pPr indent="-393700" lvl="4" marL="2286000" algn="l">
              <a:lnSpc>
                <a:spcPct val="90000"/>
              </a:lnSpc>
              <a:spcBef>
                <a:spcPts val="1000"/>
              </a:spcBef>
              <a:spcAft>
                <a:spcPts val="0"/>
              </a:spcAft>
              <a:buClr>
                <a:srgbClr val="000000"/>
              </a:buClr>
              <a:buSzPts val="2600"/>
              <a:buFont typeface="Tahoma"/>
              <a:buChar char="•"/>
              <a:defRPr sz="26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22" name="Shape 22"/>
        <p:cNvGrpSpPr/>
        <p:nvPr/>
      </p:nvGrpSpPr>
      <p:grpSpPr>
        <a:xfrm>
          <a:off x="0" y="0"/>
          <a:ext cx="0" cy="0"/>
          <a:chOff x="0" y="0"/>
          <a:chExt cx="0" cy="0"/>
        </a:xfrm>
      </p:grpSpPr>
      <p:pic>
        <p:nvPicPr>
          <p:cNvPr descr="2023 Badge.png" id="23" name="Google Shape;23;p17"/>
          <p:cNvPicPr preferRelativeResize="0"/>
          <p:nvPr/>
        </p:nvPicPr>
        <p:blipFill rotWithShape="1">
          <a:blip r:embed="rId2">
            <a:alphaModFix/>
          </a:blip>
          <a:srcRect b="0" l="0" r="0" t="0"/>
          <a:stretch/>
        </p:blipFill>
        <p:spPr>
          <a:xfrm>
            <a:off x="392417" y="12386"/>
            <a:ext cx="1947674" cy="1947674"/>
          </a:xfrm>
          <a:prstGeom prst="rect">
            <a:avLst/>
          </a:prstGeom>
          <a:noFill/>
          <a:ln>
            <a:noFill/>
          </a:ln>
        </p:spPr>
      </p:pic>
      <p:cxnSp>
        <p:nvCxnSpPr>
          <p:cNvPr id="24" name="Google Shape;24;p17"/>
          <p:cNvCxnSpPr/>
          <p:nvPr/>
        </p:nvCxnSpPr>
        <p:spPr>
          <a:xfrm rot="10800000">
            <a:off x="2200052" y="1384300"/>
            <a:ext cx="9724764" cy="2"/>
          </a:xfrm>
          <a:prstGeom prst="straightConnector1">
            <a:avLst/>
          </a:prstGeom>
          <a:noFill/>
          <a:ln cap="flat" cmpd="sng" w="25400">
            <a:solidFill>
              <a:srgbClr val="000000"/>
            </a:solidFill>
            <a:prstDash val="solid"/>
            <a:miter lim="400000"/>
            <a:headEnd len="sm" w="sm" type="none"/>
            <a:tailEnd len="sm" w="sm" type="none"/>
          </a:ln>
        </p:spPr>
      </p:cxnSp>
      <p:sp>
        <p:nvSpPr>
          <p:cNvPr id="25" name="Google Shape;25;p17"/>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6" name="Google Shape;26;p17"/>
          <p:cNvSpPr txBox="1"/>
          <p:nvPr>
            <p:ph idx="1" type="body"/>
          </p:nvPr>
        </p:nvSpPr>
        <p:spPr>
          <a:xfrm>
            <a:off x="894080" y="2596444"/>
            <a:ext cx="11216641" cy="618857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27" name="Google Shape;27;p17"/>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28" name="Google Shape;28;p17"/>
          <p:cNvSpPr txBox="1"/>
          <p:nvPr>
            <p:ph idx="2"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800"/>
              </a:spcBef>
              <a:spcAft>
                <a:spcPts val="0"/>
              </a:spcAft>
              <a:buClr>
                <a:srgbClr val="000000"/>
              </a:buClr>
              <a:buSzPts val="2236"/>
              <a:buFont typeface="Tahoma"/>
              <a:buNone/>
              <a:defRPr sz="2236"/>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9" name="Shape 29"/>
        <p:cNvGrpSpPr/>
        <p:nvPr/>
      </p:nvGrpSpPr>
      <p:grpSpPr>
        <a:xfrm>
          <a:off x="0" y="0"/>
          <a:ext cx="0" cy="0"/>
          <a:chOff x="0" y="0"/>
          <a:chExt cx="0" cy="0"/>
        </a:xfrm>
      </p:grpSpPr>
      <p:sp>
        <p:nvSpPr>
          <p:cNvPr id="30" name="Google Shape;30;p18"/>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19"/>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3" name="Google Shape;33;p19"/>
          <p:cNvSpPr txBox="1"/>
          <p:nvPr>
            <p:ph idx="1" type="body"/>
          </p:nvPr>
        </p:nvSpPr>
        <p:spPr>
          <a:xfrm>
            <a:off x="894080" y="2596444"/>
            <a:ext cx="5527041" cy="618857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4" name="Google Shape;34;p19"/>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19"/>
          <p:cNvSpPr txBox="1"/>
          <p:nvPr>
            <p:ph idx="2"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800"/>
              </a:spcBef>
              <a:spcAft>
                <a:spcPts val="0"/>
              </a:spcAft>
              <a:buClr>
                <a:srgbClr val="000000"/>
              </a:buClr>
              <a:buSzPts val="2236"/>
              <a:buFont typeface="Tahoma"/>
              <a:buNone/>
              <a:defRPr sz="2236"/>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6" name="Shape 36"/>
        <p:cNvGrpSpPr/>
        <p:nvPr/>
      </p:nvGrpSpPr>
      <p:grpSpPr>
        <a:xfrm>
          <a:off x="0" y="0"/>
          <a:ext cx="0" cy="0"/>
          <a:chOff x="0" y="0"/>
          <a:chExt cx="0" cy="0"/>
        </a:xfrm>
      </p:grpSpPr>
      <p:sp>
        <p:nvSpPr>
          <p:cNvPr id="37" name="Google Shape;37;p20"/>
          <p:cNvSpPr txBox="1"/>
          <p:nvPr>
            <p:ph type="title"/>
          </p:nvPr>
        </p:nvSpPr>
        <p:spPr>
          <a:xfrm>
            <a:off x="2144002" y="87731"/>
            <a:ext cx="11216641" cy="1885247"/>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8" name="Google Shape;38;p20"/>
          <p:cNvSpPr txBox="1"/>
          <p:nvPr>
            <p:ph idx="1" type="body"/>
          </p:nvPr>
        </p:nvSpPr>
        <p:spPr>
          <a:xfrm>
            <a:off x="895774" y="2390987"/>
            <a:ext cx="5501640" cy="1171787"/>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2500"/>
              <a:buFont typeface="Tahoma"/>
              <a:buNone/>
              <a:defRPr b="1" sz="2500"/>
            </a:lvl1pPr>
            <a:lvl2pPr indent="-228600" lvl="1" marL="914400" algn="l">
              <a:lnSpc>
                <a:spcPct val="90000"/>
              </a:lnSpc>
              <a:spcBef>
                <a:spcPts val="1000"/>
              </a:spcBef>
              <a:spcAft>
                <a:spcPts val="0"/>
              </a:spcAft>
              <a:buClr>
                <a:srgbClr val="000000"/>
              </a:buClr>
              <a:buSzPts val="2500"/>
              <a:buFont typeface="Tahoma"/>
              <a:buNone/>
              <a:defRPr b="1" sz="2500"/>
            </a:lvl2pPr>
            <a:lvl3pPr indent="-228600" lvl="2" marL="1371600" algn="l">
              <a:lnSpc>
                <a:spcPct val="90000"/>
              </a:lnSpc>
              <a:spcBef>
                <a:spcPts val="1000"/>
              </a:spcBef>
              <a:spcAft>
                <a:spcPts val="0"/>
              </a:spcAft>
              <a:buClr>
                <a:srgbClr val="000000"/>
              </a:buClr>
              <a:buSzPts val="2500"/>
              <a:buFont typeface="Tahoma"/>
              <a:buNone/>
              <a:defRPr b="1" sz="2500"/>
            </a:lvl3pPr>
            <a:lvl4pPr indent="-228600" lvl="3" marL="1828800" algn="l">
              <a:lnSpc>
                <a:spcPct val="90000"/>
              </a:lnSpc>
              <a:spcBef>
                <a:spcPts val="1000"/>
              </a:spcBef>
              <a:spcAft>
                <a:spcPts val="0"/>
              </a:spcAft>
              <a:buClr>
                <a:srgbClr val="000000"/>
              </a:buClr>
              <a:buSzPts val="2500"/>
              <a:buFont typeface="Tahoma"/>
              <a:buNone/>
              <a:defRPr b="1" sz="2500"/>
            </a:lvl4pPr>
            <a:lvl5pPr indent="-228600" lvl="4" marL="2286000" algn="l">
              <a:lnSpc>
                <a:spcPct val="90000"/>
              </a:lnSpc>
              <a:spcBef>
                <a:spcPts val="1000"/>
              </a:spcBef>
              <a:spcAft>
                <a:spcPts val="0"/>
              </a:spcAft>
              <a:buClr>
                <a:srgbClr val="000000"/>
              </a:buClr>
              <a:buSzPts val="2500"/>
              <a:buFont typeface="Tahoma"/>
              <a:buNone/>
              <a:defRPr b="1" sz="25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9" name="Google Shape;39;p20"/>
          <p:cNvSpPr txBox="1"/>
          <p:nvPr>
            <p:ph idx="2" type="body"/>
          </p:nvPr>
        </p:nvSpPr>
        <p:spPr>
          <a:xfrm>
            <a:off x="6583680" y="2390986"/>
            <a:ext cx="5528735" cy="1171788"/>
          </a:xfrm>
          <a:prstGeom prst="rect">
            <a:avLst/>
          </a:prstGeom>
          <a:noFill/>
          <a:ln>
            <a:noFill/>
          </a:ln>
        </p:spPr>
        <p:txBody>
          <a:bodyPr anchorCtr="0" anchor="b"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40" name="Google Shape;40;p20"/>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20"/>
          <p:cNvSpPr txBox="1"/>
          <p:nvPr>
            <p:ph idx="3"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800"/>
              </a:spcBef>
              <a:spcAft>
                <a:spcPts val="0"/>
              </a:spcAft>
              <a:buClr>
                <a:srgbClr val="000000"/>
              </a:buClr>
              <a:buSzPts val="2236"/>
              <a:buFont typeface="Tahoma"/>
              <a:buNone/>
              <a:defRPr sz="2236"/>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42" name="Shape 42"/>
        <p:cNvGrpSpPr/>
        <p:nvPr/>
      </p:nvGrpSpPr>
      <p:grpSpPr>
        <a:xfrm>
          <a:off x="0" y="0"/>
          <a:ext cx="0" cy="0"/>
          <a:chOff x="0" y="0"/>
          <a:chExt cx="0" cy="0"/>
        </a:xfrm>
      </p:grpSpPr>
      <p:pic>
        <p:nvPicPr>
          <p:cNvPr descr="Blank Power Point.png" id="43" name="Google Shape;43;p21"/>
          <p:cNvPicPr preferRelativeResize="0"/>
          <p:nvPr/>
        </p:nvPicPr>
        <p:blipFill rotWithShape="1">
          <a:blip r:embed="rId2">
            <a:alphaModFix/>
          </a:blip>
          <a:srcRect b="0" l="0" r="0" t="0"/>
          <a:stretch/>
        </p:blipFill>
        <p:spPr>
          <a:xfrm>
            <a:off x="-1" y="1015"/>
            <a:ext cx="13004801" cy="9751570"/>
          </a:xfrm>
          <a:prstGeom prst="rect">
            <a:avLst/>
          </a:prstGeom>
          <a:noFill/>
          <a:ln>
            <a:noFill/>
          </a:ln>
        </p:spPr>
      </p:pic>
      <p:pic>
        <p:nvPicPr>
          <p:cNvPr descr="LaunchPadDesignSticker2021.png" id="44" name="Google Shape;44;p21"/>
          <p:cNvPicPr preferRelativeResize="0"/>
          <p:nvPr/>
        </p:nvPicPr>
        <p:blipFill rotWithShape="1">
          <a:blip r:embed="rId3">
            <a:alphaModFix/>
          </a:blip>
          <a:srcRect b="0" l="0" r="0" t="0"/>
          <a:stretch/>
        </p:blipFill>
        <p:spPr>
          <a:xfrm>
            <a:off x="627937" y="283912"/>
            <a:ext cx="1466892" cy="1455423"/>
          </a:xfrm>
          <a:prstGeom prst="rect">
            <a:avLst/>
          </a:prstGeom>
          <a:noFill/>
          <a:ln>
            <a:noFill/>
          </a:ln>
        </p:spPr>
      </p:pic>
      <p:cxnSp>
        <p:nvCxnSpPr>
          <p:cNvPr id="45" name="Google Shape;45;p21"/>
          <p:cNvCxnSpPr/>
          <p:nvPr/>
        </p:nvCxnSpPr>
        <p:spPr>
          <a:xfrm rot="10800000">
            <a:off x="2200052" y="1384300"/>
            <a:ext cx="9724764" cy="2"/>
          </a:xfrm>
          <a:prstGeom prst="straightConnector1">
            <a:avLst/>
          </a:prstGeom>
          <a:noFill/>
          <a:ln cap="flat" cmpd="sng" w="25400">
            <a:solidFill>
              <a:srgbClr val="000000"/>
            </a:solidFill>
            <a:prstDash val="solid"/>
            <a:miter lim="400000"/>
            <a:headEnd len="sm" w="sm" type="none"/>
            <a:tailEnd len="sm" w="sm" type="none"/>
          </a:ln>
        </p:spPr>
      </p:cxnSp>
      <p:sp>
        <p:nvSpPr>
          <p:cNvPr id="46" name="Google Shape;46;p21"/>
          <p:cNvSpPr txBox="1"/>
          <p:nvPr>
            <p:ph type="title"/>
          </p:nvPr>
        </p:nvSpPr>
        <p:spPr>
          <a:xfrm>
            <a:off x="1049799" y="3552907"/>
            <a:ext cx="4886543" cy="990197"/>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47" name="Google Shape;47;p21"/>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21"/>
          <p:cNvSpPr txBox="1"/>
          <p:nvPr>
            <p:ph idx="1" type="body"/>
          </p:nvPr>
        </p:nvSpPr>
        <p:spPr>
          <a:xfrm>
            <a:off x="1049799" y="4833465"/>
            <a:ext cx="4064001" cy="754064"/>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228600" lvl="1" marL="914400" algn="l">
              <a:lnSpc>
                <a:spcPct val="90000"/>
              </a:lnSpc>
              <a:spcBef>
                <a:spcPts val="1000"/>
              </a:spcBef>
              <a:spcAft>
                <a:spcPts val="0"/>
              </a:spcAft>
              <a:buClr>
                <a:srgbClr val="000000"/>
              </a:buClr>
              <a:buSzPts val="1800"/>
              <a:buNone/>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cxnSp>
        <p:nvCxnSpPr>
          <p:cNvPr id="6" name="Google Shape;6;p14"/>
          <p:cNvCxnSpPr/>
          <p:nvPr/>
        </p:nvCxnSpPr>
        <p:spPr>
          <a:xfrm rot="10800000">
            <a:off x="2200052" y="1384300"/>
            <a:ext cx="9724764" cy="2"/>
          </a:xfrm>
          <a:prstGeom prst="straightConnector1">
            <a:avLst/>
          </a:prstGeom>
          <a:noFill/>
          <a:ln cap="flat" cmpd="sng" w="25400">
            <a:solidFill>
              <a:srgbClr val="000000"/>
            </a:solidFill>
            <a:prstDash val="solid"/>
            <a:miter lim="400000"/>
            <a:headEnd len="sm" w="sm" type="none"/>
            <a:tailEnd len="sm" w="sm" type="none"/>
          </a:ln>
        </p:spPr>
      </p:cxnSp>
      <p:sp>
        <p:nvSpPr>
          <p:cNvPr id="7" name="Google Shape;7;p14"/>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1pPr>
            <a:lvl2pPr indent="0" lvl="1"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2pPr>
            <a:lvl3pPr indent="0" lvl="2"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3pPr>
            <a:lvl4pPr indent="0" lvl="3"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4pPr>
            <a:lvl5pPr indent="0" lvl="4"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5pPr>
            <a:lvl6pPr indent="0" lvl="5"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6pPr>
            <a:lvl7pPr indent="0" lvl="6"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7pPr>
            <a:lvl8pPr indent="0" lvl="7"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8pPr>
            <a:lvl9pPr indent="0" lvl="8"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pic>
        <p:nvPicPr>
          <p:cNvPr descr="2023 Badge.png" id="8" name="Google Shape;8;p14"/>
          <p:cNvPicPr preferRelativeResize="0"/>
          <p:nvPr/>
        </p:nvPicPr>
        <p:blipFill rotWithShape="1">
          <a:blip r:embed="rId1">
            <a:alphaModFix/>
          </a:blip>
          <a:srcRect b="0" l="0" r="0" t="0"/>
          <a:stretch/>
        </p:blipFill>
        <p:spPr>
          <a:xfrm>
            <a:off x="392417" y="12386"/>
            <a:ext cx="1947674" cy="1947674"/>
          </a:xfrm>
          <a:prstGeom prst="rect">
            <a:avLst/>
          </a:prstGeom>
          <a:noFill/>
          <a:ln>
            <a:noFill/>
          </a:ln>
        </p:spPr>
      </p:pic>
      <p:sp>
        <p:nvSpPr>
          <p:cNvPr id="9" name="Google Shape;9;p14"/>
          <p:cNvSpPr txBox="1"/>
          <p:nvPr>
            <p:ph type="title"/>
          </p:nvPr>
        </p:nvSpPr>
        <p:spPr>
          <a:xfrm>
            <a:off x="650240" y="130951"/>
            <a:ext cx="11704320" cy="2144889"/>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1pPr>
            <a:lvl2pPr lvl="1"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2pPr>
            <a:lvl3pPr lvl="2"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3pPr>
            <a:lvl4pPr lvl="3"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4pPr>
            <a:lvl5pPr lvl="4"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5pPr>
            <a:lvl6pPr lvl="5"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6pPr>
            <a:lvl7pPr lvl="6"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7pPr>
            <a:lvl8pPr lvl="7"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8pPr>
            <a:lvl9pPr lvl="8"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9pPr>
          </a:lstStyle>
          <a:p/>
        </p:txBody>
      </p:sp>
      <p:sp>
        <p:nvSpPr>
          <p:cNvPr id="10" name="Google Shape;10;p14"/>
          <p:cNvSpPr txBox="1"/>
          <p:nvPr>
            <p:ph idx="1" type="body"/>
          </p:nvPr>
        </p:nvSpPr>
        <p:spPr>
          <a:xfrm>
            <a:off x="650240" y="2275840"/>
            <a:ext cx="11704320" cy="7477761"/>
          </a:xfrm>
          <a:prstGeom prst="rect">
            <a:avLst/>
          </a:prstGeom>
          <a:noFill/>
          <a:ln>
            <a:noFill/>
          </a:ln>
        </p:spPr>
        <p:txBody>
          <a:bodyPr anchorCtr="0" anchor="t" bIns="45700" lIns="45700" spcFirstLastPara="1" rIns="45700" wrap="square" tIns="45700">
            <a:normAutofit/>
          </a:bodyPr>
          <a:lstStyle>
            <a:lvl1pPr indent="-412750" lvl="0" marL="4572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1pPr>
            <a:lvl2pPr indent="-412750" lvl="1" marL="9144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2pPr>
            <a:lvl3pPr indent="-412750" lvl="2" marL="13716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3pPr>
            <a:lvl4pPr indent="-412750" lvl="3" marL="18288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4pPr>
            <a:lvl5pPr indent="-412750" lvl="4" marL="22860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5pPr>
            <a:lvl6pPr indent="-412750" lvl="5" marL="27432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6pPr>
            <a:lvl7pPr indent="-412750" lvl="6" marL="32004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7pPr>
            <a:lvl8pPr indent="-412750" lvl="7" marL="36576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8pPr>
            <a:lvl9pPr indent="-412750" lvl="8" marL="41148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
          <p:cNvSpPr txBox="1"/>
          <p:nvPr>
            <p:ph idx="4294967295" type="ctrTitle"/>
          </p:nvPr>
        </p:nvSpPr>
        <p:spPr>
          <a:xfrm>
            <a:off x="566056" y="5914409"/>
            <a:ext cx="10014857" cy="1564320"/>
          </a:xfrm>
          <a:prstGeom prst="rect">
            <a:avLst/>
          </a:prstGeom>
          <a:noFill/>
          <a:ln>
            <a:noFill/>
          </a:ln>
        </p:spPr>
        <p:txBody>
          <a:bodyPr anchorCtr="0" anchor="b" bIns="45700" lIns="45700" spcFirstLastPara="1" rIns="45700" wrap="square" tIns="45700">
            <a:normAutofit/>
          </a:bodyPr>
          <a:lstStyle/>
          <a:p>
            <a:pPr indent="0" lvl="0" marL="0" marR="0" rtl="0" algn="ctr">
              <a:lnSpc>
                <a:spcPct val="90000"/>
              </a:lnSpc>
              <a:spcBef>
                <a:spcPts val="0"/>
              </a:spcBef>
              <a:spcAft>
                <a:spcPts val="0"/>
              </a:spcAft>
              <a:buClr>
                <a:srgbClr val="000000"/>
              </a:buClr>
              <a:buSzPts val="6000"/>
              <a:buFont typeface="Tahoma"/>
              <a:buNone/>
            </a:pPr>
            <a:r>
              <a:rPr b="0" i="0" lang="en-US" sz="6000" u="none" cap="none" strike="noStrike">
                <a:solidFill>
                  <a:srgbClr val="000000"/>
                </a:solidFill>
                <a:latin typeface="Tahoma"/>
                <a:ea typeface="Tahoma"/>
                <a:cs typeface="Tahoma"/>
                <a:sym typeface="Tahoma"/>
              </a:rPr>
              <a:t>The Proposal Process</a:t>
            </a:r>
            <a:endParaRPr b="0" i="0" sz="6000" u="none" cap="none" strike="noStrike">
              <a:solidFill>
                <a:srgbClr val="000000"/>
              </a:solidFill>
              <a:latin typeface="Tahoma"/>
              <a:ea typeface="Tahoma"/>
              <a:cs typeface="Tahoma"/>
              <a:sym typeface="Tahoma"/>
            </a:endParaRPr>
          </a:p>
        </p:txBody>
      </p:sp>
      <p:sp>
        <p:nvSpPr>
          <p:cNvPr id="54" name="Google Shape;54;p1"/>
          <p:cNvSpPr txBox="1"/>
          <p:nvPr>
            <p:ph idx="4294967295" type="subTitle"/>
          </p:nvPr>
        </p:nvSpPr>
        <p:spPr>
          <a:xfrm>
            <a:off x="1515289" y="7478728"/>
            <a:ext cx="8116391" cy="678301"/>
          </a:xfrm>
          <a:prstGeom prst="rect">
            <a:avLst/>
          </a:prstGeom>
          <a:noFill/>
          <a:ln>
            <a:noFill/>
          </a:ln>
        </p:spPr>
        <p:txBody>
          <a:bodyPr anchorCtr="0" anchor="t" bIns="45700" lIns="45700" spcFirstLastPara="1" rIns="45700" wrap="square" tIns="45700">
            <a:norm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rgbClr val="000000"/>
                </a:solidFill>
                <a:latin typeface="Tahoma"/>
                <a:ea typeface="Tahoma"/>
                <a:cs typeface="Tahoma"/>
                <a:sym typeface="Tahoma"/>
              </a:rPr>
              <a:t>Patricia M. Knezek, NASA Astrophysics Division</a:t>
            </a:r>
            <a:endParaRPr b="0" i="0" sz="2500" u="none" cap="none" strike="noStrike">
              <a:solidFill>
                <a:srgbClr val="000000"/>
              </a:solidFill>
              <a:latin typeface="Tahoma"/>
              <a:ea typeface="Tahoma"/>
              <a:cs typeface="Tahoma"/>
              <a:sym typeface="Tahoma"/>
            </a:endParaRPr>
          </a:p>
        </p:txBody>
      </p:sp>
      <p:sp>
        <p:nvSpPr>
          <p:cNvPr id="55" name="Google Shape;55;p1"/>
          <p:cNvSpPr txBox="1"/>
          <p:nvPr/>
        </p:nvSpPr>
        <p:spPr>
          <a:xfrm>
            <a:off x="939799" y="9145899"/>
            <a:ext cx="2834642" cy="307777"/>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a:p>
        </p:txBody>
      </p:sp>
      <p:sp>
        <p:nvSpPr>
          <p:cNvPr id="56" name="Google Shape;56;p1"/>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0"/>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a:p>
        </p:txBody>
      </p:sp>
      <p:sp>
        <p:nvSpPr>
          <p:cNvPr id="289" name="Google Shape;289;p10"/>
          <p:cNvSpPr txBox="1"/>
          <p:nvPr>
            <p:ph type="title"/>
          </p:nvPr>
        </p:nvSpPr>
        <p:spPr>
          <a:xfrm>
            <a:off x="2138371" y="352577"/>
            <a:ext cx="9826361" cy="990195"/>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200"/>
              <a:buFont typeface="Arial"/>
              <a:buNone/>
            </a:pPr>
            <a:r>
              <a:rPr lang="en-US" sz="3200">
                <a:latin typeface="Arial"/>
                <a:ea typeface="Arial"/>
                <a:cs typeface="Arial"/>
                <a:sym typeface="Arial"/>
              </a:rPr>
              <a:t>Step 2 Touch Points</a:t>
            </a:r>
            <a:endParaRPr sz="3200">
              <a:latin typeface="Arial"/>
              <a:ea typeface="Arial"/>
              <a:cs typeface="Arial"/>
              <a:sym typeface="Arial"/>
            </a:endParaRPr>
          </a:p>
        </p:txBody>
      </p:sp>
      <p:sp>
        <p:nvSpPr>
          <p:cNvPr id="290" name="Google Shape;290;p10"/>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
        <p:nvSpPr>
          <p:cNvPr id="291" name="Google Shape;291;p10"/>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292" name="Google Shape;292;p10"/>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fontScale="25000" lnSpcReduction="20000"/>
          </a:bodyPr>
          <a:lstStyle/>
          <a:p>
            <a:pPr indent="-228600" lvl="0" marL="228600" rtl="0" algn="l">
              <a:lnSpc>
                <a:spcPct val="120000"/>
              </a:lnSpc>
              <a:spcBef>
                <a:spcPts val="0"/>
              </a:spcBef>
              <a:spcAft>
                <a:spcPts val="0"/>
              </a:spcAft>
              <a:buClr>
                <a:srgbClr val="000000"/>
              </a:buClr>
              <a:buSzPct val="100000"/>
              <a:buFont typeface="Arial"/>
              <a:buChar char="•"/>
            </a:pPr>
            <a:r>
              <a:rPr lang="en-US" sz="8000">
                <a:latin typeface="Arial"/>
                <a:ea typeface="Arial"/>
                <a:cs typeface="Arial"/>
                <a:sym typeface="Arial"/>
              </a:rPr>
              <a:t>What goes on in a Step 2 review from the proposing team point of view?</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There is a Concept Study Report (CSR) kickoff telecon for selected Study Teams</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For Two-Step AOs, the second step is not considered to be a true “procurement”. This means that NASA can have much more interaction with the Study Teams than it can with proposers (in Step 1).</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Before submission, the Teams work to add details to their mission concept and address the significant weaknesses found in the original proposal.</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Part of the process is an ~8 hour “site visit” where questions may be asked, directly, and the teams’ dynamics are on display.</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During the Step-2 evaluation, the evaluation team will communicate with the Study Teams, providing them with lists of significant weaknesses, questions, and requests for information.  These can happen before, during, and after site visits. The Science &amp; TMC panels can pass findings back and forth and interact at the site visits.</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All Teams will debrief SMD management about their proposed missions.</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Post-selection, the AO Program Scientist with offer to debrief all the Teams on their evaluations, clarifying materials sent to Teams.</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Post-selection, a down-selected Team(s) will debrief a NASA Program Office that will work with the selected teams to get Phase B Contracts in place.</a:t>
            </a:r>
            <a:endParaRPr/>
          </a:p>
          <a:p>
            <a:pPr indent="-101600" lvl="1" marL="969896" rtl="0" algn="l">
              <a:lnSpc>
                <a:spcPct val="120000"/>
              </a:lnSpc>
              <a:spcBef>
                <a:spcPts val="1000"/>
              </a:spcBef>
              <a:spcAft>
                <a:spcPts val="0"/>
              </a:spcAft>
              <a:buClr>
                <a:srgbClr val="000000"/>
              </a:buClr>
              <a:buSzPct val="100000"/>
              <a:buFont typeface="Arial"/>
              <a:buNone/>
            </a:pPr>
            <a:r>
              <a:t/>
            </a:r>
            <a:endParaRPr sz="8000">
              <a:latin typeface="Arial"/>
              <a:ea typeface="Arial"/>
              <a:cs typeface="Arial"/>
              <a:sym typeface="Arial"/>
            </a:endParaRPr>
          </a:p>
          <a:p>
            <a:pPr indent="0" lvl="0" marL="0" rtl="0" algn="l">
              <a:lnSpc>
                <a:spcPct val="90000"/>
              </a:lnSpc>
              <a:spcBef>
                <a:spcPts val="800"/>
              </a:spcBef>
              <a:spcAft>
                <a:spcPts val="0"/>
              </a:spcAft>
              <a:buClr>
                <a:srgbClr val="000000"/>
              </a:buClr>
              <a:buSzPct val="1000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1"/>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a:p>
        </p:txBody>
      </p:sp>
      <p:sp>
        <p:nvSpPr>
          <p:cNvPr id="298" name="Google Shape;298;p11"/>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200"/>
              <a:buFont typeface="Arial"/>
              <a:buNone/>
            </a:pPr>
            <a:r>
              <a:rPr lang="en-US" sz="3200">
                <a:latin typeface="Arial"/>
                <a:ea typeface="Arial"/>
                <a:cs typeface="Arial"/>
                <a:sym typeface="Arial"/>
              </a:rPr>
              <a:t>New Things to Pay Attention To</a:t>
            </a:r>
            <a:endParaRPr sz="3200">
              <a:latin typeface="Arial"/>
              <a:ea typeface="Arial"/>
              <a:cs typeface="Arial"/>
              <a:sym typeface="Arial"/>
            </a:endParaRPr>
          </a:p>
        </p:txBody>
      </p:sp>
      <p:sp>
        <p:nvSpPr>
          <p:cNvPr id="299" name="Google Shape;299;p11"/>
          <p:cNvSpPr txBox="1"/>
          <p:nvPr>
            <p:ph idx="1" type="body"/>
          </p:nvPr>
        </p:nvSpPr>
        <p:spPr>
          <a:xfrm>
            <a:off x="939799" y="1990387"/>
            <a:ext cx="11216641" cy="6972859"/>
          </a:xfrm>
          <a:prstGeom prst="rect">
            <a:avLst/>
          </a:prstGeom>
          <a:noFill/>
          <a:ln>
            <a:noFill/>
          </a:ln>
        </p:spPr>
        <p:txBody>
          <a:bodyPr anchorCtr="0" anchor="t" bIns="45700" lIns="45700" spcFirstLastPara="1" rIns="45700" wrap="square" tIns="45700">
            <a:normAutofit fontScale="25000" lnSpcReduction="20000"/>
          </a:bodyPr>
          <a:lstStyle/>
          <a:p>
            <a:pPr indent="-228600" lvl="0" marL="228600" rtl="0" algn="l">
              <a:lnSpc>
                <a:spcPct val="120000"/>
              </a:lnSpc>
              <a:spcBef>
                <a:spcPts val="0"/>
              </a:spcBef>
              <a:spcAft>
                <a:spcPts val="0"/>
              </a:spcAft>
              <a:buClr>
                <a:srgbClr val="000000"/>
              </a:buClr>
              <a:buSzPct val="100000"/>
              <a:buChar char="•"/>
            </a:pPr>
            <a:r>
              <a:rPr lang="en-US" sz="7200">
                <a:latin typeface="Arial"/>
                <a:ea typeface="Arial"/>
                <a:cs typeface="Arial"/>
                <a:sym typeface="Arial"/>
              </a:rPr>
              <a:t>Simplified Standard AO Template (SSAOT)</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Attempt to reduce the burden on the proposing teams at Step 1.</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Some requirements in the AO, e.g. Science Enhancement Options (SEOs), detailed plan for orbital debris and disposal, are deferred to Step 2.</a:t>
            </a:r>
            <a:endParaRPr/>
          </a:p>
          <a:p>
            <a:pPr indent="-228600" lvl="3" marL="751742"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This does not mean you shouldn’t think about them at all during proposal preparation for Step 1!</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The SSAOT is customizable, and every AO is a little bit different.</a:t>
            </a:r>
            <a:endParaRPr/>
          </a:p>
          <a:p>
            <a:pPr indent="-228600" lvl="0" marL="228600"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Diversity and Inclusion Plans</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NASA is committed a culture of inclusion, diversity, equity, and accessibility (IDEA) where all employees feel welcome, valued, respected, and engaged. Inclusion is a NASA core value.</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Recent and upcoming AOs now require the inclusion of plan describing how they will create and maintain a diverse and inclusive team over the entire lifecycle, i.e. Phases A-F.</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The plan is evaluated by a panel of experts, that evaluation feeds into the overall science evaluation.</a:t>
            </a:r>
            <a:endParaRPr/>
          </a:p>
          <a:p>
            <a:pPr indent="-228600" lvl="0" marL="228600"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Citizen Science</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SMD has been developing requirements for the inclusion of citizen science as a part of AO proposals.</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Citizen Science Projects are defined in Science Mission Directorate Policy Document SPD-33 as science projects that rely on volunteers. For a list of active SMD citizen science projects, and more resources for developing new projects, see the SMD citizen science website, http://science.nasa.gov/citizenscience.</a:t>
            </a:r>
            <a:endParaRPr/>
          </a:p>
          <a:p>
            <a:pPr indent="-228600" lvl="2" marL="770174" rtl="0" algn="l">
              <a:lnSpc>
                <a:spcPct val="120000"/>
              </a:lnSpc>
              <a:spcBef>
                <a:spcPts val="1000"/>
              </a:spcBef>
              <a:spcAft>
                <a:spcPts val="0"/>
              </a:spcAft>
              <a:buClr>
                <a:srgbClr val="000000"/>
              </a:buClr>
              <a:buSzPct val="100000"/>
              <a:buChar char="•"/>
            </a:pPr>
            <a:r>
              <a:rPr lang="en-US" sz="7200">
                <a:latin typeface="Arial"/>
                <a:ea typeface="Arial"/>
                <a:cs typeface="Arial"/>
                <a:sym typeface="Arial"/>
              </a:rPr>
              <a:t>How Citizen Science is incorporated into an AO can vary, so closely read the guidelines.</a:t>
            </a:r>
            <a:endParaRPr/>
          </a:p>
          <a:p>
            <a:pPr indent="-244763" lvl="1" marL="770558" rtl="0" algn="l">
              <a:lnSpc>
                <a:spcPct val="90000"/>
              </a:lnSpc>
              <a:spcBef>
                <a:spcPts val="1000"/>
              </a:spcBef>
              <a:spcAft>
                <a:spcPts val="0"/>
              </a:spcAft>
              <a:buClr>
                <a:srgbClr val="000000"/>
              </a:buClr>
              <a:buSzPct val="100000"/>
              <a:buNone/>
            </a:pPr>
            <a:r>
              <a:t/>
            </a:r>
            <a:endParaRPr sz="2400">
              <a:latin typeface="Arial"/>
              <a:ea typeface="Arial"/>
              <a:cs typeface="Arial"/>
              <a:sym typeface="Arial"/>
            </a:endParaRPr>
          </a:p>
        </p:txBody>
      </p:sp>
      <p:sp>
        <p:nvSpPr>
          <p:cNvPr id="300" name="Google Shape;300;p11"/>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301" name="Google Shape;301;p11"/>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2"/>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200"/>
              <a:buFont typeface="Arial"/>
              <a:buNone/>
            </a:pPr>
            <a:r>
              <a:rPr lang="en-US" sz="3200">
                <a:latin typeface="Arial"/>
                <a:ea typeface="Arial"/>
                <a:cs typeface="Arial"/>
                <a:sym typeface="Arial"/>
              </a:rPr>
              <a:t>Remember – a compelling science case is necessary, but insufficient for a competitive AO Proposal!</a:t>
            </a:r>
            <a:endParaRPr/>
          </a:p>
        </p:txBody>
      </p:sp>
      <p:sp>
        <p:nvSpPr>
          <p:cNvPr id="307" name="Google Shape;307;p12"/>
          <p:cNvSpPr txBox="1"/>
          <p:nvPr>
            <p:ph idx="12" type="sldNum"/>
          </p:nvPr>
        </p:nvSpPr>
        <p:spPr>
          <a:xfrm>
            <a:off x="11780162" y="9146117"/>
            <a:ext cx="330559" cy="307341"/>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2060"/>
              </a:buClr>
              <a:buSzPts val="1400"/>
              <a:buFont typeface="Arial"/>
              <a:buNone/>
            </a:pPr>
            <a:fld id="{00000000-1234-1234-1234-123412341234}" type="slidenum">
              <a:rPr b="1" i="0" lang="en-US" sz="1400" u="none" cap="none" strike="noStrike">
                <a:solidFill>
                  <a:srgbClr val="002060"/>
                </a:solidFill>
                <a:latin typeface="Arial"/>
                <a:ea typeface="Arial"/>
                <a:cs typeface="Arial"/>
                <a:sym typeface="Arial"/>
              </a:rPr>
              <a:t>‹#›</a:t>
            </a:fld>
            <a:endParaRPr b="1" i="0" sz="1400" u="none" cap="none" strike="noStrike">
              <a:solidFill>
                <a:srgbClr val="002060"/>
              </a:solidFill>
              <a:latin typeface="Arial"/>
              <a:ea typeface="Arial"/>
              <a:cs typeface="Arial"/>
              <a:sym typeface="Arial"/>
            </a:endParaRPr>
          </a:p>
        </p:txBody>
      </p:sp>
      <p:sp>
        <p:nvSpPr>
          <p:cNvPr id="308" name="Google Shape;308;p12"/>
          <p:cNvSpPr txBox="1"/>
          <p:nvPr/>
        </p:nvSpPr>
        <p:spPr>
          <a:xfrm>
            <a:off x="3093129" y="2005302"/>
            <a:ext cx="6421120" cy="4862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560"/>
              <a:buFont typeface="Arial"/>
              <a:buNone/>
            </a:pPr>
            <a:r>
              <a:rPr b="1" i="0" lang="en-US" sz="2560" u="none" cap="none" strike="noStrike">
                <a:solidFill>
                  <a:schemeClr val="dk1"/>
                </a:solidFill>
                <a:latin typeface="Arial"/>
                <a:ea typeface="Arial"/>
                <a:cs typeface="Arial"/>
                <a:sym typeface="Arial"/>
              </a:rPr>
              <a:t>Rough Weighting of Evaluation Factors</a:t>
            </a:r>
            <a:endParaRPr/>
          </a:p>
        </p:txBody>
      </p:sp>
      <p:graphicFrame>
        <p:nvGraphicFramePr>
          <p:cNvPr id="309" name="Google Shape;309;p12"/>
          <p:cNvGraphicFramePr/>
          <p:nvPr/>
        </p:nvGraphicFramePr>
        <p:xfrm>
          <a:off x="1788160" y="2761839"/>
          <a:ext cx="3000000" cy="3000000"/>
        </p:xfrm>
        <a:graphic>
          <a:graphicData uri="http://schemas.openxmlformats.org/drawingml/2006/table">
            <a:tbl>
              <a:tblPr>
                <a:noFill/>
                <a:tableStyleId>{587C253F-9BE2-4F52-A20E-13D2C4D1D1E5}</a:tableStyleId>
              </a:tblPr>
              <a:tblGrid>
                <a:gridCol w="5662250"/>
                <a:gridCol w="3684950"/>
              </a:tblGrid>
              <a:tr h="843750">
                <a:tc>
                  <a:txBody>
                    <a:bodyPr/>
                    <a:lstStyle/>
                    <a:p>
                      <a:pPr indent="0" lvl="0" marL="0" marR="0" rtl="0" algn="ctr">
                        <a:lnSpc>
                          <a:spcPct val="100000"/>
                        </a:lnSpc>
                        <a:spcBef>
                          <a:spcPts val="0"/>
                        </a:spcBef>
                        <a:spcAft>
                          <a:spcPts val="0"/>
                        </a:spcAft>
                        <a:buClr>
                          <a:schemeClr val="dk1"/>
                        </a:buClr>
                        <a:buSzPts val="2600"/>
                        <a:buFont typeface="Arial Narrow"/>
                        <a:buNone/>
                      </a:pPr>
                      <a:r>
                        <a:rPr b="1" i="0" lang="en-US" sz="2600" u="none" cap="none" strike="noStrike">
                          <a:solidFill>
                            <a:schemeClr val="dk1"/>
                          </a:solidFill>
                          <a:latin typeface="Arial Narrow"/>
                          <a:ea typeface="Arial Narrow"/>
                          <a:cs typeface="Arial Narrow"/>
                          <a:sym typeface="Arial Narrow"/>
                        </a:rPr>
                        <a:t>Criteria</a:t>
                      </a:r>
                      <a:endParaRPr/>
                    </a:p>
                  </a:txBody>
                  <a:tcPr marT="48775" marB="48775" marR="97525" marL="97525" anchor="ctr">
                    <a:lnL cap="flat" cmpd="sng" w="1905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600"/>
                        <a:buFont typeface="Arial Narrow"/>
                        <a:buNone/>
                      </a:pPr>
                      <a:r>
                        <a:rPr b="1" i="0" lang="en-US" sz="2600" u="none" cap="none" strike="noStrike">
                          <a:solidFill>
                            <a:schemeClr val="dk1"/>
                          </a:solidFill>
                          <a:latin typeface="Arial Narrow"/>
                          <a:ea typeface="Arial Narrow"/>
                          <a:cs typeface="Arial Narrow"/>
                          <a:sym typeface="Arial Narrow"/>
                        </a:rPr>
                        <a:t>Weight</a:t>
                      </a:r>
                      <a:endParaRPr/>
                    </a:p>
                  </a:txBody>
                  <a:tcPr marT="48775" marB="48775" marR="97525" marL="97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254925">
                <a:tc>
                  <a:txBody>
                    <a:bodyPr/>
                    <a:lstStyle/>
                    <a:p>
                      <a:pPr indent="0" lvl="0" marL="0" marR="0" rtl="0" algn="l">
                        <a:lnSpc>
                          <a:spcPct val="100000"/>
                        </a:lnSpc>
                        <a:spcBef>
                          <a:spcPts val="0"/>
                        </a:spcBef>
                        <a:spcAft>
                          <a:spcPts val="0"/>
                        </a:spcAft>
                        <a:buClr>
                          <a:srgbClr val="C00000"/>
                        </a:buClr>
                        <a:buSzPts val="2600"/>
                        <a:buFont typeface="Arial Narrow"/>
                        <a:buNone/>
                      </a:pPr>
                      <a:r>
                        <a:rPr b="1" i="0" lang="en-US" sz="2600" u="none" cap="none" strike="noStrike">
                          <a:solidFill>
                            <a:srgbClr val="C00000"/>
                          </a:solidFill>
                          <a:latin typeface="Arial Narrow"/>
                          <a:ea typeface="Arial Narrow"/>
                          <a:cs typeface="Arial Narrow"/>
                          <a:sym typeface="Arial Narrow"/>
                        </a:rPr>
                        <a:t>Scientific Merit of the Proposed Investigation – Form A</a:t>
                      </a:r>
                      <a:endParaRPr/>
                    </a:p>
                  </a:txBody>
                  <a:tcPr marT="48775" marB="48775" marR="97525" marL="97525" anchor="ctr">
                    <a:lnL cap="flat" cmpd="sng" w="1905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C00000"/>
                        </a:buClr>
                        <a:buSzPts val="2600"/>
                        <a:buFont typeface="Arial Narrow"/>
                        <a:buNone/>
                      </a:pPr>
                      <a:r>
                        <a:rPr b="1" i="0" lang="en-US" sz="2600" u="none" cap="none" strike="noStrike">
                          <a:solidFill>
                            <a:srgbClr val="C00000"/>
                          </a:solidFill>
                          <a:latin typeface="Arial Narrow"/>
                          <a:ea typeface="Arial Narrow"/>
                          <a:cs typeface="Arial Narrow"/>
                          <a:sym typeface="Arial Narrow"/>
                        </a:rPr>
                        <a:t>40%</a:t>
                      </a:r>
                      <a:endParaRPr/>
                    </a:p>
                  </a:txBody>
                  <a:tcPr marT="48775" marB="48775" marR="97525" marL="97525"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877825">
                <a:tc>
                  <a:txBody>
                    <a:bodyPr/>
                    <a:lstStyle/>
                    <a:p>
                      <a:pPr indent="0" lvl="0" marL="0" marR="0" rtl="0" algn="l">
                        <a:lnSpc>
                          <a:spcPct val="100000"/>
                        </a:lnSpc>
                        <a:spcBef>
                          <a:spcPts val="0"/>
                        </a:spcBef>
                        <a:spcAft>
                          <a:spcPts val="0"/>
                        </a:spcAft>
                        <a:buClr>
                          <a:srgbClr val="C00000"/>
                        </a:buClr>
                        <a:buSzPts val="2600"/>
                        <a:buFont typeface="Arial Narrow"/>
                        <a:buNone/>
                      </a:pPr>
                      <a:r>
                        <a:rPr b="1" i="0" lang="en-US" sz="2600" u="none" cap="none" strike="noStrike">
                          <a:solidFill>
                            <a:srgbClr val="C00000"/>
                          </a:solidFill>
                          <a:latin typeface="Arial Narrow"/>
                          <a:ea typeface="Arial Narrow"/>
                          <a:cs typeface="Arial Narrow"/>
                          <a:sym typeface="Arial Narrow"/>
                        </a:rPr>
                        <a:t>Scientific Implementation Merit and Feasibility – Form B</a:t>
                      </a:r>
                      <a:endParaRPr/>
                    </a:p>
                  </a:txBody>
                  <a:tcPr marT="48775" marB="48775" marR="97525" marL="97525" anchor="ctr">
                    <a:lnL cap="flat" cmpd="sng" w="1905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C00000"/>
                        </a:buClr>
                        <a:buSzPts val="2600"/>
                        <a:buFont typeface="Arial Narrow"/>
                        <a:buNone/>
                      </a:pPr>
                      <a:r>
                        <a:rPr b="1" i="0" lang="en-US" sz="2600" u="none" cap="none" strike="noStrike">
                          <a:solidFill>
                            <a:srgbClr val="C00000"/>
                          </a:solidFill>
                          <a:latin typeface="Arial Narrow"/>
                          <a:ea typeface="Arial Narrow"/>
                          <a:cs typeface="Arial Narrow"/>
                          <a:sym typeface="Arial Narrow"/>
                        </a:rPr>
                        <a:t>30%</a:t>
                      </a:r>
                      <a:endParaRPr/>
                    </a:p>
                  </a:txBody>
                  <a:tcPr marT="48775" marB="48775" marR="97525" marL="97525"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1254925">
                <a:tc>
                  <a:txBody>
                    <a:bodyPr/>
                    <a:lstStyle/>
                    <a:p>
                      <a:pPr indent="0" lvl="0" marL="0" marR="0" rtl="0" algn="l">
                        <a:lnSpc>
                          <a:spcPct val="100000"/>
                        </a:lnSpc>
                        <a:spcBef>
                          <a:spcPts val="0"/>
                        </a:spcBef>
                        <a:spcAft>
                          <a:spcPts val="0"/>
                        </a:spcAft>
                        <a:buClr>
                          <a:schemeClr val="dk1"/>
                        </a:buClr>
                        <a:buSzPts val="2600"/>
                        <a:buFont typeface="Arial Narrow"/>
                        <a:buNone/>
                      </a:pPr>
                      <a:r>
                        <a:rPr b="1" i="0" lang="en-US" sz="2600" u="none" cap="none" strike="noStrike">
                          <a:solidFill>
                            <a:schemeClr val="dk1"/>
                          </a:solidFill>
                          <a:latin typeface="Arial Narrow"/>
                          <a:ea typeface="Arial Narrow"/>
                          <a:cs typeface="Arial Narrow"/>
                          <a:sym typeface="Arial Narrow"/>
                        </a:rPr>
                        <a:t>Feasibility of the Mission Implementation, Including Cost Risk– Form C</a:t>
                      </a:r>
                      <a:endParaRPr/>
                    </a:p>
                  </a:txBody>
                  <a:tcPr marT="48775" marB="48775" marR="97525" marL="97525" anchor="ctr">
                    <a:lnL cap="flat" cmpd="sng" w="1905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600"/>
                        <a:buFont typeface="Arial Narrow"/>
                        <a:buNone/>
                      </a:pPr>
                      <a:r>
                        <a:rPr b="1" i="0" lang="en-US" sz="2600" u="none" cap="none" strike="noStrike">
                          <a:solidFill>
                            <a:schemeClr val="dk1"/>
                          </a:solidFill>
                          <a:latin typeface="Arial Narrow"/>
                          <a:ea typeface="Arial Narrow"/>
                          <a:cs typeface="Arial Narrow"/>
                          <a:sym typeface="Arial Narrow"/>
                        </a:rPr>
                        <a:t>30%</a:t>
                      </a:r>
                      <a:endParaRPr/>
                    </a:p>
                  </a:txBody>
                  <a:tcPr marT="48775" marB="48775" marR="97525" marL="97525"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3"/>
          <p:cNvSpPr txBox="1"/>
          <p:nvPr>
            <p:ph idx="1" type="body"/>
          </p:nvPr>
        </p:nvSpPr>
        <p:spPr>
          <a:xfrm>
            <a:off x="1042936" y="1782515"/>
            <a:ext cx="11216641" cy="618857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000000"/>
              </a:buClr>
              <a:buSzPts val="4000"/>
              <a:buNone/>
            </a:pPr>
            <a:r>
              <a:rPr lang="en-US" sz="4000">
                <a:latin typeface="Arial"/>
                <a:ea typeface="Arial"/>
                <a:cs typeface="Arial"/>
                <a:sym typeface="Arial"/>
              </a:rPr>
              <a:t>Thank you and </a:t>
            </a:r>
            <a:r>
              <a:rPr i="1" lang="en-US" sz="4000">
                <a:latin typeface="Arial"/>
                <a:ea typeface="Arial"/>
                <a:cs typeface="Arial"/>
                <a:sym typeface="Arial"/>
              </a:rPr>
              <a:t>GOOD LUCK!  </a:t>
            </a:r>
            <a:endParaRPr sz="4000">
              <a:latin typeface="Arial"/>
              <a:ea typeface="Arial"/>
              <a:cs typeface="Arial"/>
              <a:sym typeface="Arial"/>
            </a:endParaRPr>
          </a:p>
          <a:p>
            <a:pPr indent="0" lvl="0" marL="0" rtl="0" algn="ctr">
              <a:lnSpc>
                <a:spcPct val="90000"/>
              </a:lnSpc>
              <a:spcBef>
                <a:spcPts val="1000"/>
              </a:spcBef>
              <a:spcAft>
                <a:spcPts val="0"/>
              </a:spcAft>
              <a:buClr>
                <a:srgbClr val="000000"/>
              </a:buClr>
              <a:buSzPts val="2900"/>
              <a:buNone/>
            </a:pPr>
            <a:r>
              <a:t/>
            </a:r>
            <a:endParaRPr>
              <a:latin typeface="Arial"/>
              <a:ea typeface="Arial"/>
              <a:cs typeface="Arial"/>
              <a:sym typeface="Arial"/>
            </a:endParaRPr>
          </a:p>
          <a:p>
            <a:pPr indent="0" lvl="0" marL="0" rtl="0" algn="ctr">
              <a:lnSpc>
                <a:spcPct val="90000"/>
              </a:lnSpc>
              <a:spcBef>
                <a:spcPts val="1000"/>
              </a:spcBef>
              <a:spcAft>
                <a:spcPts val="0"/>
              </a:spcAft>
              <a:buClr>
                <a:srgbClr val="000000"/>
              </a:buClr>
              <a:buSzPts val="2900"/>
              <a:buNone/>
            </a:pPr>
            <a:r>
              <a:t/>
            </a:r>
            <a:endParaRPr>
              <a:latin typeface="Arial"/>
              <a:ea typeface="Arial"/>
              <a:cs typeface="Arial"/>
              <a:sym typeface="Arial"/>
            </a:endParaRPr>
          </a:p>
          <a:p>
            <a:pPr indent="0" lvl="0" marL="0" rtl="0" algn="ctr">
              <a:lnSpc>
                <a:spcPct val="90000"/>
              </a:lnSpc>
              <a:spcBef>
                <a:spcPts val="1000"/>
              </a:spcBef>
              <a:spcAft>
                <a:spcPts val="0"/>
              </a:spcAft>
              <a:buClr>
                <a:srgbClr val="000000"/>
              </a:buClr>
              <a:buSzPts val="2900"/>
              <a:buNone/>
            </a:pPr>
            <a:r>
              <a:rPr lang="en-US">
                <a:latin typeface="Arial"/>
                <a:ea typeface="Arial"/>
                <a:cs typeface="Arial"/>
                <a:sym typeface="Arial"/>
              </a:rPr>
              <a:t>Questions?  Comments?</a:t>
            </a:r>
            <a:endParaRPr/>
          </a:p>
          <a:p>
            <a:pPr indent="0" lvl="0" marL="0" rtl="0" algn="ctr">
              <a:lnSpc>
                <a:spcPct val="90000"/>
              </a:lnSpc>
              <a:spcBef>
                <a:spcPts val="1000"/>
              </a:spcBef>
              <a:spcAft>
                <a:spcPts val="0"/>
              </a:spcAft>
              <a:buClr>
                <a:srgbClr val="000000"/>
              </a:buClr>
              <a:buSzPts val="2900"/>
              <a:buNone/>
            </a:pPr>
            <a:r>
              <a:t/>
            </a:r>
            <a:endParaRPr>
              <a:latin typeface="Arial"/>
              <a:ea typeface="Arial"/>
              <a:cs typeface="Arial"/>
              <a:sym typeface="Arial"/>
            </a:endParaRPr>
          </a:p>
          <a:p>
            <a:pPr indent="0" lvl="0" marL="0" rtl="0" algn="ctr">
              <a:lnSpc>
                <a:spcPct val="90000"/>
              </a:lnSpc>
              <a:spcBef>
                <a:spcPts val="1000"/>
              </a:spcBef>
              <a:spcAft>
                <a:spcPts val="0"/>
              </a:spcAft>
              <a:buClr>
                <a:srgbClr val="000000"/>
              </a:buClr>
              <a:buSzPts val="2900"/>
              <a:buNone/>
            </a:pPr>
            <a:r>
              <a:rPr lang="en-US">
                <a:latin typeface="Arial"/>
                <a:ea typeface="Arial"/>
                <a:cs typeface="Arial"/>
                <a:sym typeface="Arial"/>
              </a:rPr>
              <a:t>patricia.m.knezek@nasa.gov</a:t>
            </a:r>
            <a:br>
              <a:rPr lang="en-US">
                <a:latin typeface="Arial"/>
                <a:ea typeface="Arial"/>
                <a:cs typeface="Arial"/>
                <a:sym typeface="Arial"/>
              </a:rPr>
            </a:b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2"/>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b="1" i="0" sz="1400" u="none" cap="none" strike="noStrike">
              <a:solidFill>
                <a:srgbClr val="000000"/>
              </a:solidFill>
              <a:latin typeface="Tahoma"/>
              <a:ea typeface="Tahoma"/>
              <a:cs typeface="Tahoma"/>
              <a:sym typeface="Tahoma"/>
            </a:endParaRPr>
          </a:p>
        </p:txBody>
      </p:sp>
      <p:sp>
        <p:nvSpPr>
          <p:cNvPr id="62" name="Google Shape;62;p2"/>
          <p:cNvSpPr txBox="1"/>
          <p:nvPr>
            <p:ph type="title"/>
          </p:nvPr>
        </p:nvSpPr>
        <p:spPr>
          <a:xfrm>
            <a:off x="2138371" y="352577"/>
            <a:ext cx="9826361" cy="990195"/>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200"/>
              <a:buFont typeface="Arial"/>
              <a:buNone/>
            </a:pPr>
            <a:r>
              <a:rPr lang="en-US" sz="3200">
                <a:latin typeface="Arial"/>
                <a:ea typeface="Arial"/>
                <a:cs typeface="Arial"/>
                <a:sym typeface="Arial"/>
              </a:rPr>
              <a:t>The Proposal Process</a:t>
            </a:r>
            <a:endParaRPr sz="3200">
              <a:latin typeface="Arial"/>
              <a:ea typeface="Arial"/>
              <a:cs typeface="Arial"/>
              <a:sym typeface="Arial"/>
            </a:endParaRPr>
          </a:p>
        </p:txBody>
      </p:sp>
      <p:sp>
        <p:nvSpPr>
          <p:cNvPr id="63" name="Google Shape;63;p2"/>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
        <p:nvSpPr>
          <p:cNvPr id="64" name="Google Shape;64;p2"/>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65" name="Google Shape;65;p2"/>
          <p:cNvSpPr txBox="1"/>
          <p:nvPr>
            <p:ph idx="1" type="body"/>
          </p:nvPr>
        </p:nvSpPr>
        <p:spPr>
          <a:xfrm>
            <a:off x="2138371" y="1476577"/>
            <a:ext cx="9826361" cy="7007856"/>
          </a:xfrm>
          <a:prstGeom prst="rect">
            <a:avLst/>
          </a:prstGeom>
          <a:noFill/>
          <a:ln>
            <a:noFill/>
          </a:ln>
        </p:spPr>
        <p:txBody>
          <a:bodyPr anchorCtr="0" anchor="t" bIns="45700" lIns="45700" spcFirstLastPara="1" rIns="45700" wrap="square" tIns="45700">
            <a:normAutofit/>
          </a:bodyPr>
          <a:lstStyle/>
          <a:p>
            <a:pPr indent="-342900" lvl="0" marL="342900" rtl="0" algn="l">
              <a:lnSpc>
                <a:spcPct val="90000"/>
              </a:lnSpc>
              <a:spcBef>
                <a:spcPts val="0"/>
              </a:spcBef>
              <a:spcAft>
                <a:spcPts val="0"/>
              </a:spcAft>
              <a:buClr>
                <a:srgbClr val="000000"/>
              </a:buClr>
              <a:buSzPts val="2400"/>
              <a:buFont typeface="Arial"/>
              <a:buChar char="•"/>
            </a:pPr>
            <a:r>
              <a:rPr lang="en-US" sz="2400">
                <a:latin typeface="Arial"/>
                <a:ea typeface="Arial"/>
                <a:cs typeface="Arial"/>
                <a:sym typeface="Arial"/>
              </a:rPr>
              <a:t>Focus on Announcements of Opportunity</a:t>
            </a:r>
            <a:endParaRPr/>
          </a:p>
          <a:p>
            <a:pPr indent="-342900" lvl="0" marL="342900" rtl="0" algn="l">
              <a:lnSpc>
                <a:spcPct val="90000"/>
              </a:lnSpc>
              <a:spcBef>
                <a:spcPts val="800"/>
              </a:spcBef>
              <a:spcAft>
                <a:spcPts val="0"/>
              </a:spcAft>
              <a:buClr>
                <a:srgbClr val="000000"/>
              </a:buClr>
              <a:buSzPts val="2400"/>
              <a:buFont typeface="Arial"/>
              <a:buChar char="•"/>
            </a:pPr>
            <a:r>
              <a:rPr lang="en-US" sz="2400">
                <a:latin typeface="Arial"/>
                <a:ea typeface="Arial"/>
                <a:cs typeface="Arial"/>
                <a:sym typeface="Arial"/>
              </a:rPr>
              <a:t>Lifecycle of an Announcement of Opportunity</a:t>
            </a:r>
            <a:endParaRPr/>
          </a:p>
          <a:p>
            <a:pPr indent="-342900" lvl="0" marL="342900" rtl="0" algn="l">
              <a:lnSpc>
                <a:spcPct val="90000"/>
              </a:lnSpc>
              <a:spcBef>
                <a:spcPts val="800"/>
              </a:spcBef>
              <a:spcAft>
                <a:spcPts val="0"/>
              </a:spcAft>
              <a:buClr>
                <a:srgbClr val="000000"/>
              </a:buClr>
              <a:buSzPts val="2400"/>
              <a:buFont typeface="Arial"/>
              <a:buChar char="•"/>
            </a:pPr>
            <a:r>
              <a:rPr lang="en-US" sz="2400">
                <a:latin typeface="Arial"/>
                <a:ea typeface="Arial"/>
                <a:cs typeface="Arial"/>
                <a:sym typeface="Arial"/>
              </a:rPr>
              <a:t>Overview of the Process</a:t>
            </a:r>
            <a:endParaRPr/>
          </a:p>
          <a:p>
            <a:pPr indent="-342900" lvl="0" marL="342900" rtl="0" algn="l">
              <a:lnSpc>
                <a:spcPct val="90000"/>
              </a:lnSpc>
              <a:spcBef>
                <a:spcPts val="800"/>
              </a:spcBef>
              <a:spcAft>
                <a:spcPts val="0"/>
              </a:spcAft>
              <a:buClr>
                <a:srgbClr val="000000"/>
              </a:buClr>
              <a:buSzPts val="2400"/>
              <a:buFont typeface="Arial"/>
              <a:buChar char="•"/>
            </a:pPr>
            <a:r>
              <a:rPr lang="en-US" sz="2400">
                <a:latin typeface="Arial"/>
                <a:ea typeface="Arial"/>
                <a:cs typeface="Arial"/>
                <a:sym typeface="Arial"/>
              </a:rPr>
              <a:t>Some key highlights from the Proposing/Study Team point of view</a:t>
            </a:r>
            <a:endParaRPr/>
          </a:p>
          <a:p>
            <a:pPr indent="-342900" lvl="0" marL="342900" rtl="0" algn="l">
              <a:lnSpc>
                <a:spcPct val="90000"/>
              </a:lnSpc>
              <a:spcBef>
                <a:spcPts val="800"/>
              </a:spcBef>
              <a:spcAft>
                <a:spcPts val="0"/>
              </a:spcAft>
              <a:buClr>
                <a:srgbClr val="000000"/>
              </a:buClr>
              <a:buSzPts val="2400"/>
              <a:buFont typeface="Arial"/>
              <a:buChar char="•"/>
            </a:pPr>
            <a:r>
              <a:rPr lang="en-US" sz="2400">
                <a:latin typeface="Arial"/>
                <a:ea typeface="Arial"/>
                <a:cs typeface="Arial"/>
                <a:sym typeface="Arial"/>
              </a:rPr>
              <a:t>New things to pay attention to</a:t>
            </a:r>
            <a:endParaRPr/>
          </a:p>
          <a:p>
            <a:pPr indent="-342900" lvl="1" marL="1084196" rtl="0" algn="l">
              <a:lnSpc>
                <a:spcPct val="90000"/>
              </a:lnSpc>
              <a:spcBef>
                <a:spcPts val="800"/>
              </a:spcBef>
              <a:spcAft>
                <a:spcPts val="0"/>
              </a:spcAft>
              <a:buClr>
                <a:srgbClr val="000000"/>
              </a:buClr>
              <a:buSzPts val="2400"/>
              <a:buFont typeface="Arial"/>
              <a:buChar char="•"/>
            </a:pPr>
            <a:r>
              <a:rPr lang="en-US" sz="2400">
                <a:latin typeface="Arial"/>
                <a:ea typeface="Arial"/>
                <a:cs typeface="Arial"/>
                <a:sym typeface="Arial"/>
              </a:rPr>
              <a:t>Simplified Standard AO Template (SSAOT)</a:t>
            </a:r>
            <a:endParaRPr/>
          </a:p>
          <a:p>
            <a:pPr indent="-342900" lvl="1" marL="1084196" rtl="0" algn="l">
              <a:lnSpc>
                <a:spcPct val="90000"/>
              </a:lnSpc>
              <a:spcBef>
                <a:spcPts val="800"/>
              </a:spcBef>
              <a:spcAft>
                <a:spcPts val="0"/>
              </a:spcAft>
              <a:buClr>
                <a:srgbClr val="000000"/>
              </a:buClr>
              <a:buSzPts val="2400"/>
              <a:buFont typeface="Arial"/>
              <a:buChar char="•"/>
            </a:pPr>
            <a:r>
              <a:rPr lang="en-US" sz="2400">
                <a:latin typeface="Arial"/>
                <a:ea typeface="Arial"/>
                <a:cs typeface="Arial"/>
                <a:sym typeface="Arial"/>
              </a:rPr>
              <a:t>Inclusion Plans</a:t>
            </a:r>
            <a:endParaRPr/>
          </a:p>
          <a:p>
            <a:pPr indent="-342900" lvl="1" marL="1084196" rtl="0" algn="l">
              <a:lnSpc>
                <a:spcPct val="90000"/>
              </a:lnSpc>
              <a:spcBef>
                <a:spcPts val="800"/>
              </a:spcBef>
              <a:spcAft>
                <a:spcPts val="0"/>
              </a:spcAft>
              <a:buClr>
                <a:srgbClr val="000000"/>
              </a:buClr>
              <a:buSzPts val="2400"/>
              <a:buFont typeface="Arial"/>
              <a:buChar char="•"/>
            </a:pPr>
            <a:r>
              <a:rPr lang="en-US" sz="2400">
                <a:latin typeface="Arial"/>
                <a:ea typeface="Arial"/>
                <a:cs typeface="Arial"/>
                <a:sym typeface="Arial"/>
              </a:rPr>
              <a:t>Citizen Science</a:t>
            </a:r>
            <a:endParaRPr/>
          </a:p>
          <a:p>
            <a:pPr indent="-177800" lvl="0" marL="342900" rtl="0" algn="l">
              <a:lnSpc>
                <a:spcPct val="90000"/>
              </a:lnSpc>
              <a:spcBef>
                <a:spcPts val="800"/>
              </a:spcBef>
              <a:spcAft>
                <a:spcPts val="0"/>
              </a:spcAft>
              <a:buClr>
                <a:srgbClr val="000000"/>
              </a:buClr>
              <a:buSzPts val="2600"/>
              <a:buFont typeface="Arial"/>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3"/>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200"/>
              <a:buFont typeface="Arial"/>
              <a:buNone/>
            </a:pPr>
            <a:r>
              <a:rPr lang="en-US" sz="3200">
                <a:latin typeface="Arial"/>
                <a:ea typeface="Arial"/>
                <a:cs typeface="Arial"/>
                <a:sym typeface="Arial"/>
              </a:rPr>
              <a:t>Lifecycle of an Announcement of Opportunity</a:t>
            </a:r>
            <a:endParaRPr/>
          </a:p>
        </p:txBody>
      </p:sp>
      <p:sp>
        <p:nvSpPr>
          <p:cNvPr id="71" name="Google Shape;71;p3"/>
          <p:cNvSpPr/>
          <p:nvPr/>
        </p:nvSpPr>
        <p:spPr>
          <a:xfrm>
            <a:off x="1238975" y="1904874"/>
            <a:ext cx="1646820" cy="1038698"/>
          </a:xfrm>
          <a:prstGeom prst="flowChartTerminator">
            <a:avLst/>
          </a:prstGeom>
          <a:solidFill>
            <a:srgbClr val="C4E0B2"/>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Community Announcement of Major Policies</a:t>
            </a:r>
            <a:endParaRPr/>
          </a:p>
        </p:txBody>
      </p:sp>
      <p:sp>
        <p:nvSpPr>
          <p:cNvPr id="72" name="Google Shape;72;p3"/>
          <p:cNvSpPr/>
          <p:nvPr/>
        </p:nvSpPr>
        <p:spPr>
          <a:xfrm>
            <a:off x="3864203" y="2056351"/>
            <a:ext cx="1646820" cy="735744"/>
          </a:xfrm>
          <a:prstGeom prst="flowChartTerminator">
            <a:avLst/>
          </a:prstGeom>
          <a:solidFill>
            <a:srgbClr val="C4E0B2"/>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Release of Draft AO</a:t>
            </a:r>
            <a:endParaRPr/>
          </a:p>
        </p:txBody>
      </p:sp>
      <p:sp>
        <p:nvSpPr>
          <p:cNvPr id="73" name="Google Shape;73;p3"/>
          <p:cNvSpPr/>
          <p:nvPr/>
        </p:nvSpPr>
        <p:spPr>
          <a:xfrm>
            <a:off x="6502400" y="2056351"/>
            <a:ext cx="1646820" cy="735744"/>
          </a:xfrm>
          <a:prstGeom prst="flowChartTerminator">
            <a:avLst/>
          </a:prstGeom>
          <a:solidFill>
            <a:srgbClr val="C4E0B2"/>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Release of Final AO</a:t>
            </a:r>
            <a:endParaRPr/>
          </a:p>
        </p:txBody>
      </p:sp>
      <p:sp>
        <p:nvSpPr>
          <p:cNvPr id="74" name="Google Shape;74;p3"/>
          <p:cNvSpPr/>
          <p:nvPr/>
        </p:nvSpPr>
        <p:spPr>
          <a:xfrm>
            <a:off x="9121343" y="1904874"/>
            <a:ext cx="1822941" cy="1038698"/>
          </a:xfrm>
          <a:prstGeom prst="diamond">
            <a:avLst/>
          </a:prstGeom>
          <a:solidFill>
            <a:srgbClr val="C4E0B2"/>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Proposals Due</a:t>
            </a:r>
            <a:endParaRPr/>
          </a:p>
        </p:txBody>
      </p:sp>
      <p:sp>
        <p:nvSpPr>
          <p:cNvPr id="75" name="Google Shape;75;p3"/>
          <p:cNvSpPr/>
          <p:nvPr/>
        </p:nvSpPr>
        <p:spPr>
          <a:xfrm>
            <a:off x="2885795" y="2181907"/>
            <a:ext cx="978408" cy="484632"/>
          </a:xfrm>
          <a:prstGeom prst="rightArrow">
            <a:avLst>
              <a:gd fmla="val 50000" name="adj1"/>
              <a:gd fmla="val 50000" name="adj2"/>
            </a:avLst>
          </a:prstGeom>
          <a:solidFill>
            <a:srgbClr val="C4E0B2"/>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6" name="Google Shape;76;p3"/>
          <p:cNvSpPr/>
          <p:nvPr/>
        </p:nvSpPr>
        <p:spPr>
          <a:xfrm>
            <a:off x="5530277" y="2181907"/>
            <a:ext cx="978408" cy="484632"/>
          </a:xfrm>
          <a:prstGeom prst="rightArrow">
            <a:avLst>
              <a:gd fmla="val 50000" name="adj1"/>
              <a:gd fmla="val 50000" name="adj2"/>
            </a:avLst>
          </a:prstGeom>
          <a:solidFill>
            <a:srgbClr val="C4E0B2"/>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7" name="Google Shape;77;p3"/>
          <p:cNvSpPr/>
          <p:nvPr/>
        </p:nvSpPr>
        <p:spPr>
          <a:xfrm>
            <a:off x="8149220" y="2180166"/>
            <a:ext cx="978408" cy="484632"/>
          </a:xfrm>
          <a:prstGeom prst="rightArrow">
            <a:avLst>
              <a:gd fmla="val 50000" name="adj1"/>
              <a:gd fmla="val 50000" name="adj2"/>
            </a:avLst>
          </a:prstGeom>
          <a:solidFill>
            <a:srgbClr val="C4E0B2"/>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8" name="Google Shape;78;p3"/>
          <p:cNvSpPr txBox="1"/>
          <p:nvPr/>
        </p:nvSpPr>
        <p:spPr>
          <a:xfrm>
            <a:off x="1238974" y="3094073"/>
            <a:ext cx="2174077" cy="3754872"/>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Released up to one year before release of Final AO</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Contains current best guess dates for release of Draft and Final AO and proposal Due Date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Contains key parameters such as expected cost cap, launch readiness period, allowed or excluded targets, etc.</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Community may comment on the key parameters informally.</a:t>
            </a:r>
            <a:endParaRPr/>
          </a:p>
        </p:txBody>
      </p:sp>
      <p:sp>
        <p:nvSpPr>
          <p:cNvPr id="79" name="Google Shape;79;p3"/>
          <p:cNvSpPr txBox="1"/>
          <p:nvPr/>
        </p:nvSpPr>
        <p:spPr>
          <a:xfrm>
            <a:off x="3868575" y="3062038"/>
            <a:ext cx="2174076" cy="3754872"/>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Typically released 2-6 months before release of Final AO</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Contains current best guess dates for release of Final AO and proposal Due Date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Contains all</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requirements and key parameters.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Community comments are expected and welcomed.</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 public Q&amp;A document is maintained.</a:t>
            </a:r>
            <a:endParaRPr/>
          </a:p>
        </p:txBody>
      </p:sp>
      <p:sp>
        <p:nvSpPr>
          <p:cNvPr id="80" name="Google Shape;80;p3"/>
          <p:cNvSpPr txBox="1"/>
          <p:nvPr/>
        </p:nvSpPr>
        <p:spPr>
          <a:xfrm>
            <a:off x="6508684" y="3066085"/>
            <a:ext cx="2174075" cy="3323985"/>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Released ~90 days before proposal due date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Contains final proposal Due Date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Contains all requirements and key parameters.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Questions may be submitted until several weeks before due date.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 public Q&amp;A document is maintained.</a:t>
            </a:r>
            <a:endParaRPr/>
          </a:p>
        </p:txBody>
      </p:sp>
      <p:sp>
        <p:nvSpPr>
          <p:cNvPr id="81" name="Google Shape;81;p3"/>
          <p:cNvSpPr txBox="1"/>
          <p:nvPr/>
        </p:nvSpPr>
        <p:spPr>
          <a:xfrm>
            <a:off x="9148795" y="3093013"/>
            <a:ext cx="2036656" cy="2462210"/>
          </a:xfrm>
          <a:prstGeom prst="rect">
            <a:avLst/>
          </a:prstGeom>
          <a:no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Complete solicitation process can take 12 months or longer.</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Review of proposals can last about another 6-8 months.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Proposals submitted through NSPIRES.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Additional electronic files submitted via Box (new tool).</a:t>
            </a:r>
            <a:endParaRPr/>
          </a:p>
        </p:txBody>
      </p:sp>
      <p:sp>
        <p:nvSpPr>
          <p:cNvPr id="82" name="Google Shape;82;p3"/>
          <p:cNvSpPr txBox="1"/>
          <p:nvPr/>
        </p:nvSpPr>
        <p:spPr>
          <a:xfrm>
            <a:off x="1149990" y="7697249"/>
            <a:ext cx="11084123" cy="369330"/>
          </a:xfrm>
          <a:prstGeom prst="rect">
            <a:avLst/>
          </a:prstGeom>
          <a:solidFill>
            <a:srgbClr val="C4E0B2"/>
          </a:solidFill>
          <a:ln cap="flat" cmpd="sng" w="57150">
            <a:solidFill>
              <a:srgbClr val="FFC000"/>
            </a:solidFill>
            <a:prstDash val="solid"/>
            <a:miter lim="400000"/>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It is REALLY important to read things carefully and address everything that the AO indicates needs to be addressed!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4"/>
          <p:cNvSpPr txBox="1"/>
          <p:nvPr/>
        </p:nvSpPr>
        <p:spPr>
          <a:xfrm>
            <a:off x="2872315" y="490055"/>
            <a:ext cx="646403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Step 1 Proposal Flow</a:t>
            </a:r>
            <a:endParaRPr b="0" i="1" sz="3200" u="none" cap="none" strike="noStrike">
              <a:solidFill>
                <a:schemeClr val="dk1"/>
              </a:solidFill>
              <a:latin typeface="Arial"/>
              <a:ea typeface="Arial"/>
              <a:cs typeface="Arial"/>
              <a:sym typeface="Arial"/>
            </a:endParaRPr>
          </a:p>
        </p:txBody>
      </p:sp>
      <p:sp>
        <p:nvSpPr>
          <p:cNvPr id="88" name="Google Shape;88;p4"/>
          <p:cNvSpPr/>
          <p:nvPr/>
        </p:nvSpPr>
        <p:spPr>
          <a:xfrm>
            <a:off x="2215576" y="2799413"/>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89" name="Google Shape;89;p4"/>
          <p:cNvSpPr/>
          <p:nvPr/>
        </p:nvSpPr>
        <p:spPr>
          <a:xfrm>
            <a:off x="3749700" y="2811232"/>
            <a:ext cx="1314859" cy="859837"/>
          </a:xfrm>
          <a:prstGeom prst="rect">
            <a:avLst/>
          </a:prstGeom>
          <a:solidFill>
            <a:srgbClr val="C4E0B2"/>
          </a:solid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90" name="Google Shape;90;p4"/>
          <p:cNvSpPr/>
          <p:nvPr/>
        </p:nvSpPr>
        <p:spPr>
          <a:xfrm>
            <a:off x="5324832" y="2799413"/>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91" name="Google Shape;91;p4"/>
          <p:cNvSpPr/>
          <p:nvPr/>
        </p:nvSpPr>
        <p:spPr>
          <a:xfrm>
            <a:off x="6860872" y="2813632"/>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cxnSp>
        <p:nvCxnSpPr>
          <p:cNvPr id="92" name="Google Shape;92;p4"/>
          <p:cNvCxnSpPr>
            <a:endCxn id="91" idx="1"/>
          </p:cNvCxnSpPr>
          <p:nvPr/>
        </p:nvCxnSpPr>
        <p:spPr>
          <a:xfrm>
            <a:off x="6534772" y="3241151"/>
            <a:ext cx="326100" cy="2400"/>
          </a:xfrm>
          <a:prstGeom prst="straightConnector1">
            <a:avLst/>
          </a:prstGeom>
          <a:noFill/>
          <a:ln cap="flat" cmpd="sng" w="9525">
            <a:solidFill>
              <a:srgbClr val="385623"/>
            </a:solidFill>
            <a:prstDash val="solid"/>
            <a:round/>
            <a:headEnd len="sm" w="sm" type="none"/>
            <a:tailEnd len="med" w="med" type="triangle"/>
          </a:ln>
        </p:spPr>
      </p:cxnSp>
      <p:cxnSp>
        <p:nvCxnSpPr>
          <p:cNvPr id="93" name="Google Shape;93;p4"/>
          <p:cNvCxnSpPr/>
          <p:nvPr/>
        </p:nvCxnSpPr>
        <p:spPr>
          <a:xfrm>
            <a:off x="8065940" y="3241183"/>
            <a:ext cx="333574" cy="0"/>
          </a:xfrm>
          <a:prstGeom prst="straightConnector1">
            <a:avLst/>
          </a:prstGeom>
          <a:noFill/>
          <a:ln cap="flat" cmpd="sng" w="9525">
            <a:solidFill>
              <a:srgbClr val="385623"/>
            </a:solidFill>
            <a:prstDash val="solid"/>
            <a:round/>
            <a:headEnd len="sm" w="sm" type="none"/>
            <a:tailEnd len="med" w="med" type="triangle"/>
          </a:ln>
        </p:spPr>
      </p:cxnSp>
      <p:sp>
        <p:nvSpPr>
          <p:cNvPr id="94" name="Google Shape;94;p4"/>
          <p:cNvSpPr txBox="1"/>
          <p:nvPr/>
        </p:nvSpPr>
        <p:spPr>
          <a:xfrm>
            <a:off x="3751086" y="3004179"/>
            <a:ext cx="1451712" cy="45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Preproposal Conference</a:t>
            </a:r>
            <a:endParaRPr/>
          </a:p>
        </p:txBody>
      </p:sp>
      <p:sp>
        <p:nvSpPr>
          <p:cNvPr id="95" name="Google Shape;95;p4"/>
          <p:cNvSpPr txBox="1"/>
          <p:nvPr/>
        </p:nvSpPr>
        <p:spPr>
          <a:xfrm>
            <a:off x="5408566" y="3003557"/>
            <a:ext cx="1016314" cy="45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Notices of Intent Due</a:t>
            </a:r>
            <a:endParaRPr/>
          </a:p>
        </p:txBody>
      </p:sp>
      <p:sp>
        <p:nvSpPr>
          <p:cNvPr id="96" name="Google Shape;96;p4"/>
          <p:cNvSpPr txBox="1"/>
          <p:nvPr/>
        </p:nvSpPr>
        <p:spPr>
          <a:xfrm>
            <a:off x="8472367" y="2910457"/>
            <a:ext cx="1088369" cy="6338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173"/>
              <a:buFont typeface="Arial"/>
              <a:buNone/>
            </a:pPr>
            <a:r>
              <a:rPr b="0" i="0" lang="en-US" sz="1173" u="none" cap="none" strike="noStrike">
                <a:solidFill>
                  <a:schemeClr val="lt1"/>
                </a:solidFill>
                <a:latin typeface="Arial"/>
                <a:ea typeface="Arial"/>
                <a:cs typeface="Arial"/>
                <a:sym typeface="Arial"/>
              </a:rPr>
              <a:t>Steering Committee Meeting 1</a:t>
            </a:r>
            <a:endParaRPr/>
          </a:p>
        </p:txBody>
      </p:sp>
      <p:sp>
        <p:nvSpPr>
          <p:cNvPr id="97" name="Google Shape;97;p4"/>
          <p:cNvSpPr txBox="1"/>
          <p:nvPr/>
        </p:nvSpPr>
        <p:spPr>
          <a:xfrm>
            <a:off x="6927520" y="3005930"/>
            <a:ext cx="1099866" cy="45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Proposals Due</a:t>
            </a:r>
            <a:endParaRPr/>
          </a:p>
        </p:txBody>
      </p:sp>
      <p:cxnSp>
        <p:nvCxnSpPr>
          <p:cNvPr id="98" name="Google Shape;98;p4"/>
          <p:cNvCxnSpPr/>
          <p:nvPr/>
        </p:nvCxnSpPr>
        <p:spPr>
          <a:xfrm>
            <a:off x="9885002" y="3223119"/>
            <a:ext cx="0" cy="563865"/>
          </a:xfrm>
          <a:prstGeom prst="straightConnector1">
            <a:avLst/>
          </a:prstGeom>
          <a:noFill/>
          <a:ln cap="flat" cmpd="sng" w="12700">
            <a:solidFill>
              <a:srgbClr val="385623"/>
            </a:solidFill>
            <a:prstDash val="solid"/>
            <a:round/>
            <a:headEnd len="med" w="med" type="none"/>
            <a:tailEnd len="med" w="med" type="none"/>
          </a:ln>
        </p:spPr>
      </p:cxnSp>
      <p:cxnSp>
        <p:nvCxnSpPr>
          <p:cNvPr id="99" name="Google Shape;99;p4"/>
          <p:cNvCxnSpPr/>
          <p:nvPr/>
        </p:nvCxnSpPr>
        <p:spPr>
          <a:xfrm>
            <a:off x="9757764" y="3085376"/>
            <a:ext cx="0" cy="262370"/>
          </a:xfrm>
          <a:prstGeom prst="straightConnector1">
            <a:avLst/>
          </a:prstGeom>
          <a:noFill/>
          <a:ln cap="flat" cmpd="sng" w="12700">
            <a:solidFill>
              <a:srgbClr val="385623"/>
            </a:solidFill>
            <a:prstDash val="solid"/>
            <a:round/>
            <a:headEnd len="med" w="med" type="none"/>
            <a:tailEnd len="med" w="med" type="none"/>
          </a:ln>
        </p:spPr>
      </p:cxnSp>
      <p:cxnSp>
        <p:nvCxnSpPr>
          <p:cNvPr id="100" name="Google Shape;100;p4"/>
          <p:cNvCxnSpPr/>
          <p:nvPr/>
        </p:nvCxnSpPr>
        <p:spPr>
          <a:xfrm>
            <a:off x="5915530" y="-182489"/>
            <a:ext cx="0" cy="7938944"/>
          </a:xfrm>
          <a:prstGeom prst="straightConnector1">
            <a:avLst/>
          </a:prstGeom>
          <a:noFill/>
          <a:ln cap="flat" cmpd="sng" w="12700">
            <a:solidFill>
              <a:srgbClr val="385623"/>
            </a:solidFill>
            <a:prstDash val="solid"/>
            <a:round/>
            <a:headEnd len="med" w="med" type="none"/>
            <a:tailEnd len="med" w="med" type="none"/>
          </a:ln>
        </p:spPr>
      </p:cxnSp>
      <p:sp>
        <p:nvSpPr>
          <p:cNvPr id="101" name="Google Shape;101;p4"/>
          <p:cNvSpPr/>
          <p:nvPr/>
        </p:nvSpPr>
        <p:spPr>
          <a:xfrm>
            <a:off x="4453962" y="3966070"/>
            <a:ext cx="2478449" cy="585387"/>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Technical, Management and Cost </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(TMC) Evaluation</a:t>
            </a:r>
            <a:endParaRPr/>
          </a:p>
        </p:txBody>
      </p:sp>
      <p:sp>
        <p:nvSpPr>
          <p:cNvPr id="102" name="Google Shape;102;p4"/>
          <p:cNvSpPr/>
          <p:nvPr/>
        </p:nvSpPr>
        <p:spPr>
          <a:xfrm>
            <a:off x="1275453" y="4676568"/>
            <a:ext cx="1303867" cy="734907"/>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Compliance </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Check of </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Proposals</a:t>
            </a:r>
            <a:endParaRPr/>
          </a:p>
        </p:txBody>
      </p:sp>
      <p:sp>
        <p:nvSpPr>
          <p:cNvPr id="103" name="Google Shape;103;p4"/>
          <p:cNvSpPr/>
          <p:nvPr/>
        </p:nvSpPr>
        <p:spPr>
          <a:xfrm>
            <a:off x="7428012" y="4037127"/>
            <a:ext cx="1340211" cy="456748"/>
          </a:xfrm>
          <a:prstGeom prst="rect">
            <a:avLst/>
          </a:prstGeom>
          <a:solidFill>
            <a:srgbClr val="C4E0B2"/>
          </a:solidFill>
          <a:ln>
            <a:noFill/>
          </a:ln>
        </p:spPr>
        <p:txBody>
          <a:bodyPr anchorCtr="0" anchor="ctr" bIns="47400" lIns="96500" spcFirstLastPara="1" rIns="96500" wrap="square" tIns="474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TMC </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Plenary Meeting</a:t>
            </a:r>
            <a:endParaRPr/>
          </a:p>
        </p:txBody>
      </p:sp>
      <p:sp>
        <p:nvSpPr>
          <p:cNvPr id="104" name="Google Shape;104;p4"/>
          <p:cNvSpPr/>
          <p:nvPr/>
        </p:nvSpPr>
        <p:spPr>
          <a:xfrm>
            <a:off x="4921755" y="4691328"/>
            <a:ext cx="1410732" cy="269042"/>
          </a:xfrm>
          <a:prstGeom prst="rect">
            <a:avLst/>
          </a:prstGeom>
          <a:solidFill>
            <a:srgbClr val="C4E0B2"/>
          </a:solidFill>
          <a:ln cap="flat" cmpd="sng" w="57150">
            <a:solidFill>
              <a:srgbClr val="FFC000"/>
            </a:solidFill>
            <a:prstDash val="solid"/>
            <a:miter lim="800000"/>
            <a:headEnd len="sm" w="sm" type="none"/>
            <a:tailEnd len="sm" w="sm" type="none"/>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chemeClr val="lt1"/>
              </a:buClr>
              <a:buSzPts val="1173"/>
              <a:buFont typeface="Arial"/>
              <a:buNone/>
            </a:pPr>
            <a:r>
              <a:rPr b="0" i="0" lang="en-US" sz="1173" u="none" cap="none" strike="noStrike">
                <a:solidFill>
                  <a:schemeClr val="lt1"/>
                </a:solidFill>
                <a:latin typeface="Arial"/>
                <a:ea typeface="Arial"/>
                <a:cs typeface="Arial"/>
                <a:sym typeface="Arial"/>
              </a:rPr>
              <a:t> </a:t>
            </a:r>
            <a:r>
              <a:rPr b="0" i="0" lang="en-US" sz="1173" u="none" cap="none" strike="noStrike">
                <a:solidFill>
                  <a:srgbClr val="000000"/>
                </a:solidFill>
                <a:latin typeface="Arial"/>
                <a:ea typeface="Arial"/>
                <a:cs typeface="Arial"/>
                <a:sym typeface="Arial"/>
              </a:rPr>
              <a:t>Clarifications</a:t>
            </a:r>
            <a:endParaRPr/>
          </a:p>
        </p:txBody>
      </p:sp>
      <p:sp>
        <p:nvSpPr>
          <p:cNvPr id="105" name="Google Shape;105;p4"/>
          <p:cNvSpPr txBox="1"/>
          <p:nvPr/>
        </p:nvSpPr>
        <p:spPr>
          <a:xfrm>
            <a:off x="2820815" y="4805726"/>
            <a:ext cx="1165335" cy="453329"/>
          </a:xfrm>
          <a:prstGeom prst="rect">
            <a:avLst/>
          </a:prstGeom>
          <a:solidFill>
            <a:srgbClr val="FFC96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73"/>
              <a:buFont typeface="Arial"/>
              <a:buNone/>
            </a:pPr>
            <a:r>
              <a:rPr b="0" i="0" lang="en-US" sz="1173" u="none" cap="none" strike="noStrike">
                <a:solidFill>
                  <a:schemeClr val="dk1"/>
                </a:solidFill>
                <a:latin typeface="Arial"/>
                <a:ea typeface="Arial"/>
                <a:cs typeface="Arial"/>
                <a:sym typeface="Arial"/>
              </a:rPr>
              <a:t>Evaluation Kickoff</a:t>
            </a:r>
            <a:endParaRPr/>
          </a:p>
        </p:txBody>
      </p:sp>
      <p:cxnSp>
        <p:nvCxnSpPr>
          <p:cNvPr id="106" name="Google Shape;106;p4"/>
          <p:cNvCxnSpPr/>
          <p:nvPr/>
        </p:nvCxnSpPr>
        <p:spPr>
          <a:xfrm>
            <a:off x="1946058" y="3786985"/>
            <a:ext cx="0" cy="911553"/>
          </a:xfrm>
          <a:prstGeom prst="straightConnector1">
            <a:avLst/>
          </a:prstGeom>
          <a:noFill/>
          <a:ln cap="flat" cmpd="sng" w="12700">
            <a:solidFill>
              <a:srgbClr val="385623"/>
            </a:solidFill>
            <a:prstDash val="solid"/>
            <a:round/>
            <a:headEnd len="sm" w="sm" type="none"/>
            <a:tailEnd len="med" w="med" type="triangle"/>
          </a:ln>
        </p:spPr>
      </p:cxnSp>
      <p:sp>
        <p:nvSpPr>
          <p:cNvPr id="107" name="Google Shape;107;p4"/>
          <p:cNvSpPr txBox="1"/>
          <p:nvPr/>
        </p:nvSpPr>
        <p:spPr>
          <a:xfrm>
            <a:off x="4056623" y="5330613"/>
            <a:ext cx="3253358" cy="45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173"/>
              <a:buFont typeface="Arial"/>
              <a:buNone/>
            </a:pPr>
            <a:r>
              <a:rPr b="0" i="0" lang="en-US" sz="1173" u="none" cap="none" strike="noStrike">
                <a:solidFill>
                  <a:schemeClr val="lt1"/>
                </a:solidFill>
                <a:latin typeface="Arial"/>
                <a:ea typeface="Arial"/>
                <a:cs typeface="Arial"/>
                <a:sym typeface="Arial"/>
              </a:rPr>
              <a:t>Scientific Merit &amp; Scientific Implementation Merit and Feasibility Evaluation</a:t>
            </a:r>
            <a:endParaRPr/>
          </a:p>
        </p:txBody>
      </p:sp>
      <p:cxnSp>
        <p:nvCxnSpPr>
          <p:cNvPr id="108" name="Google Shape;108;p4"/>
          <p:cNvCxnSpPr/>
          <p:nvPr/>
        </p:nvCxnSpPr>
        <p:spPr>
          <a:xfrm rot="10800000">
            <a:off x="4099783" y="4909572"/>
            <a:ext cx="0" cy="255726"/>
          </a:xfrm>
          <a:prstGeom prst="straightConnector1">
            <a:avLst/>
          </a:prstGeom>
          <a:noFill/>
          <a:ln cap="flat" cmpd="sng" w="9525">
            <a:solidFill>
              <a:srgbClr val="385623"/>
            </a:solidFill>
            <a:prstDash val="solid"/>
            <a:round/>
            <a:headEnd len="med" w="med" type="none"/>
            <a:tailEnd len="med" w="med" type="none"/>
          </a:ln>
        </p:spPr>
      </p:cxnSp>
      <p:cxnSp>
        <p:nvCxnSpPr>
          <p:cNvPr id="109" name="Google Shape;109;p4"/>
          <p:cNvCxnSpPr/>
          <p:nvPr/>
        </p:nvCxnSpPr>
        <p:spPr>
          <a:xfrm flipH="1" rot="10800000">
            <a:off x="6932411" y="4323311"/>
            <a:ext cx="488439" cy="8742"/>
          </a:xfrm>
          <a:prstGeom prst="straightConnector1">
            <a:avLst/>
          </a:prstGeom>
          <a:noFill/>
          <a:ln cap="flat" cmpd="sng" w="9525">
            <a:solidFill>
              <a:srgbClr val="385623"/>
            </a:solidFill>
            <a:prstDash val="solid"/>
            <a:round/>
            <a:headEnd len="sm" w="sm" type="none"/>
            <a:tailEnd len="med" w="med" type="triangle"/>
          </a:ln>
        </p:spPr>
      </p:cxnSp>
      <p:sp>
        <p:nvSpPr>
          <p:cNvPr id="110" name="Google Shape;110;p4"/>
          <p:cNvSpPr/>
          <p:nvPr/>
        </p:nvSpPr>
        <p:spPr>
          <a:xfrm>
            <a:off x="7489006" y="5267153"/>
            <a:ext cx="1401137" cy="584705"/>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Science Evaluation </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Plenary Meeting</a:t>
            </a:r>
            <a:endParaRPr/>
          </a:p>
        </p:txBody>
      </p:sp>
      <p:sp>
        <p:nvSpPr>
          <p:cNvPr id="111" name="Google Shape;111;p4"/>
          <p:cNvSpPr/>
          <p:nvPr/>
        </p:nvSpPr>
        <p:spPr>
          <a:xfrm>
            <a:off x="9283708" y="5274950"/>
            <a:ext cx="1480063" cy="661982"/>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Categorization </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Committee Meeting</a:t>
            </a:r>
            <a:endParaRPr/>
          </a:p>
        </p:txBody>
      </p:sp>
      <p:cxnSp>
        <p:nvCxnSpPr>
          <p:cNvPr id="112" name="Google Shape;112;p4"/>
          <p:cNvCxnSpPr/>
          <p:nvPr/>
        </p:nvCxnSpPr>
        <p:spPr>
          <a:xfrm>
            <a:off x="4227647" y="4362242"/>
            <a:ext cx="226037" cy="0"/>
          </a:xfrm>
          <a:prstGeom prst="straightConnector1">
            <a:avLst/>
          </a:prstGeom>
          <a:noFill/>
          <a:ln cap="flat" cmpd="sng" w="9525">
            <a:solidFill>
              <a:srgbClr val="385623"/>
            </a:solidFill>
            <a:prstDash val="solid"/>
            <a:round/>
            <a:headEnd len="sm" w="sm" type="none"/>
            <a:tailEnd len="med" w="med" type="triangle"/>
          </a:ln>
        </p:spPr>
      </p:cxnSp>
      <p:cxnSp>
        <p:nvCxnSpPr>
          <p:cNvPr id="113" name="Google Shape;113;p4"/>
          <p:cNvCxnSpPr/>
          <p:nvPr/>
        </p:nvCxnSpPr>
        <p:spPr>
          <a:xfrm>
            <a:off x="7228803" y="5593238"/>
            <a:ext cx="263347" cy="0"/>
          </a:xfrm>
          <a:prstGeom prst="straightConnector1">
            <a:avLst/>
          </a:prstGeom>
          <a:noFill/>
          <a:ln cap="flat" cmpd="sng" w="9525">
            <a:solidFill>
              <a:srgbClr val="385623"/>
            </a:solidFill>
            <a:prstDash val="solid"/>
            <a:round/>
            <a:headEnd len="sm" w="sm" type="none"/>
            <a:tailEnd len="med" w="med" type="triangle"/>
          </a:ln>
        </p:spPr>
      </p:cxnSp>
      <p:cxnSp>
        <p:nvCxnSpPr>
          <p:cNvPr id="114" name="Google Shape;114;p4"/>
          <p:cNvCxnSpPr/>
          <p:nvPr/>
        </p:nvCxnSpPr>
        <p:spPr>
          <a:xfrm>
            <a:off x="8874845" y="5587296"/>
            <a:ext cx="419405" cy="0"/>
          </a:xfrm>
          <a:prstGeom prst="straightConnector1">
            <a:avLst/>
          </a:prstGeom>
          <a:noFill/>
          <a:ln cap="flat" cmpd="sng" w="9525">
            <a:solidFill>
              <a:srgbClr val="385623"/>
            </a:solidFill>
            <a:prstDash val="solid"/>
            <a:round/>
            <a:headEnd len="sm" w="sm" type="none"/>
            <a:tailEnd len="med" w="med" type="triangle"/>
          </a:ln>
        </p:spPr>
      </p:cxnSp>
      <p:cxnSp>
        <p:nvCxnSpPr>
          <p:cNvPr id="115" name="Google Shape;115;p4"/>
          <p:cNvCxnSpPr/>
          <p:nvPr/>
        </p:nvCxnSpPr>
        <p:spPr>
          <a:xfrm>
            <a:off x="9012827" y="4323317"/>
            <a:ext cx="0" cy="1263979"/>
          </a:xfrm>
          <a:prstGeom prst="straightConnector1">
            <a:avLst/>
          </a:prstGeom>
          <a:noFill/>
          <a:ln cap="flat" cmpd="sng" w="9525">
            <a:solidFill>
              <a:srgbClr val="385623"/>
            </a:solidFill>
            <a:prstDash val="solid"/>
            <a:round/>
            <a:headEnd len="med" w="med" type="none"/>
            <a:tailEnd len="med" w="med" type="none"/>
          </a:ln>
        </p:spPr>
      </p:cxnSp>
      <p:sp>
        <p:nvSpPr>
          <p:cNvPr id="116" name="Google Shape;116;p4"/>
          <p:cNvSpPr/>
          <p:nvPr/>
        </p:nvSpPr>
        <p:spPr>
          <a:xfrm>
            <a:off x="4910403" y="5992900"/>
            <a:ext cx="1410732" cy="269042"/>
          </a:xfrm>
          <a:prstGeom prst="rect">
            <a:avLst/>
          </a:prstGeom>
          <a:solidFill>
            <a:srgbClr val="C4E0B2"/>
          </a:solidFill>
          <a:ln cap="flat" cmpd="sng" w="57150">
            <a:solidFill>
              <a:srgbClr val="FFC000"/>
            </a:solidFill>
            <a:prstDash val="solid"/>
            <a:miter lim="800000"/>
            <a:headEnd len="sm" w="sm" type="none"/>
            <a:tailEnd len="sm" w="sm" type="none"/>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 Clarifications</a:t>
            </a:r>
            <a:endParaRPr/>
          </a:p>
        </p:txBody>
      </p:sp>
      <p:cxnSp>
        <p:nvCxnSpPr>
          <p:cNvPr id="117" name="Google Shape;117;p4"/>
          <p:cNvCxnSpPr/>
          <p:nvPr/>
        </p:nvCxnSpPr>
        <p:spPr>
          <a:xfrm>
            <a:off x="4043703" y="5039600"/>
            <a:ext cx="0" cy="505975"/>
          </a:xfrm>
          <a:prstGeom prst="straightConnector1">
            <a:avLst/>
          </a:prstGeom>
          <a:noFill/>
          <a:ln cap="flat" cmpd="sng" w="9525">
            <a:solidFill>
              <a:srgbClr val="385623"/>
            </a:solidFill>
            <a:prstDash val="solid"/>
            <a:round/>
            <a:headEnd len="med" w="med" type="none"/>
            <a:tailEnd len="med" w="med" type="none"/>
          </a:ln>
        </p:spPr>
      </p:cxnSp>
      <p:cxnSp>
        <p:nvCxnSpPr>
          <p:cNvPr id="118" name="Google Shape;118;p4"/>
          <p:cNvCxnSpPr/>
          <p:nvPr/>
        </p:nvCxnSpPr>
        <p:spPr>
          <a:xfrm>
            <a:off x="4622161" y="4848050"/>
            <a:ext cx="288242" cy="0"/>
          </a:xfrm>
          <a:prstGeom prst="straightConnector1">
            <a:avLst/>
          </a:prstGeom>
          <a:noFill/>
          <a:ln cap="flat" cmpd="sng" w="9525">
            <a:solidFill>
              <a:srgbClr val="385623"/>
            </a:solidFill>
            <a:prstDash val="dash"/>
            <a:round/>
            <a:headEnd len="sm" w="sm" type="none"/>
            <a:tailEnd len="med" w="med" type="triangle"/>
          </a:ln>
        </p:spPr>
      </p:cxnSp>
      <p:cxnSp>
        <p:nvCxnSpPr>
          <p:cNvPr id="119" name="Google Shape;119;p4"/>
          <p:cNvCxnSpPr/>
          <p:nvPr/>
        </p:nvCxnSpPr>
        <p:spPr>
          <a:xfrm>
            <a:off x="4622160" y="6127420"/>
            <a:ext cx="288242" cy="0"/>
          </a:xfrm>
          <a:prstGeom prst="straightConnector1">
            <a:avLst/>
          </a:prstGeom>
          <a:noFill/>
          <a:ln cap="flat" cmpd="sng" w="9525">
            <a:solidFill>
              <a:srgbClr val="385623"/>
            </a:solidFill>
            <a:prstDash val="dash"/>
            <a:round/>
            <a:headEnd len="sm" w="sm" type="none"/>
            <a:tailEnd len="med" w="med" type="triangle"/>
          </a:ln>
        </p:spPr>
      </p:cxnSp>
      <p:cxnSp>
        <p:nvCxnSpPr>
          <p:cNvPr id="120" name="Google Shape;120;p4"/>
          <p:cNvCxnSpPr/>
          <p:nvPr/>
        </p:nvCxnSpPr>
        <p:spPr>
          <a:xfrm>
            <a:off x="4622159" y="5851857"/>
            <a:ext cx="0" cy="275563"/>
          </a:xfrm>
          <a:prstGeom prst="straightConnector1">
            <a:avLst/>
          </a:prstGeom>
          <a:noFill/>
          <a:ln cap="flat" cmpd="sng" w="9525">
            <a:solidFill>
              <a:srgbClr val="385623"/>
            </a:solidFill>
            <a:prstDash val="dash"/>
            <a:round/>
            <a:headEnd len="med" w="med" type="none"/>
            <a:tailEnd len="med" w="med" type="none"/>
          </a:ln>
        </p:spPr>
      </p:cxnSp>
      <p:cxnSp>
        <p:nvCxnSpPr>
          <p:cNvPr id="121" name="Google Shape;121;p4"/>
          <p:cNvCxnSpPr/>
          <p:nvPr/>
        </p:nvCxnSpPr>
        <p:spPr>
          <a:xfrm rot="-5400000">
            <a:off x="6468279" y="5984555"/>
            <a:ext cx="288242" cy="0"/>
          </a:xfrm>
          <a:prstGeom prst="straightConnector1">
            <a:avLst/>
          </a:prstGeom>
          <a:noFill/>
          <a:ln cap="flat" cmpd="sng" w="9525">
            <a:solidFill>
              <a:srgbClr val="385623"/>
            </a:solidFill>
            <a:prstDash val="dash"/>
            <a:round/>
            <a:headEnd len="sm" w="sm" type="none"/>
            <a:tailEnd len="med" w="med" type="triangle"/>
          </a:ln>
        </p:spPr>
      </p:cxnSp>
      <p:cxnSp>
        <p:nvCxnSpPr>
          <p:cNvPr id="122" name="Google Shape;122;p4"/>
          <p:cNvCxnSpPr/>
          <p:nvPr/>
        </p:nvCxnSpPr>
        <p:spPr>
          <a:xfrm rot="10800000">
            <a:off x="6474619" y="5990895"/>
            <a:ext cx="0" cy="275563"/>
          </a:xfrm>
          <a:prstGeom prst="straightConnector1">
            <a:avLst/>
          </a:prstGeom>
          <a:noFill/>
          <a:ln cap="flat" cmpd="sng" w="9525">
            <a:solidFill>
              <a:srgbClr val="385623"/>
            </a:solidFill>
            <a:prstDash val="dash"/>
            <a:round/>
            <a:headEnd len="med" w="med" type="none"/>
            <a:tailEnd len="med" w="med" type="none"/>
          </a:ln>
        </p:spPr>
      </p:cxnSp>
      <p:sp>
        <p:nvSpPr>
          <p:cNvPr id="123" name="Google Shape;123;p4"/>
          <p:cNvSpPr/>
          <p:nvPr/>
        </p:nvSpPr>
        <p:spPr>
          <a:xfrm>
            <a:off x="8406892" y="2822608"/>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124" name="Google Shape;124;p4"/>
          <p:cNvSpPr txBox="1"/>
          <p:nvPr/>
        </p:nvSpPr>
        <p:spPr>
          <a:xfrm>
            <a:off x="8479744" y="2919433"/>
            <a:ext cx="1088369" cy="6338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Steering Committee Meeting 1</a:t>
            </a:r>
            <a:endParaRPr/>
          </a:p>
        </p:txBody>
      </p:sp>
      <p:sp>
        <p:nvSpPr>
          <p:cNvPr id="125" name="Google Shape;125;p4"/>
          <p:cNvSpPr/>
          <p:nvPr/>
        </p:nvSpPr>
        <p:spPr>
          <a:xfrm>
            <a:off x="4173667" y="5256942"/>
            <a:ext cx="3070430" cy="595218"/>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126" name="Google Shape;126;p4"/>
          <p:cNvSpPr txBox="1"/>
          <p:nvPr/>
        </p:nvSpPr>
        <p:spPr>
          <a:xfrm>
            <a:off x="4183160" y="5339589"/>
            <a:ext cx="3034965" cy="453329"/>
          </a:xfrm>
          <a:prstGeom prst="rect">
            <a:avLst/>
          </a:prstGeom>
          <a:solidFill>
            <a:srgbClr val="C4E0B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Scientific Merit &amp; Scientific Implementation Merit and Feasibility Evaluation</a:t>
            </a:r>
            <a:endParaRPr/>
          </a:p>
        </p:txBody>
      </p:sp>
      <p:cxnSp>
        <p:nvCxnSpPr>
          <p:cNvPr id="127" name="Google Shape;127;p4"/>
          <p:cNvCxnSpPr/>
          <p:nvPr/>
        </p:nvCxnSpPr>
        <p:spPr>
          <a:xfrm>
            <a:off x="2579320" y="5029715"/>
            <a:ext cx="241495" cy="0"/>
          </a:xfrm>
          <a:prstGeom prst="straightConnector1">
            <a:avLst/>
          </a:prstGeom>
          <a:noFill/>
          <a:ln cap="flat" cmpd="sng" w="9525">
            <a:solidFill>
              <a:srgbClr val="385623"/>
            </a:solidFill>
            <a:prstDash val="solid"/>
            <a:round/>
            <a:headEnd len="med" w="med" type="none"/>
            <a:tailEnd len="med" w="med" type="triangle"/>
          </a:ln>
        </p:spPr>
      </p:cxnSp>
      <p:cxnSp>
        <p:nvCxnSpPr>
          <p:cNvPr id="128" name="Google Shape;128;p4"/>
          <p:cNvCxnSpPr/>
          <p:nvPr/>
        </p:nvCxnSpPr>
        <p:spPr>
          <a:xfrm>
            <a:off x="4234107" y="4375626"/>
            <a:ext cx="0" cy="668855"/>
          </a:xfrm>
          <a:prstGeom prst="straightConnector1">
            <a:avLst/>
          </a:prstGeom>
          <a:noFill/>
          <a:ln cap="flat" cmpd="sng" w="9525">
            <a:solidFill>
              <a:srgbClr val="385623"/>
            </a:solidFill>
            <a:prstDash val="solid"/>
            <a:round/>
            <a:headEnd len="med" w="med" type="none"/>
            <a:tailEnd len="med" w="med" type="none"/>
          </a:ln>
        </p:spPr>
      </p:cxnSp>
      <p:cxnSp>
        <p:nvCxnSpPr>
          <p:cNvPr id="129" name="Google Shape;129;p4"/>
          <p:cNvCxnSpPr/>
          <p:nvPr/>
        </p:nvCxnSpPr>
        <p:spPr>
          <a:xfrm rot="10800000">
            <a:off x="4099783" y="4909572"/>
            <a:ext cx="0" cy="255726"/>
          </a:xfrm>
          <a:prstGeom prst="straightConnector1">
            <a:avLst/>
          </a:prstGeom>
          <a:noFill/>
          <a:ln cap="flat" cmpd="sng" w="9525">
            <a:solidFill>
              <a:srgbClr val="385623"/>
            </a:solidFill>
            <a:prstDash val="solid"/>
            <a:round/>
            <a:headEnd len="med" w="med" type="none"/>
            <a:tailEnd len="med" w="med" type="none"/>
          </a:ln>
        </p:spPr>
      </p:cxnSp>
      <p:cxnSp>
        <p:nvCxnSpPr>
          <p:cNvPr id="130" name="Google Shape;130;p4"/>
          <p:cNvCxnSpPr/>
          <p:nvPr/>
        </p:nvCxnSpPr>
        <p:spPr>
          <a:xfrm>
            <a:off x="4227647" y="4362242"/>
            <a:ext cx="226037" cy="0"/>
          </a:xfrm>
          <a:prstGeom prst="straightConnector1">
            <a:avLst/>
          </a:prstGeom>
          <a:noFill/>
          <a:ln cap="flat" cmpd="sng" w="9525">
            <a:solidFill>
              <a:srgbClr val="385623"/>
            </a:solidFill>
            <a:prstDash val="solid"/>
            <a:round/>
            <a:headEnd len="sm" w="sm" type="none"/>
            <a:tailEnd len="med" w="med" type="triangle"/>
          </a:ln>
        </p:spPr>
      </p:cxnSp>
      <p:cxnSp>
        <p:nvCxnSpPr>
          <p:cNvPr id="131" name="Google Shape;131;p4"/>
          <p:cNvCxnSpPr/>
          <p:nvPr/>
        </p:nvCxnSpPr>
        <p:spPr>
          <a:xfrm>
            <a:off x="4043704" y="5545574"/>
            <a:ext cx="126538" cy="0"/>
          </a:xfrm>
          <a:prstGeom prst="straightConnector1">
            <a:avLst/>
          </a:prstGeom>
          <a:noFill/>
          <a:ln cap="flat" cmpd="sng" w="9525">
            <a:solidFill>
              <a:srgbClr val="385623"/>
            </a:solidFill>
            <a:prstDash val="solid"/>
            <a:round/>
            <a:headEnd len="sm" w="sm" type="none"/>
            <a:tailEnd len="med" w="med" type="triangle"/>
          </a:ln>
        </p:spPr>
      </p:cxnSp>
      <p:cxnSp>
        <p:nvCxnSpPr>
          <p:cNvPr id="132" name="Google Shape;132;p4"/>
          <p:cNvCxnSpPr/>
          <p:nvPr/>
        </p:nvCxnSpPr>
        <p:spPr>
          <a:xfrm>
            <a:off x="4043703" y="5039600"/>
            <a:ext cx="0" cy="505975"/>
          </a:xfrm>
          <a:prstGeom prst="straightConnector1">
            <a:avLst/>
          </a:prstGeom>
          <a:noFill/>
          <a:ln cap="flat" cmpd="sng" w="9525">
            <a:solidFill>
              <a:srgbClr val="385623"/>
            </a:solidFill>
            <a:prstDash val="solid"/>
            <a:round/>
            <a:headEnd len="med" w="med" type="none"/>
            <a:tailEnd len="med" w="med" type="none"/>
          </a:ln>
        </p:spPr>
      </p:cxnSp>
      <p:cxnSp>
        <p:nvCxnSpPr>
          <p:cNvPr id="133" name="Google Shape;133;p4"/>
          <p:cNvCxnSpPr/>
          <p:nvPr/>
        </p:nvCxnSpPr>
        <p:spPr>
          <a:xfrm>
            <a:off x="4622161" y="4848050"/>
            <a:ext cx="288242" cy="0"/>
          </a:xfrm>
          <a:prstGeom prst="straightConnector1">
            <a:avLst/>
          </a:prstGeom>
          <a:noFill/>
          <a:ln cap="flat" cmpd="sng" w="9525">
            <a:solidFill>
              <a:srgbClr val="385623"/>
            </a:solidFill>
            <a:prstDash val="dash"/>
            <a:round/>
            <a:headEnd len="sm" w="sm" type="none"/>
            <a:tailEnd len="med" w="med" type="triangle"/>
          </a:ln>
        </p:spPr>
      </p:cxnSp>
      <p:cxnSp>
        <p:nvCxnSpPr>
          <p:cNvPr id="134" name="Google Shape;134;p4"/>
          <p:cNvCxnSpPr/>
          <p:nvPr/>
        </p:nvCxnSpPr>
        <p:spPr>
          <a:xfrm>
            <a:off x="4622160" y="4544873"/>
            <a:ext cx="0" cy="303177"/>
          </a:xfrm>
          <a:prstGeom prst="straightConnector1">
            <a:avLst/>
          </a:prstGeom>
          <a:noFill/>
          <a:ln cap="flat" cmpd="sng" w="9525">
            <a:solidFill>
              <a:srgbClr val="385623"/>
            </a:solidFill>
            <a:prstDash val="dash"/>
            <a:round/>
            <a:headEnd len="med" w="med" type="none"/>
            <a:tailEnd len="med" w="med" type="none"/>
          </a:ln>
        </p:spPr>
      </p:cxnSp>
      <p:cxnSp>
        <p:nvCxnSpPr>
          <p:cNvPr id="135" name="Google Shape;135;p4"/>
          <p:cNvCxnSpPr/>
          <p:nvPr/>
        </p:nvCxnSpPr>
        <p:spPr>
          <a:xfrm rot="-5400000">
            <a:off x="6493902" y="4696462"/>
            <a:ext cx="288242" cy="0"/>
          </a:xfrm>
          <a:prstGeom prst="straightConnector1">
            <a:avLst/>
          </a:prstGeom>
          <a:noFill/>
          <a:ln cap="flat" cmpd="sng" w="9525">
            <a:solidFill>
              <a:srgbClr val="385623"/>
            </a:solidFill>
            <a:prstDash val="dash"/>
            <a:round/>
            <a:headEnd len="sm" w="sm" type="none"/>
            <a:tailEnd len="med" w="med" type="triangle"/>
          </a:ln>
        </p:spPr>
      </p:cxnSp>
      <p:cxnSp>
        <p:nvCxnSpPr>
          <p:cNvPr id="136" name="Google Shape;136;p4"/>
          <p:cNvCxnSpPr/>
          <p:nvPr/>
        </p:nvCxnSpPr>
        <p:spPr>
          <a:xfrm rot="10800000">
            <a:off x="6486435" y="4688994"/>
            <a:ext cx="0" cy="303177"/>
          </a:xfrm>
          <a:prstGeom prst="straightConnector1">
            <a:avLst/>
          </a:prstGeom>
          <a:noFill/>
          <a:ln cap="flat" cmpd="sng" w="9525">
            <a:solidFill>
              <a:srgbClr val="385623"/>
            </a:solidFill>
            <a:prstDash val="dash"/>
            <a:round/>
            <a:headEnd len="med" w="med" type="none"/>
            <a:tailEnd len="med" w="med" type="none"/>
          </a:ln>
        </p:spPr>
      </p:cxnSp>
      <p:cxnSp>
        <p:nvCxnSpPr>
          <p:cNvPr id="137" name="Google Shape;137;p4"/>
          <p:cNvCxnSpPr/>
          <p:nvPr/>
        </p:nvCxnSpPr>
        <p:spPr>
          <a:xfrm>
            <a:off x="8893761" y="4195638"/>
            <a:ext cx="0" cy="249595"/>
          </a:xfrm>
          <a:prstGeom prst="straightConnector1">
            <a:avLst/>
          </a:prstGeom>
          <a:noFill/>
          <a:ln cap="flat" cmpd="sng" w="9525">
            <a:solidFill>
              <a:srgbClr val="385623"/>
            </a:solidFill>
            <a:prstDash val="solid"/>
            <a:round/>
            <a:headEnd len="med" w="med" type="none"/>
            <a:tailEnd len="med" w="med" type="none"/>
          </a:ln>
        </p:spPr>
      </p:cxnSp>
      <p:sp>
        <p:nvSpPr>
          <p:cNvPr id="138" name="Google Shape;138;p4"/>
          <p:cNvSpPr/>
          <p:nvPr/>
        </p:nvSpPr>
        <p:spPr>
          <a:xfrm>
            <a:off x="4622159" y="6538458"/>
            <a:ext cx="1773795" cy="907138"/>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Selection by SMD AA</a:t>
            </a:r>
            <a:endParaRPr/>
          </a:p>
        </p:txBody>
      </p:sp>
      <p:sp>
        <p:nvSpPr>
          <p:cNvPr id="139" name="Google Shape;139;p4"/>
          <p:cNvSpPr/>
          <p:nvPr/>
        </p:nvSpPr>
        <p:spPr>
          <a:xfrm>
            <a:off x="2579319" y="6545376"/>
            <a:ext cx="1773796" cy="907141"/>
          </a:xfrm>
          <a:prstGeom prst="rect">
            <a:avLst/>
          </a:prstGeom>
          <a:solidFill>
            <a:srgbClr val="C4E0B2"/>
          </a:solidFill>
          <a:ln cap="flat" cmpd="sng" w="57150">
            <a:solidFill>
              <a:srgbClr val="FFC000"/>
            </a:solidFill>
            <a:prstDash val="solid"/>
            <a:miter lim="800000"/>
            <a:headEnd len="sm" w="sm" type="none"/>
            <a:tailEnd len="sm" w="sm" type="none"/>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Debriefings to </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Proposers</a:t>
            </a:r>
            <a:endParaRPr/>
          </a:p>
        </p:txBody>
      </p:sp>
      <p:sp>
        <p:nvSpPr>
          <p:cNvPr id="140" name="Google Shape;140;p4"/>
          <p:cNvSpPr/>
          <p:nvPr/>
        </p:nvSpPr>
        <p:spPr>
          <a:xfrm>
            <a:off x="6816133" y="6545375"/>
            <a:ext cx="1590757" cy="900219"/>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Steering Committee </a:t>
            </a:r>
            <a:br>
              <a:rPr b="0" i="0" lang="en-US" sz="1173" u="none" cap="none" strike="noStrike">
                <a:solidFill>
                  <a:srgbClr val="000000"/>
                </a:solidFill>
                <a:latin typeface="Arial"/>
                <a:ea typeface="Arial"/>
                <a:cs typeface="Arial"/>
                <a:sym typeface="Arial"/>
              </a:rPr>
            </a:br>
            <a:r>
              <a:rPr b="0" i="0" lang="en-US" sz="1173" u="none" cap="none" strike="noStrike">
                <a:solidFill>
                  <a:srgbClr val="000000"/>
                </a:solidFill>
                <a:latin typeface="Arial"/>
                <a:ea typeface="Arial"/>
                <a:cs typeface="Arial"/>
                <a:sym typeface="Arial"/>
              </a:rPr>
              <a:t>Meeting 2</a:t>
            </a:r>
            <a:endParaRPr/>
          </a:p>
        </p:txBody>
      </p:sp>
      <p:cxnSp>
        <p:nvCxnSpPr>
          <p:cNvPr id="141" name="Google Shape;141;p4"/>
          <p:cNvCxnSpPr>
            <a:stCxn id="140" idx="1"/>
          </p:cNvCxnSpPr>
          <p:nvPr/>
        </p:nvCxnSpPr>
        <p:spPr>
          <a:xfrm flipH="1">
            <a:off x="6376633" y="6995485"/>
            <a:ext cx="439500" cy="3600"/>
          </a:xfrm>
          <a:prstGeom prst="straightConnector1">
            <a:avLst/>
          </a:prstGeom>
          <a:noFill/>
          <a:ln cap="flat" cmpd="sng" w="9525">
            <a:solidFill>
              <a:srgbClr val="385623"/>
            </a:solidFill>
            <a:prstDash val="solid"/>
            <a:round/>
            <a:headEnd len="sm" w="sm" type="none"/>
            <a:tailEnd len="med" w="med" type="triangle"/>
          </a:ln>
        </p:spPr>
      </p:cxnSp>
      <p:cxnSp>
        <p:nvCxnSpPr>
          <p:cNvPr id="142" name="Google Shape;142;p4"/>
          <p:cNvCxnSpPr>
            <a:stCxn id="138" idx="1"/>
            <a:endCxn id="139" idx="3"/>
          </p:cNvCxnSpPr>
          <p:nvPr/>
        </p:nvCxnSpPr>
        <p:spPr>
          <a:xfrm flipH="1">
            <a:off x="4353059" y="6992027"/>
            <a:ext cx="269100" cy="6900"/>
          </a:xfrm>
          <a:prstGeom prst="straightConnector1">
            <a:avLst/>
          </a:prstGeom>
          <a:noFill/>
          <a:ln cap="flat" cmpd="sng" w="9525">
            <a:solidFill>
              <a:srgbClr val="385623"/>
            </a:solidFill>
            <a:prstDash val="solid"/>
            <a:round/>
            <a:headEnd len="sm" w="sm" type="none"/>
            <a:tailEnd len="med" w="med" type="triangle"/>
          </a:ln>
        </p:spPr>
      </p:cxnSp>
      <p:cxnSp>
        <p:nvCxnSpPr>
          <p:cNvPr id="143" name="Google Shape;143;p4"/>
          <p:cNvCxnSpPr/>
          <p:nvPr/>
        </p:nvCxnSpPr>
        <p:spPr>
          <a:xfrm>
            <a:off x="9544238" y="5929306"/>
            <a:ext cx="0" cy="352863"/>
          </a:xfrm>
          <a:prstGeom prst="straightConnector1">
            <a:avLst/>
          </a:prstGeom>
          <a:noFill/>
          <a:ln cap="flat" cmpd="sng" w="12700">
            <a:solidFill>
              <a:srgbClr val="385623"/>
            </a:solidFill>
            <a:prstDash val="solid"/>
            <a:round/>
            <a:headEnd len="med" w="med" type="none"/>
            <a:tailEnd len="med" w="med" type="none"/>
          </a:ln>
        </p:spPr>
      </p:cxnSp>
      <p:cxnSp>
        <p:nvCxnSpPr>
          <p:cNvPr id="144" name="Google Shape;144;p4"/>
          <p:cNvCxnSpPr>
            <a:stCxn id="145" idx="1"/>
          </p:cNvCxnSpPr>
          <p:nvPr/>
        </p:nvCxnSpPr>
        <p:spPr>
          <a:xfrm>
            <a:off x="8399515" y="6282170"/>
            <a:ext cx="0" cy="250200"/>
          </a:xfrm>
          <a:prstGeom prst="straightConnector1">
            <a:avLst/>
          </a:prstGeom>
          <a:noFill/>
          <a:ln cap="flat" cmpd="sng" w="12700">
            <a:solidFill>
              <a:srgbClr val="385623"/>
            </a:solidFill>
            <a:prstDash val="solid"/>
            <a:round/>
            <a:headEnd len="sm" w="sm" type="none"/>
            <a:tailEnd len="med" w="med" type="triangle"/>
          </a:ln>
        </p:spPr>
      </p:cxnSp>
      <p:cxnSp>
        <p:nvCxnSpPr>
          <p:cNvPr id="145" name="Google Shape;145;p4"/>
          <p:cNvCxnSpPr/>
          <p:nvPr/>
        </p:nvCxnSpPr>
        <p:spPr>
          <a:xfrm>
            <a:off x="8970991" y="5710692"/>
            <a:ext cx="0" cy="1142953"/>
          </a:xfrm>
          <a:prstGeom prst="straightConnector1">
            <a:avLst/>
          </a:prstGeom>
          <a:noFill/>
          <a:ln cap="flat" cmpd="sng" w="12700">
            <a:solidFill>
              <a:srgbClr val="385623"/>
            </a:solidFill>
            <a:prstDash val="solid"/>
            <a:round/>
            <a:headEnd len="med" w="med" type="none"/>
            <a:tailEnd len="med" w="med" type="none"/>
          </a:ln>
        </p:spPr>
      </p:cxnSp>
      <p:sp>
        <p:nvSpPr>
          <p:cNvPr id="146" name="Google Shape;146;p4"/>
          <p:cNvSpPr txBox="1"/>
          <p:nvPr/>
        </p:nvSpPr>
        <p:spPr>
          <a:xfrm>
            <a:off x="2198900" y="2973698"/>
            <a:ext cx="1323489" cy="45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Final AO Released</a:t>
            </a:r>
            <a:endParaRPr/>
          </a:p>
        </p:txBody>
      </p:sp>
      <p:sp>
        <p:nvSpPr>
          <p:cNvPr id="147" name="Google Shape;147;p4"/>
          <p:cNvSpPr/>
          <p:nvPr/>
        </p:nvSpPr>
        <p:spPr>
          <a:xfrm>
            <a:off x="3107449" y="1560978"/>
            <a:ext cx="1323488" cy="966071"/>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Prepare, Partner, Plan</a:t>
            </a:r>
            <a:endParaRPr/>
          </a:p>
        </p:txBody>
      </p:sp>
      <p:sp>
        <p:nvSpPr>
          <p:cNvPr id="148" name="Google Shape;148;p4"/>
          <p:cNvSpPr/>
          <p:nvPr/>
        </p:nvSpPr>
        <p:spPr>
          <a:xfrm>
            <a:off x="5022890" y="1546763"/>
            <a:ext cx="1451729" cy="969738"/>
          </a:xfrm>
          <a:prstGeom prst="rect">
            <a:avLst/>
          </a:prstGeom>
          <a:solidFill>
            <a:srgbClr val="C4E0B2"/>
          </a:solid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Community Announcement Released</a:t>
            </a:r>
            <a:endParaRPr/>
          </a:p>
        </p:txBody>
      </p:sp>
      <p:sp>
        <p:nvSpPr>
          <p:cNvPr id="149" name="Google Shape;149;p4"/>
          <p:cNvSpPr/>
          <p:nvPr/>
        </p:nvSpPr>
        <p:spPr>
          <a:xfrm>
            <a:off x="7187181" y="1557878"/>
            <a:ext cx="1500066" cy="966068"/>
          </a:xfrm>
          <a:prstGeom prst="rect">
            <a:avLst/>
          </a:prstGeom>
          <a:solidFill>
            <a:srgbClr val="C4E0B2"/>
          </a:solid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Draft AO Released</a:t>
            </a:r>
            <a:endParaRPr/>
          </a:p>
        </p:txBody>
      </p:sp>
      <p:cxnSp>
        <p:nvCxnSpPr>
          <p:cNvPr id="150" name="Google Shape;150;p4"/>
          <p:cNvCxnSpPr>
            <a:stCxn id="148" idx="3"/>
            <a:endCxn id="149" idx="1"/>
          </p:cNvCxnSpPr>
          <p:nvPr/>
        </p:nvCxnSpPr>
        <p:spPr>
          <a:xfrm>
            <a:off x="6474619" y="2031632"/>
            <a:ext cx="712500" cy="9300"/>
          </a:xfrm>
          <a:prstGeom prst="straightConnector1">
            <a:avLst/>
          </a:prstGeom>
          <a:noFill/>
          <a:ln cap="flat" cmpd="sng" w="9525">
            <a:solidFill>
              <a:srgbClr val="385623"/>
            </a:solidFill>
            <a:prstDash val="solid"/>
            <a:round/>
            <a:headEnd len="sm" w="sm" type="none"/>
            <a:tailEnd len="med" w="med" type="triangle"/>
          </a:ln>
        </p:spPr>
      </p:cxnSp>
      <p:cxnSp>
        <p:nvCxnSpPr>
          <p:cNvPr id="151" name="Google Shape;151;p4"/>
          <p:cNvCxnSpPr/>
          <p:nvPr/>
        </p:nvCxnSpPr>
        <p:spPr>
          <a:xfrm>
            <a:off x="8818432" y="1917390"/>
            <a:ext cx="0" cy="262370"/>
          </a:xfrm>
          <a:prstGeom prst="straightConnector1">
            <a:avLst/>
          </a:prstGeom>
          <a:noFill/>
          <a:ln cap="flat" cmpd="sng" w="12700">
            <a:solidFill>
              <a:srgbClr val="385623"/>
            </a:solidFill>
            <a:prstDash val="solid"/>
            <a:round/>
            <a:headEnd len="med" w="med" type="none"/>
            <a:tailEnd len="med" w="med" type="none"/>
          </a:ln>
        </p:spPr>
      </p:cxnSp>
      <p:cxnSp>
        <p:nvCxnSpPr>
          <p:cNvPr id="152" name="Google Shape;152;p4"/>
          <p:cNvCxnSpPr/>
          <p:nvPr/>
        </p:nvCxnSpPr>
        <p:spPr>
          <a:xfrm>
            <a:off x="8963343" y="2048575"/>
            <a:ext cx="0" cy="563865"/>
          </a:xfrm>
          <a:prstGeom prst="straightConnector1">
            <a:avLst/>
          </a:prstGeom>
          <a:noFill/>
          <a:ln cap="flat" cmpd="sng" w="12700">
            <a:solidFill>
              <a:srgbClr val="385623"/>
            </a:solidFill>
            <a:prstDash val="solid"/>
            <a:round/>
            <a:headEnd len="med" w="med" type="none"/>
            <a:tailEnd len="med" w="med" type="none"/>
          </a:ln>
        </p:spPr>
      </p:cxnSp>
      <p:cxnSp>
        <p:nvCxnSpPr>
          <p:cNvPr id="153" name="Google Shape;153;p4"/>
          <p:cNvCxnSpPr/>
          <p:nvPr/>
        </p:nvCxnSpPr>
        <p:spPr>
          <a:xfrm>
            <a:off x="5915817" y="-433729"/>
            <a:ext cx="0" cy="6110347"/>
          </a:xfrm>
          <a:prstGeom prst="straightConnector1">
            <a:avLst/>
          </a:prstGeom>
          <a:noFill/>
          <a:ln cap="flat" cmpd="sng" w="12700">
            <a:solidFill>
              <a:srgbClr val="385623"/>
            </a:solidFill>
            <a:prstDash val="solid"/>
            <a:round/>
            <a:headEnd len="med" w="med" type="none"/>
            <a:tailEnd len="med" w="med" type="none"/>
          </a:ln>
        </p:spPr>
      </p:cxnSp>
      <p:cxnSp>
        <p:nvCxnSpPr>
          <p:cNvPr id="154" name="Google Shape;154;p4"/>
          <p:cNvCxnSpPr>
            <a:stCxn id="153" idx="1"/>
          </p:cNvCxnSpPr>
          <p:nvPr/>
        </p:nvCxnSpPr>
        <p:spPr>
          <a:xfrm flipH="1">
            <a:off x="2854344" y="2621446"/>
            <a:ext cx="6300" cy="169200"/>
          </a:xfrm>
          <a:prstGeom prst="straightConnector1">
            <a:avLst/>
          </a:prstGeom>
          <a:noFill/>
          <a:ln cap="flat" cmpd="sng" w="12700">
            <a:solidFill>
              <a:srgbClr val="385623"/>
            </a:solidFill>
            <a:prstDash val="solid"/>
            <a:round/>
            <a:headEnd len="sm" w="sm" type="none"/>
            <a:tailEnd len="med" w="med" type="triangle"/>
          </a:ln>
        </p:spPr>
      </p:cxnSp>
      <p:cxnSp>
        <p:nvCxnSpPr>
          <p:cNvPr id="155" name="Google Shape;155;p4"/>
          <p:cNvCxnSpPr/>
          <p:nvPr/>
        </p:nvCxnSpPr>
        <p:spPr>
          <a:xfrm>
            <a:off x="3443052" y="3258839"/>
            <a:ext cx="326141" cy="2367"/>
          </a:xfrm>
          <a:prstGeom prst="straightConnector1">
            <a:avLst/>
          </a:prstGeom>
          <a:noFill/>
          <a:ln cap="flat" cmpd="sng" w="9525">
            <a:solidFill>
              <a:srgbClr val="385623"/>
            </a:solidFill>
            <a:prstDash val="solid"/>
            <a:round/>
            <a:headEnd len="sm" w="sm" type="none"/>
            <a:tailEnd len="med" w="med" type="triangle"/>
          </a:ln>
        </p:spPr>
      </p:cxnSp>
      <p:cxnSp>
        <p:nvCxnSpPr>
          <p:cNvPr id="156" name="Google Shape;156;p4"/>
          <p:cNvCxnSpPr/>
          <p:nvPr/>
        </p:nvCxnSpPr>
        <p:spPr>
          <a:xfrm flipH="1" rot="10800000">
            <a:off x="5068632" y="3258839"/>
            <a:ext cx="252511" cy="2470"/>
          </a:xfrm>
          <a:prstGeom prst="straightConnector1">
            <a:avLst/>
          </a:prstGeom>
          <a:noFill/>
          <a:ln cap="flat" cmpd="sng" w="9525">
            <a:solidFill>
              <a:srgbClr val="385623"/>
            </a:solidFill>
            <a:prstDash val="solid"/>
            <a:round/>
            <a:headEnd len="sm" w="sm" type="none"/>
            <a:tailEnd len="med" w="med" type="triangle"/>
          </a:ln>
        </p:spPr>
      </p:cxnSp>
      <p:cxnSp>
        <p:nvCxnSpPr>
          <p:cNvPr id="157" name="Google Shape;157;p4"/>
          <p:cNvCxnSpPr/>
          <p:nvPr/>
        </p:nvCxnSpPr>
        <p:spPr>
          <a:xfrm>
            <a:off x="4407129" y="2045808"/>
            <a:ext cx="615761" cy="1561"/>
          </a:xfrm>
          <a:prstGeom prst="straightConnector1">
            <a:avLst/>
          </a:prstGeom>
          <a:noFill/>
          <a:ln cap="flat" cmpd="sng" w="50800">
            <a:solidFill>
              <a:srgbClr val="FFC000"/>
            </a:solidFill>
            <a:prstDash val="solid"/>
            <a:round/>
            <a:headEnd len="sm" w="sm" type="none"/>
            <a:tailEnd len="med" w="med" type="triangle"/>
          </a:ln>
        </p:spPr>
      </p:cxnSp>
      <p:sp>
        <p:nvSpPr>
          <p:cNvPr id="158" name="Google Shape;158;p4"/>
          <p:cNvSpPr/>
          <p:nvPr/>
        </p:nvSpPr>
        <p:spPr>
          <a:xfrm>
            <a:off x="1073897" y="1272256"/>
            <a:ext cx="2033551" cy="1834154"/>
          </a:xfrm>
          <a:prstGeom prst="notchedRightArrow">
            <a:avLst>
              <a:gd fmla="val 50000" name="adj1"/>
              <a:gd fmla="val 50000" name="adj2"/>
            </a:avLst>
          </a:prstGeom>
          <a:solidFill>
            <a:srgbClr val="FFFFFF"/>
          </a:solidFill>
          <a:ln cap="flat" cmpd="sng" w="38100">
            <a:solidFill>
              <a:srgbClr val="FFC000"/>
            </a:solidFill>
            <a:prstDash val="solid"/>
            <a:miter lim="800000"/>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REALLY important step!</a:t>
            </a:r>
            <a:endParaRPr/>
          </a:p>
        </p:txBody>
      </p:sp>
      <p:sp>
        <p:nvSpPr>
          <p:cNvPr id="159" name="Google Shape;159;p4"/>
          <p:cNvSpPr/>
          <p:nvPr/>
        </p:nvSpPr>
        <p:spPr>
          <a:xfrm>
            <a:off x="9336351" y="6208508"/>
            <a:ext cx="3235875" cy="2676492"/>
          </a:xfrm>
          <a:prstGeom prst="star7">
            <a:avLst>
              <a:gd fmla="val 34601" name="adj"/>
              <a:gd fmla="val 102572" name="hf"/>
              <a:gd fmla="val 105210" name="vf"/>
            </a:avLst>
          </a:prstGeom>
          <a:solidFill>
            <a:srgbClr val="FFFFFF"/>
          </a:solidFill>
          <a:ln cap="flat" cmpd="sng" w="57150">
            <a:solidFill>
              <a:srgbClr val="FFC000"/>
            </a:solidFill>
            <a:prstDash val="solid"/>
            <a:miter lim="800000"/>
            <a:headEnd len="sm" w="sm" type="none"/>
            <a:tailEnd len="sm" w="sm" type="none"/>
          </a:ln>
        </p:spPr>
        <p:txBody>
          <a:bodyPr anchorCtr="0" anchor="ctr" bIns="45700" lIns="45700" spcFirstLastPara="1" rIns="45700" wrap="square" tIns="45700">
            <a:spAutoFit/>
          </a:bodyPr>
          <a:lstStyle/>
          <a:p>
            <a:pPr indent="-182880" lvl="0" marL="18288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No mission flies with only good science</a:t>
            </a:r>
            <a:endParaRPr/>
          </a:p>
          <a:p>
            <a:pPr indent="-182880" lvl="0" marL="18288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Target your message for your audience</a:t>
            </a:r>
            <a:endParaRPr/>
          </a:p>
          <a:p>
            <a:pPr indent="-182880" lvl="0" marL="18288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Tell a compelling story</a:t>
            </a:r>
            <a:endParaRPr/>
          </a:p>
        </p:txBody>
      </p:sp>
      <p:sp>
        <p:nvSpPr>
          <p:cNvPr id="160" name="Google Shape;160;p4"/>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
        <p:nvSpPr>
          <p:cNvPr id="161" name="Google Shape;161;p4"/>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162" name="Google Shape;162;p4"/>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5"/>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b="1" i="0" sz="1400" u="none" cap="none" strike="noStrike">
              <a:solidFill>
                <a:srgbClr val="000000"/>
              </a:solidFill>
              <a:latin typeface="Tahoma"/>
              <a:ea typeface="Tahoma"/>
              <a:cs typeface="Tahoma"/>
              <a:sym typeface="Tahoma"/>
            </a:endParaRPr>
          </a:p>
        </p:txBody>
      </p:sp>
      <p:sp>
        <p:nvSpPr>
          <p:cNvPr id="168" name="Google Shape;168;p5"/>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
        <p:nvSpPr>
          <p:cNvPr id="169" name="Google Shape;169;p5"/>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grpSp>
        <p:nvGrpSpPr>
          <p:cNvPr id="170" name="Google Shape;170;p5"/>
          <p:cNvGrpSpPr/>
          <p:nvPr/>
        </p:nvGrpSpPr>
        <p:grpSpPr>
          <a:xfrm>
            <a:off x="3100210" y="1486759"/>
            <a:ext cx="7470609" cy="7324723"/>
            <a:chOff x="1211449" y="2733"/>
            <a:chExt cx="7470609" cy="7324723"/>
          </a:xfrm>
        </p:grpSpPr>
        <p:sp>
          <p:nvSpPr>
            <p:cNvPr id="171" name="Google Shape;171;p5"/>
            <p:cNvSpPr/>
            <p:nvPr/>
          </p:nvSpPr>
          <p:spPr>
            <a:xfrm>
              <a:off x="1903109" y="769213"/>
              <a:ext cx="6087288" cy="6087288"/>
            </a:xfrm>
            <a:prstGeom prst="blockArc">
              <a:avLst>
                <a:gd fmla="val 13114286" name="adj1"/>
                <a:gd fmla="val 16200000" name="adj2"/>
                <a:gd fmla="val 3908" name="adj3"/>
              </a:avLst>
            </a:prstGeom>
            <a:solidFill>
              <a:srgbClr val="ABBA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
            <p:cNvSpPr/>
            <p:nvPr/>
          </p:nvSpPr>
          <p:spPr>
            <a:xfrm>
              <a:off x="1903109" y="769213"/>
              <a:ext cx="6087288" cy="6087288"/>
            </a:xfrm>
            <a:prstGeom prst="blockArc">
              <a:avLst>
                <a:gd fmla="val 10028571" name="adj1"/>
                <a:gd fmla="val 13114286" name="adj2"/>
                <a:gd fmla="val 3908" name="adj3"/>
              </a:avLst>
            </a:prstGeom>
            <a:solidFill>
              <a:srgbClr val="ABBA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p:nvPr/>
          </p:nvSpPr>
          <p:spPr>
            <a:xfrm>
              <a:off x="1903109" y="769213"/>
              <a:ext cx="6087288" cy="6087288"/>
            </a:xfrm>
            <a:prstGeom prst="blockArc">
              <a:avLst>
                <a:gd fmla="val 6942857" name="adj1"/>
                <a:gd fmla="val 10028571" name="adj2"/>
                <a:gd fmla="val 3908" name="adj3"/>
              </a:avLst>
            </a:prstGeom>
            <a:solidFill>
              <a:srgbClr val="ABBA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
            <p:cNvSpPr/>
            <p:nvPr/>
          </p:nvSpPr>
          <p:spPr>
            <a:xfrm>
              <a:off x="1903109" y="769213"/>
              <a:ext cx="6087288" cy="6087288"/>
            </a:xfrm>
            <a:prstGeom prst="blockArc">
              <a:avLst>
                <a:gd fmla="val 3857143" name="adj1"/>
                <a:gd fmla="val 6942857" name="adj2"/>
                <a:gd fmla="val 3908" name="adj3"/>
              </a:avLst>
            </a:prstGeom>
            <a:solidFill>
              <a:srgbClr val="ABBA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
            <p:cNvSpPr/>
            <p:nvPr/>
          </p:nvSpPr>
          <p:spPr>
            <a:xfrm>
              <a:off x="1903109" y="769213"/>
              <a:ext cx="6087288" cy="6087288"/>
            </a:xfrm>
            <a:prstGeom prst="blockArc">
              <a:avLst>
                <a:gd fmla="val 771429" name="adj1"/>
                <a:gd fmla="val 3857143" name="adj2"/>
                <a:gd fmla="val 3908" name="adj3"/>
              </a:avLst>
            </a:prstGeom>
            <a:solidFill>
              <a:srgbClr val="ABBA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
            <p:cNvSpPr/>
            <p:nvPr/>
          </p:nvSpPr>
          <p:spPr>
            <a:xfrm>
              <a:off x="1924954" y="679874"/>
              <a:ext cx="6087288" cy="6087288"/>
            </a:xfrm>
            <a:prstGeom prst="blockArc">
              <a:avLst>
                <a:gd fmla="val 19328786" name="adj1"/>
                <a:gd fmla="val 877383" name="adj2"/>
                <a:gd fmla="val 3908" name="adj3"/>
              </a:avLst>
            </a:prstGeom>
            <a:solidFill>
              <a:srgbClr val="ABBA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
            <p:cNvSpPr/>
            <p:nvPr/>
          </p:nvSpPr>
          <p:spPr>
            <a:xfrm>
              <a:off x="1995973" y="767768"/>
              <a:ext cx="6087288" cy="6087288"/>
            </a:xfrm>
            <a:prstGeom prst="blockArc">
              <a:avLst>
                <a:gd fmla="val 16093004" name="adj1"/>
                <a:gd fmla="val 19198603" name="adj2"/>
                <a:gd fmla="val 3908" name="adj3"/>
              </a:avLst>
            </a:prstGeom>
            <a:solidFill>
              <a:srgbClr val="ABBA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
            <p:cNvSpPr/>
            <p:nvPr/>
          </p:nvSpPr>
          <p:spPr>
            <a:xfrm>
              <a:off x="3766827" y="2632931"/>
              <a:ext cx="2359852" cy="2359852"/>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5"/>
            <p:cNvSpPr txBox="1"/>
            <p:nvPr/>
          </p:nvSpPr>
          <p:spPr>
            <a:xfrm>
              <a:off x="4112419" y="2978523"/>
              <a:ext cx="1668668" cy="1668668"/>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Principal Investigator</a:t>
              </a:r>
              <a:endParaRPr/>
            </a:p>
          </p:txBody>
        </p:sp>
        <p:sp>
          <p:nvSpPr>
            <p:cNvPr id="180" name="Google Shape;180;p5"/>
            <p:cNvSpPr/>
            <p:nvPr/>
          </p:nvSpPr>
          <p:spPr>
            <a:xfrm>
              <a:off x="4120805" y="2733"/>
              <a:ext cx="1651897" cy="1651897"/>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
            <p:cNvSpPr txBox="1"/>
            <p:nvPr/>
          </p:nvSpPr>
          <p:spPr>
            <a:xfrm>
              <a:off x="4362720" y="244648"/>
              <a:ext cx="1168067" cy="1168067"/>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Instrument Providers</a:t>
              </a:r>
              <a:endParaRPr/>
            </a:p>
          </p:txBody>
        </p:sp>
        <p:sp>
          <p:nvSpPr>
            <p:cNvPr id="182" name="Google Shape;182;p5"/>
            <p:cNvSpPr/>
            <p:nvPr/>
          </p:nvSpPr>
          <p:spPr>
            <a:xfrm>
              <a:off x="6498900" y="1066344"/>
              <a:ext cx="1651897" cy="1651897"/>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
            <p:cNvSpPr txBox="1"/>
            <p:nvPr/>
          </p:nvSpPr>
          <p:spPr>
            <a:xfrm>
              <a:off x="6740815" y="1308259"/>
              <a:ext cx="1168067" cy="1168067"/>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PI Institutions</a:t>
              </a:r>
              <a:endParaRPr/>
            </a:p>
          </p:txBody>
        </p:sp>
        <p:sp>
          <p:nvSpPr>
            <p:cNvPr id="184" name="Google Shape;184;p5"/>
            <p:cNvSpPr/>
            <p:nvPr/>
          </p:nvSpPr>
          <p:spPr>
            <a:xfrm>
              <a:off x="7030161" y="3650951"/>
              <a:ext cx="1651897" cy="1651897"/>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
            <p:cNvSpPr txBox="1"/>
            <p:nvPr/>
          </p:nvSpPr>
          <p:spPr>
            <a:xfrm>
              <a:off x="7272076" y="3892866"/>
              <a:ext cx="1168067" cy="1168067"/>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Mission Management Organization</a:t>
              </a:r>
              <a:endParaRPr/>
            </a:p>
          </p:txBody>
        </p:sp>
        <p:sp>
          <p:nvSpPr>
            <p:cNvPr id="186" name="Google Shape;186;p5"/>
            <p:cNvSpPr/>
            <p:nvPr/>
          </p:nvSpPr>
          <p:spPr>
            <a:xfrm>
              <a:off x="5415590" y="5675559"/>
              <a:ext cx="1651897" cy="1651897"/>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
            <p:cNvSpPr txBox="1"/>
            <p:nvPr/>
          </p:nvSpPr>
          <p:spPr>
            <a:xfrm>
              <a:off x="5657505" y="5917474"/>
              <a:ext cx="1168067" cy="1168067"/>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New Technology Providers/Users</a:t>
              </a:r>
              <a:endParaRPr/>
            </a:p>
          </p:txBody>
        </p:sp>
        <p:sp>
          <p:nvSpPr>
            <p:cNvPr id="188" name="Google Shape;188;p5"/>
            <p:cNvSpPr/>
            <p:nvPr/>
          </p:nvSpPr>
          <p:spPr>
            <a:xfrm>
              <a:off x="2826020" y="5675559"/>
              <a:ext cx="1651897" cy="1651897"/>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
            <p:cNvSpPr txBox="1"/>
            <p:nvPr/>
          </p:nvSpPr>
          <p:spPr>
            <a:xfrm>
              <a:off x="3067935" y="5917474"/>
              <a:ext cx="1168067" cy="1168067"/>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Science Co-I’s</a:t>
              </a:r>
              <a:endParaRPr/>
            </a:p>
          </p:txBody>
        </p:sp>
        <p:sp>
          <p:nvSpPr>
            <p:cNvPr id="190" name="Google Shape;190;p5"/>
            <p:cNvSpPr/>
            <p:nvPr/>
          </p:nvSpPr>
          <p:spPr>
            <a:xfrm>
              <a:off x="1211449" y="3650951"/>
              <a:ext cx="1651897" cy="1651897"/>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5"/>
            <p:cNvSpPr txBox="1"/>
            <p:nvPr/>
          </p:nvSpPr>
          <p:spPr>
            <a:xfrm>
              <a:off x="1453364" y="3892866"/>
              <a:ext cx="1168067" cy="1168067"/>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Co-I’s Institutions</a:t>
              </a:r>
              <a:endParaRPr/>
            </a:p>
          </p:txBody>
        </p:sp>
        <p:sp>
          <p:nvSpPr>
            <p:cNvPr id="192" name="Google Shape;192;p5"/>
            <p:cNvSpPr/>
            <p:nvPr/>
          </p:nvSpPr>
          <p:spPr>
            <a:xfrm>
              <a:off x="1787682" y="1126306"/>
              <a:ext cx="1651897" cy="1651897"/>
            </a:xfrm>
            <a:prstGeom prst="ellipse">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
            <p:cNvSpPr txBox="1"/>
            <p:nvPr/>
          </p:nvSpPr>
          <p:spPr>
            <a:xfrm>
              <a:off x="2029597" y="1368221"/>
              <a:ext cx="1168067" cy="1168067"/>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Spacecraft Providers</a:t>
              </a:r>
              <a:endParaRPr/>
            </a:p>
          </p:txBody>
        </p:sp>
      </p:grpSp>
      <p:sp>
        <p:nvSpPr>
          <p:cNvPr id="194" name="Google Shape;194;p5"/>
          <p:cNvSpPr txBox="1"/>
          <p:nvPr/>
        </p:nvSpPr>
        <p:spPr>
          <a:xfrm>
            <a:off x="3721202" y="567352"/>
            <a:ext cx="7241724" cy="58477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Really Important Step! The Core Team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a:p>
        </p:txBody>
      </p:sp>
      <p:sp>
        <p:nvSpPr>
          <p:cNvPr id="200" name="Google Shape;200;p6"/>
          <p:cNvSpPr txBox="1"/>
          <p:nvPr>
            <p:ph type="title"/>
          </p:nvPr>
        </p:nvSpPr>
        <p:spPr>
          <a:xfrm>
            <a:off x="2138371" y="352577"/>
            <a:ext cx="9826361" cy="990195"/>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200"/>
              <a:buFont typeface="Arial"/>
              <a:buNone/>
            </a:pPr>
            <a:r>
              <a:rPr lang="en-US" sz="3200">
                <a:latin typeface="Arial"/>
                <a:ea typeface="Arial"/>
                <a:cs typeface="Arial"/>
                <a:sym typeface="Arial"/>
              </a:rPr>
              <a:t>Step 1 Touch Points</a:t>
            </a:r>
            <a:endParaRPr sz="3200">
              <a:latin typeface="Arial"/>
              <a:ea typeface="Arial"/>
              <a:cs typeface="Arial"/>
              <a:sym typeface="Arial"/>
            </a:endParaRPr>
          </a:p>
        </p:txBody>
      </p:sp>
      <p:sp>
        <p:nvSpPr>
          <p:cNvPr id="201" name="Google Shape;201;p6"/>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
        <p:nvSpPr>
          <p:cNvPr id="202" name="Google Shape;202;p6"/>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203" name="Google Shape;203;p6"/>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fontScale="25000" lnSpcReduction="20000"/>
          </a:bodyPr>
          <a:lstStyle/>
          <a:p>
            <a:pPr indent="-228600" lvl="0" marL="228600" rtl="0" algn="l">
              <a:lnSpc>
                <a:spcPct val="120000"/>
              </a:lnSpc>
              <a:spcBef>
                <a:spcPts val="0"/>
              </a:spcBef>
              <a:spcAft>
                <a:spcPts val="0"/>
              </a:spcAft>
              <a:buClr>
                <a:srgbClr val="000000"/>
              </a:buClr>
              <a:buSzPct val="100000"/>
              <a:buFont typeface="Arial"/>
              <a:buChar char="•"/>
            </a:pPr>
            <a:r>
              <a:rPr lang="en-US" sz="8000">
                <a:latin typeface="Arial"/>
                <a:ea typeface="Arial"/>
                <a:cs typeface="Arial"/>
                <a:sym typeface="Arial"/>
              </a:rPr>
              <a:t>What goes on in a Step 1 review from the proposing team point of view?</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For Step 1 AOs, the review is a true “procurement”. This means that NASA and review panels can have limited interaction with the proposing team.</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Before the submission date – Questions &amp; Answers based on the Community Announcement(s) and Draft AO.</a:t>
            </a:r>
            <a:endParaRPr/>
          </a:p>
          <a:p>
            <a:pPr indent="-228600" lvl="1" marL="969896" rtl="0" algn="l">
              <a:lnSpc>
                <a:spcPct val="120000"/>
              </a:lnSpc>
              <a:spcBef>
                <a:spcPts val="1000"/>
              </a:spcBef>
              <a:spcAft>
                <a:spcPts val="0"/>
              </a:spcAft>
              <a:buClr>
                <a:srgbClr val="000000"/>
              </a:buClr>
              <a:buSzPct val="100000"/>
              <a:buFont typeface="Arial"/>
              <a:buChar char="•"/>
            </a:pPr>
            <a:r>
              <a:rPr i="1" lang="en-US" sz="8000">
                <a:latin typeface="Arial"/>
                <a:ea typeface="Arial"/>
                <a:cs typeface="Arial"/>
                <a:sym typeface="Arial"/>
              </a:rPr>
              <a:t>Much of the “real work” for proposers happens before release of the final AO!</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After the release of the final AO, there is a preproposal conference for all proposing teams to discuss the evaluation process and some key aspect to consider, such as international participation, launch services, etc.</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During the review process – a limited opportunity to respond to requests for clarification from the Science and Technical, Cost, &amp; Management (TMC) panels. (Note: the Science &amp; TMC panels have very little interaction at Step 1)</a:t>
            </a:r>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Post-selection, the AO Program Scientist with offer to debrief all the teams on their evaluations.</a:t>
            </a:r>
            <a:endParaRPr/>
          </a:p>
          <a:p>
            <a:pPr indent="-228600" lvl="2" marL="1505897"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This debrief is limited to trying to clarify the review materials the proposing team receives, the results are considered final at that point.</a:t>
            </a:r>
            <a:endParaRPr sz="8000">
              <a:latin typeface="Arial"/>
              <a:ea typeface="Arial"/>
              <a:cs typeface="Arial"/>
              <a:sym typeface="Arial"/>
            </a:endParaRPr>
          </a:p>
          <a:p>
            <a:pPr indent="-228600" lvl="1" marL="969896" rtl="0" algn="l">
              <a:lnSpc>
                <a:spcPct val="120000"/>
              </a:lnSpc>
              <a:spcBef>
                <a:spcPts val="1000"/>
              </a:spcBef>
              <a:spcAft>
                <a:spcPts val="0"/>
              </a:spcAft>
              <a:buClr>
                <a:srgbClr val="000000"/>
              </a:buClr>
              <a:buSzPct val="100000"/>
              <a:buFont typeface="Arial"/>
              <a:buChar char="•"/>
            </a:pPr>
            <a:r>
              <a:rPr lang="en-US" sz="8000">
                <a:latin typeface="Arial"/>
                <a:ea typeface="Arial"/>
                <a:cs typeface="Arial"/>
                <a:sym typeface="Arial"/>
              </a:rPr>
              <a:t>Post-selection, a NASA Program Office will work with the selected teams to get Study Contracts in place.</a:t>
            </a:r>
            <a:endParaRPr/>
          </a:p>
          <a:p>
            <a:pPr indent="-101600" lvl="1" marL="969896" rtl="0" algn="l">
              <a:lnSpc>
                <a:spcPct val="120000"/>
              </a:lnSpc>
              <a:spcBef>
                <a:spcPts val="1000"/>
              </a:spcBef>
              <a:spcAft>
                <a:spcPts val="0"/>
              </a:spcAft>
              <a:buClr>
                <a:srgbClr val="000000"/>
              </a:buClr>
              <a:buSzPct val="100000"/>
              <a:buFont typeface="Arial"/>
              <a:buNone/>
            </a:pPr>
            <a:r>
              <a:t/>
            </a:r>
            <a:endParaRPr sz="8000">
              <a:latin typeface="Arial"/>
              <a:ea typeface="Arial"/>
              <a:cs typeface="Arial"/>
              <a:sym typeface="Arial"/>
            </a:endParaRPr>
          </a:p>
          <a:p>
            <a:pPr indent="0" lvl="0" marL="0" rtl="0" algn="l">
              <a:lnSpc>
                <a:spcPct val="90000"/>
              </a:lnSpc>
              <a:spcBef>
                <a:spcPts val="800"/>
              </a:spcBef>
              <a:spcAft>
                <a:spcPts val="0"/>
              </a:spcAft>
              <a:buClr>
                <a:srgbClr val="000000"/>
              </a:buClr>
              <a:buSzPct val="100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7"/>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a:p>
        </p:txBody>
      </p:sp>
      <p:sp>
        <p:nvSpPr>
          <p:cNvPr id="209" name="Google Shape;209;p7"/>
          <p:cNvSpPr txBox="1"/>
          <p:nvPr>
            <p:ph type="title"/>
          </p:nvPr>
        </p:nvSpPr>
        <p:spPr>
          <a:xfrm>
            <a:off x="2138371" y="352577"/>
            <a:ext cx="9826361" cy="990195"/>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200"/>
              <a:buFont typeface="Arial"/>
              <a:buNone/>
            </a:pPr>
            <a:r>
              <a:rPr lang="en-US" sz="3200">
                <a:latin typeface="Arial"/>
                <a:ea typeface="Arial"/>
                <a:cs typeface="Arial"/>
                <a:sym typeface="Arial"/>
              </a:rPr>
              <a:t>Watch This Space!</a:t>
            </a:r>
            <a:endParaRPr sz="3200">
              <a:latin typeface="Arial"/>
              <a:ea typeface="Arial"/>
              <a:cs typeface="Arial"/>
              <a:sym typeface="Arial"/>
            </a:endParaRPr>
          </a:p>
        </p:txBody>
      </p:sp>
      <p:sp>
        <p:nvSpPr>
          <p:cNvPr id="210" name="Google Shape;210;p7"/>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
        <p:nvSpPr>
          <p:cNvPr id="211" name="Google Shape;211;p7"/>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212" name="Google Shape;212;p7"/>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000000"/>
              </a:buClr>
              <a:buSzPts val="2200"/>
              <a:buNone/>
            </a:pPr>
            <a:r>
              <a:rPr lang="en-US"/>
              <a:t>https://soma.larc.nasa.gov/index.html</a:t>
            </a:r>
            <a:endParaRPr/>
          </a:p>
        </p:txBody>
      </p:sp>
      <p:pic>
        <p:nvPicPr>
          <p:cNvPr id="213" name="Google Shape;213;p7"/>
          <p:cNvPicPr preferRelativeResize="0"/>
          <p:nvPr/>
        </p:nvPicPr>
        <p:blipFill rotWithShape="1">
          <a:blip r:embed="rId3">
            <a:alphaModFix/>
          </a:blip>
          <a:srcRect b="0" l="0" r="0" t="0"/>
          <a:stretch/>
        </p:blipFill>
        <p:spPr>
          <a:xfrm>
            <a:off x="2023672" y="2045358"/>
            <a:ext cx="10208708" cy="71007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8"/>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a:p>
        </p:txBody>
      </p:sp>
      <p:sp>
        <p:nvSpPr>
          <p:cNvPr id="219" name="Google Shape;219;p8"/>
          <p:cNvSpPr txBox="1"/>
          <p:nvPr>
            <p:ph type="title"/>
          </p:nvPr>
        </p:nvSpPr>
        <p:spPr>
          <a:xfrm>
            <a:off x="2138371" y="352577"/>
            <a:ext cx="9826361" cy="990195"/>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3200"/>
              <a:buFont typeface="Arial"/>
              <a:buNone/>
            </a:pPr>
            <a:r>
              <a:rPr lang="en-US" sz="3200">
                <a:latin typeface="Arial"/>
                <a:ea typeface="Arial"/>
                <a:cs typeface="Arial"/>
                <a:sym typeface="Arial"/>
              </a:rPr>
              <a:t>Look Early, Look Often, Ask Early, Ask Often…</a:t>
            </a:r>
            <a:endParaRPr sz="3200">
              <a:latin typeface="Arial"/>
              <a:ea typeface="Arial"/>
              <a:cs typeface="Arial"/>
              <a:sym typeface="Arial"/>
            </a:endParaRPr>
          </a:p>
        </p:txBody>
      </p:sp>
      <p:sp>
        <p:nvSpPr>
          <p:cNvPr id="220" name="Google Shape;220;p8"/>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
        <p:nvSpPr>
          <p:cNvPr id="221" name="Google Shape;221;p8"/>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222" name="Google Shape;222;p8"/>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000000"/>
              </a:buClr>
              <a:buSzPts val="2200"/>
              <a:buNone/>
            </a:pPr>
            <a:r>
              <a:rPr lang="en-US"/>
              <a:t>https://soma.larc.nasa.gov/index.html</a:t>
            </a:r>
            <a:endParaRPr/>
          </a:p>
        </p:txBody>
      </p:sp>
      <p:pic>
        <p:nvPicPr>
          <p:cNvPr descr="A screenshot of a computer&#10;&#10;Description automatically generated" id="223" name="Google Shape;223;p8"/>
          <p:cNvPicPr preferRelativeResize="0"/>
          <p:nvPr/>
        </p:nvPicPr>
        <p:blipFill rotWithShape="1">
          <a:blip r:embed="rId3">
            <a:alphaModFix/>
          </a:blip>
          <a:srcRect b="0" l="0" r="0" t="0"/>
          <a:stretch/>
        </p:blipFill>
        <p:spPr>
          <a:xfrm>
            <a:off x="1534744" y="2080918"/>
            <a:ext cx="10157584" cy="7065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9"/>
          <p:cNvSpPr/>
          <p:nvPr/>
        </p:nvSpPr>
        <p:spPr>
          <a:xfrm>
            <a:off x="3246023" y="554532"/>
            <a:ext cx="6746240" cy="4876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Step 2 Proposal Flow</a:t>
            </a:r>
            <a:endParaRPr/>
          </a:p>
        </p:txBody>
      </p:sp>
      <p:sp>
        <p:nvSpPr>
          <p:cNvPr id="229" name="Google Shape;229;p9"/>
          <p:cNvSpPr/>
          <p:nvPr/>
        </p:nvSpPr>
        <p:spPr>
          <a:xfrm>
            <a:off x="3831340" y="4274959"/>
            <a:ext cx="1303867" cy="734907"/>
          </a:xfrm>
          <a:prstGeom prst="rect">
            <a:avLst/>
          </a:prstGeom>
          <a:solidFill>
            <a:srgbClr val="A8D08C"/>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280"/>
              <a:buFont typeface="Calibri"/>
              <a:buNone/>
            </a:pPr>
            <a:r>
              <a:t/>
            </a:r>
            <a:endParaRPr b="0" i="0" sz="1280" u="none" cap="none" strike="noStrike">
              <a:solidFill>
                <a:srgbClr val="000000"/>
              </a:solidFill>
              <a:latin typeface="Georgia"/>
              <a:ea typeface="Georgia"/>
              <a:cs typeface="Georgia"/>
              <a:sym typeface="Georgia"/>
            </a:endParaRPr>
          </a:p>
        </p:txBody>
      </p:sp>
      <p:sp>
        <p:nvSpPr>
          <p:cNvPr id="230" name="Google Shape;230;p9"/>
          <p:cNvSpPr/>
          <p:nvPr/>
        </p:nvSpPr>
        <p:spPr>
          <a:xfrm>
            <a:off x="1659443" y="1752100"/>
            <a:ext cx="9685913" cy="56595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231" name="Google Shape;231;p9"/>
          <p:cNvSpPr/>
          <p:nvPr/>
        </p:nvSpPr>
        <p:spPr>
          <a:xfrm>
            <a:off x="1940235" y="2787779"/>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232" name="Google Shape;232;p9"/>
          <p:cNvSpPr txBox="1"/>
          <p:nvPr/>
        </p:nvSpPr>
        <p:spPr>
          <a:xfrm>
            <a:off x="1880352" y="2887436"/>
            <a:ext cx="1323489" cy="6338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Step 1</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Selection</a:t>
            </a:r>
            <a:r>
              <a:rPr b="0" i="0" lang="en-US" sz="1173" u="none" cap="none" strike="noStrike">
                <a:solidFill>
                  <a:schemeClr val="dk1"/>
                </a:solidFill>
                <a:latin typeface="Arial"/>
                <a:ea typeface="Arial"/>
                <a:cs typeface="Arial"/>
                <a:sym typeface="Arial"/>
              </a:rPr>
              <a:t>s</a:t>
            </a:r>
            <a:r>
              <a:rPr b="0" i="0" lang="en-US" sz="1173" u="none" cap="none" strike="noStrike">
                <a:solidFill>
                  <a:srgbClr val="000000"/>
                </a:solidFill>
                <a:latin typeface="Arial"/>
                <a:ea typeface="Arial"/>
                <a:cs typeface="Arial"/>
                <a:sym typeface="Arial"/>
              </a:rPr>
              <a:t> by</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NASA HQ </a:t>
            </a:r>
            <a:endParaRPr/>
          </a:p>
        </p:txBody>
      </p:sp>
      <p:sp>
        <p:nvSpPr>
          <p:cNvPr id="233" name="Google Shape;233;p9"/>
          <p:cNvSpPr/>
          <p:nvPr/>
        </p:nvSpPr>
        <p:spPr>
          <a:xfrm>
            <a:off x="3477705" y="2804596"/>
            <a:ext cx="1314859" cy="859837"/>
          </a:xfrm>
          <a:prstGeom prst="rect">
            <a:avLst/>
          </a:prstGeom>
          <a:solidFill>
            <a:srgbClr val="C4E0B2"/>
          </a:solid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234" name="Google Shape;234;p9"/>
          <p:cNvSpPr/>
          <p:nvPr/>
        </p:nvSpPr>
        <p:spPr>
          <a:xfrm>
            <a:off x="5006284" y="2804596"/>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235" name="Google Shape;235;p9"/>
          <p:cNvSpPr/>
          <p:nvPr/>
        </p:nvSpPr>
        <p:spPr>
          <a:xfrm>
            <a:off x="6549424" y="2804596"/>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236" name="Google Shape;236;p9"/>
          <p:cNvSpPr/>
          <p:nvPr/>
        </p:nvSpPr>
        <p:spPr>
          <a:xfrm>
            <a:off x="8097226" y="2804596"/>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237" name="Google Shape;237;p9"/>
          <p:cNvSpPr/>
          <p:nvPr/>
        </p:nvSpPr>
        <p:spPr>
          <a:xfrm>
            <a:off x="9635869" y="2804596"/>
            <a:ext cx="1227065" cy="859837"/>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cxnSp>
        <p:nvCxnSpPr>
          <p:cNvPr id="238" name="Google Shape;238;p9"/>
          <p:cNvCxnSpPr>
            <a:endCxn id="234" idx="1"/>
          </p:cNvCxnSpPr>
          <p:nvPr/>
        </p:nvCxnSpPr>
        <p:spPr>
          <a:xfrm>
            <a:off x="4792684" y="3232115"/>
            <a:ext cx="213600" cy="2400"/>
          </a:xfrm>
          <a:prstGeom prst="straightConnector1">
            <a:avLst/>
          </a:prstGeom>
          <a:noFill/>
          <a:ln cap="flat" cmpd="sng" w="9525">
            <a:solidFill>
              <a:srgbClr val="385623"/>
            </a:solidFill>
            <a:prstDash val="solid"/>
            <a:round/>
            <a:headEnd len="sm" w="sm" type="none"/>
            <a:tailEnd len="med" w="med" type="triangle"/>
          </a:ln>
        </p:spPr>
      </p:cxnSp>
      <p:cxnSp>
        <p:nvCxnSpPr>
          <p:cNvPr id="239" name="Google Shape;239;p9"/>
          <p:cNvCxnSpPr/>
          <p:nvPr/>
        </p:nvCxnSpPr>
        <p:spPr>
          <a:xfrm>
            <a:off x="6239875" y="3232145"/>
            <a:ext cx="309550" cy="0"/>
          </a:xfrm>
          <a:prstGeom prst="straightConnector1">
            <a:avLst/>
          </a:prstGeom>
          <a:noFill/>
          <a:ln cap="flat" cmpd="sng" w="9525">
            <a:solidFill>
              <a:srgbClr val="385623"/>
            </a:solidFill>
            <a:prstDash val="solid"/>
            <a:round/>
            <a:headEnd len="sm" w="sm" type="none"/>
            <a:tailEnd len="med" w="med" type="triangle"/>
          </a:ln>
        </p:spPr>
      </p:cxnSp>
      <p:cxnSp>
        <p:nvCxnSpPr>
          <p:cNvPr id="240" name="Google Shape;240;p9"/>
          <p:cNvCxnSpPr>
            <a:endCxn id="236" idx="1"/>
          </p:cNvCxnSpPr>
          <p:nvPr/>
        </p:nvCxnSpPr>
        <p:spPr>
          <a:xfrm>
            <a:off x="7771126" y="3232115"/>
            <a:ext cx="326100" cy="2400"/>
          </a:xfrm>
          <a:prstGeom prst="straightConnector1">
            <a:avLst/>
          </a:prstGeom>
          <a:noFill/>
          <a:ln cap="flat" cmpd="sng" w="9525">
            <a:solidFill>
              <a:srgbClr val="385623"/>
            </a:solidFill>
            <a:prstDash val="solid"/>
            <a:round/>
            <a:headEnd len="sm" w="sm" type="none"/>
            <a:tailEnd len="med" w="med" type="triangle"/>
          </a:ln>
        </p:spPr>
      </p:cxnSp>
      <p:cxnSp>
        <p:nvCxnSpPr>
          <p:cNvPr id="241" name="Google Shape;241;p9"/>
          <p:cNvCxnSpPr/>
          <p:nvPr/>
        </p:nvCxnSpPr>
        <p:spPr>
          <a:xfrm>
            <a:off x="9302294" y="3232145"/>
            <a:ext cx="333574" cy="0"/>
          </a:xfrm>
          <a:prstGeom prst="straightConnector1">
            <a:avLst/>
          </a:prstGeom>
          <a:noFill/>
          <a:ln cap="flat" cmpd="sng" w="9525">
            <a:solidFill>
              <a:srgbClr val="385623"/>
            </a:solidFill>
            <a:prstDash val="solid"/>
            <a:round/>
            <a:headEnd len="sm" w="sm" type="none"/>
            <a:tailEnd len="med" w="med" type="triangle"/>
          </a:ln>
        </p:spPr>
      </p:cxnSp>
      <p:sp>
        <p:nvSpPr>
          <p:cNvPr id="242" name="Google Shape;242;p9"/>
          <p:cNvSpPr txBox="1"/>
          <p:nvPr/>
        </p:nvSpPr>
        <p:spPr>
          <a:xfrm>
            <a:off x="3432537" y="2887436"/>
            <a:ext cx="1451712" cy="6338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Concept Study Report Kickoff Telecon</a:t>
            </a:r>
            <a:endParaRPr/>
          </a:p>
        </p:txBody>
      </p:sp>
      <p:sp>
        <p:nvSpPr>
          <p:cNvPr id="243" name="Google Shape;243;p9"/>
          <p:cNvSpPr txBox="1"/>
          <p:nvPr/>
        </p:nvSpPr>
        <p:spPr>
          <a:xfrm>
            <a:off x="5141026" y="2887436"/>
            <a:ext cx="1016314" cy="6338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Steering </a:t>
            </a:r>
            <a:endParaRPr/>
          </a:p>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Committee</a:t>
            </a:r>
            <a:endParaRPr/>
          </a:p>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Meeting 1</a:t>
            </a:r>
            <a:endParaRPr/>
          </a:p>
        </p:txBody>
      </p:sp>
      <p:sp>
        <p:nvSpPr>
          <p:cNvPr id="244" name="Google Shape;244;p9"/>
          <p:cNvSpPr txBox="1"/>
          <p:nvPr/>
        </p:nvSpPr>
        <p:spPr>
          <a:xfrm>
            <a:off x="6426611" y="3002340"/>
            <a:ext cx="1451712" cy="45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Receipt of</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 CSRs</a:t>
            </a:r>
            <a:endParaRPr/>
          </a:p>
        </p:txBody>
      </p:sp>
      <p:sp>
        <p:nvSpPr>
          <p:cNvPr id="245" name="Google Shape;245;p9"/>
          <p:cNvSpPr txBox="1"/>
          <p:nvPr/>
        </p:nvSpPr>
        <p:spPr>
          <a:xfrm>
            <a:off x="8157058" y="2912057"/>
            <a:ext cx="1088369" cy="6338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Compliance</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check of</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 CSRs</a:t>
            </a:r>
            <a:endParaRPr/>
          </a:p>
        </p:txBody>
      </p:sp>
      <p:sp>
        <p:nvSpPr>
          <p:cNvPr id="246" name="Google Shape;246;p9"/>
          <p:cNvSpPr txBox="1"/>
          <p:nvPr/>
        </p:nvSpPr>
        <p:spPr>
          <a:xfrm>
            <a:off x="9533189" y="2997781"/>
            <a:ext cx="1451712" cy="45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73"/>
              <a:buFont typeface="Arial"/>
              <a:buNone/>
            </a:pPr>
            <a:r>
              <a:rPr b="0" i="0" lang="en-US" sz="1173" u="none" cap="none" strike="noStrike">
                <a:solidFill>
                  <a:schemeClr val="dk1"/>
                </a:solidFill>
                <a:latin typeface="Arial"/>
                <a:ea typeface="Arial"/>
                <a:cs typeface="Arial"/>
                <a:sym typeface="Arial"/>
              </a:rPr>
              <a:t>Science check</a:t>
            </a:r>
            <a:endParaRPr/>
          </a:p>
          <a:p>
            <a:pPr indent="0" lvl="0" marL="0" marR="0" rtl="0" algn="ctr">
              <a:lnSpc>
                <a:spcPct val="100000"/>
              </a:lnSpc>
              <a:spcBef>
                <a:spcPts val="0"/>
              </a:spcBef>
              <a:spcAft>
                <a:spcPts val="0"/>
              </a:spcAft>
              <a:buClr>
                <a:schemeClr val="dk1"/>
              </a:buClr>
              <a:buSzPts val="1173"/>
              <a:buFont typeface="Arial"/>
              <a:buNone/>
            </a:pPr>
            <a:r>
              <a:rPr b="0" i="0" lang="en-US" sz="1173" u="none" cap="none" strike="noStrike">
                <a:solidFill>
                  <a:schemeClr val="dk1"/>
                </a:solidFill>
                <a:latin typeface="Arial"/>
                <a:ea typeface="Arial"/>
                <a:cs typeface="Arial"/>
                <a:sym typeface="Arial"/>
              </a:rPr>
              <a:t> of </a:t>
            </a:r>
            <a:r>
              <a:rPr b="0" i="0" lang="en-US" sz="1173" u="none" cap="none" strike="noStrike">
                <a:solidFill>
                  <a:srgbClr val="000000"/>
                </a:solidFill>
                <a:latin typeface="Arial"/>
                <a:ea typeface="Arial"/>
                <a:cs typeface="Arial"/>
                <a:sym typeface="Arial"/>
              </a:rPr>
              <a:t>CSRs</a:t>
            </a:r>
            <a:endParaRPr/>
          </a:p>
        </p:txBody>
      </p:sp>
      <p:cxnSp>
        <p:nvCxnSpPr>
          <p:cNvPr id="247" name="Google Shape;247;p9"/>
          <p:cNvCxnSpPr/>
          <p:nvPr/>
        </p:nvCxnSpPr>
        <p:spPr>
          <a:xfrm rot="10800000">
            <a:off x="10348106" y="4594133"/>
            <a:ext cx="777197" cy="0"/>
          </a:xfrm>
          <a:prstGeom prst="straightConnector1">
            <a:avLst/>
          </a:prstGeom>
          <a:noFill/>
          <a:ln cap="flat" cmpd="sng" w="19050">
            <a:solidFill>
              <a:srgbClr val="385623"/>
            </a:solidFill>
            <a:prstDash val="solid"/>
            <a:round/>
            <a:headEnd len="med" w="med" type="none"/>
            <a:tailEnd len="med" w="med" type="triangle"/>
          </a:ln>
        </p:spPr>
      </p:cxnSp>
      <p:cxnSp>
        <p:nvCxnSpPr>
          <p:cNvPr id="248" name="Google Shape;248;p9"/>
          <p:cNvCxnSpPr/>
          <p:nvPr/>
        </p:nvCxnSpPr>
        <p:spPr>
          <a:xfrm>
            <a:off x="11113350" y="3207523"/>
            <a:ext cx="0" cy="1398458"/>
          </a:xfrm>
          <a:prstGeom prst="straightConnector1">
            <a:avLst/>
          </a:prstGeom>
          <a:noFill/>
          <a:ln cap="flat" cmpd="sng" w="19050">
            <a:solidFill>
              <a:srgbClr val="385623"/>
            </a:solidFill>
            <a:prstDash val="solid"/>
            <a:round/>
            <a:headEnd len="med" w="med" type="none"/>
            <a:tailEnd len="med" w="med" type="none"/>
          </a:ln>
        </p:spPr>
      </p:cxnSp>
      <p:cxnSp>
        <p:nvCxnSpPr>
          <p:cNvPr id="249" name="Google Shape;249;p9"/>
          <p:cNvCxnSpPr/>
          <p:nvPr/>
        </p:nvCxnSpPr>
        <p:spPr>
          <a:xfrm>
            <a:off x="10994117" y="3076338"/>
            <a:ext cx="0" cy="262370"/>
          </a:xfrm>
          <a:prstGeom prst="straightConnector1">
            <a:avLst/>
          </a:prstGeom>
          <a:noFill/>
          <a:ln cap="flat" cmpd="sng" w="19050">
            <a:solidFill>
              <a:srgbClr val="385623"/>
            </a:solidFill>
            <a:prstDash val="solid"/>
            <a:round/>
            <a:headEnd len="med" w="med" type="none"/>
            <a:tailEnd len="med" w="med" type="none"/>
          </a:ln>
        </p:spPr>
      </p:cxnSp>
      <p:sp>
        <p:nvSpPr>
          <p:cNvPr id="250" name="Google Shape;250;p9"/>
          <p:cNvSpPr/>
          <p:nvPr/>
        </p:nvSpPr>
        <p:spPr>
          <a:xfrm>
            <a:off x="5500529" y="4233008"/>
            <a:ext cx="1277636" cy="734907"/>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Initial A*/B &amp; C</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Plenaries</a:t>
            </a:r>
            <a:endParaRPr/>
          </a:p>
        </p:txBody>
      </p:sp>
      <p:sp>
        <p:nvSpPr>
          <p:cNvPr id="251" name="Google Shape;251;p9"/>
          <p:cNvSpPr/>
          <p:nvPr/>
        </p:nvSpPr>
        <p:spPr>
          <a:xfrm>
            <a:off x="2237204" y="4233008"/>
            <a:ext cx="1303867" cy="734907"/>
          </a:xfrm>
          <a:prstGeom prst="rect">
            <a:avLst/>
          </a:prstGeom>
          <a:solidFill>
            <a:srgbClr val="C4E0B2"/>
          </a:solidFill>
          <a:ln cap="flat" cmpd="sng" w="57150">
            <a:solidFill>
              <a:srgbClr val="FFC000"/>
            </a:solidFill>
            <a:prstDash val="solid"/>
            <a:miter lim="800000"/>
            <a:headEnd len="sm" w="sm" type="none"/>
            <a:tailEnd len="sm" w="sm" type="none"/>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Site Visits</a:t>
            </a:r>
            <a:endParaRPr/>
          </a:p>
        </p:txBody>
      </p:sp>
      <p:sp>
        <p:nvSpPr>
          <p:cNvPr id="252" name="Google Shape;252;p9"/>
          <p:cNvSpPr/>
          <p:nvPr/>
        </p:nvSpPr>
        <p:spPr>
          <a:xfrm>
            <a:off x="9121999" y="4173009"/>
            <a:ext cx="1340211" cy="817745"/>
          </a:xfrm>
          <a:prstGeom prst="rect">
            <a:avLst/>
          </a:prstGeom>
          <a:solidFill>
            <a:srgbClr val="E1EFD8"/>
          </a:solidFill>
          <a:ln>
            <a:noFill/>
          </a:ln>
        </p:spPr>
        <p:txBody>
          <a:bodyPr anchorCtr="0" anchor="ctr" bIns="47400" lIns="96500" spcFirstLastPara="1" rIns="96500" wrap="square" tIns="474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Re-eval Science &amp; convene Form A panel if necessary</a:t>
            </a:r>
            <a:endParaRPr/>
          </a:p>
        </p:txBody>
      </p:sp>
      <p:sp>
        <p:nvSpPr>
          <p:cNvPr id="253" name="Google Shape;253;p9"/>
          <p:cNvSpPr/>
          <p:nvPr/>
        </p:nvSpPr>
        <p:spPr>
          <a:xfrm>
            <a:off x="7277396" y="4067007"/>
            <a:ext cx="1410732" cy="1093177"/>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Georgia"/>
              <a:buNone/>
            </a:pPr>
            <a:r>
              <a:rPr b="0" i="0" lang="en-US" sz="1173" u="none" cap="none" strike="noStrike">
                <a:solidFill>
                  <a:srgbClr val="000000"/>
                </a:solidFill>
                <a:latin typeface="Georgia"/>
                <a:ea typeface="Georgia"/>
                <a:cs typeface="Georgia"/>
                <a:sym typeface="Georgia"/>
              </a:rPr>
              <a:t> </a:t>
            </a:r>
            <a:r>
              <a:rPr b="0" i="0" lang="en-US" sz="1173" u="none" cap="none" strike="noStrike">
                <a:solidFill>
                  <a:srgbClr val="000000"/>
                </a:solidFill>
                <a:latin typeface="Arial"/>
                <a:ea typeface="Arial"/>
                <a:cs typeface="Arial"/>
                <a:sym typeface="Arial"/>
              </a:rPr>
              <a:t>Individual</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Reviews &amp;</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Telecons for </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Forms A*, B, C, D</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and E </a:t>
            </a:r>
            <a:endParaRPr/>
          </a:p>
        </p:txBody>
      </p:sp>
      <p:sp>
        <p:nvSpPr>
          <p:cNvPr id="254" name="Google Shape;254;p9"/>
          <p:cNvSpPr txBox="1"/>
          <p:nvPr/>
        </p:nvSpPr>
        <p:spPr>
          <a:xfrm>
            <a:off x="3922515" y="4099810"/>
            <a:ext cx="1165335" cy="994824"/>
          </a:xfrm>
          <a:prstGeom prst="rect">
            <a:avLst/>
          </a:prstGeom>
          <a:solidFill>
            <a:srgbClr val="C4E0B2"/>
          </a:solidFill>
          <a:ln cap="flat" cmpd="sng" w="57150">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Significant Weaknesses, Questions, Requests for Information</a:t>
            </a:r>
            <a:endParaRPr/>
          </a:p>
        </p:txBody>
      </p:sp>
      <p:cxnSp>
        <p:nvCxnSpPr>
          <p:cNvPr id="255" name="Google Shape;255;p9"/>
          <p:cNvCxnSpPr/>
          <p:nvPr/>
        </p:nvCxnSpPr>
        <p:spPr>
          <a:xfrm rot="10800000">
            <a:off x="3550201" y="4585063"/>
            <a:ext cx="372314" cy="0"/>
          </a:xfrm>
          <a:prstGeom prst="straightConnector1">
            <a:avLst/>
          </a:prstGeom>
          <a:noFill/>
          <a:ln cap="flat" cmpd="sng" w="9525">
            <a:solidFill>
              <a:srgbClr val="385623"/>
            </a:solidFill>
            <a:prstDash val="solid"/>
            <a:round/>
            <a:headEnd len="sm" w="sm" type="none"/>
            <a:tailEnd len="med" w="med" type="triangle"/>
          </a:ln>
        </p:spPr>
      </p:cxnSp>
      <p:cxnSp>
        <p:nvCxnSpPr>
          <p:cNvPr id="256" name="Google Shape;256;p9"/>
          <p:cNvCxnSpPr/>
          <p:nvPr/>
        </p:nvCxnSpPr>
        <p:spPr>
          <a:xfrm rot="10800000">
            <a:off x="5084659" y="4585063"/>
            <a:ext cx="421506" cy="0"/>
          </a:xfrm>
          <a:prstGeom prst="straightConnector1">
            <a:avLst/>
          </a:prstGeom>
          <a:noFill/>
          <a:ln cap="flat" cmpd="sng" w="9525">
            <a:solidFill>
              <a:srgbClr val="385623"/>
            </a:solidFill>
            <a:prstDash val="solid"/>
            <a:round/>
            <a:headEnd len="sm" w="sm" type="none"/>
            <a:tailEnd len="med" w="med" type="triangle"/>
          </a:ln>
        </p:spPr>
      </p:cxnSp>
      <p:cxnSp>
        <p:nvCxnSpPr>
          <p:cNvPr id="257" name="Google Shape;257;p9"/>
          <p:cNvCxnSpPr/>
          <p:nvPr/>
        </p:nvCxnSpPr>
        <p:spPr>
          <a:xfrm rot="10800000">
            <a:off x="8688126" y="4594135"/>
            <a:ext cx="433873" cy="3815"/>
          </a:xfrm>
          <a:prstGeom prst="straightConnector1">
            <a:avLst/>
          </a:prstGeom>
          <a:noFill/>
          <a:ln cap="flat" cmpd="sng" w="9525">
            <a:solidFill>
              <a:srgbClr val="385623"/>
            </a:solidFill>
            <a:prstDash val="solid"/>
            <a:round/>
            <a:headEnd len="sm" w="sm" type="none"/>
            <a:tailEnd len="med" w="med" type="triangle"/>
          </a:ln>
        </p:spPr>
      </p:cxnSp>
      <p:sp>
        <p:nvSpPr>
          <p:cNvPr id="258" name="Google Shape;258;p9"/>
          <p:cNvSpPr/>
          <p:nvPr/>
        </p:nvSpPr>
        <p:spPr>
          <a:xfrm>
            <a:off x="2268666" y="5438506"/>
            <a:ext cx="1227065" cy="1092404"/>
          </a:xfrm>
          <a:prstGeom prst="rect">
            <a:avLst/>
          </a:prstGeom>
          <a:solidFill>
            <a:srgbClr val="C4E0B2"/>
          </a:solid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sp>
        <p:nvSpPr>
          <p:cNvPr id="259" name="Google Shape;259;p9"/>
          <p:cNvSpPr txBox="1"/>
          <p:nvPr/>
        </p:nvSpPr>
        <p:spPr>
          <a:xfrm>
            <a:off x="2290798" y="5505694"/>
            <a:ext cx="1323489" cy="9948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Significant Weaknesses, Questions, Requests for Information</a:t>
            </a:r>
            <a:endParaRPr/>
          </a:p>
        </p:txBody>
      </p:sp>
      <p:cxnSp>
        <p:nvCxnSpPr>
          <p:cNvPr id="260" name="Google Shape;260;p9"/>
          <p:cNvCxnSpPr/>
          <p:nvPr/>
        </p:nvCxnSpPr>
        <p:spPr>
          <a:xfrm>
            <a:off x="2022058" y="5978768"/>
            <a:ext cx="246608" cy="0"/>
          </a:xfrm>
          <a:prstGeom prst="straightConnector1">
            <a:avLst/>
          </a:prstGeom>
          <a:noFill/>
          <a:ln cap="flat" cmpd="sng" w="19050">
            <a:solidFill>
              <a:srgbClr val="385623"/>
            </a:solidFill>
            <a:prstDash val="solid"/>
            <a:round/>
            <a:headEnd len="med" w="med" type="none"/>
            <a:tailEnd len="med" w="med" type="triangle"/>
          </a:ln>
        </p:spPr>
      </p:cxnSp>
      <p:cxnSp>
        <p:nvCxnSpPr>
          <p:cNvPr id="261" name="Google Shape;261;p9"/>
          <p:cNvCxnSpPr/>
          <p:nvPr/>
        </p:nvCxnSpPr>
        <p:spPr>
          <a:xfrm>
            <a:off x="2033716" y="4597614"/>
            <a:ext cx="0" cy="1389006"/>
          </a:xfrm>
          <a:prstGeom prst="straightConnector1">
            <a:avLst/>
          </a:prstGeom>
          <a:noFill/>
          <a:ln cap="flat" cmpd="sng" w="19050">
            <a:solidFill>
              <a:srgbClr val="385623"/>
            </a:solidFill>
            <a:prstDash val="solid"/>
            <a:round/>
            <a:headEnd len="med" w="med" type="none"/>
            <a:tailEnd len="med" w="med" type="none"/>
          </a:ln>
        </p:spPr>
      </p:cxnSp>
      <p:cxnSp>
        <p:nvCxnSpPr>
          <p:cNvPr id="262" name="Google Shape;262;p9"/>
          <p:cNvCxnSpPr/>
          <p:nvPr/>
        </p:nvCxnSpPr>
        <p:spPr>
          <a:xfrm rot="10800000">
            <a:off x="2129629" y="4494821"/>
            <a:ext cx="0" cy="215147"/>
          </a:xfrm>
          <a:prstGeom prst="straightConnector1">
            <a:avLst/>
          </a:prstGeom>
          <a:noFill/>
          <a:ln cap="flat" cmpd="sng" w="19050">
            <a:solidFill>
              <a:srgbClr val="385623"/>
            </a:solidFill>
            <a:prstDash val="solid"/>
            <a:round/>
            <a:headEnd len="med" w="med" type="none"/>
            <a:tailEnd len="med" w="med" type="none"/>
          </a:ln>
        </p:spPr>
      </p:cxnSp>
      <p:cxnSp>
        <p:nvCxnSpPr>
          <p:cNvPr id="263" name="Google Shape;263;p9"/>
          <p:cNvCxnSpPr>
            <a:endCxn id="250" idx="3"/>
          </p:cNvCxnSpPr>
          <p:nvPr/>
        </p:nvCxnSpPr>
        <p:spPr>
          <a:xfrm flipH="1">
            <a:off x="6778165" y="4598062"/>
            <a:ext cx="504600" cy="2400"/>
          </a:xfrm>
          <a:prstGeom prst="straightConnector1">
            <a:avLst/>
          </a:prstGeom>
          <a:noFill/>
          <a:ln cap="flat" cmpd="sng" w="9525">
            <a:solidFill>
              <a:srgbClr val="385623"/>
            </a:solidFill>
            <a:prstDash val="solid"/>
            <a:round/>
            <a:headEnd len="sm" w="sm" type="none"/>
            <a:tailEnd len="med" w="med" type="triangle"/>
          </a:ln>
        </p:spPr>
      </p:cxnSp>
      <p:sp>
        <p:nvSpPr>
          <p:cNvPr id="264" name="Google Shape;264;p9"/>
          <p:cNvSpPr/>
          <p:nvPr/>
        </p:nvSpPr>
        <p:spPr>
          <a:xfrm>
            <a:off x="3929913" y="5582223"/>
            <a:ext cx="1401137" cy="734907"/>
          </a:xfrm>
          <a:prstGeom prst="rect">
            <a:avLst/>
          </a:prstGeom>
          <a:solidFill>
            <a:srgbClr val="C4E0B2"/>
          </a:solidFill>
          <a:ln cap="flat" cmpd="sng" w="57150">
            <a:solidFill>
              <a:srgbClr val="FFC000"/>
            </a:solidFill>
            <a:prstDash val="solid"/>
            <a:miter lim="800000"/>
            <a:headEnd len="sm" w="sm" type="none"/>
            <a:tailEnd len="sm" w="sm" type="none"/>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Final A*/B &amp; C</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Plenaries</a:t>
            </a:r>
            <a:endParaRPr/>
          </a:p>
        </p:txBody>
      </p:sp>
      <p:sp>
        <p:nvSpPr>
          <p:cNvPr id="265" name="Google Shape;265;p9"/>
          <p:cNvSpPr/>
          <p:nvPr/>
        </p:nvSpPr>
        <p:spPr>
          <a:xfrm>
            <a:off x="7500384" y="5539638"/>
            <a:ext cx="1303867" cy="734907"/>
          </a:xfrm>
          <a:prstGeom prst="rect">
            <a:avLst/>
          </a:prstGeom>
          <a:solidFill>
            <a:srgbClr val="C4E0B2"/>
          </a:solidFill>
          <a:ln cap="flat" cmpd="sng" w="57150">
            <a:solidFill>
              <a:srgbClr val="FFC000"/>
            </a:solidFill>
            <a:prstDash val="solid"/>
            <a:miter lim="800000"/>
            <a:headEnd len="sm" w="sm" type="none"/>
            <a:tailEnd len="sm" w="sm" type="none"/>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PIs brief</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NASA HQ</a:t>
            </a:r>
            <a:endParaRPr/>
          </a:p>
        </p:txBody>
      </p:sp>
      <p:sp>
        <p:nvSpPr>
          <p:cNvPr id="266" name="Google Shape;266;p9"/>
          <p:cNvSpPr/>
          <p:nvPr/>
        </p:nvSpPr>
        <p:spPr>
          <a:xfrm>
            <a:off x="5734899" y="5558910"/>
            <a:ext cx="1398590" cy="733213"/>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Steering </a:t>
            </a:r>
            <a:endParaRPr/>
          </a:p>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Committee</a:t>
            </a:r>
            <a:endParaRPr/>
          </a:p>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Meeting 2</a:t>
            </a:r>
            <a:endParaRPr/>
          </a:p>
        </p:txBody>
      </p:sp>
      <p:cxnSp>
        <p:nvCxnSpPr>
          <p:cNvPr id="267" name="Google Shape;267;p9"/>
          <p:cNvCxnSpPr/>
          <p:nvPr/>
        </p:nvCxnSpPr>
        <p:spPr>
          <a:xfrm>
            <a:off x="3495397" y="5940706"/>
            <a:ext cx="419786" cy="0"/>
          </a:xfrm>
          <a:prstGeom prst="straightConnector1">
            <a:avLst/>
          </a:prstGeom>
          <a:noFill/>
          <a:ln cap="flat" cmpd="sng" w="9525">
            <a:solidFill>
              <a:srgbClr val="385623"/>
            </a:solidFill>
            <a:prstDash val="solid"/>
            <a:round/>
            <a:headEnd len="sm" w="sm" type="none"/>
            <a:tailEnd len="med" w="med" type="triangle"/>
          </a:ln>
        </p:spPr>
      </p:cxnSp>
      <p:cxnSp>
        <p:nvCxnSpPr>
          <p:cNvPr id="268" name="Google Shape;268;p9"/>
          <p:cNvCxnSpPr/>
          <p:nvPr/>
        </p:nvCxnSpPr>
        <p:spPr>
          <a:xfrm>
            <a:off x="5313203" y="5925517"/>
            <a:ext cx="421696" cy="0"/>
          </a:xfrm>
          <a:prstGeom prst="straightConnector1">
            <a:avLst/>
          </a:prstGeom>
          <a:noFill/>
          <a:ln cap="flat" cmpd="sng" w="9525">
            <a:solidFill>
              <a:srgbClr val="385623"/>
            </a:solidFill>
            <a:prstDash val="solid"/>
            <a:round/>
            <a:headEnd len="sm" w="sm" type="none"/>
            <a:tailEnd len="med" w="med" type="triangle"/>
          </a:ln>
        </p:spPr>
      </p:cxnSp>
      <p:cxnSp>
        <p:nvCxnSpPr>
          <p:cNvPr id="269" name="Google Shape;269;p9"/>
          <p:cNvCxnSpPr/>
          <p:nvPr/>
        </p:nvCxnSpPr>
        <p:spPr>
          <a:xfrm>
            <a:off x="7133489" y="5911989"/>
            <a:ext cx="373673" cy="0"/>
          </a:xfrm>
          <a:prstGeom prst="straightConnector1">
            <a:avLst/>
          </a:prstGeom>
          <a:noFill/>
          <a:ln cap="flat" cmpd="sng" w="9525">
            <a:solidFill>
              <a:srgbClr val="385623"/>
            </a:solidFill>
            <a:prstDash val="solid"/>
            <a:round/>
            <a:headEnd len="sm" w="sm" type="none"/>
            <a:tailEnd len="med" w="med" type="triangle"/>
          </a:ln>
        </p:spPr>
      </p:cxnSp>
      <p:cxnSp>
        <p:nvCxnSpPr>
          <p:cNvPr id="270" name="Google Shape;270;p9"/>
          <p:cNvCxnSpPr/>
          <p:nvPr/>
        </p:nvCxnSpPr>
        <p:spPr>
          <a:xfrm rot="10800000">
            <a:off x="10116936" y="7350586"/>
            <a:ext cx="772418" cy="0"/>
          </a:xfrm>
          <a:prstGeom prst="straightConnector1">
            <a:avLst/>
          </a:prstGeom>
          <a:noFill/>
          <a:ln cap="flat" cmpd="sng" w="19050">
            <a:solidFill>
              <a:srgbClr val="385623"/>
            </a:solidFill>
            <a:prstDash val="solid"/>
            <a:round/>
            <a:headEnd len="med" w="med" type="none"/>
            <a:tailEnd len="med" w="med" type="triangle"/>
          </a:ln>
        </p:spPr>
      </p:cxnSp>
      <p:cxnSp>
        <p:nvCxnSpPr>
          <p:cNvPr id="271" name="Google Shape;271;p9"/>
          <p:cNvCxnSpPr/>
          <p:nvPr/>
        </p:nvCxnSpPr>
        <p:spPr>
          <a:xfrm>
            <a:off x="10878594" y="5963976"/>
            <a:ext cx="0" cy="1394871"/>
          </a:xfrm>
          <a:prstGeom prst="straightConnector1">
            <a:avLst/>
          </a:prstGeom>
          <a:noFill/>
          <a:ln cap="flat" cmpd="sng" w="19050">
            <a:solidFill>
              <a:srgbClr val="385623"/>
            </a:solidFill>
            <a:prstDash val="solid"/>
            <a:round/>
            <a:headEnd len="med" w="med" type="none"/>
            <a:tailEnd len="med" w="med" type="none"/>
          </a:ln>
        </p:spPr>
      </p:cxnSp>
      <p:cxnSp>
        <p:nvCxnSpPr>
          <p:cNvPr id="272" name="Google Shape;272;p9"/>
          <p:cNvCxnSpPr/>
          <p:nvPr/>
        </p:nvCxnSpPr>
        <p:spPr>
          <a:xfrm>
            <a:off x="9846803" y="4928595"/>
            <a:ext cx="0" cy="2085103"/>
          </a:xfrm>
          <a:prstGeom prst="straightConnector1">
            <a:avLst/>
          </a:prstGeom>
          <a:noFill/>
          <a:ln cap="flat" cmpd="sng" w="19050">
            <a:solidFill>
              <a:srgbClr val="385623"/>
            </a:solidFill>
            <a:prstDash val="solid"/>
            <a:round/>
            <a:headEnd len="med" w="med" type="none"/>
            <a:tailEnd len="med" w="med" type="none"/>
          </a:ln>
        </p:spPr>
      </p:cxnSp>
      <p:sp>
        <p:nvSpPr>
          <p:cNvPr id="273" name="Google Shape;273;p9"/>
          <p:cNvSpPr/>
          <p:nvPr/>
        </p:nvSpPr>
        <p:spPr>
          <a:xfrm>
            <a:off x="6791539" y="6952775"/>
            <a:ext cx="1417690" cy="733213"/>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Down-selection</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announced by</a:t>
            </a:r>
            <a:endParaRPr/>
          </a:p>
          <a:p>
            <a:pPr indent="0" lvl="0" marL="0" marR="0" rtl="0" algn="ctr">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NASA HQ</a:t>
            </a:r>
            <a:endParaRPr/>
          </a:p>
        </p:txBody>
      </p:sp>
      <p:sp>
        <p:nvSpPr>
          <p:cNvPr id="274" name="Google Shape;274;p9"/>
          <p:cNvSpPr/>
          <p:nvPr/>
        </p:nvSpPr>
        <p:spPr>
          <a:xfrm>
            <a:off x="5084659" y="6953619"/>
            <a:ext cx="1300480" cy="731520"/>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Debriefings &amp;</a:t>
            </a:r>
            <a:endParaRPr/>
          </a:p>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Contracts </a:t>
            </a:r>
            <a:endParaRPr/>
          </a:p>
        </p:txBody>
      </p:sp>
      <p:sp>
        <p:nvSpPr>
          <p:cNvPr id="275" name="Google Shape;275;p9"/>
          <p:cNvSpPr/>
          <p:nvPr/>
        </p:nvSpPr>
        <p:spPr>
          <a:xfrm>
            <a:off x="8764281" y="6951928"/>
            <a:ext cx="1433871" cy="734907"/>
          </a:xfrm>
          <a:prstGeom prst="rect">
            <a:avLst/>
          </a:prstGeom>
          <a:solidFill>
            <a:srgbClr val="C4E0B2"/>
          </a:solidFill>
          <a:ln>
            <a:noFill/>
          </a:ln>
        </p:spPr>
        <p:txBody>
          <a:bodyPr anchorCtr="0" anchor="ctr" bIns="47400" lIns="96500" spcFirstLastPara="1" rIns="96500" wrap="square" tIns="47400">
            <a:noAutofit/>
          </a:bodyPr>
          <a:lstStyle/>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Down-selection</a:t>
            </a:r>
            <a:endParaRPr/>
          </a:p>
          <a:p>
            <a:pPr indent="0" lvl="0" marL="0" marR="0" rtl="0" algn="l">
              <a:lnSpc>
                <a:spcPct val="100000"/>
              </a:lnSpc>
              <a:spcBef>
                <a:spcPts val="0"/>
              </a:spcBef>
              <a:spcAft>
                <a:spcPts val="0"/>
              </a:spcAft>
              <a:buClr>
                <a:srgbClr val="000000"/>
              </a:buClr>
              <a:buSzPts val="1173"/>
              <a:buFont typeface="Arial"/>
              <a:buNone/>
            </a:pPr>
            <a:r>
              <a:rPr b="0" i="0" lang="en-US" sz="1173" u="none" cap="none" strike="noStrike">
                <a:solidFill>
                  <a:srgbClr val="000000"/>
                </a:solidFill>
                <a:latin typeface="Arial"/>
                <a:ea typeface="Arial"/>
                <a:cs typeface="Arial"/>
                <a:sym typeface="Arial"/>
              </a:rPr>
              <a:t>by NASA HQ</a:t>
            </a:r>
            <a:endParaRPr/>
          </a:p>
        </p:txBody>
      </p:sp>
      <p:sp>
        <p:nvSpPr>
          <p:cNvPr id="276" name="Google Shape;276;p9"/>
          <p:cNvSpPr txBox="1"/>
          <p:nvPr/>
        </p:nvSpPr>
        <p:spPr>
          <a:xfrm>
            <a:off x="2030291" y="7524485"/>
            <a:ext cx="2034822"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Georgia"/>
              <a:buNone/>
            </a:pPr>
            <a:r>
              <a:rPr b="0" i="1" lang="en-US" sz="1000" u="none" cap="none" strike="noStrike">
                <a:solidFill>
                  <a:srgbClr val="000000"/>
                </a:solidFill>
                <a:latin typeface="Georgia"/>
                <a:ea typeface="Georgia"/>
                <a:cs typeface="Georgia"/>
                <a:sym typeface="Georgia"/>
              </a:rPr>
              <a:t>*If required due to change in Science. If not required, use Forms A from Step 1.</a:t>
            </a:r>
            <a:endParaRPr/>
          </a:p>
        </p:txBody>
      </p:sp>
      <p:cxnSp>
        <p:nvCxnSpPr>
          <p:cNvPr id="277" name="Google Shape;277;p9"/>
          <p:cNvCxnSpPr/>
          <p:nvPr/>
        </p:nvCxnSpPr>
        <p:spPr>
          <a:xfrm rot="10800000">
            <a:off x="8209229" y="7332977"/>
            <a:ext cx="550782" cy="0"/>
          </a:xfrm>
          <a:prstGeom prst="straightConnector1">
            <a:avLst/>
          </a:prstGeom>
          <a:noFill/>
          <a:ln cap="flat" cmpd="sng" w="9525">
            <a:solidFill>
              <a:srgbClr val="385623"/>
            </a:solidFill>
            <a:prstDash val="solid"/>
            <a:round/>
            <a:headEnd len="sm" w="sm" type="none"/>
            <a:tailEnd len="med" w="med" type="triangle"/>
          </a:ln>
        </p:spPr>
      </p:cxnSp>
      <p:cxnSp>
        <p:nvCxnSpPr>
          <p:cNvPr id="278" name="Google Shape;278;p9"/>
          <p:cNvCxnSpPr>
            <a:endCxn id="274" idx="3"/>
          </p:cNvCxnSpPr>
          <p:nvPr/>
        </p:nvCxnSpPr>
        <p:spPr>
          <a:xfrm rot="10800000">
            <a:off x="6385139" y="7319379"/>
            <a:ext cx="406500" cy="300"/>
          </a:xfrm>
          <a:prstGeom prst="straightConnector1">
            <a:avLst/>
          </a:prstGeom>
          <a:noFill/>
          <a:ln cap="flat" cmpd="sng" w="9525">
            <a:solidFill>
              <a:srgbClr val="385623"/>
            </a:solidFill>
            <a:prstDash val="solid"/>
            <a:round/>
            <a:headEnd len="sm" w="sm" type="none"/>
            <a:tailEnd len="med" w="med" type="triangle"/>
          </a:ln>
        </p:spPr>
      </p:cxnSp>
      <p:cxnSp>
        <p:nvCxnSpPr>
          <p:cNvPr id="279" name="Google Shape;279;p9"/>
          <p:cNvCxnSpPr/>
          <p:nvPr/>
        </p:nvCxnSpPr>
        <p:spPr>
          <a:xfrm>
            <a:off x="3167300" y="3189946"/>
            <a:ext cx="309550" cy="0"/>
          </a:xfrm>
          <a:prstGeom prst="straightConnector1">
            <a:avLst/>
          </a:prstGeom>
          <a:noFill/>
          <a:ln cap="flat" cmpd="sng" w="9525">
            <a:solidFill>
              <a:srgbClr val="385623"/>
            </a:solidFill>
            <a:prstDash val="solid"/>
            <a:round/>
            <a:headEnd len="sm" w="sm" type="none"/>
            <a:tailEnd len="med" w="med" type="triangle"/>
          </a:ln>
        </p:spPr>
      </p:cxnSp>
      <p:pic>
        <p:nvPicPr>
          <p:cNvPr descr="A picture containing cat, mammal, squirrel&#10;&#10;Description automatically generated" id="280" name="Google Shape;280;p9"/>
          <p:cNvPicPr preferRelativeResize="0"/>
          <p:nvPr/>
        </p:nvPicPr>
        <p:blipFill rotWithShape="1">
          <a:blip r:embed="rId3">
            <a:alphaModFix/>
          </a:blip>
          <a:srcRect b="0" l="0" r="0" t="0"/>
          <a:stretch/>
        </p:blipFill>
        <p:spPr>
          <a:xfrm>
            <a:off x="2304956" y="6583679"/>
            <a:ext cx="1167005" cy="775165"/>
          </a:xfrm>
          <a:prstGeom prst="rect">
            <a:avLst/>
          </a:prstGeom>
          <a:noFill/>
          <a:ln>
            <a:noFill/>
          </a:ln>
        </p:spPr>
      </p:pic>
      <p:sp>
        <p:nvSpPr>
          <p:cNvPr id="281" name="Google Shape;281;p9"/>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7/24/2023</a:t>
            </a:r>
            <a:endParaRPr b="1" i="0" sz="1400" u="none" cap="none" strike="noStrike">
              <a:solidFill>
                <a:srgbClr val="000000"/>
              </a:solidFill>
              <a:latin typeface="Tahoma"/>
              <a:ea typeface="Tahoma"/>
              <a:cs typeface="Tahoma"/>
              <a:sym typeface="Tahoma"/>
            </a:endParaRPr>
          </a:p>
        </p:txBody>
      </p:sp>
      <p:sp>
        <p:nvSpPr>
          <p:cNvPr id="282" name="Google Shape;282;p9"/>
          <p:cNvSpPr txBox="1"/>
          <p:nvPr/>
        </p:nvSpPr>
        <p:spPr>
          <a:xfrm>
            <a:off x="4353560" y="9146117"/>
            <a:ext cx="4297681" cy="307341"/>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The Proposal Process</a:t>
            </a:r>
            <a:endParaRPr/>
          </a:p>
        </p:txBody>
      </p:sp>
      <p:sp>
        <p:nvSpPr>
          <p:cNvPr id="283" name="Google Shape;283;p9"/>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