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Helvetica Neue"/>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jSeLAGGuIUxnXEz4ZmvCRK4F6L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772A503-186C-402E-BF23-517A3EBD3FBD}">
  <a:tblStyle styleId="{C772A503-186C-402E-BF23-517A3EBD3FB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9E8"/>
          </a:solidFill>
        </a:fill>
      </a:tcStyle>
    </a:wholeTbl>
    <a:band1H>
      <a:tcTxStyle/>
      <a:tcStyle>
        <a:fill>
          <a:solidFill>
            <a:srgbClr val="CAD0CF"/>
          </a:solidFill>
        </a:fill>
      </a:tcStyle>
    </a:band1H>
    <a:band2H>
      <a:tcTxStyle/>
    </a:band2H>
    <a:band1V>
      <a:tcTxStyle/>
      <a:tcStyle>
        <a:fill>
          <a:solidFill>
            <a:srgbClr val="CAD0CF"/>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B9A9B02E-EDAE-42CD-A699-A2BA6F62301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AE6"/>
          </a:solidFill>
        </a:fill>
      </a:tcStyle>
    </a:wholeTbl>
    <a:band1H>
      <a:tcTxStyle/>
      <a:tcStyle>
        <a:fill>
          <a:solidFill>
            <a:srgbClr val="FFD3CA"/>
          </a:solidFill>
        </a:fill>
      </a:tcStyle>
    </a:band1H>
    <a:band2H>
      <a:tcTxStyle/>
    </a:band2H>
    <a:band1V>
      <a:tcTxStyle/>
      <a:tcStyle>
        <a:fill>
          <a:solidFill>
            <a:srgbClr val="FFD3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BA7960C-B9A5-4567-B44D-CB1852098EDE}" styleName="Table_2">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A93093C-8972-4BA1-8C84-4103939A43F9}" styleName="Table_3">
    <a:wholeTbl>
      <a:tcTxStyle b="off" i="off">
        <a:font>
          <a:latin typeface="Calibri"/>
          <a:ea typeface="Calibri"/>
          <a:cs typeface="Calibri"/>
        </a:font>
        <a:schemeClr val="dk1"/>
      </a:tcTxStyle>
      <a:tcStyle>
        <a:tcBdr>
          <a:left>
            <a:ln cap="flat" cmpd="sng" w="12700">
              <a:solidFill>
                <a:schemeClr val="accent5"/>
              </a:solidFill>
              <a:prstDash val="solid"/>
              <a:round/>
              <a:headEnd len="sm" w="sm" type="none"/>
              <a:tailEnd len="sm" w="sm" type="none"/>
            </a:ln>
          </a:left>
          <a:right>
            <a:ln cap="flat" cmpd="sng" w="12700">
              <a:solidFill>
                <a:schemeClr val="accent5"/>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12700">
              <a:solidFill>
                <a:schemeClr val="accent5"/>
              </a:solidFill>
              <a:prstDash val="solid"/>
              <a:round/>
              <a:headEnd len="sm" w="sm" type="none"/>
              <a:tailEnd len="sm" w="sm" type="none"/>
            </a:ln>
          </a:insideH>
          <a:insideV>
            <a:ln cap="flat" cmpd="sng" w="12700">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508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050" u="none" cap="none" strike="noStrike">
                <a:solidFill>
                  <a:schemeClr val="dk1"/>
                </a:solidFill>
                <a:latin typeface="Avenir"/>
                <a:ea typeface="Avenir"/>
                <a:cs typeface="Avenir"/>
                <a:sym typeface="Avenir"/>
              </a:defRPr>
            </a:lvl1pPr>
            <a:lvl2pPr indent="-228600" lvl="1" marL="914400" marR="0" rtl="0" algn="l">
              <a:spcBef>
                <a:spcPts val="0"/>
              </a:spcBef>
              <a:spcAft>
                <a:spcPts val="0"/>
              </a:spcAft>
              <a:buSzPts val="1400"/>
              <a:buNone/>
              <a:defRPr b="0" i="0" sz="1050" u="none" cap="none" strike="noStrike">
                <a:solidFill>
                  <a:schemeClr val="dk1"/>
                </a:solidFill>
                <a:latin typeface="Avenir"/>
                <a:ea typeface="Avenir"/>
                <a:cs typeface="Avenir"/>
                <a:sym typeface="Avenir"/>
              </a:defRPr>
            </a:lvl2pPr>
            <a:lvl3pPr indent="-228600" lvl="2" marL="1371600" marR="0" rtl="0" algn="l">
              <a:spcBef>
                <a:spcPts val="0"/>
              </a:spcBef>
              <a:spcAft>
                <a:spcPts val="0"/>
              </a:spcAft>
              <a:buSzPts val="1400"/>
              <a:buNone/>
              <a:defRPr b="0" i="0" sz="1050" u="none" cap="none" strike="noStrike">
                <a:solidFill>
                  <a:schemeClr val="dk1"/>
                </a:solidFill>
                <a:latin typeface="Avenir"/>
                <a:ea typeface="Avenir"/>
                <a:cs typeface="Avenir"/>
                <a:sym typeface="Avenir"/>
              </a:defRPr>
            </a:lvl3pPr>
            <a:lvl4pPr indent="-228600" lvl="3" marL="1828800" marR="0" rtl="0" algn="l">
              <a:spcBef>
                <a:spcPts val="0"/>
              </a:spcBef>
              <a:spcAft>
                <a:spcPts val="0"/>
              </a:spcAft>
              <a:buSzPts val="1400"/>
              <a:buNone/>
              <a:defRPr b="0" i="0" sz="1050" u="none" cap="none" strike="noStrike">
                <a:solidFill>
                  <a:schemeClr val="dk1"/>
                </a:solidFill>
                <a:latin typeface="Avenir"/>
                <a:ea typeface="Avenir"/>
                <a:cs typeface="Avenir"/>
                <a:sym typeface="Avenir"/>
              </a:defRPr>
            </a:lvl4pPr>
            <a:lvl5pPr indent="-228600" lvl="4" marL="2286000" marR="0" rtl="0" algn="l">
              <a:spcBef>
                <a:spcPts val="0"/>
              </a:spcBef>
              <a:spcAft>
                <a:spcPts val="0"/>
              </a:spcAft>
              <a:buSzPts val="1400"/>
              <a:buNone/>
              <a:defRPr b="0" i="0" sz="1050" u="none" cap="none" strike="noStrike">
                <a:solidFill>
                  <a:schemeClr val="dk1"/>
                </a:solidFill>
                <a:latin typeface="Avenir"/>
                <a:ea typeface="Avenir"/>
                <a:cs typeface="Avenir"/>
                <a:sym typeface="Avenir"/>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plicit.harvard.edu/implici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venir"/>
              <a:buNone/>
            </a:pPr>
            <a:r>
              <a:rPr b="0" i="0" lang="en-US" sz="1100">
                <a:latin typeface="Avenir"/>
                <a:ea typeface="Avenir"/>
                <a:cs typeface="Avenir"/>
                <a:sym typeface="Avenir"/>
              </a:rPr>
              <a:t>Bias consists of attitudes, behaviors, and actions that are prejudiced in favor of or against one person or group compared to another. </a:t>
            </a:r>
            <a:endParaRPr/>
          </a:p>
          <a:p>
            <a:pPr indent="0" lvl="0" marL="0" rtl="0" algn="l">
              <a:spcBef>
                <a:spcPts val="0"/>
              </a:spcBef>
              <a:spcAft>
                <a:spcPts val="0"/>
              </a:spcAft>
              <a:buNone/>
            </a:pPr>
            <a:r>
              <a:t/>
            </a:r>
            <a:endParaRPr b="0" i="0" sz="1100">
              <a:latin typeface="Avenir"/>
              <a:ea typeface="Avenir"/>
              <a:cs typeface="Avenir"/>
              <a:sym typeface="Avenir"/>
            </a:endParaRPr>
          </a:p>
          <a:p>
            <a:pPr indent="0" lvl="0" marL="0" rtl="0" algn="l">
              <a:spcBef>
                <a:spcPts val="0"/>
              </a:spcBef>
              <a:spcAft>
                <a:spcPts val="0"/>
              </a:spcAft>
              <a:buNone/>
            </a:pPr>
            <a:r>
              <a:rPr b="0" i="0" lang="en-US" sz="1100">
                <a:latin typeface="Avenir"/>
                <a:ea typeface="Avenir"/>
                <a:cs typeface="Avenir"/>
                <a:sym typeface="Avenir"/>
              </a:rPr>
              <a:t>Biases may be held by an individual, group, or institution and can have negative or positive consequences.</a:t>
            </a:r>
            <a:endParaRPr/>
          </a:p>
          <a:p>
            <a:pPr indent="0" lvl="1" marL="457200" rtl="0" algn="l">
              <a:spcBef>
                <a:spcPts val="0"/>
              </a:spcBef>
              <a:spcAft>
                <a:spcPts val="0"/>
              </a:spcAft>
              <a:buNone/>
            </a:pPr>
            <a:r>
              <a:rPr b="0" i="0" lang="en-US" sz="1100">
                <a:latin typeface="Avenir"/>
                <a:ea typeface="Avenir"/>
                <a:cs typeface="Avenir"/>
                <a:sym typeface="Avenir"/>
              </a:rPr>
              <a:t>Conscious bias (i.e., explicit bias)</a:t>
            </a:r>
            <a:endParaRPr/>
          </a:p>
          <a:p>
            <a:pPr indent="0" lvl="1" marL="457200" rtl="0" algn="l">
              <a:spcBef>
                <a:spcPts val="0"/>
              </a:spcBef>
              <a:spcAft>
                <a:spcPts val="0"/>
              </a:spcAft>
              <a:buNone/>
            </a:pPr>
            <a:r>
              <a:rPr b="0" i="0" lang="en-US" sz="1100">
                <a:latin typeface="Avenir"/>
                <a:ea typeface="Avenir"/>
                <a:cs typeface="Avenir"/>
                <a:sym typeface="Avenir"/>
              </a:rPr>
              <a:t>Unconscious bias (i.e., implicit bias)</a:t>
            </a:r>
            <a:endParaRPr/>
          </a:p>
          <a:p>
            <a:pPr indent="0" lvl="0" marL="0" rtl="0" algn="l">
              <a:spcBef>
                <a:spcPts val="0"/>
              </a:spcBef>
              <a:spcAft>
                <a:spcPts val="0"/>
              </a:spcAft>
              <a:buNone/>
            </a:pPr>
            <a:r>
              <a:t/>
            </a:r>
            <a:endParaRPr b="0" i="0" sz="1100">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venir"/>
              <a:buNone/>
            </a:pPr>
            <a:r>
              <a:rPr b="0" i="0" lang="en-US" sz="1100">
                <a:solidFill>
                  <a:srgbClr val="000000"/>
                </a:solidFill>
                <a:latin typeface="Avenir"/>
                <a:ea typeface="Avenir"/>
                <a:cs typeface="Avenir"/>
                <a:sym typeface="Avenir"/>
              </a:rPr>
              <a:t>Given </a:t>
            </a:r>
            <a:r>
              <a:rPr b="0" i="0" lang="en-US" sz="1100">
                <a:solidFill>
                  <a:schemeClr val="accent1"/>
                </a:solidFill>
                <a:latin typeface="Avenir"/>
                <a:ea typeface="Avenir"/>
                <a:cs typeface="Avenir"/>
                <a:sym typeface="Avenir"/>
              </a:rPr>
              <a:t>social hierarchies </a:t>
            </a:r>
            <a:r>
              <a:rPr b="0" i="0" lang="en-US" sz="1100">
                <a:solidFill>
                  <a:srgbClr val="000000"/>
                </a:solidFill>
                <a:latin typeface="Avenir"/>
                <a:ea typeface="Avenir"/>
                <a:cs typeface="Avenir"/>
                <a:sym typeface="Avenir"/>
              </a:rPr>
              <a:t>and systems of </a:t>
            </a:r>
            <a:r>
              <a:rPr b="0" i="0" lang="en-US" sz="1100">
                <a:solidFill>
                  <a:schemeClr val="accent1"/>
                </a:solidFill>
                <a:latin typeface="Avenir"/>
                <a:ea typeface="Avenir"/>
                <a:cs typeface="Avenir"/>
                <a:sym typeface="Avenir"/>
              </a:rPr>
              <a:t>power</a:t>
            </a:r>
            <a:r>
              <a:rPr b="0" i="0" lang="en-US" sz="1100">
                <a:solidFill>
                  <a:srgbClr val="000000"/>
                </a:solidFill>
                <a:latin typeface="Avenir"/>
                <a:ea typeface="Avenir"/>
                <a:cs typeface="Avenir"/>
                <a:sym typeface="Avenir"/>
              </a:rPr>
              <a:t> and </a:t>
            </a:r>
            <a:r>
              <a:rPr b="0" i="0" lang="en-US" sz="1100">
                <a:solidFill>
                  <a:schemeClr val="accent1"/>
                </a:solidFill>
                <a:latin typeface="Avenir"/>
                <a:ea typeface="Avenir"/>
                <a:cs typeface="Avenir"/>
                <a:sym typeface="Avenir"/>
              </a:rPr>
              <a:t>privilege</a:t>
            </a:r>
            <a:r>
              <a:rPr b="0" i="0" lang="en-US" sz="1100">
                <a:solidFill>
                  <a:srgbClr val="000000"/>
                </a:solidFill>
                <a:latin typeface="Avenir"/>
                <a:ea typeface="Avenir"/>
                <a:cs typeface="Avenir"/>
                <a:sym typeface="Avenir"/>
              </a:rPr>
              <a:t>, implicit biases are widely culturally shared:</a:t>
            </a:r>
            <a:endParaRPr/>
          </a:p>
          <a:p>
            <a:pPr indent="-342900" lvl="2" marL="1257300" rtl="0" algn="l">
              <a:spcBef>
                <a:spcPts val="1200"/>
              </a:spcBef>
              <a:spcAft>
                <a:spcPts val="0"/>
              </a:spcAft>
              <a:buClr>
                <a:srgbClr val="000000"/>
              </a:buClr>
              <a:buSzPts val="1100"/>
              <a:buFont typeface="Arial"/>
              <a:buChar char="•"/>
            </a:pPr>
            <a:r>
              <a:rPr b="0" i="0" lang="en-US" sz="1100">
                <a:solidFill>
                  <a:srgbClr val="000000"/>
                </a:solidFill>
                <a:latin typeface="Avenir"/>
                <a:ea typeface="Avenir"/>
                <a:cs typeface="Avenir"/>
                <a:sym typeface="Avenir"/>
              </a:rPr>
              <a:t>All people, even those committed to egalitarian values who believe that they are not biased can hold implicit associations that influence their judgments. </a:t>
            </a:r>
            <a:endParaRPr/>
          </a:p>
          <a:p>
            <a:pPr indent="-342900" lvl="2" marL="1257300" rtl="0" algn="l">
              <a:spcBef>
                <a:spcPts val="2400"/>
              </a:spcBef>
              <a:spcAft>
                <a:spcPts val="0"/>
              </a:spcAft>
              <a:buClr>
                <a:srgbClr val="000000"/>
              </a:buClr>
              <a:buSzPts val="1100"/>
              <a:buFont typeface="Arial"/>
              <a:buChar char="•"/>
            </a:pPr>
            <a:r>
              <a:rPr b="0" i="0" lang="en-US" sz="1100">
                <a:solidFill>
                  <a:srgbClr val="000000"/>
                </a:solidFill>
                <a:latin typeface="Avenir"/>
                <a:ea typeface="Avenir"/>
                <a:cs typeface="Avenir"/>
                <a:sym typeface="Avenir"/>
              </a:rPr>
              <a:t>All people, even members of minoritized groups, hold implicit biases about others based on characteristics like race, ethnicity, gender, age, and appearance.</a:t>
            </a:r>
            <a:endParaRPr/>
          </a:p>
          <a:p>
            <a:pPr indent="-342900" lvl="2" marL="1257300" rtl="0" algn="l">
              <a:spcBef>
                <a:spcPts val="2400"/>
              </a:spcBef>
              <a:spcAft>
                <a:spcPts val="0"/>
              </a:spcAft>
              <a:buClr>
                <a:srgbClr val="000000"/>
              </a:buClr>
              <a:buSzPts val="1100"/>
              <a:buFont typeface="Arial"/>
              <a:buChar char="•"/>
            </a:pPr>
            <a:r>
              <a:rPr b="0" i="0" lang="en-US" sz="1100">
                <a:solidFill>
                  <a:srgbClr val="000000"/>
                </a:solidFill>
                <a:latin typeface="Avenir"/>
                <a:ea typeface="Avenir"/>
                <a:cs typeface="Avenir"/>
                <a:sym typeface="Avenir"/>
              </a:rPr>
              <a:t>Both implicit and explicit biases can unfairly affect the lives of others, undermining efforts to advance diversity and inclusion.</a:t>
            </a:r>
            <a:endParaRPr/>
          </a:p>
          <a:p>
            <a:pPr indent="0" lvl="1" marL="457200" rtl="0" algn="l">
              <a:spcBef>
                <a:spcPts val="1200"/>
              </a:spcBef>
              <a:spcAft>
                <a:spcPts val="0"/>
              </a:spcAft>
              <a:buNone/>
            </a:pPr>
            <a:br>
              <a:rPr b="1" lang="en-US" sz="1600">
                <a:solidFill>
                  <a:srgbClr val="000000"/>
                </a:solidFill>
                <a:latin typeface="Avenir"/>
                <a:ea typeface="Avenir"/>
                <a:cs typeface="Avenir"/>
                <a:sym typeface="Avenir"/>
              </a:rPr>
            </a:br>
            <a:endParaRPr b="1" sz="1600">
              <a:latin typeface="Avenir"/>
              <a:ea typeface="Avenir"/>
              <a:cs typeface="Avenir"/>
              <a:sym typeface="Avenir"/>
            </a:endParaRPr>
          </a:p>
          <a:p>
            <a:pPr indent="0" lvl="0" marL="0" marR="0" rtl="0" algn="l">
              <a:lnSpc>
                <a:spcPct val="100000"/>
              </a:lnSpc>
              <a:spcBef>
                <a:spcPts val="0"/>
              </a:spcBef>
              <a:spcAft>
                <a:spcPts val="0"/>
              </a:spcAft>
              <a:buClr>
                <a:schemeClr val="dk1"/>
              </a:buClr>
              <a:buSzPts val="1200"/>
              <a:buFont typeface="Avenir"/>
              <a:buNone/>
            </a:pPr>
            <a:r>
              <a:t/>
            </a:r>
            <a:endParaRPr b="1" sz="1200">
              <a:solidFill>
                <a:srgbClr val="000000"/>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venir"/>
              <a:buNone/>
            </a:pPr>
            <a:r>
              <a:rPr b="0" i="0" lang="en-US" sz="1100">
                <a:latin typeface="Avenir"/>
                <a:ea typeface="Avenir"/>
                <a:cs typeface="Avenir"/>
                <a:sym typeface="Avenir"/>
              </a:rPr>
              <a:t>Bias consists of attitudes, behaviors, and actions that are prejudiced in favor of or against one person or group compared to another. </a:t>
            </a:r>
            <a:endParaRPr/>
          </a:p>
          <a:p>
            <a:pPr indent="0" lvl="0" marL="0" rtl="0" algn="l">
              <a:spcBef>
                <a:spcPts val="0"/>
              </a:spcBef>
              <a:spcAft>
                <a:spcPts val="0"/>
              </a:spcAft>
              <a:buNone/>
            </a:pPr>
            <a:r>
              <a:t/>
            </a:r>
            <a:endParaRPr b="0" i="0" sz="1100">
              <a:latin typeface="Avenir"/>
              <a:ea typeface="Avenir"/>
              <a:cs typeface="Avenir"/>
              <a:sym typeface="Avenir"/>
            </a:endParaRPr>
          </a:p>
          <a:p>
            <a:pPr indent="0" lvl="0" marL="0" rtl="0" algn="l">
              <a:spcBef>
                <a:spcPts val="0"/>
              </a:spcBef>
              <a:spcAft>
                <a:spcPts val="0"/>
              </a:spcAft>
              <a:buNone/>
            </a:pPr>
            <a:r>
              <a:rPr b="0" i="0" lang="en-US" sz="1100">
                <a:latin typeface="Avenir"/>
                <a:ea typeface="Avenir"/>
                <a:cs typeface="Avenir"/>
                <a:sym typeface="Avenir"/>
              </a:rPr>
              <a:t>Biases may be held by an individual, group, or institution and can have negative or positive consequences.</a:t>
            </a:r>
            <a:endParaRPr/>
          </a:p>
          <a:p>
            <a:pPr indent="0" lvl="1" marL="457200" rtl="0" algn="l">
              <a:spcBef>
                <a:spcPts val="0"/>
              </a:spcBef>
              <a:spcAft>
                <a:spcPts val="0"/>
              </a:spcAft>
              <a:buNone/>
            </a:pPr>
            <a:r>
              <a:rPr b="0" i="0" lang="en-US" sz="1100">
                <a:latin typeface="Avenir"/>
                <a:ea typeface="Avenir"/>
                <a:cs typeface="Avenir"/>
                <a:sym typeface="Avenir"/>
              </a:rPr>
              <a:t>Conscious bias (i.e., explicit bias)</a:t>
            </a:r>
            <a:endParaRPr/>
          </a:p>
          <a:p>
            <a:pPr indent="0" lvl="1" marL="457200" rtl="0" algn="l">
              <a:spcBef>
                <a:spcPts val="0"/>
              </a:spcBef>
              <a:spcAft>
                <a:spcPts val="0"/>
              </a:spcAft>
              <a:buNone/>
            </a:pPr>
            <a:r>
              <a:rPr b="0" i="0" lang="en-US" sz="1100">
                <a:latin typeface="Avenir"/>
                <a:ea typeface="Avenir"/>
                <a:cs typeface="Avenir"/>
                <a:sym typeface="Avenir"/>
              </a:rPr>
              <a:t>Unconscious bias (i.e., implicit bias)</a:t>
            </a:r>
            <a:endParaRPr/>
          </a:p>
          <a:p>
            <a:pPr indent="0" lvl="0" marL="0" rtl="0" algn="l">
              <a:spcBef>
                <a:spcPts val="0"/>
              </a:spcBef>
              <a:spcAft>
                <a:spcPts val="0"/>
              </a:spcAft>
              <a:buNone/>
            </a:pPr>
            <a:r>
              <a:t/>
            </a:r>
            <a:endParaRPr b="0" i="0" sz="1100">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venir"/>
              <a:buNone/>
            </a:pPr>
            <a:r>
              <a:rPr b="0" i="0" lang="en-US" sz="1100">
                <a:solidFill>
                  <a:srgbClr val="000000"/>
                </a:solidFill>
                <a:latin typeface="Avenir"/>
                <a:ea typeface="Avenir"/>
                <a:cs typeface="Avenir"/>
                <a:sym typeface="Avenir"/>
              </a:rPr>
              <a:t>Given </a:t>
            </a:r>
            <a:r>
              <a:rPr b="0" i="0" lang="en-US" sz="1100">
                <a:solidFill>
                  <a:schemeClr val="accent1"/>
                </a:solidFill>
                <a:latin typeface="Avenir"/>
                <a:ea typeface="Avenir"/>
                <a:cs typeface="Avenir"/>
                <a:sym typeface="Avenir"/>
              </a:rPr>
              <a:t>social hierarchies </a:t>
            </a:r>
            <a:r>
              <a:rPr b="0" i="0" lang="en-US" sz="1100">
                <a:solidFill>
                  <a:srgbClr val="000000"/>
                </a:solidFill>
                <a:latin typeface="Avenir"/>
                <a:ea typeface="Avenir"/>
                <a:cs typeface="Avenir"/>
                <a:sym typeface="Avenir"/>
              </a:rPr>
              <a:t>and systems of </a:t>
            </a:r>
            <a:r>
              <a:rPr b="0" i="0" lang="en-US" sz="1100">
                <a:solidFill>
                  <a:schemeClr val="accent1"/>
                </a:solidFill>
                <a:latin typeface="Avenir"/>
                <a:ea typeface="Avenir"/>
                <a:cs typeface="Avenir"/>
                <a:sym typeface="Avenir"/>
              </a:rPr>
              <a:t>power</a:t>
            </a:r>
            <a:r>
              <a:rPr b="0" i="0" lang="en-US" sz="1100">
                <a:solidFill>
                  <a:srgbClr val="000000"/>
                </a:solidFill>
                <a:latin typeface="Avenir"/>
                <a:ea typeface="Avenir"/>
                <a:cs typeface="Avenir"/>
                <a:sym typeface="Avenir"/>
              </a:rPr>
              <a:t> and </a:t>
            </a:r>
            <a:r>
              <a:rPr b="0" i="0" lang="en-US" sz="1100">
                <a:solidFill>
                  <a:schemeClr val="accent1"/>
                </a:solidFill>
                <a:latin typeface="Avenir"/>
                <a:ea typeface="Avenir"/>
                <a:cs typeface="Avenir"/>
                <a:sym typeface="Avenir"/>
              </a:rPr>
              <a:t>privilege</a:t>
            </a:r>
            <a:r>
              <a:rPr b="0" i="0" lang="en-US" sz="1100">
                <a:solidFill>
                  <a:srgbClr val="000000"/>
                </a:solidFill>
                <a:latin typeface="Avenir"/>
                <a:ea typeface="Avenir"/>
                <a:cs typeface="Avenir"/>
                <a:sym typeface="Avenir"/>
              </a:rPr>
              <a:t>, implicit biases are widely culturally shared:</a:t>
            </a:r>
            <a:endParaRPr/>
          </a:p>
          <a:p>
            <a:pPr indent="-342900" lvl="2" marL="1257300" rtl="0" algn="l">
              <a:spcBef>
                <a:spcPts val="1200"/>
              </a:spcBef>
              <a:spcAft>
                <a:spcPts val="0"/>
              </a:spcAft>
              <a:buClr>
                <a:srgbClr val="000000"/>
              </a:buClr>
              <a:buSzPts val="1100"/>
              <a:buFont typeface="Arial"/>
              <a:buChar char="•"/>
            </a:pPr>
            <a:r>
              <a:rPr b="0" i="0" lang="en-US" sz="1100">
                <a:solidFill>
                  <a:srgbClr val="000000"/>
                </a:solidFill>
                <a:latin typeface="Avenir"/>
                <a:ea typeface="Avenir"/>
                <a:cs typeface="Avenir"/>
                <a:sym typeface="Avenir"/>
              </a:rPr>
              <a:t>All people, even those committed to egalitarian values who believe that they are not biased can hold implicit associations that influence their judgments. </a:t>
            </a:r>
            <a:endParaRPr/>
          </a:p>
          <a:p>
            <a:pPr indent="-342900" lvl="2" marL="1257300" rtl="0" algn="l">
              <a:spcBef>
                <a:spcPts val="2400"/>
              </a:spcBef>
              <a:spcAft>
                <a:spcPts val="0"/>
              </a:spcAft>
              <a:buClr>
                <a:srgbClr val="000000"/>
              </a:buClr>
              <a:buSzPts val="1100"/>
              <a:buFont typeface="Arial"/>
              <a:buChar char="•"/>
            </a:pPr>
            <a:r>
              <a:rPr b="0" i="0" lang="en-US" sz="1100">
                <a:solidFill>
                  <a:srgbClr val="000000"/>
                </a:solidFill>
                <a:latin typeface="Avenir"/>
                <a:ea typeface="Avenir"/>
                <a:cs typeface="Avenir"/>
                <a:sym typeface="Avenir"/>
              </a:rPr>
              <a:t>All people, even members of minoritized groups, hold implicit biases about others based on characteristics like race, ethnicity, gender, age, and appearance.</a:t>
            </a:r>
            <a:endParaRPr/>
          </a:p>
          <a:p>
            <a:pPr indent="-342900" lvl="2" marL="1257300" rtl="0" algn="l">
              <a:spcBef>
                <a:spcPts val="2400"/>
              </a:spcBef>
              <a:spcAft>
                <a:spcPts val="0"/>
              </a:spcAft>
              <a:buClr>
                <a:srgbClr val="000000"/>
              </a:buClr>
              <a:buSzPts val="1100"/>
              <a:buFont typeface="Arial"/>
              <a:buChar char="•"/>
            </a:pPr>
            <a:r>
              <a:rPr b="0" i="0" lang="en-US" sz="1100">
                <a:solidFill>
                  <a:srgbClr val="000000"/>
                </a:solidFill>
                <a:latin typeface="Avenir"/>
                <a:ea typeface="Avenir"/>
                <a:cs typeface="Avenir"/>
                <a:sym typeface="Avenir"/>
              </a:rPr>
              <a:t>Both implicit and explicit biases can unfairly affect the lives of others, undermining efforts to advance diversity and inclusion.</a:t>
            </a:r>
            <a:endParaRPr/>
          </a:p>
          <a:p>
            <a:pPr indent="0" lvl="1" marL="457200" rtl="0" algn="l">
              <a:spcBef>
                <a:spcPts val="1200"/>
              </a:spcBef>
              <a:spcAft>
                <a:spcPts val="0"/>
              </a:spcAft>
              <a:buNone/>
            </a:pPr>
            <a:br>
              <a:rPr b="1" lang="en-US" sz="1600">
                <a:solidFill>
                  <a:srgbClr val="000000"/>
                </a:solidFill>
                <a:latin typeface="Avenir"/>
                <a:ea typeface="Avenir"/>
                <a:cs typeface="Avenir"/>
                <a:sym typeface="Avenir"/>
              </a:rPr>
            </a:br>
            <a:endParaRPr b="1" sz="1600">
              <a:latin typeface="Avenir"/>
              <a:ea typeface="Avenir"/>
              <a:cs typeface="Avenir"/>
              <a:sym typeface="Avenir"/>
            </a:endParaRPr>
          </a:p>
          <a:p>
            <a:pPr indent="0" lvl="0" marL="0" marR="0" rtl="0" algn="l">
              <a:lnSpc>
                <a:spcPct val="100000"/>
              </a:lnSpc>
              <a:spcBef>
                <a:spcPts val="0"/>
              </a:spcBef>
              <a:spcAft>
                <a:spcPts val="0"/>
              </a:spcAft>
              <a:buClr>
                <a:schemeClr val="dk1"/>
              </a:buClr>
              <a:buSzPts val="1200"/>
              <a:buFont typeface="Avenir"/>
              <a:buNone/>
            </a:pPr>
            <a:r>
              <a:t/>
            </a:r>
            <a:endParaRPr b="1" sz="1200">
              <a:solidFill>
                <a:srgbClr val="000000"/>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p:nvPr>
            <p:ph idx="2" type="sldImg"/>
          </p:nvPr>
        </p:nvSpPr>
        <p:spPr>
          <a:xfrm>
            <a:off x="846138" y="1143000"/>
            <a:ext cx="4210050" cy="2368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1" marL="390525" rtl="0" algn="l">
              <a:spcBef>
                <a:spcPts val="0"/>
              </a:spcBef>
              <a:spcAft>
                <a:spcPts val="0"/>
              </a:spcAft>
              <a:buNone/>
            </a:pPr>
            <a:r>
              <a:rPr b="1" lang="en-US" sz="2400">
                <a:solidFill>
                  <a:srgbClr val="000000"/>
                </a:solidFill>
                <a:latin typeface="Helvetica Neue"/>
                <a:ea typeface="Helvetica Neue"/>
                <a:cs typeface="Helvetica Neue"/>
                <a:sym typeface="Helvetica Neue"/>
              </a:rPr>
              <a:t>Gender bias</a:t>
            </a:r>
            <a:r>
              <a:rPr lang="en-US" sz="2400">
                <a:solidFill>
                  <a:srgbClr val="000000"/>
                </a:solidFill>
                <a:latin typeface="Helvetica Neue"/>
                <a:ea typeface="Helvetica Neue"/>
                <a:cs typeface="Helvetica Neue"/>
                <a:sym typeface="Helvetica Neue"/>
              </a:rPr>
              <a:t> varied by discipline:</a:t>
            </a:r>
            <a:endParaRPr/>
          </a:p>
          <a:p>
            <a:pPr indent="-342900" lvl="2" marL="790575" rtl="0" algn="l">
              <a:spcBef>
                <a:spcPts val="0"/>
              </a:spcBef>
              <a:spcAft>
                <a:spcPts val="0"/>
              </a:spcAft>
              <a:buClr>
                <a:srgbClr val="000000"/>
              </a:buClr>
              <a:buSzPts val="2000"/>
              <a:buFont typeface="Arial"/>
              <a:buChar char="•"/>
            </a:pPr>
            <a:r>
              <a:rPr b="1" lang="en-US" sz="2000">
                <a:solidFill>
                  <a:srgbClr val="000000"/>
                </a:solidFill>
                <a:latin typeface="Helvetica Neue"/>
                <a:ea typeface="Helvetica Neue"/>
                <a:cs typeface="Helvetica Neue"/>
                <a:sym typeface="Helvetica Neue"/>
              </a:rPr>
              <a:t>Biology</a:t>
            </a:r>
            <a:r>
              <a:rPr lang="en-US" sz="2000">
                <a:solidFill>
                  <a:srgbClr val="000000"/>
                </a:solidFill>
                <a:latin typeface="Helvetica Neue"/>
                <a:ea typeface="Helvetica Neue"/>
                <a:cs typeface="Helvetica Neue"/>
                <a:sym typeface="Helvetica Neue"/>
              </a:rPr>
              <a:t>: </a:t>
            </a:r>
            <a:r>
              <a:rPr lang="en-US" sz="2000">
                <a:latin typeface="Helvetica Neue"/>
                <a:ea typeface="Helvetica Neue"/>
                <a:cs typeface="Helvetica Neue"/>
                <a:sym typeface="Helvetica Neue"/>
              </a:rPr>
              <a:t>No differences </a:t>
            </a:r>
            <a:r>
              <a:rPr lang="en-US" sz="2000">
                <a:solidFill>
                  <a:srgbClr val="000000"/>
                </a:solidFill>
                <a:latin typeface="Helvetica Neue"/>
                <a:ea typeface="Helvetica Neue"/>
                <a:cs typeface="Helvetica Neue"/>
                <a:sym typeface="Helvetica Neue"/>
              </a:rPr>
              <a:t>in hireability and competence ratings of female and male candidates.</a:t>
            </a:r>
            <a:endParaRPr/>
          </a:p>
          <a:p>
            <a:pPr indent="-342900" lvl="2" marL="790575" rtl="0" algn="l">
              <a:spcBef>
                <a:spcPts val="0"/>
              </a:spcBef>
              <a:spcAft>
                <a:spcPts val="0"/>
              </a:spcAft>
              <a:buClr>
                <a:srgbClr val="000000"/>
              </a:buClr>
              <a:buSzPts val="2000"/>
              <a:buFont typeface="Arial"/>
              <a:buChar char="•"/>
            </a:pPr>
            <a:r>
              <a:rPr b="1" lang="en-US" sz="2000">
                <a:solidFill>
                  <a:srgbClr val="000000"/>
                </a:solidFill>
                <a:latin typeface="Helvetica Neue"/>
                <a:ea typeface="Helvetica Neue"/>
                <a:cs typeface="Helvetica Neue"/>
                <a:sym typeface="Helvetica Neue"/>
              </a:rPr>
              <a:t>Physics</a:t>
            </a:r>
            <a:r>
              <a:rPr lang="en-US" sz="2000">
                <a:solidFill>
                  <a:srgbClr val="000000"/>
                </a:solidFill>
                <a:latin typeface="Helvetica Neue"/>
                <a:ea typeface="Helvetica Neue"/>
                <a:cs typeface="Helvetica Neue"/>
                <a:sym typeface="Helvetica Neue"/>
              </a:rPr>
              <a:t>: </a:t>
            </a:r>
            <a:r>
              <a:rPr lang="en-US" sz="2000">
                <a:latin typeface="Helvetica Neue"/>
                <a:ea typeface="Helvetica Neue"/>
                <a:cs typeface="Helvetica Neue"/>
                <a:sym typeface="Helvetica Neue"/>
              </a:rPr>
              <a:t>Male candidates viewed as more competent and more hirable.</a:t>
            </a:r>
            <a:endParaRPr/>
          </a:p>
          <a:p>
            <a:pPr indent="-104775" lvl="1" marL="104775" rtl="0" algn="l">
              <a:spcBef>
                <a:spcPts val="0"/>
              </a:spcBef>
              <a:spcAft>
                <a:spcPts val="0"/>
              </a:spcAft>
              <a:buNone/>
            </a:pPr>
            <a:r>
              <a:t/>
            </a:r>
            <a:endParaRPr sz="2200">
              <a:solidFill>
                <a:srgbClr val="000000"/>
              </a:solidFill>
              <a:latin typeface="Helvetica Neue"/>
              <a:ea typeface="Helvetica Neue"/>
              <a:cs typeface="Helvetica Neue"/>
              <a:sym typeface="Helvetica Neue"/>
            </a:endParaRPr>
          </a:p>
          <a:p>
            <a:pPr indent="-104775" lvl="1" marL="104775" rtl="0" algn="l">
              <a:spcBef>
                <a:spcPts val="0"/>
              </a:spcBef>
              <a:spcAft>
                <a:spcPts val="0"/>
              </a:spcAft>
              <a:buNone/>
            </a:pPr>
            <a:r>
              <a:rPr b="1" lang="en-US" sz="2400">
                <a:solidFill>
                  <a:srgbClr val="000000"/>
                </a:solidFill>
                <a:latin typeface="Helvetica Neue"/>
                <a:ea typeface="Helvetica Neue"/>
                <a:cs typeface="Helvetica Neue"/>
                <a:sym typeface="Helvetica Neue"/>
              </a:rPr>
              <a:t>Racial bias </a:t>
            </a:r>
            <a:r>
              <a:rPr lang="en-US" sz="2400">
                <a:solidFill>
                  <a:srgbClr val="000000"/>
                </a:solidFill>
                <a:latin typeface="Helvetica Neue"/>
                <a:ea typeface="Helvetica Neue"/>
                <a:cs typeface="Helvetica Neue"/>
                <a:sym typeface="Helvetica Neue"/>
              </a:rPr>
              <a:t>was present in biology and physics:</a:t>
            </a:r>
            <a:endParaRPr/>
          </a:p>
          <a:p>
            <a:pPr indent="-334963" lvl="2" marL="801688" rtl="0" algn="l">
              <a:spcBef>
                <a:spcPts val="0"/>
              </a:spcBef>
              <a:spcAft>
                <a:spcPts val="0"/>
              </a:spcAft>
              <a:buNone/>
            </a:pPr>
            <a:r>
              <a:rPr b="1" lang="en-US" sz="2000">
                <a:solidFill>
                  <a:srgbClr val="000000"/>
                </a:solidFill>
                <a:latin typeface="Helvetica Neue"/>
                <a:ea typeface="Helvetica Neue"/>
                <a:cs typeface="Helvetica Neue"/>
                <a:sym typeface="Helvetica Neue"/>
              </a:rPr>
              <a:t>Biology</a:t>
            </a:r>
            <a:r>
              <a:rPr lang="en-US" sz="2000">
                <a:solidFill>
                  <a:srgbClr val="000000"/>
                </a:solidFill>
                <a:latin typeface="Helvetica Neue"/>
                <a:ea typeface="Helvetica Neue"/>
                <a:cs typeface="Helvetica Neue"/>
                <a:sym typeface="Helvetica Neue"/>
              </a:rPr>
              <a:t>: Asian applicants were viewed as more competent and hirable than Black 			applicants. Asian applicants were viewed as more hirable than Latinx applicants.</a:t>
            </a:r>
            <a:endParaRPr/>
          </a:p>
          <a:p>
            <a:pPr indent="-334963" lvl="2" marL="801688" rtl="0" algn="l">
              <a:spcBef>
                <a:spcPts val="0"/>
              </a:spcBef>
              <a:spcAft>
                <a:spcPts val="0"/>
              </a:spcAft>
              <a:buNone/>
            </a:pPr>
            <a:r>
              <a:rPr b="1" lang="en-US" sz="2000">
                <a:solidFill>
                  <a:srgbClr val="000000"/>
                </a:solidFill>
                <a:latin typeface="Helvetica Neue"/>
                <a:ea typeface="Helvetica Neue"/>
                <a:cs typeface="Helvetica Neue"/>
                <a:sym typeface="Helvetica Neue"/>
              </a:rPr>
              <a:t>Physics:</a:t>
            </a:r>
            <a:r>
              <a:rPr lang="en-US" sz="2000">
                <a:solidFill>
                  <a:srgbClr val="000000"/>
                </a:solidFill>
                <a:latin typeface="Helvetica Neue"/>
                <a:ea typeface="Helvetica Neue"/>
                <a:cs typeface="Helvetica Neue"/>
                <a:sym typeface="Helvetica Neue"/>
              </a:rPr>
              <a:t> Asian and White applicants were rated as more competent and hirable 	than Black and Latinx applicants.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Appearance also makes a difference: STEM faculty at Caltech, MIT, and other elite universities. More feminine presenting women were judged as less likely to be a scientist than more “masculine presenting” women. For men, appearance made no difference.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 just hiring but the science itself: Whose ideas we see as valid; what evidence we might weigh more heavily or what evidence we might dismiss.</a:t>
            </a:r>
            <a:endParaRPr/>
          </a:p>
        </p:txBody>
      </p:sp>
      <p:sp>
        <p:nvSpPr>
          <p:cNvPr id="301" name="Google Shape;30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3:notes"/>
          <p:cNvSpPr/>
          <p:nvPr>
            <p:ph idx="2" type="sldImg"/>
          </p:nvPr>
        </p:nvSpPr>
        <p:spPr>
          <a:xfrm>
            <a:off x="846138" y="1143000"/>
            <a:ext cx="4210050" cy="2368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6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600" u="none" strike="noStrike">
                <a:solidFill>
                  <a:schemeClr val="dk1"/>
                </a:solidFill>
                <a:latin typeface="Calibri"/>
                <a:ea typeface="Calibri"/>
                <a:cs typeface="Calibri"/>
                <a:sym typeface="Calibri"/>
              </a:rPr>
              <a:t>Biases can also contribute to the work that we do in the research environment.</a:t>
            </a:r>
            <a:endParaRPr/>
          </a:p>
          <a:p>
            <a:pPr indent="0" lvl="0" marL="0" rtl="0" algn="l">
              <a:spcBef>
                <a:spcPts val="0"/>
              </a:spcBef>
              <a:spcAft>
                <a:spcPts val="0"/>
              </a:spcAft>
              <a:buNone/>
            </a:pPr>
            <a:r>
              <a:t/>
            </a:r>
            <a:endParaRPr b="0" i="0" sz="16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600" u="none" strike="noStrike">
                <a:solidFill>
                  <a:schemeClr val="dk1"/>
                </a:solidFill>
                <a:latin typeface="Calibri"/>
                <a:ea typeface="Calibri"/>
                <a:cs typeface="Calibri"/>
                <a:sym typeface="Calibri"/>
              </a:rPr>
              <a:t>Two-thirds of the women interviewed, and two-thirds of the women surveyed, reported having to prove themselves over and over again. three-fourths of black women did. (And few Asian-American women felt that the stereotype of Asian-Americans as good at science helped them; that stereotype may well chiefly benefit Asian-American men.)</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600" u="none" strike="noStrike">
                <a:solidFill>
                  <a:schemeClr val="dk1"/>
                </a:solidFill>
                <a:latin typeface="Calibri"/>
                <a:ea typeface="Calibri"/>
                <a:cs typeface="Calibri"/>
                <a:sym typeface="Calibri"/>
              </a:rPr>
              <a:t> More than a third (34.1%) of scientists surveyed reported feeling pressure to play a traditionally feminine role, with Asian Americans (40.9%) more likely than other groups of women to report this. About half of the scientists we surveyed (53.0%) reported backlash for displaying stereotypically “masculine” behaviors like speaking their minds directly or being decisive.</a:t>
            </a:r>
            <a:endParaRPr/>
          </a:p>
          <a:p>
            <a:pPr indent="0" lvl="0" marL="0" rtl="0" algn="l">
              <a:spcBef>
                <a:spcPts val="0"/>
              </a:spcBef>
              <a:spcAft>
                <a:spcPts val="0"/>
              </a:spcAft>
              <a:buNone/>
            </a:pPr>
            <a:r>
              <a:t/>
            </a:r>
            <a:endParaRPr b="0" i="0" sz="1600" u="none" strike="noStrike">
              <a:solidFill>
                <a:schemeClr val="dk1"/>
              </a:solidFill>
              <a:latin typeface="Calibri"/>
              <a:ea typeface="Calibri"/>
              <a:cs typeface="Calibri"/>
              <a:sym typeface="Calibri"/>
            </a:endParaRPr>
          </a:p>
          <a:p>
            <a:pPr indent="0" lvl="0" marL="0" rtl="0" algn="l">
              <a:spcBef>
                <a:spcPts val="0"/>
              </a:spcBef>
              <a:spcAft>
                <a:spcPts val="0"/>
              </a:spcAft>
              <a:buNone/>
            </a:pPr>
            <a:r>
              <a:t/>
            </a:r>
            <a:endParaRPr b="0" i="0" sz="16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600" u="none" strike="noStrike">
                <a:solidFill>
                  <a:schemeClr val="dk1"/>
                </a:solidFill>
                <a:latin typeface="Calibri"/>
                <a:ea typeface="Calibri"/>
                <a:cs typeface="Calibri"/>
                <a:sym typeface="Calibri"/>
              </a:rPr>
              <a:t>Nearly two-thirds of the scientists with children reported running into this form of bias, across all races and ethnic groups. Women felt they were competing with men who had stay-at-home wives, and that colleagues often assumed that they would lose their drive after they had children. “There is an assumption,” noted a black microbiologist, “that your career is more of a hobby than a career, and you’re only going to do it until you find a husband and/or have a family.”</a:t>
            </a:r>
            <a:endParaRPr/>
          </a:p>
          <a:p>
            <a:pPr indent="0" lvl="0" marL="0" rtl="0" algn="l">
              <a:spcBef>
                <a:spcPts val="0"/>
              </a:spcBef>
              <a:spcAft>
                <a:spcPts val="0"/>
              </a:spcAft>
              <a:buNone/>
            </a:pPr>
            <a:r>
              <a:t/>
            </a:r>
            <a:endParaRPr b="0" i="0" sz="16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600" u="none" strike="noStrike">
                <a:solidFill>
                  <a:schemeClr val="dk1"/>
                </a:solidFill>
                <a:latin typeface="Calibri"/>
                <a:ea typeface="Calibri"/>
                <a:cs typeface="Calibri"/>
                <a:sym typeface="Calibri"/>
              </a:rPr>
              <a:t>Our new study uncovered a fifth pattern of bias that seems to apply mainly to black and Latina women. On our survey, 42% of black women agreed that “I feel that socially engaging with my colleagues may negatively affect perceptions of my competence,” only slightly more often than Latinas (38%), Asian-American women (37%), and white women (32%) – but in our interviews, black women mostly mentioned this pattern. ISOLATION</a:t>
            </a:r>
            <a:endParaRPr/>
          </a:p>
          <a:p>
            <a:pPr indent="0" lvl="0" marL="0" rtl="0" algn="l">
              <a:spcBef>
                <a:spcPts val="0"/>
              </a:spcBef>
              <a:spcAft>
                <a:spcPts val="0"/>
              </a:spcAft>
              <a:buNone/>
            </a:pPr>
            <a:r>
              <a:t/>
            </a:r>
            <a:endParaRPr b="0" i="0" sz="16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lang="en-US"/>
              <a:t>https://</a:t>
            </a:r>
            <a:fld id="{00000000-1234-1234-1234-123412341234}" type="slidenum">
              <a:rPr lang="en-US"/>
              <a:t>‹#›</a:t>
            </a:fld>
            <a:r>
              <a:rPr lang="en-US"/>
              <a:t>/2015/03/the-5-biases-pushing-women-out-of-stem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Biases can also affect the scientific outcomes: As objective as we purport to be, several sociologists of science have found evidence that personal biases and judgements about team members, their identities, and our relationships can lead us to more easily accept or reject their scientific ideas and theories.</a:t>
            </a:r>
            <a:endParaRPr/>
          </a:p>
          <a:p>
            <a:pPr indent="0" lvl="0" marL="0" rtl="0" algn="l">
              <a:spcBef>
                <a:spcPts val="0"/>
              </a:spcBef>
              <a:spcAft>
                <a:spcPts val="0"/>
              </a:spcAft>
              <a:buNone/>
            </a:pPr>
            <a:r>
              <a:t/>
            </a:r>
            <a:endParaRPr/>
          </a:p>
        </p:txBody>
      </p:sp>
      <p:sp>
        <p:nvSpPr>
          <p:cNvPr id="315" name="Google Shape;31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p:nvPr>
            <p:ph idx="2" type="sldImg"/>
          </p:nvPr>
        </p:nvSpPr>
        <p:spPr>
          <a:xfrm>
            <a:off x="846138" y="1143000"/>
            <a:ext cx="4210050" cy="2368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100"/>
              <a:buFont typeface="Arial"/>
              <a:buChar char="•"/>
            </a:pPr>
            <a:r>
              <a:rPr b="1" lang="en-US" sz="1100">
                <a:latin typeface="Avenir"/>
                <a:ea typeface="Avenir"/>
                <a:cs typeface="Avenir"/>
                <a:sym typeface="Avenir"/>
              </a:rPr>
              <a:t>Build Critical Self-Awareness</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Recognize and accept that you are susceptible to the influence of bias and assumptions and be motivated to change.</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Test your own biases using Implicit Association Test (IAT) or other assessments. (</a:t>
            </a:r>
            <a:r>
              <a:rPr lang="en-US" sz="1100" u="sng">
                <a:solidFill>
                  <a:schemeClr val="hlink"/>
                </a:solidFill>
                <a:latin typeface="Avenir"/>
                <a:ea typeface="Avenir"/>
                <a:cs typeface="Avenir"/>
                <a:sym typeface="Avenir"/>
                <a:hlinkClick r:id="rId2"/>
              </a:rPr>
              <a:t>https://implicit.harvard.edu/implicit/</a:t>
            </a:r>
            <a:r>
              <a:rPr lang="en-US" sz="1100">
                <a:latin typeface="Avenir"/>
                <a:ea typeface="Avenir"/>
                <a:cs typeface="Avenir"/>
                <a:sym typeface="Avenir"/>
              </a:rPr>
              <a:t>)</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Pay attention to your triggers and know the conditions that activate your biases.</a:t>
            </a:r>
            <a:endParaRPr/>
          </a:p>
          <a:p>
            <a:pPr indent="-285750" lvl="0" marL="285750" rtl="0" algn="l">
              <a:spcBef>
                <a:spcPts val="0"/>
              </a:spcBef>
              <a:spcAft>
                <a:spcPts val="0"/>
              </a:spcAft>
              <a:buClr>
                <a:schemeClr val="dk1"/>
              </a:buClr>
              <a:buSzPts val="1100"/>
              <a:buFont typeface="Arial"/>
              <a:buChar char="•"/>
            </a:pPr>
            <a:r>
              <a:rPr b="1" lang="en-US" sz="1100">
                <a:latin typeface="Avenir"/>
                <a:ea typeface="Avenir"/>
                <a:cs typeface="Avenir"/>
                <a:sym typeface="Avenir"/>
              </a:rPr>
              <a:t>Practice De-biasing Techniques</a:t>
            </a:r>
            <a:endParaRPr/>
          </a:p>
          <a:p>
            <a:pPr indent="-285750" lvl="1" marL="742950" rtl="0" algn="l">
              <a:spcBef>
                <a:spcPts val="0"/>
              </a:spcBef>
              <a:spcAft>
                <a:spcPts val="0"/>
              </a:spcAft>
              <a:buClr>
                <a:schemeClr val="dk1"/>
              </a:buClr>
              <a:buSzPts val="1100"/>
              <a:buFont typeface="Arial"/>
              <a:buChar char="•"/>
            </a:pPr>
            <a:r>
              <a:rPr b="1" lang="en-US" sz="1100">
                <a:latin typeface="Avenir"/>
                <a:ea typeface="Avenir"/>
                <a:cs typeface="Avenir"/>
                <a:sym typeface="Avenir"/>
              </a:rPr>
              <a:t>Re-Association </a:t>
            </a:r>
            <a:r>
              <a:rPr lang="en-US" sz="1100">
                <a:latin typeface="Avenir"/>
                <a:ea typeface="Avenir"/>
                <a:cs typeface="Avenir"/>
                <a:sym typeface="Avenir"/>
              </a:rPr>
              <a:t>(Stereotype Replacement)</a:t>
            </a:r>
            <a:endParaRPr/>
          </a:p>
          <a:p>
            <a:pPr indent="-285750" lvl="1" marL="742950" rtl="0" algn="l">
              <a:spcBef>
                <a:spcPts val="0"/>
              </a:spcBef>
              <a:spcAft>
                <a:spcPts val="0"/>
              </a:spcAft>
              <a:buClr>
                <a:schemeClr val="dk1"/>
              </a:buClr>
              <a:buSzPts val="1100"/>
              <a:buFont typeface="Arial"/>
              <a:buChar char="•"/>
            </a:pPr>
            <a:r>
              <a:rPr b="1" lang="en-US" sz="1100">
                <a:latin typeface="Avenir"/>
                <a:ea typeface="Avenir"/>
                <a:cs typeface="Avenir"/>
                <a:sym typeface="Avenir"/>
              </a:rPr>
              <a:t>Refuting</a:t>
            </a:r>
            <a:r>
              <a:rPr lang="en-US" sz="1100">
                <a:latin typeface="Avenir"/>
                <a:ea typeface="Avenir"/>
                <a:cs typeface="Avenir"/>
                <a:sym typeface="Avenir"/>
              </a:rPr>
              <a:t> (Counter-Stereotypic Imaging)</a:t>
            </a:r>
            <a:endParaRPr/>
          </a:p>
          <a:p>
            <a:pPr indent="-285750" lvl="1" marL="742950" rtl="0" algn="l">
              <a:spcBef>
                <a:spcPts val="0"/>
              </a:spcBef>
              <a:spcAft>
                <a:spcPts val="0"/>
              </a:spcAft>
              <a:buClr>
                <a:schemeClr val="dk1"/>
              </a:buClr>
              <a:buSzPts val="1100"/>
              <a:buFont typeface="Arial"/>
              <a:buChar char="•"/>
            </a:pPr>
            <a:r>
              <a:rPr b="1" lang="en-US" sz="1100">
                <a:latin typeface="Avenir"/>
                <a:ea typeface="Avenir"/>
                <a:cs typeface="Avenir"/>
                <a:sym typeface="Avenir"/>
              </a:rPr>
              <a:t>Perspective-Taking</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Increasing Opportunities for Positive Contact</a:t>
            </a:r>
            <a:endParaRPr/>
          </a:p>
          <a:p>
            <a:pPr indent="-342900" lvl="0" marL="342900" rtl="0" algn="l">
              <a:spcBef>
                <a:spcPts val="0"/>
              </a:spcBef>
              <a:spcAft>
                <a:spcPts val="0"/>
              </a:spcAft>
              <a:buClr>
                <a:schemeClr val="dk1"/>
              </a:buClr>
              <a:buSzPts val="1100"/>
              <a:buFont typeface="Arial"/>
              <a:buChar char="•"/>
            </a:pPr>
            <a:r>
              <a:rPr b="1" lang="en-US" sz="1100">
                <a:latin typeface="Avenir"/>
                <a:ea typeface="Avenir"/>
                <a:cs typeface="Avenir"/>
                <a:sym typeface="Avenir"/>
              </a:rPr>
              <a:t>Avoid Your Triggers for “Biased” Decision-making</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Doubt Your Own Objectivity</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Improve Conditions of Decision-making</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Rely on Data</a:t>
            </a:r>
            <a:endParaRPr/>
          </a:p>
          <a:p>
            <a:pPr indent="-285750" lvl="0" marL="285750" rtl="0" algn="l">
              <a:spcBef>
                <a:spcPts val="0"/>
              </a:spcBef>
              <a:spcAft>
                <a:spcPts val="0"/>
              </a:spcAft>
              <a:buClr>
                <a:schemeClr val="dk1"/>
              </a:buClr>
              <a:buSzPts val="1100"/>
              <a:buFont typeface="Arial"/>
              <a:buChar char="•"/>
            </a:pPr>
            <a:r>
              <a:rPr b="1" lang="en-US" sz="1100">
                <a:latin typeface="Avenir"/>
                <a:ea typeface="Avenir"/>
                <a:cs typeface="Avenir"/>
                <a:sym typeface="Avenir"/>
              </a:rPr>
              <a:t>Create Opportunity and Accountability for Optimal Decision-Making </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Clarity in criteria and how to evaluate performance before evaluation.</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Empower an advocate for best practices/processes</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Be consistent and apply criteria to all candidates</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Allow for anonymous voting (when possible)</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Articulate the reasoning for every decision</a:t>
            </a:r>
            <a:endParaRPr/>
          </a:p>
          <a:p>
            <a:pPr indent="-285750" lvl="1" marL="742950" rtl="0" algn="l">
              <a:spcBef>
                <a:spcPts val="0"/>
              </a:spcBef>
              <a:spcAft>
                <a:spcPts val="0"/>
              </a:spcAft>
              <a:buClr>
                <a:schemeClr val="dk1"/>
              </a:buClr>
              <a:buSzPts val="1100"/>
              <a:buFont typeface="Arial"/>
              <a:buChar char="•"/>
            </a:pPr>
            <a:r>
              <a:rPr lang="en-US" sz="1100">
                <a:latin typeface="Avenir"/>
                <a:ea typeface="Avenir"/>
                <a:cs typeface="Avenir"/>
                <a:sym typeface="Avenir"/>
              </a:rPr>
              <a:t>Include diverse representation of voices with decision-making authority in all processes</a:t>
            </a:r>
            <a:endParaRPr/>
          </a:p>
          <a:p>
            <a:pPr indent="0" lvl="0" marL="0" rtl="0" algn="l">
              <a:spcBef>
                <a:spcPts val="0"/>
              </a:spcBef>
              <a:spcAft>
                <a:spcPts val="0"/>
              </a:spcAft>
              <a:buNone/>
            </a:pPr>
            <a:r>
              <a:t/>
            </a:r>
            <a:endParaRPr/>
          </a:p>
        </p:txBody>
      </p:sp>
      <p:sp>
        <p:nvSpPr>
          <p:cNvPr id="324" name="Google Shape;3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33361" rtl="0" algn="l">
              <a:spcBef>
                <a:spcPts val="0"/>
              </a:spcBef>
              <a:spcAft>
                <a:spcPts val="0"/>
              </a:spcAft>
              <a:buClr>
                <a:schemeClr val="accent2"/>
              </a:buClr>
              <a:buSzPts val="2987"/>
              <a:buFont typeface="Avenir"/>
              <a:buNone/>
            </a:pPr>
            <a:r>
              <a:rPr b="1" lang="en-US" sz="1100">
                <a:solidFill>
                  <a:schemeClr val="accent2"/>
                </a:solidFill>
                <a:latin typeface="Avenir"/>
                <a:ea typeface="Avenir"/>
                <a:cs typeface="Avenir"/>
                <a:sym typeface="Avenir"/>
              </a:rPr>
              <a:t>Facilitate psychological safety: </a:t>
            </a:r>
            <a:endParaRPr/>
          </a:p>
          <a:p>
            <a:pPr indent="-321456" lvl="1" marL="776275" rtl="0" algn="l">
              <a:spcBef>
                <a:spcPts val="0"/>
              </a:spcBef>
              <a:spcAft>
                <a:spcPts val="0"/>
              </a:spcAft>
              <a:buNone/>
            </a:pPr>
            <a:r>
              <a:rPr b="1" lang="en-US" sz="1100">
                <a:latin typeface="Avenir"/>
                <a:ea typeface="Avenir"/>
                <a:cs typeface="Avenir"/>
                <a:sym typeface="Avenir"/>
              </a:rPr>
              <a:t>Supports risk taking and learning from errors and the development of innovative solutions.</a:t>
            </a:r>
            <a:endParaRPr/>
          </a:p>
          <a:p>
            <a:pPr indent="-321456" lvl="1" marL="776275" rtl="0" algn="l">
              <a:spcBef>
                <a:spcPts val="0"/>
              </a:spcBef>
              <a:spcAft>
                <a:spcPts val="0"/>
              </a:spcAft>
              <a:buNone/>
            </a:pPr>
            <a:r>
              <a:rPr b="1" lang="en-US" sz="1100">
                <a:latin typeface="Avenir"/>
                <a:ea typeface="Avenir"/>
                <a:cs typeface="Avenir"/>
                <a:sym typeface="Avenir"/>
              </a:rPr>
              <a:t>How? Normalize failure; establish a process to discuss and learn from failure</a:t>
            </a:r>
            <a:endParaRPr/>
          </a:p>
          <a:p>
            <a:pPr indent="-321456" lvl="1" marL="776275" rtl="0" algn="l">
              <a:spcBef>
                <a:spcPts val="0"/>
              </a:spcBef>
              <a:spcAft>
                <a:spcPts val="0"/>
              </a:spcAft>
              <a:buNone/>
            </a:pPr>
            <a:r>
              <a:t/>
            </a:r>
            <a:endParaRPr b="1" sz="1100">
              <a:latin typeface="Avenir"/>
              <a:ea typeface="Avenir"/>
              <a:cs typeface="Avenir"/>
              <a:sym typeface="Avenir"/>
            </a:endParaRPr>
          </a:p>
          <a:p>
            <a:pPr indent="0" lvl="0" marL="133361" rtl="0" algn="l">
              <a:spcBef>
                <a:spcPts val="0"/>
              </a:spcBef>
              <a:spcAft>
                <a:spcPts val="0"/>
              </a:spcAft>
              <a:buClr>
                <a:schemeClr val="accent2"/>
              </a:buClr>
              <a:buSzPts val="2987"/>
              <a:buFont typeface="Avenir"/>
              <a:buNone/>
            </a:pPr>
            <a:r>
              <a:rPr b="1" lang="en-US" sz="1100">
                <a:solidFill>
                  <a:schemeClr val="accent2"/>
                </a:solidFill>
                <a:latin typeface="Avenir"/>
                <a:ea typeface="Avenir"/>
                <a:cs typeface="Avenir"/>
                <a:sym typeface="Avenir"/>
              </a:rPr>
              <a:t>Encourage inclusive behaviors:</a:t>
            </a:r>
            <a:endParaRPr/>
          </a:p>
          <a:p>
            <a:pPr indent="-321456" lvl="1" marL="776275" rtl="0" algn="l">
              <a:lnSpc>
                <a:spcPct val="100000"/>
              </a:lnSpc>
              <a:spcBef>
                <a:spcPts val="0"/>
              </a:spcBef>
              <a:spcAft>
                <a:spcPts val="0"/>
              </a:spcAft>
              <a:buNone/>
            </a:pPr>
            <a:r>
              <a:rPr b="1" lang="en-US" sz="1100">
                <a:latin typeface="Avenir"/>
                <a:ea typeface="Avenir"/>
                <a:cs typeface="Avenir"/>
                <a:sym typeface="Avenir"/>
              </a:rPr>
              <a:t>Develop a code of conduct that describes what exclusionary behaviors look like.</a:t>
            </a:r>
            <a:endParaRPr/>
          </a:p>
          <a:p>
            <a:pPr indent="-321456" lvl="1" marL="776275" rtl="0" algn="l">
              <a:lnSpc>
                <a:spcPct val="100000"/>
              </a:lnSpc>
              <a:spcBef>
                <a:spcPts val="800"/>
              </a:spcBef>
              <a:spcAft>
                <a:spcPts val="0"/>
              </a:spcAft>
              <a:buNone/>
            </a:pPr>
            <a:r>
              <a:rPr b="1" lang="en-US" sz="1100">
                <a:latin typeface="Avenir"/>
                <a:ea typeface="Avenir"/>
                <a:cs typeface="Avenir"/>
                <a:sym typeface="Avenir"/>
              </a:rPr>
              <a:t>Create team tenets around how exclusionary or discriminatory behaviors will be handled.</a:t>
            </a:r>
            <a:endParaRPr/>
          </a:p>
          <a:p>
            <a:pPr indent="-321456" lvl="1" marL="776275" rtl="0" algn="l">
              <a:spcBef>
                <a:spcPts val="800"/>
              </a:spcBef>
              <a:spcAft>
                <a:spcPts val="0"/>
              </a:spcAft>
              <a:buNone/>
            </a:pPr>
            <a:r>
              <a:t/>
            </a:r>
            <a:endParaRPr b="1" sz="2800">
              <a:latin typeface="Avenir"/>
              <a:ea typeface="Avenir"/>
              <a:cs typeface="Avenir"/>
              <a:sym typeface="Aveni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33361" rtl="0" algn="l">
              <a:spcBef>
                <a:spcPts val="0"/>
              </a:spcBef>
              <a:spcAft>
                <a:spcPts val="0"/>
              </a:spcAft>
              <a:buClr>
                <a:schemeClr val="accent2"/>
              </a:buClr>
              <a:buSzPts val="2987"/>
              <a:buFont typeface="Avenir"/>
              <a:buNone/>
            </a:pPr>
            <a:r>
              <a:rPr b="1" lang="en-US" sz="1100">
                <a:solidFill>
                  <a:schemeClr val="accent2"/>
                </a:solidFill>
                <a:latin typeface="Avenir"/>
                <a:ea typeface="Avenir"/>
                <a:cs typeface="Avenir"/>
                <a:sym typeface="Avenir"/>
              </a:rPr>
              <a:t>Facilitate psychological safety: </a:t>
            </a:r>
            <a:endParaRPr/>
          </a:p>
          <a:p>
            <a:pPr indent="-321456" lvl="1" marL="776275" rtl="0" algn="l">
              <a:spcBef>
                <a:spcPts val="0"/>
              </a:spcBef>
              <a:spcAft>
                <a:spcPts val="0"/>
              </a:spcAft>
              <a:buNone/>
            </a:pPr>
            <a:r>
              <a:rPr b="1" lang="en-US" sz="1100">
                <a:latin typeface="Avenir"/>
                <a:ea typeface="Avenir"/>
                <a:cs typeface="Avenir"/>
                <a:sym typeface="Avenir"/>
              </a:rPr>
              <a:t>Shared perception among team members that they will not be embarrassed, rejected, or punished for speaking up with ideas, questions, concerns, or mistakes. Supports risk taking and learning from errors and the development of innovative solutions.</a:t>
            </a:r>
            <a:endParaRPr/>
          </a:p>
          <a:p>
            <a:pPr indent="-321456" lvl="1" marL="776275" rtl="0" algn="l">
              <a:spcBef>
                <a:spcPts val="0"/>
              </a:spcBef>
              <a:spcAft>
                <a:spcPts val="0"/>
              </a:spcAft>
              <a:buNone/>
            </a:pPr>
            <a:r>
              <a:t/>
            </a:r>
            <a:endParaRPr b="1" sz="1100">
              <a:latin typeface="Avenir"/>
              <a:ea typeface="Avenir"/>
              <a:cs typeface="Avenir"/>
              <a:sym typeface="Avenir"/>
            </a:endParaRPr>
          </a:p>
          <a:p>
            <a:pPr indent="-321456" lvl="1" marL="776275" rtl="0" algn="l">
              <a:spcBef>
                <a:spcPts val="0"/>
              </a:spcBef>
              <a:spcAft>
                <a:spcPts val="0"/>
              </a:spcAft>
              <a:buNone/>
            </a:pPr>
            <a:r>
              <a:rPr b="1" lang="en-US" sz="1100">
                <a:latin typeface="Avenir"/>
                <a:ea typeface="Avenir"/>
                <a:cs typeface="Avenir"/>
                <a:sym typeface="Avenir"/>
              </a:rPr>
              <a:t>Edmonson (1999)</a:t>
            </a:r>
            <a:endParaRPr/>
          </a:p>
          <a:p>
            <a:pPr indent="-321456" lvl="1" marL="776275" rtl="0" algn="l">
              <a:spcBef>
                <a:spcPts val="0"/>
              </a:spcBef>
              <a:spcAft>
                <a:spcPts val="0"/>
              </a:spcAft>
              <a:buNone/>
            </a:pPr>
            <a:r>
              <a:rPr b="1" lang="en-US" sz="1100">
                <a:latin typeface="Avenir"/>
                <a:ea typeface="Avenir"/>
                <a:cs typeface="Avenir"/>
                <a:sym typeface="Avenir"/>
              </a:rPr>
              <a:t>Edmonson &amp; Nembhard, 2009</a:t>
            </a:r>
            <a:endParaRPr/>
          </a:p>
          <a:p>
            <a:pPr indent="-321456" lvl="1" marL="776275" rtl="0" algn="l">
              <a:spcBef>
                <a:spcPts val="0"/>
              </a:spcBef>
              <a:spcAft>
                <a:spcPts val="0"/>
              </a:spcAft>
              <a:buNone/>
            </a:pPr>
            <a:r>
              <a:rPr b="1" lang="en-US" sz="1100">
                <a:latin typeface="Avenir"/>
                <a:ea typeface="Avenir"/>
                <a:cs typeface="Avenir"/>
                <a:sym typeface="Avenir"/>
              </a:rPr>
              <a:t>Bell &amp; Kozlowski (2011)</a:t>
            </a:r>
            <a:endParaRPr/>
          </a:p>
          <a:p>
            <a:pPr indent="-321456" lvl="1" marL="776275" rtl="0" algn="l">
              <a:spcBef>
                <a:spcPts val="0"/>
              </a:spcBef>
              <a:spcAft>
                <a:spcPts val="0"/>
              </a:spcAft>
              <a:buNone/>
            </a:pPr>
            <a:r>
              <a:rPr b="1" lang="en-US" sz="1100">
                <a:latin typeface="Avenir"/>
                <a:ea typeface="Avenir"/>
                <a:cs typeface="Avenir"/>
                <a:sym typeface="Avenir"/>
              </a:rPr>
              <a:t>Bell et al (2011)</a:t>
            </a:r>
            <a:endParaRPr/>
          </a:p>
          <a:p>
            <a:pPr indent="-321456" lvl="1" marL="776275" rtl="0" algn="l">
              <a:spcBef>
                <a:spcPts val="0"/>
              </a:spcBef>
              <a:spcAft>
                <a:spcPts val="0"/>
              </a:spcAft>
              <a:buNone/>
            </a:pPr>
            <a:r>
              <a:rPr b="1" lang="en-US" sz="1100">
                <a:latin typeface="Avenir"/>
                <a:ea typeface="Avenir"/>
                <a:cs typeface="Avenir"/>
                <a:sym typeface="Avenir"/>
              </a:rPr>
              <a:t>Hall et al. 2012a</a:t>
            </a:r>
            <a:endParaRPr/>
          </a:p>
          <a:p>
            <a:pPr indent="-321456" lvl="1" marL="776275" rtl="0" algn="l">
              <a:spcBef>
                <a:spcPts val="0"/>
              </a:spcBef>
              <a:spcAft>
                <a:spcPts val="0"/>
              </a:spcAft>
              <a:buNone/>
            </a:pPr>
            <a:r>
              <a:t/>
            </a:r>
            <a:endParaRPr b="1" sz="1100">
              <a:latin typeface="Avenir"/>
              <a:ea typeface="Avenir"/>
              <a:cs typeface="Avenir"/>
              <a:sym typeface="Avenir"/>
            </a:endParaRPr>
          </a:p>
          <a:p>
            <a:pPr indent="0" lvl="0" marL="133361" rtl="0" algn="l">
              <a:spcBef>
                <a:spcPts val="0"/>
              </a:spcBef>
              <a:spcAft>
                <a:spcPts val="0"/>
              </a:spcAft>
              <a:buClr>
                <a:schemeClr val="accent2"/>
              </a:buClr>
              <a:buSzPts val="2987"/>
              <a:buFont typeface="Avenir"/>
              <a:buNone/>
            </a:pPr>
            <a:r>
              <a:rPr b="1" lang="en-US" sz="1100">
                <a:solidFill>
                  <a:schemeClr val="accent2"/>
                </a:solidFill>
                <a:latin typeface="Avenir"/>
                <a:ea typeface="Avenir"/>
                <a:cs typeface="Avenir"/>
                <a:sym typeface="Avenir"/>
              </a:rPr>
              <a:t>Encourage inclusive behaviors:</a:t>
            </a:r>
            <a:endParaRPr/>
          </a:p>
          <a:p>
            <a:pPr indent="-321456" lvl="1" marL="776275" rtl="0" algn="l">
              <a:spcBef>
                <a:spcPts val="0"/>
              </a:spcBef>
              <a:spcAft>
                <a:spcPts val="0"/>
              </a:spcAft>
              <a:buNone/>
            </a:pPr>
            <a:r>
              <a:rPr b="1" lang="en-US" sz="1100">
                <a:latin typeface="Avenir"/>
                <a:ea typeface="Avenir"/>
                <a:cs typeface="Avenir"/>
                <a:sym typeface="Avenir"/>
              </a:rPr>
              <a:t>Ability to think with others</a:t>
            </a:r>
            <a:endParaRPr/>
          </a:p>
          <a:p>
            <a:pPr indent="-321456" lvl="1" marL="776275" rtl="0" algn="l">
              <a:spcBef>
                <a:spcPts val="0"/>
              </a:spcBef>
              <a:spcAft>
                <a:spcPts val="0"/>
              </a:spcAft>
              <a:buNone/>
            </a:pPr>
            <a:r>
              <a:rPr b="1" lang="en-US" sz="1100">
                <a:latin typeface="Avenir"/>
                <a:ea typeface="Avenir"/>
                <a:cs typeface="Avenir"/>
                <a:sym typeface="Avenir"/>
              </a:rPr>
              <a:t>Valuing the diverse ways people frame questions, process information and innovate new ideas. </a:t>
            </a:r>
            <a:endParaRPr/>
          </a:p>
          <a:p>
            <a:pPr indent="-321456" lvl="1" marL="776275" rtl="0" algn="l">
              <a:spcBef>
                <a:spcPts val="0"/>
              </a:spcBef>
              <a:spcAft>
                <a:spcPts val="0"/>
              </a:spcAft>
              <a:buNone/>
            </a:pPr>
            <a:r>
              <a:t/>
            </a:r>
            <a:endParaRPr b="1" sz="2800">
              <a:latin typeface="Avenir"/>
              <a:ea typeface="Avenir"/>
              <a:cs typeface="Avenir"/>
              <a:sym typeface="Aveni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1" marL="800100" rtl="0" algn="l">
              <a:spcBef>
                <a:spcPts val="0"/>
              </a:spcBef>
              <a:spcAft>
                <a:spcPts val="0"/>
              </a:spcAft>
              <a:buClr>
                <a:schemeClr val="dk1"/>
              </a:buClr>
              <a:buSzPts val="1200"/>
              <a:buFont typeface="Arial"/>
              <a:buChar char="•"/>
            </a:pPr>
            <a:r>
              <a:rPr b="1" lang="en-US" sz="1200">
                <a:latin typeface="Avenir"/>
                <a:ea typeface="Avenir"/>
                <a:cs typeface="Avenir"/>
                <a:sym typeface="Avenir"/>
              </a:rPr>
              <a:t>Recognize that STEM disciplines, despite valuing objectivity, are not value-neutral.</a:t>
            </a:r>
            <a:endParaRPr/>
          </a:p>
          <a:p>
            <a:pPr indent="-266700" lvl="0" marL="342900" rtl="0" algn="l">
              <a:spcBef>
                <a:spcPts val="0"/>
              </a:spcBef>
              <a:spcAft>
                <a:spcPts val="0"/>
              </a:spcAft>
              <a:buClr>
                <a:schemeClr val="dk1"/>
              </a:buClr>
              <a:buSzPts val="1200"/>
              <a:buFont typeface="Arial"/>
              <a:buNone/>
            </a:pPr>
            <a:r>
              <a:t/>
            </a:r>
            <a:endParaRPr b="1" sz="1200">
              <a:latin typeface="Avenir"/>
              <a:ea typeface="Avenir"/>
              <a:cs typeface="Avenir"/>
              <a:sym typeface="Avenir"/>
            </a:endParaRPr>
          </a:p>
          <a:p>
            <a:pPr indent="-342900" lvl="1" marL="800100" rtl="0" algn="l">
              <a:spcBef>
                <a:spcPts val="0"/>
              </a:spcBef>
              <a:spcAft>
                <a:spcPts val="0"/>
              </a:spcAft>
              <a:buClr>
                <a:schemeClr val="dk1"/>
              </a:buClr>
              <a:buSzPts val="1200"/>
              <a:buFont typeface="Arial"/>
              <a:buChar char="•"/>
            </a:pPr>
            <a:r>
              <a:rPr b="1" lang="en-US" sz="1200">
                <a:latin typeface="Avenir"/>
                <a:ea typeface="Avenir"/>
                <a:cs typeface="Avenir"/>
                <a:sym typeface="Avenir"/>
              </a:rPr>
              <a:t>Reckon with history of exclusion and discrimination, and the fact that sexism, racism, ableism, and other forms of oppression persist within society, the disciplines, and our institutions.</a:t>
            </a:r>
            <a:endParaRPr/>
          </a:p>
          <a:p>
            <a:pPr indent="-266700" lvl="0" marL="342900" rtl="0" algn="l">
              <a:spcBef>
                <a:spcPts val="0"/>
              </a:spcBef>
              <a:spcAft>
                <a:spcPts val="0"/>
              </a:spcAft>
              <a:buClr>
                <a:schemeClr val="dk1"/>
              </a:buClr>
              <a:buSzPts val="1200"/>
              <a:buFont typeface="Arial"/>
              <a:buNone/>
            </a:pPr>
            <a:r>
              <a:t/>
            </a:r>
            <a:endParaRPr b="1" sz="1200">
              <a:latin typeface="Avenir"/>
              <a:ea typeface="Avenir"/>
              <a:cs typeface="Avenir"/>
              <a:sym typeface="Avenir"/>
            </a:endParaRPr>
          </a:p>
          <a:p>
            <a:pPr indent="-342900" lvl="1" marL="800100" rtl="0" algn="l">
              <a:spcBef>
                <a:spcPts val="0"/>
              </a:spcBef>
              <a:spcAft>
                <a:spcPts val="0"/>
              </a:spcAft>
              <a:buClr>
                <a:schemeClr val="dk1"/>
              </a:buClr>
              <a:buSzPts val="1200"/>
              <a:buFont typeface="Arial"/>
              <a:buChar char="•"/>
            </a:pPr>
            <a:r>
              <a:rPr b="1" lang="en-US" sz="1200">
                <a:latin typeface="Avenir"/>
                <a:ea typeface="Avenir"/>
                <a:cs typeface="Avenir"/>
                <a:sym typeface="Avenir"/>
              </a:rPr>
              <a:t>Examine our own personal beliefs, biases, and stereotypes that may inadvertently shape how we interact with peers/colleagues and influence who we believe has the capacity to succeed.</a:t>
            </a:r>
            <a:endParaRPr/>
          </a:p>
          <a:p>
            <a:pPr indent="-266700" lvl="1" marL="800100" rtl="0" algn="l">
              <a:spcBef>
                <a:spcPts val="0"/>
              </a:spcBef>
              <a:spcAft>
                <a:spcPts val="0"/>
              </a:spcAft>
              <a:buClr>
                <a:schemeClr val="dk1"/>
              </a:buClr>
              <a:buSzPts val="1200"/>
              <a:buFont typeface="Arial"/>
              <a:buNone/>
            </a:pPr>
            <a:r>
              <a:t/>
            </a:r>
            <a:endParaRPr b="1" sz="1200">
              <a:latin typeface="Avenir"/>
              <a:ea typeface="Avenir"/>
              <a:cs typeface="Avenir"/>
              <a:sym typeface="Avenir"/>
            </a:endParaRPr>
          </a:p>
          <a:p>
            <a:pPr indent="0" lvl="0" marL="0" rtl="0" algn="l">
              <a:spcBef>
                <a:spcPts val="0"/>
              </a:spcBef>
              <a:spcAft>
                <a:spcPts val="0"/>
              </a:spcAft>
              <a:buNone/>
            </a:pPr>
            <a:r>
              <a:t/>
            </a:r>
            <a:endParaRPr b="1" sz="1200">
              <a:latin typeface="Helvetica Neue"/>
              <a:ea typeface="Helvetica Neue"/>
              <a:cs typeface="Helvetica Neue"/>
              <a:sym typeface="Helvetica Neue"/>
            </a:endParaRPr>
          </a:p>
          <a:p>
            <a:pPr indent="0" lvl="0" marL="0" rtl="0" algn="l">
              <a:spcBef>
                <a:spcPts val="0"/>
              </a:spcBef>
              <a:spcAft>
                <a:spcPts val="0"/>
              </a:spcAft>
              <a:buNone/>
            </a:pPr>
            <a:r>
              <a:rPr b="1" lang="en-US" sz="1200">
                <a:latin typeface="Helvetica Neue"/>
                <a:ea typeface="Helvetica Neue"/>
                <a:cs typeface="Helvetica Neue"/>
                <a:sym typeface="Helvetica Neue"/>
              </a:rPr>
              <a:t>Microaggressions:</a:t>
            </a:r>
            <a:endParaRPr/>
          </a:p>
          <a:p>
            <a:pPr indent="0" lvl="0" marL="0" rtl="0" algn="l">
              <a:spcBef>
                <a:spcPts val="0"/>
              </a:spcBef>
              <a:spcAft>
                <a:spcPts val="0"/>
              </a:spcAft>
              <a:buNone/>
            </a:pPr>
            <a:r>
              <a:rPr lang="en-US" sz="1200">
                <a:latin typeface="Helvetica Neue"/>
                <a:ea typeface="Helvetica Neue"/>
                <a:cs typeface="Helvetica Neue"/>
                <a:sym typeface="Helvetica Neue"/>
              </a:rPr>
              <a:t>Intentional or unintentional brief exchanges that communicate hostile, derogatory, negative slights and insults that result in harmful or unpleasant psychological influence on an individual or group. </a:t>
            </a:r>
            <a:endParaRPr/>
          </a:p>
          <a:p>
            <a:pPr indent="0" lvl="0" marL="0" rtl="0" algn="l">
              <a:spcBef>
                <a:spcPts val="0"/>
              </a:spcBef>
              <a:spcAft>
                <a:spcPts val="0"/>
              </a:spcAft>
              <a:buNone/>
            </a:pPr>
            <a:r>
              <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b="1" sz="1200">
              <a:latin typeface="Helvetica Neue"/>
              <a:ea typeface="Helvetica Neue"/>
              <a:cs typeface="Helvetica Neue"/>
              <a:sym typeface="Helvetica Neue"/>
            </a:endParaRPr>
          </a:p>
          <a:p>
            <a:pPr indent="0" lvl="0" marL="0" rtl="0" algn="l">
              <a:spcBef>
                <a:spcPts val="0"/>
              </a:spcBef>
              <a:spcAft>
                <a:spcPts val="0"/>
              </a:spcAft>
              <a:buNone/>
            </a:pPr>
            <a:r>
              <a:rPr b="1" lang="en-US" sz="1200">
                <a:latin typeface="Helvetica Neue"/>
                <a:ea typeface="Helvetica Neue"/>
                <a:cs typeface="Helvetica Neue"/>
                <a:sym typeface="Helvetica Neue"/>
              </a:rPr>
              <a:t>Microinvalidations: </a:t>
            </a:r>
            <a:endParaRPr/>
          </a:p>
          <a:p>
            <a:pPr indent="0" lvl="0" marL="0" rtl="0" algn="l">
              <a:spcBef>
                <a:spcPts val="0"/>
              </a:spcBef>
              <a:spcAft>
                <a:spcPts val="0"/>
              </a:spcAft>
              <a:buNone/>
            </a:pPr>
            <a:r>
              <a:rPr lang="en-US" sz="1200">
                <a:latin typeface="Helvetica Neue"/>
                <a:ea typeface="Helvetica Neue"/>
                <a:cs typeface="Helvetica Neue"/>
                <a:sym typeface="Helvetica Neue"/>
              </a:rPr>
              <a:t>Verbal remarks or behaviors that exclude, negate, or nullify the psychological thoughts, feelings, or experiential reality of a minoritized person.</a:t>
            </a:r>
            <a:endParaRPr/>
          </a:p>
          <a:p>
            <a:pPr indent="0" lvl="0" marL="0" rtl="0" algn="l">
              <a:spcBef>
                <a:spcPts val="0"/>
              </a:spcBef>
              <a:spcAft>
                <a:spcPts val="0"/>
              </a:spcAft>
              <a:buNone/>
            </a:pPr>
            <a:r>
              <a:t/>
            </a:r>
            <a:endParaRPr sz="1200"/>
          </a:p>
          <a:p>
            <a:pPr indent="0" lvl="0" marL="0" rtl="0" algn="l">
              <a:lnSpc>
                <a:spcPct val="100000"/>
              </a:lnSpc>
              <a:spcBef>
                <a:spcPts val="0"/>
              </a:spcBef>
              <a:spcAft>
                <a:spcPts val="0"/>
              </a:spcAft>
              <a:buNone/>
            </a:pPr>
            <a:r>
              <a:rPr lang="en-US" sz="1200"/>
              <a:t>“Some of my best friends are…”</a:t>
            </a:r>
            <a:endParaRPr/>
          </a:p>
          <a:p>
            <a:pPr indent="0" lvl="0" marL="0" rtl="0" algn="l">
              <a:lnSpc>
                <a:spcPct val="100000"/>
              </a:lnSpc>
              <a:spcBef>
                <a:spcPts val="1200"/>
              </a:spcBef>
              <a:spcAft>
                <a:spcPts val="0"/>
              </a:spcAft>
              <a:buNone/>
            </a:pPr>
            <a:r>
              <a:rPr lang="en-US" sz="1200"/>
              <a:t>“I don’t think of you as…”</a:t>
            </a:r>
            <a:endParaRPr/>
          </a:p>
          <a:p>
            <a:pPr indent="0" lvl="0" marL="0" rtl="0" algn="l">
              <a:lnSpc>
                <a:spcPct val="100000"/>
              </a:lnSpc>
              <a:spcBef>
                <a:spcPts val="1200"/>
              </a:spcBef>
              <a:spcAft>
                <a:spcPts val="0"/>
              </a:spcAft>
              <a:buNone/>
            </a:pPr>
            <a:r>
              <a:rPr lang="en-US" sz="1200"/>
              <a:t>“It was only a joke! Don’t take things so seriously…”</a:t>
            </a:r>
            <a:endParaRPr/>
          </a:p>
          <a:p>
            <a:pPr indent="0" lvl="0" marL="0" rtl="0" algn="l">
              <a:lnSpc>
                <a:spcPct val="100000"/>
              </a:lnSpc>
              <a:spcBef>
                <a:spcPts val="1200"/>
              </a:spcBef>
              <a:spcAft>
                <a:spcPts val="0"/>
              </a:spcAft>
              <a:buNone/>
            </a:pPr>
            <a:r>
              <a:rPr lang="en-US" sz="1200"/>
              <a:t>“Where are you from? Where are you really from? “</a:t>
            </a:r>
            <a:endParaRPr/>
          </a:p>
          <a:p>
            <a:pPr indent="0" lvl="0" marL="0" rtl="0" algn="l">
              <a:lnSpc>
                <a:spcPct val="100000"/>
              </a:lnSpc>
              <a:spcBef>
                <a:spcPts val="1200"/>
              </a:spcBef>
              <a:spcAft>
                <a:spcPts val="0"/>
              </a:spcAft>
              <a:buNone/>
            </a:pPr>
            <a:r>
              <a:rPr lang="en-US" sz="1200"/>
              <a:t>“People with disabilities are courageous…” </a:t>
            </a:r>
            <a:endParaRPr/>
          </a:p>
          <a:p>
            <a:pPr indent="0" lvl="0" marL="0" rtl="0" algn="l">
              <a:lnSpc>
                <a:spcPct val="100000"/>
              </a:lnSpc>
              <a:spcBef>
                <a:spcPts val="1200"/>
              </a:spcBef>
              <a:spcAft>
                <a:spcPts val="0"/>
              </a:spcAft>
              <a:buNone/>
            </a:pPr>
            <a:r>
              <a:rPr lang="en-US" sz="1200"/>
              <a:t>“I don’t see difference/color…”</a:t>
            </a:r>
            <a:endParaRPr/>
          </a:p>
          <a:p>
            <a:pPr indent="0" lvl="0" marL="0" rtl="0" algn="l">
              <a:lnSpc>
                <a:spcPct val="100000"/>
              </a:lnSpc>
              <a:spcBef>
                <a:spcPts val="1200"/>
              </a:spcBef>
              <a:spcAft>
                <a:spcPts val="0"/>
              </a:spcAft>
              <a:buNone/>
            </a:pPr>
            <a:r>
              <a:rPr lang="en-US" sz="1200"/>
              <a:t>“You speak good English…”</a:t>
            </a:r>
            <a:endParaRPr/>
          </a:p>
          <a:p>
            <a:pPr indent="0" lvl="0" marL="0" rtl="0" algn="l">
              <a:lnSpc>
                <a:spcPct val="100000"/>
              </a:lnSpc>
              <a:spcBef>
                <a:spcPts val="1200"/>
              </a:spcBef>
              <a:spcAft>
                <a:spcPts val="0"/>
              </a:spcAft>
              <a:buNone/>
            </a:pPr>
            <a:r>
              <a:rPr lang="en-US" sz="1200"/>
              <a:t>“You people...”</a:t>
            </a:r>
            <a:endParaRPr/>
          </a:p>
          <a:p>
            <a:pPr indent="0" lvl="0" marL="0" rtl="0" algn="l">
              <a:lnSpc>
                <a:spcPct val="100000"/>
              </a:lnSpc>
              <a:spcBef>
                <a:spcPts val="1200"/>
              </a:spcBef>
              <a:spcAft>
                <a:spcPts val="0"/>
              </a:spcAft>
              <a:buNone/>
            </a:pPr>
            <a:r>
              <a:rPr lang="en-US" sz="1200"/>
              <a:t>Imitating accents or dialects </a:t>
            </a:r>
            <a:endParaRPr/>
          </a:p>
          <a:p>
            <a:pPr indent="0" lvl="0" marL="0" rtl="0" algn="l">
              <a:spcBef>
                <a:spcPts val="1200"/>
              </a:spcBef>
              <a:spcAft>
                <a:spcPts val="0"/>
              </a:spcAft>
              <a:buNone/>
            </a:pPr>
            <a:r>
              <a:t/>
            </a:r>
            <a:endParaRPr/>
          </a:p>
        </p:txBody>
      </p:sp>
      <p:sp>
        <p:nvSpPr>
          <p:cNvPr id="383" name="Google Shape;38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Why is this topic relevant? Team science is on the rise due to the benefits associated with this collaborative approach.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Benefits: investigation of multifaceted problems; greater scientific expertise; more advanced instrumentation; productivity; specialists for specific tasks; Diversity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Challenges: More time needed for communication and coordination of work; multiple (perhaps misaligned, competing) goals; dynamic group (entering and exiting team); task interdependence and potential for conflict; Diversity</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Your role is to engage </a:t>
            </a:r>
            <a:endParaRPr/>
          </a:p>
          <a:p>
            <a:pPr indent="0" lvl="0" marL="0" rtl="0" algn="l">
              <a:spcBef>
                <a:spcPts val="0"/>
              </a:spcBef>
              <a:spcAft>
                <a:spcPts val="0"/>
              </a:spcAft>
              <a:buNone/>
            </a:pPr>
            <a:r>
              <a:rPr lang="en-US"/>
              <a:t>Engage publicy – </a:t>
            </a:r>
            <a:endParaRPr/>
          </a:p>
          <a:p>
            <a:pPr indent="0" lvl="0" marL="0" rtl="0" algn="l">
              <a:spcBef>
                <a:spcPts val="0"/>
              </a:spcBef>
              <a:spcAft>
                <a:spcPts val="0"/>
              </a:spcAft>
              <a:buNone/>
            </a:pPr>
            <a:r>
              <a:rPr lang="en-US"/>
              <a:t>Speak with someone more privately at another point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May look different – </a:t>
            </a:r>
            <a:endParaRPr/>
          </a:p>
          <a:p>
            <a:pPr indent="0" lvl="0" marL="0" rtl="0" algn="l">
              <a:spcBef>
                <a:spcPts val="0"/>
              </a:spcBef>
              <a:spcAft>
                <a:spcPts val="0"/>
              </a:spcAft>
              <a:buNone/>
            </a:pPr>
            <a:r>
              <a:rPr lang="en-US"/>
              <a:t>We want to offer you some approaches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Judgement call on when to say thsese publicly or privately </a:t>
            </a:r>
            <a:endParaRPr/>
          </a:p>
          <a:p>
            <a:pPr indent="-291510" lvl="0" marL="291510" rtl="0" algn="l">
              <a:spcBef>
                <a:spcPts val="0"/>
              </a:spcBef>
              <a:spcAft>
                <a:spcPts val="0"/>
              </a:spcAft>
              <a:buClr>
                <a:schemeClr val="dk1"/>
              </a:buClr>
              <a:buSzPts val="1000"/>
              <a:buFont typeface="Avenir"/>
              <a:buChar char="-"/>
            </a:pPr>
            <a:r>
              <a:rPr lang="en-US"/>
              <a:t>Immediacy of later? </a:t>
            </a:r>
            <a:endParaRPr/>
          </a:p>
          <a:p>
            <a:pPr indent="-224835" lvl="0" marL="291510" rtl="0" algn="l">
              <a:spcBef>
                <a:spcPts val="0"/>
              </a:spcBef>
              <a:spcAft>
                <a:spcPts val="0"/>
              </a:spcAft>
              <a:buClr>
                <a:schemeClr val="dk1"/>
              </a:buClr>
              <a:buSzPts val="1050"/>
              <a:buFont typeface="Avenir"/>
              <a:buNone/>
            </a:pPr>
            <a:r>
              <a:t/>
            </a:r>
            <a:endParaRPr/>
          </a:p>
          <a:p>
            <a:pPr indent="-224835" lvl="0" marL="291510" rtl="0" algn="l">
              <a:spcBef>
                <a:spcPts val="0"/>
              </a:spcBef>
              <a:spcAft>
                <a:spcPts val="0"/>
              </a:spcAft>
              <a:buClr>
                <a:schemeClr val="dk1"/>
              </a:buClr>
              <a:buSzPts val="1050"/>
              <a:buFont typeface="Avenir"/>
              <a:buNone/>
            </a:pPr>
            <a:r>
              <a:t/>
            </a:r>
            <a:endParaRPr/>
          </a:p>
          <a:p>
            <a:pPr indent="0" lvl="0" marL="0" rtl="0" algn="l">
              <a:spcBef>
                <a:spcPts val="0"/>
              </a:spcBef>
              <a:spcAft>
                <a:spcPts val="0"/>
              </a:spcAft>
              <a:buNone/>
            </a:pPr>
            <a:r>
              <a:rPr lang="en-US"/>
              <a:t>Keep these in mind for the scenarios that are coming up – see how they fit into your style </a:t>
            </a:r>
            <a:endParaRPr/>
          </a:p>
        </p:txBody>
      </p:sp>
      <p:sp>
        <p:nvSpPr>
          <p:cNvPr id="397" name="Google Shape;39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a:latin typeface="Calibri"/>
                <a:ea typeface="Calibri"/>
                <a:cs typeface="Calibri"/>
                <a:sym typeface="Calibri"/>
              </a:rPr>
              <a:t>Relationship conflicts involve disagreements among group members about</a:t>
            </a:r>
            <a:endParaRPr/>
          </a:p>
          <a:p>
            <a:pPr indent="0" lvl="0" marL="0" rtl="0" algn="l">
              <a:spcBef>
                <a:spcPts val="0"/>
              </a:spcBef>
              <a:spcAft>
                <a:spcPts val="0"/>
              </a:spcAft>
              <a:buNone/>
            </a:pPr>
            <a:r>
              <a:rPr i="0" lang="en-US">
                <a:latin typeface="Calibri"/>
                <a:ea typeface="Calibri"/>
                <a:cs typeface="Calibri"/>
                <a:sym typeface="Calibri"/>
              </a:rPr>
              <a:t>interpersonal issues, such as personality differences or differences in norms</a:t>
            </a:r>
            <a:endParaRPr/>
          </a:p>
          <a:p>
            <a:pPr indent="0" lvl="0" marL="0" rtl="0" algn="l">
              <a:spcBef>
                <a:spcPts val="0"/>
              </a:spcBef>
              <a:spcAft>
                <a:spcPts val="0"/>
              </a:spcAft>
              <a:buNone/>
            </a:pPr>
            <a:r>
              <a:rPr i="0" lang="en-US">
                <a:latin typeface="Calibri"/>
                <a:ea typeface="Calibri"/>
                <a:cs typeface="Calibri"/>
                <a:sym typeface="Calibri"/>
              </a:rPr>
              <a:t>and values. Task conflicts entail disagreements among group members</a:t>
            </a:r>
            <a:endParaRPr/>
          </a:p>
          <a:p>
            <a:pPr indent="0" lvl="0" marL="0" rtl="0" algn="l">
              <a:spcBef>
                <a:spcPts val="0"/>
              </a:spcBef>
              <a:spcAft>
                <a:spcPts val="0"/>
              </a:spcAft>
              <a:buNone/>
            </a:pPr>
            <a:r>
              <a:rPr i="0" lang="en-US">
                <a:latin typeface="Calibri"/>
                <a:ea typeface="Calibri"/>
                <a:cs typeface="Calibri"/>
                <a:sym typeface="Calibri"/>
              </a:rPr>
              <a:t>about the content and outcomes of the task being performed, whereas process</a:t>
            </a:r>
            <a:endParaRPr/>
          </a:p>
          <a:p>
            <a:pPr indent="0" lvl="0" marL="0" rtl="0" algn="l">
              <a:spcBef>
                <a:spcPts val="0"/>
              </a:spcBef>
              <a:spcAft>
                <a:spcPts val="0"/>
              </a:spcAft>
              <a:buNone/>
            </a:pPr>
            <a:r>
              <a:rPr i="0" lang="en-US">
                <a:latin typeface="Calibri"/>
                <a:ea typeface="Calibri"/>
                <a:cs typeface="Calibri"/>
                <a:sym typeface="Calibri"/>
              </a:rPr>
              <a:t>conflicts are disagreements among group members about the logistics</a:t>
            </a:r>
            <a:endParaRPr/>
          </a:p>
          <a:p>
            <a:pPr indent="0" lvl="0" marL="0" rtl="0" algn="l">
              <a:spcBef>
                <a:spcPts val="0"/>
              </a:spcBef>
              <a:spcAft>
                <a:spcPts val="0"/>
              </a:spcAft>
              <a:buNone/>
            </a:pPr>
            <a:r>
              <a:rPr i="0" lang="en-US">
                <a:latin typeface="Calibri"/>
                <a:ea typeface="Calibri"/>
                <a:cs typeface="Calibri"/>
                <a:sym typeface="Calibri"/>
              </a:rPr>
              <a:t>of task accomplishment, such as the delegation of tasks and responsibilities</a:t>
            </a:r>
            <a:endParaRPr/>
          </a:p>
          <a:p>
            <a:pPr indent="0" lvl="0" marL="0" rtl="0" algn="l">
              <a:spcBef>
                <a:spcPts val="0"/>
              </a:spcBef>
              <a:spcAft>
                <a:spcPts val="0"/>
              </a:spcAft>
              <a:buNone/>
            </a:pPr>
            <a:r>
              <a:rPr i="0" lang="en-US">
                <a:latin typeface="Calibri"/>
                <a:ea typeface="Calibri"/>
                <a:cs typeface="Calibri"/>
                <a:sym typeface="Calibri"/>
              </a:rPr>
              <a:t>(de Wit, Greer, and Jehn, 2012, p. 360).</a:t>
            </a:r>
            <a:endParaRPr/>
          </a:p>
          <a:p>
            <a:pPr indent="0" lvl="0" marL="0" rtl="0" algn="l">
              <a:spcBef>
                <a:spcPts val="0"/>
              </a:spcBef>
              <a:spcAft>
                <a:spcPts val="0"/>
              </a:spcAft>
              <a:buNone/>
            </a:pPr>
            <a:r>
              <a:t/>
            </a:r>
            <a:endParaRPr/>
          </a:p>
        </p:txBody>
      </p:sp>
      <p:sp>
        <p:nvSpPr>
          <p:cNvPr id="404" name="Google Shape;40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Reframing responsibility: Cultivating a research environment free from harassment, bias, and discrimination is a component of research integrity and ethical behavior.</a:t>
            </a:r>
            <a:endParaRPr/>
          </a:p>
          <a:p>
            <a:pPr indent="0" lvl="0" marL="0" rtl="0" algn="l">
              <a:spcBef>
                <a:spcPts val="0"/>
              </a:spcBef>
              <a:spcAft>
                <a:spcPts val="0"/>
              </a:spcAft>
              <a:buNone/>
            </a:pPr>
            <a:r>
              <a:rPr lang="en-US"/>
              <a:t>Training and education are a means to establishing a shared understanding of what is meant by harassment. </a:t>
            </a:r>
            <a:endParaRPr/>
          </a:p>
          <a:p>
            <a:pPr indent="0" lvl="0" marL="0" rtl="0" algn="l">
              <a:spcBef>
                <a:spcPts val="0"/>
              </a:spcBef>
              <a:spcAft>
                <a:spcPts val="0"/>
              </a:spcAft>
              <a:buNone/>
            </a:pPr>
            <a:r>
              <a:rPr lang="en-US"/>
              <a:t>Ensure team members are made fully aware and regularly reminded of institutional policies or codes of conduct with respect to harassment. </a:t>
            </a:r>
            <a:endParaRPr/>
          </a:p>
          <a:p>
            <a:pPr indent="0" lvl="0" marL="0" rtl="0" algn="l">
              <a:spcBef>
                <a:spcPts val="0"/>
              </a:spcBef>
              <a:spcAft>
                <a:spcPts val="0"/>
              </a:spcAft>
              <a:buNone/>
            </a:pPr>
            <a:r>
              <a:rPr lang="en-US"/>
              <a:t>Provide accessible and effective means for reporting in all settings (e.g., field sites, research centers, conference settings, etc.).</a:t>
            </a:r>
            <a:endParaRPr/>
          </a:p>
          <a:p>
            <a:pPr indent="0" lvl="0" marL="0" rtl="0" algn="l">
              <a:spcBef>
                <a:spcPts val="0"/>
              </a:spcBef>
              <a:spcAft>
                <a:spcPts val="0"/>
              </a:spcAft>
              <a:buNone/>
            </a:pPr>
            <a:r>
              <a:rPr lang="en-US"/>
              <a:t>Inform all team members of their right to report allegations or findings of harassment to funding agencies.</a:t>
            </a:r>
            <a:endParaRPr/>
          </a:p>
          <a:p>
            <a:pPr indent="0" lvl="0" marL="0" rtl="0" algn="l">
              <a:spcBef>
                <a:spcPts val="0"/>
              </a:spcBef>
              <a:spcAft>
                <a:spcPts val="0"/>
              </a:spcAft>
              <a:buNone/>
            </a:pPr>
            <a:r>
              <a:rPr lang="en-US"/>
              <a:t>Reporting practices entail protection from retaliation.</a:t>
            </a:r>
            <a:endParaRPr/>
          </a:p>
          <a:p>
            <a:pPr indent="0" lvl="0" marL="0" rtl="0" algn="l">
              <a:spcBef>
                <a:spcPts val="0"/>
              </a:spcBef>
              <a:spcAft>
                <a:spcPts val="0"/>
              </a:spcAft>
              <a:buNone/>
            </a:pPr>
            <a:r>
              <a:rPr lang="en-US"/>
              <a:t>Respond to allegations promptly: Ensure safety, due diligence in investigating allegations, and undertaking appropriate sanctions in the event of findings.</a:t>
            </a:r>
            <a:endParaRPr/>
          </a:p>
          <a:p>
            <a:pPr indent="0" lvl="0" marL="0" rtl="0" algn="l">
              <a:spcBef>
                <a:spcPts val="0"/>
              </a:spcBef>
              <a:spcAft>
                <a:spcPts val="0"/>
              </a:spcAft>
              <a:buNone/>
            </a:pPr>
            <a:r>
              <a:t/>
            </a:r>
            <a:endParaRPr/>
          </a:p>
        </p:txBody>
      </p:sp>
      <p:sp>
        <p:nvSpPr>
          <p:cNvPr id="422" name="Google Shape;42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6:notes"/>
          <p:cNvSpPr/>
          <p:nvPr>
            <p:ph idx="2" type="sldImg"/>
          </p:nvPr>
        </p:nvSpPr>
        <p:spPr>
          <a:xfrm>
            <a:off x="846138" y="1143000"/>
            <a:ext cx="4210050" cy="2368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200">
                <a:latin typeface="Helvetica Neue"/>
                <a:ea typeface="Helvetica Neue"/>
                <a:cs typeface="Helvetica Neue"/>
                <a:sym typeface="Helvetica Neue"/>
              </a:rPr>
              <a:t>Biases can be an impediment to equity. </a:t>
            </a:r>
            <a:endParaRPr/>
          </a:p>
          <a:p>
            <a:pPr indent="0" lvl="0" marL="0" rtl="0" algn="l">
              <a:lnSpc>
                <a:spcPct val="90000"/>
              </a:lnSpc>
              <a:spcBef>
                <a:spcPts val="0"/>
              </a:spcBef>
              <a:spcAft>
                <a:spcPts val="0"/>
              </a:spcAft>
              <a:buNone/>
            </a:pPr>
            <a:r>
              <a:t/>
            </a:r>
            <a:endParaRPr sz="1200">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US" sz="1200">
                <a:latin typeface="Helvetica Neue"/>
                <a:ea typeface="Helvetica Neue"/>
                <a:cs typeface="Helvetica Neue"/>
                <a:sym typeface="Helvetica Neue"/>
              </a:rPr>
              <a:t>They are consequential, yet often hidden.</a:t>
            </a:r>
            <a:endParaRPr/>
          </a:p>
          <a:p>
            <a:pPr indent="0" lvl="0" marL="0" rtl="0" algn="l">
              <a:lnSpc>
                <a:spcPct val="90000"/>
              </a:lnSpc>
              <a:spcBef>
                <a:spcPts val="0"/>
              </a:spcBef>
              <a:spcAft>
                <a:spcPts val="0"/>
              </a:spcAft>
              <a:buNone/>
            </a:pPr>
            <a:r>
              <a:t/>
            </a:r>
            <a:endParaRPr sz="1200">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US" sz="1200">
                <a:latin typeface="Helvetica Neue"/>
                <a:ea typeface="Helvetica Neue"/>
                <a:cs typeface="Helvetica Neue"/>
                <a:sym typeface="Helvetica Neue"/>
              </a:rPr>
              <a:t>Bias can be implicit or explicit. </a:t>
            </a:r>
            <a:endParaRPr/>
          </a:p>
          <a:p>
            <a:pPr indent="0" lvl="0" marL="0" rtl="0" algn="l">
              <a:lnSpc>
                <a:spcPct val="90000"/>
              </a:lnSpc>
              <a:spcBef>
                <a:spcPts val="0"/>
              </a:spcBef>
              <a:spcAft>
                <a:spcPts val="0"/>
              </a:spcAft>
              <a:buNone/>
            </a:pPr>
            <a:r>
              <a:t/>
            </a:r>
            <a:endParaRPr sz="1200">
              <a:latin typeface="Helvetica Neue"/>
              <a:ea typeface="Helvetica Neue"/>
              <a:cs typeface="Helvetica Neue"/>
              <a:sym typeface="Helvetica Neue"/>
            </a:endParaRPr>
          </a:p>
          <a:p>
            <a:pPr indent="0" lvl="0" marL="0" rtl="0" algn="l">
              <a:lnSpc>
                <a:spcPct val="90000"/>
              </a:lnSpc>
              <a:spcBef>
                <a:spcPts val="0"/>
              </a:spcBef>
              <a:spcAft>
                <a:spcPts val="0"/>
              </a:spcAft>
              <a:buNone/>
            </a:pPr>
            <a:r>
              <a:rPr lang="en-US" sz="1200">
                <a:latin typeface="Helvetica Neue"/>
                <a:ea typeface="Helvetica Neue"/>
                <a:cs typeface="Helvetica Neue"/>
                <a:sym typeface="Helvetica Neue"/>
              </a:rPr>
              <a:t>Both types must be addressed to achieve equity.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Why do we have Unconscious Biases? </a:t>
            </a:r>
            <a:endParaRPr/>
          </a:p>
          <a:p>
            <a:pPr indent="0" lvl="0" marL="0" rtl="0" algn="l">
              <a:lnSpc>
                <a:spcPct val="90000"/>
              </a:lnSpc>
              <a:spcBef>
                <a:spcPts val="0"/>
              </a:spcBef>
              <a:spcAft>
                <a:spcPts val="0"/>
              </a:spcAft>
              <a:buNone/>
            </a:pPr>
            <a:r>
              <a:rPr lang="en-US"/>
              <a:t>Biases may be automatically formed based upon: </a:t>
            </a:r>
            <a:endParaRPr/>
          </a:p>
          <a:p>
            <a:pPr indent="0" lvl="0" marL="0" rtl="0" algn="l">
              <a:lnSpc>
                <a:spcPct val="90000"/>
              </a:lnSpc>
              <a:spcBef>
                <a:spcPts val="0"/>
              </a:spcBef>
              <a:spcAft>
                <a:spcPts val="0"/>
              </a:spcAft>
              <a:buNone/>
            </a:pPr>
            <a:r>
              <a:rPr lang="en-US"/>
              <a:t>• An evolutionary response to protect us from potential threats </a:t>
            </a:r>
            <a:endParaRPr/>
          </a:p>
          <a:p>
            <a:pPr indent="0" lvl="0" marL="0" rtl="0" algn="l">
              <a:lnSpc>
                <a:spcPct val="90000"/>
              </a:lnSpc>
              <a:spcBef>
                <a:spcPts val="0"/>
              </a:spcBef>
              <a:spcAft>
                <a:spcPts val="0"/>
              </a:spcAft>
              <a:buNone/>
            </a:pPr>
            <a:r>
              <a:rPr lang="en-US"/>
              <a:t>• How (dis)similar another person is from us </a:t>
            </a:r>
            <a:endParaRPr/>
          </a:p>
          <a:p>
            <a:pPr indent="0" lvl="0" marL="0" rtl="0" algn="l">
              <a:lnSpc>
                <a:spcPct val="90000"/>
              </a:lnSpc>
              <a:spcBef>
                <a:spcPts val="0"/>
              </a:spcBef>
              <a:spcAft>
                <a:spcPts val="0"/>
              </a:spcAft>
              <a:buNone/>
            </a:pPr>
            <a:r>
              <a:rPr lang="en-US"/>
              <a:t>• Our upbringing and the social structure and culture we’ve been part of</a:t>
            </a:r>
            <a:endParaRPr/>
          </a:p>
          <a:p>
            <a:pPr indent="0" lvl="0" marL="0" rtl="0" algn="l">
              <a:lnSpc>
                <a:spcPct val="90000"/>
              </a:lnSpc>
              <a:spcBef>
                <a:spcPts val="0"/>
              </a:spcBef>
              <a:spcAft>
                <a:spcPts val="0"/>
              </a:spcAft>
              <a:buNone/>
            </a:pPr>
            <a:r>
              <a:rPr lang="en-US"/>
              <a:t> • Our own experiences and events that have impacted our lives and careers </a:t>
            </a:r>
            <a:endParaRPr/>
          </a:p>
          <a:p>
            <a:pPr indent="0" lvl="0" marL="0" rtl="0" algn="l">
              <a:lnSpc>
                <a:spcPct val="90000"/>
              </a:lnSpc>
              <a:spcBef>
                <a:spcPts val="0"/>
              </a:spcBef>
              <a:spcAft>
                <a:spcPts val="0"/>
              </a:spcAft>
              <a:buNone/>
            </a:pPr>
            <a:r>
              <a:rPr lang="en-US"/>
              <a:t>• Things told by other people or things observed in the (social) media.</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We use mental shortcuts and make automatic assumptions to classify situations, things, or people. This categorization can be useful at times, for example it helps us to make quick decisions when under threat. However, other incorrect biases may negatively affect our personal and professional lives and may unjustly affect the lives of others.</a:t>
            </a:r>
            <a:endParaRPr/>
          </a:p>
        </p:txBody>
      </p:sp>
      <p:sp>
        <p:nvSpPr>
          <p:cNvPr id="474" name="Google Shape;47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two sides of every coin, so for each benefit associated with this approach there is a corresponding potential challenge.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challenges: Last one, is a benefit that is not always tapped perhaps due to a lack of understanding how to make diversity work.  For example, the thought that someone may not “Fit” sometimes translates to a fear that making it work would be too difficult or too time consuming. However diversity is worth the benefits.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Benefits: investigation of multifaceted problems; greater scientific expertise; more advanced instrumentation; productivity; specialists for specific tasks; Diversity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Challenges: More time needed for communication and coordination of work; multiple (perhaps misaligned, competing) goals; dynamic group (entering and exiting team); task interdependence and potential for conflict; Diversity</a:t>
            </a:r>
            <a:endParaRPr/>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Due to the way in which we come to understand the world can be shaped by our background, our experiences, and how we think, all of these forms of diversity have the potential to bring creativity and innovative approaches to how we think about and solve problems, which of course matters in the work that you do in your own disciplinary areas.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have been numerous studies done that empirically illustrate the value that diversity brings to our work.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u="none" strike="noStrike">
                <a:solidFill>
                  <a:srgbClr val="262626"/>
                </a:solidFill>
                <a:latin typeface="Open Sans"/>
                <a:ea typeface="Open Sans"/>
                <a:cs typeface="Open Sans"/>
                <a:sym typeface="Open Sans"/>
              </a:rPr>
              <a:t>Hong and Page conducted a series of computational experiments based on their framework in which problem-solving agents possess representations of problems and algorithms that they use to locate solutions.</a:t>
            </a:r>
            <a:endParaRPr/>
          </a:p>
          <a:p>
            <a:pPr indent="0" lvl="0" marL="0" rtl="0" algn="l">
              <a:spcBef>
                <a:spcPts val="0"/>
              </a:spcBef>
              <a:spcAft>
                <a:spcPts val="0"/>
              </a:spcAft>
              <a:buNone/>
            </a:pPr>
            <a:r>
              <a:t/>
            </a:r>
            <a:endParaRPr b="0" i="0" u="none" strike="noStrike">
              <a:solidFill>
                <a:srgbClr val="262626"/>
              </a:solidFill>
              <a:latin typeface="Open Sans"/>
              <a:ea typeface="Open Sans"/>
              <a:cs typeface="Open Sans"/>
              <a:sym typeface="Open Sans"/>
            </a:endParaRPr>
          </a:p>
          <a:p>
            <a:pPr indent="0" lvl="0" marL="0" rtl="0" algn="l">
              <a:spcBef>
                <a:spcPts val="0"/>
              </a:spcBef>
              <a:spcAft>
                <a:spcPts val="0"/>
              </a:spcAft>
              <a:buNone/>
            </a:pPr>
            <a:r>
              <a:t/>
            </a:r>
            <a:endParaRPr b="0" i="0" u="none" strike="noStrike">
              <a:solidFill>
                <a:srgbClr val="262626"/>
              </a:solidFill>
              <a:latin typeface="Open Sans"/>
              <a:ea typeface="Open Sans"/>
              <a:cs typeface="Open Sans"/>
              <a:sym typeface="Open Sans"/>
            </a:endParaRPr>
          </a:p>
          <a:p>
            <a:pPr indent="0" lvl="0" marL="0" rtl="0" algn="l">
              <a:spcBef>
                <a:spcPts val="0"/>
              </a:spcBef>
              <a:spcAft>
                <a:spcPts val="0"/>
              </a:spcAft>
              <a:buNone/>
            </a:pPr>
            <a:r>
              <a:rPr b="0" i="0" lang="en-US" u="none" strike="noStrike">
                <a:solidFill>
                  <a:srgbClr val="262626"/>
                </a:solidFill>
                <a:latin typeface="Open Sans"/>
                <a:ea typeface="Open Sans"/>
                <a:cs typeface="Open Sans"/>
                <a:sym typeface="Open Sans"/>
              </a:rPr>
              <a:t> They found that a collection of diverse agents can be highly effective collectively, locating good and often optimal solutions. More interestingly, we find that a random collection of agents drawn from a large set of limited-ability agents typically outperforms a collection of the very best agents from that same set. This result is because, with a large population of agents, the first group, although its members have more ability, is less diverse. To put it succinctly, diversity trumps ability.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Clr>
                <a:schemeClr val="dk1"/>
              </a:buClr>
              <a:buSzPts val="2400"/>
              <a:buFont typeface="Avenir"/>
              <a:buNone/>
            </a:pPr>
            <a:r>
              <a:rPr b="1" lang="en-US" sz="2400">
                <a:latin typeface="Avenir"/>
                <a:ea typeface="Avenir"/>
                <a:cs typeface="Avenir"/>
                <a:sym typeface="Avenir"/>
              </a:rPr>
              <a:t>Groups of diverse problem solvers can outperform groups of homogenous high-ability problem solvers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only works under certain conditions. Rather than forgo the benefits of diversity, we can concentrate on how to make it work once it is in place. What are some of the barriers to each of these, and how can we surmount them?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2" name="Google Shape;18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venir"/>
              <a:buNone/>
            </a:pPr>
            <a:r>
              <a:rPr b="1" lang="en-US" sz="1200">
                <a:latin typeface="Avenir"/>
                <a:ea typeface="Avenir"/>
                <a:cs typeface="Avenir"/>
                <a:sym typeface="Avenir"/>
              </a:rPr>
              <a:t>There is evidence of gender disparities in access to training from life science faculty who have been granted outstanding research distinctions (e.g., NAS membership, Nobel Prize, HHMI grantee). When left up to our nature for homophily and affinity bias, we can reduce diversity. </a:t>
            </a:r>
            <a:endParaRPr/>
          </a:p>
          <a:p>
            <a:pPr indent="0" lvl="0" marL="0" marR="0" rtl="0" algn="l">
              <a:lnSpc>
                <a:spcPct val="100000"/>
              </a:lnSpc>
              <a:spcBef>
                <a:spcPts val="0"/>
              </a:spcBef>
              <a:spcAft>
                <a:spcPts val="0"/>
              </a:spcAft>
              <a:buClr>
                <a:schemeClr val="dk1"/>
              </a:buClr>
              <a:buSzPts val="1200"/>
              <a:buFont typeface="Avenir"/>
              <a:buNone/>
            </a:pPr>
            <a:r>
              <a:t/>
            </a:r>
            <a:endParaRPr b="1" sz="1200">
              <a:latin typeface="Avenir"/>
              <a:ea typeface="Avenir"/>
              <a:cs typeface="Avenir"/>
              <a:sym typeface="Avenir"/>
            </a:endParaRPr>
          </a:p>
          <a:p>
            <a:pPr indent="0" lvl="0" marL="0" marR="0" rtl="0" algn="l">
              <a:lnSpc>
                <a:spcPct val="100000"/>
              </a:lnSpc>
              <a:spcBef>
                <a:spcPts val="0"/>
              </a:spcBef>
              <a:spcAft>
                <a:spcPts val="0"/>
              </a:spcAft>
              <a:buClr>
                <a:schemeClr val="dk1"/>
              </a:buClr>
              <a:buSzPts val="1200"/>
              <a:buFont typeface="Avenir"/>
              <a:buNone/>
            </a:pPr>
            <a:r>
              <a:rPr b="1" lang="en-US" sz="1200">
                <a:latin typeface="Avenir"/>
                <a:ea typeface="Avenir"/>
                <a:cs typeface="Avenir"/>
                <a:sym typeface="Avenir"/>
              </a:rPr>
              <a:t>As we form teams, we need to be aware of these tendencies so that we can critically reflect on them. We also need to find ways to mitigate the biases that we all have.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Helvetica Neue"/>
              <a:buNone/>
              <a:defRPr b="1" i="0" sz="450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9" name="Google Shape;19;p2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p:nvPr>
            <p:ph idx="12" type="sldNum"/>
          </p:nvPr>
        </p:nvSpPr>
        <p:spPr>
          <a:xfrm>
            <a:off x="9194800" y="1841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1" name="Google Shape;7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2" name="Google Shape;72;p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7"/>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Helvetica Neu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8"/>
          <p:cNvSpPr/>
          <p:nvPr>
            <p:ph idx="2" type="pic"/>
          </p:nvPr>
        </p:nvSpPr>
        <p:spPr>
          <a:xfrm>
            <a:off x="5183188" y="987427"/>
            <a:ext cx="6172200" cy="4873625"/>
          </a:xfrm>
          <a:prstGeom prst="rect">
            <a:avLst/>
          </a:prstGeom>
          <a:noFill/>
          <a:ln>
            <a:noFill/>
          </a:ln>
        </p:spPr>
      </p:sp>
      <p:sp>
        <p:nvSpPr>
          <p:cNvPr id="78" name="Google Shape;7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9" name="Google Shape;79;p3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8"/>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3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3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9"/>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40"/>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0"/>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4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0"/>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4" name="Shape 94"/>
        <p:cNvGrpSpPr/>
        <p:nvPr/>
      </p:nvGrpSpPr>
      <p:grpSpPr>
        <a:xfrm>
          <a:off x="0" y="0"/>
          <a:ext cx="0" cy="0"/>
          <a:chOff x="0" y="0"/>
          <a:chExt cx="0" cy="0"/>
        </a:xfrm>
      </p:grpSpPr>
      <p:pic>
        <p:nvPicPr>
          <p:cNvPr descr="LaunchpadPowerPointBackgroundQ&amp;A_2021.png" id="95" name="Google Shape;95;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6" name="Google Shape;96;p41"/>
          <p:cNvSpPr txBox="1"/>
          <p:nvPr>
            <p:ph type="title"/>
          </p:nvPr>
        </p:nvSpPr>
        <p:spPr>
          <a:xfrm>
            <a:off x="984187" y="2498138"/>
            <a:ext cx="4581134" cy="69623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1"/>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41"/>
          <p:cNvSpPr txBox="1"/>
          <p:nvPr>
            <p:ph idx="1" type="body"/>
          </p:nvPr>
        </p:nvSpPr>
        <p:spPr>
          <a:xfrm>
            <a:off x="984187" y="3398530"/>
            <a:ext cx="3810000" cy="5302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228600" lvl="1" marL="914400" algn="l">
              <a:lnSpc>
                <a:spcPct val="90000"/>
              </a:lnSpc>
              <a:spcBef>
                <a:spcPts val="375"/>
              </a:spcBef>
              <a:spcAft>
                <a:spcPts val="0"/>
              </a:spcAft>
              <a:buClr>
                <a:schemeClr val="dk1"/>
              </a:buClr>
              <a:buSzPts val="1800"/>
              <a:buNone/>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2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7" name="Shape 27"/>
        <p:cNvGrpSpPr/>
        <p:nvPr/>
      </p:nvGrpSpPr>
      <p:grpSpPr>
        <a:xfrm>
          <a:off x="0" y="0"/>
          <a:ext cx="0" cy="0"/>
          <a:chOff x="0" y="0"/>
          <a:chExt cx="0" cy="0"/>
        </a:xfrm>
      </p:grpSpPr>
      <p:sp>
        <p:nvSpPr>
          <p:cNvPr id="28" name="Google Shape;28;p30"/>
          <p:cNvSpPr txBox="1"/>
          <p:nvPr>
            <p:ph type="title"/>
          </p:nvPr>
        </p:nvSpPr>
        <p:spPr>
          <a:xfrm>
            <a:off x="2004724" y="247905"/>
            <a:ext cx="9212213" cy="69623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Avenir"/>
              <a:buNone/>
              <a:defRPr b="1"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b="0" i="0">
                <a:latin typeface="Avenir"/>
                <a:ea typeface="Avenir"/>
                <a:cs typeface="Avenir"/>
                <a:sym typeface="Aveni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3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Avenir"/>
              <a:buNone/>
              <a:defRPr b="1" i="0">
                <a:latin typeface="Avenir"/>
                <a:ea typeface="Avenir"/>
                <a:cs typeface="Avenir"/>
                <a:sym typeface="Avenir"/>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1" name="Google Shape;31;p3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Clr>
                <a:srgbClr val="888888"/>
              </a:buClr>
              <a:buSzPts val="900"/>
              <a:buFont typeface="Avenir"/>
              <a:buNone/>
              <a:defRPr b="1" i="0" sz="900">
                <a:solidFill>
                  <a:srgbClr val="888888"/>
                </a:solidFill>
                <a:latin typeface="Avenir"/>
                <a:ea typeface="Avenir"/>
                <a:cs typeface="Avenir"/>
                <a:sym typeface="Avenir"/>
              </a:defRPr>
            </a:lvl1pPr>
            <a:lvl2pPr indent="0" lvl="1" marL="0" algn="r">
              <a:spcBef>
                <a:spcPts val="0"/>
              </a:spcBef>
              <a:buClr>
                <a:srgbClr val="888888"/>
              </a:buClr>
              <a:buSzPts val="900"/>
              <a:buFont typeface="Avenir"/>
              <a:buNone/>
              <a:defRPr b="1" i="0" sz="900">
                <a:solidFill>
                  <a:srgbClr val="888888"/>
                </a:solidFill>
                <a:latin typeface="Avenir"/>
                <a:ea typeface="Avenir"/>
                <a:cs typeface="Avenir"/>
                <a:sym typeface="Avenir"/>
              </a:defRPr>
            </a:lvl2pPr>
            <a:lvl3pPr indent="0" lvl="2" marL="0" algn="r">
              <a:spcBef>
                <a:spcPts val="0"/>
              </a:spcBef>
              <a:buClr>
                <a:srgbClr val="888888"/>
              </a:buClr>
              <a:buSzPts val="900"/>
              <a:buFont typeface="Avenir"/>
              <a:buNone/>
              <a:defRPr b="1" i="0" sz="900">
                <a:solidFill>
                  <a:srgbClr val="888888"/>
                </a:solidFill>
                <a:latin typeface="Avenir"/>
                <a:ea typeface="Avenir"/>
                <a:cs typeface="Avenir"/>
                <a:sym typeface="Avenir"/>
              </a:defRPr>
            </a:lvl3pPr>
            <a:lvl4pPr indent="0" lvl="3" marL="0" algn="r">
              <a:spcBef>
                <a:spcPts val="0"/>
              </a:spcBef>
              <a:buClr>
                <a:srgbClr val="888888"/>
              </a:buClr>
              <a:buSzPts val="900"/>
              <a:buFont typeface="Avenir"/>
              <a:buNone/>
              <a:defRPr b="1" i="0" sz="900">
                <a:solidFill>
                  <a:srgbClr val="888888"/>
                </a:solidFill>
                <a:latin typeface="Avenir"/>
                <a:ea typeface="Avenir"/>
                <a:cs typeface="Avenir"/>
                <a:sym typeface="Avenir"/>
              </a:defRPr>
            </a:lvl4pPr>
            <a:lvl5pPr indent="0" lvl="4" marL="0" algn="r">
              <a:spcBef>
                <a:spcPts val="0"/>
              </a:spcBef>
              <a:buClr>
                <a:srgbClr val="888888"/>
              </a:buClr>
              <a:buSzPts val="900"/>
              <a:buFont typeface="Avenir"/>
              <a:buNone/>
              <a:defRPr b="1" i="0" sz="900">
                <a:solidFill>
                  <a:srgbClr val="888888"/>
                </a:solidFill>
                <a:latin typeface="Avenir"/>
                <a:ea typeface="Avenir"/>
                <a:cs typeface="Avenir"/>
                <a:sym typeface="Avenir"/>
              </a:defRPr>
            </a:lvl5pPr>
            <a:lvl6pPr indent="0" lvl="5" marL="0" algn="r">
              <a:spcBef>
                <a:spcPts val="0"/>
              </a:spcBef>
              <a:buClr>
                <a:srgbClr val="888888"/>
              </a:buClr>
              <a:buSzPts val="900"/>
              <a:buFont typeface="Avenir"/>
              <a:buNone/>
              <a:defRPr b="1" i="0" sz="900">
                <a:solidFill>
                  <a:srgbClr val="888888"/>
                </a:solidFill>
                <a:latin typeface="Avenir"/>
                <a:ea typeface="Avenir"/>
                <a:cs typeface="Avenir"/>
                <a:sym typeface="Avenir"/>
              </a:defRPr>
            </a:lvl6pPr>
            <a:lvl7pPr indent="0" lvl="6" marL="0" algn="r">
              <a:spcBef>
                <a:spcPts val="0"/>
              </a:spcBef>
              <a:buClr>
                <a:srgbClr val="888888"/>
              </a:buClr>
              <a:buSzPts val="900"/>
              <a:buFont typeface="Avenir"/>
              <a:buNone/>
              <a:defRPr b="1" i="0" sz="900">
                <a:solidFill>
                  <a:srgbClr val="888888"/>
                </a:solidFill>
                <a:latin typeface="Avenir"/>
                <a:ea typeface="Avenir"/>
                <a:cs typeface="Avenir"/>
                <a:sym typeface="Avenir"/>
              </a:defRPr>
            </a:lvl7pPr>
            <a:lvl8pPr indent="0" lvl="7" marL="0" algn="r">
              <a:spcBef>
                <a:spcPts val="0"/>
              </a:spcBef>
              <a:buClr>
                <a:srgbClr val="888888"/>
              </a:buClr>
              <a:buSzPts val="900"/>
              <a:buFont typeface="Avenir"/>
              <a:buNone/>
              <a:defRPr b="1" i="0" sz="900">
                <a:solidFill>
                  <a:srgbClr val="888888"/>
                </a:solidFill>
                <a:latin typeface="Avenir"/>
                <a:ea typeface="Avenir"/>
                <a:cs typeface="Avenir"/>
                <a:sym typeface="Avenir"/>
              </a:defRPr>
            </a:lvl8pPr>
            <a:lvl9pPr indent="0" lvl="8" marL="0" algn="r">
              <a:spcBef>
                <a:spcPts val="0"/>
              </a:spcBef>
              <a:buClr>
                <a:srgbClr val="888888"/>
              </a:buClr>
              <a:buSzPts val="900"/>
              <a:buFont typeface="Avenir"/>
              <a:buNone/>
              <a:defRPr b="1" i="0" sz="900">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3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400"/>
              <a:buFont typeface="Avenir"/>
              <a:buNone/>
              <a:defRPr b="1" i="0" sz="984">
                <a:solidFill>
                  <a:schemeClr val="dk1"/>
                </a:solidFill>
                <a:latin typeface="Avenir"/>
                <a:ea typeface="Avenir"/>
                <a:cs typeface="Avenir"/>
                <a:sym typeface="Avenir"/>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33" name="Google Shape;33;p30"/>
          <p:cNvSpPr txBox="1"/>
          <p:nvPr>
            <p:ph idx="2" type="body"/>
          </p:nvPr>
        </p:nvSpPr>
        <p:spPr>
          <a:xfrm>
            <a:off x="2004724" y="1038218"/>
            <a:ext cx="9212213" cy="30584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600"/>
              <a:buNone/>
              <a:defRPr b="0" i="0" sz="1828">
                <a:latin typeface="Avenir"/>
                <a:ea typeface="Avenir"/>
                <a:cs typeface="Avenir"/>
                <a:sym typeface="Aveni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1"/>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31"/>
          <p:cNvSpPr txBox="1"/>
          <p:nvPr>
            <p:ph idx="10" type="dt"/>
          </p:nvPr>
        </p:nvSpPr>
        <p:spPr>
          <a:xfrm>
            <a:off x="8610600" y="6362704"/>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3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3"/>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Helvetica Neue"/>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3"/>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7" name="Google Shape;47;p3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ld Logo_Blank">
  <p:cSld name="Old Logo_Blank">
    <p:spTree>
      <p:nvGrpSpPr>
        <p:cNvPr id="50" name="Shape 50"/>
        <p:cNvGrpSpPr/>
        <p:nvPr/>
      </p:nvGrpSpPr>
      <p:grpSpPr>
        <a:xfrm>
          <a:off x="0" y="0"/>
          <a:ext cx="0" cy="0"/>
          <a:chOff x="0" y="0"/>
          <a:chExt cx="0" cy="0"/>
        </a:xfrm>
      </p:grpSpPr>
      <p:sp>
        <p:nvSpPr>
          <p:cNvPr id="51" name="Google Shape;51;p34"/>
          <p:cNvSpPr txBox="1"/>
          <p:nvPr>
            <p:ph idx="12" type="sldNum"/>
          </p:nvPr>
        </p:nvSpPr>
        <p:spPr>
          <a:xfrm>
            <a:off x="9347200" y="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900">
                <a:solidFill>
                  <a:srgbClr val="888888"/>
                </a:solidFill>
                <a:latin typeface="Helvetica Neue"/>
                <a:ea typeface="Helvetica Neue"/>
                <a:cs typeface="Helvetica Neue"/>
                <a:sym typeface="Helvetica Neue"/>
              </a:defRPr>
            </a:lvl1pPr>
            <a:lvl2pPr indent="0" lvl="1" marL="0" marR="0" algn="r">
              <a:spcBef>
                <a:spcPts val="0"/>
              </a:spcBef>
              <a:buNone/>
              <a:defRPr b="0" i="0" sz="900">
                <a:solidFill>
                  <a:srgbClr val="888888"/>
                </a:solidFill>
                <a:latin typeface="Helvetica Neue"/>
                <a:ea typeface="Helvetica Neue"/>
                <a:cs typeface="Helvetica Neue"/>
                <a:sym typeface="Helvetica Neue"/>
              </a:defRPr>
            </a:lvl2pPr>
            <a:lvl3pPr indent="0" lvl="2" marL="0" marR="0" algn="r">
              <a:spcBef>
                <a:spcPts val="0"/>
              </a:spcBef>
              <a:buNone/>
              <a:defRPr b="0" i="0" sz="900">
                <a:solidFill>
                  <a:srgbClr val="888888"/>
                </a:solidFill>
                <a:latin typeface="Helvetica Neue"/>
                <a:ea typeface="Helvetica Neue"/>
                <a:cs typeface="Helvetica Neue"/>
                <a:sym typeface="Helvetica Neue"/>
              </a:defRPr>
            </a:lvl3pPr>
            <a:lvl4pPr indent="0" lvl="3" marL="0" marR="0" algn="r">
              <a:spcBef>
                <a:spcPts val="0"/>
              </a:spcBef>
              <a:buNone/>
              <a:defRPr b="0" i="0" sz="900">
                <a:solidFill>
                  <a:srgbClr val="888888"/>
                </a:solidFill>
                <a:latin typeface="Helvetica Neue"/>
                <a:ea typeface="Helvetica Neue"/>
                <a:cs typeface="Helvetica Neue"/>
                <a:sym typeface="Helvetica Neue"/>
              </a:defRPr>
            </a:lvl4pPr>
            <a:lvl5pPr indent="0" lvl="4" marL="0" marR="0" algn="r">
              <a:spcBef>
                <a:spcPts val="0"/>
              </a:spcBef>
              <a:buNone/>
              <a:defRPr b="0" i="0" sz="900">
                <a:solidFill>
                  <a:srgbClr val="888888"/>
                </a:solidFill>
                <a:latin typeface="Helvetica Neue"/>
                <a:ea typeface="Helvetica Neue"/>
                <a:cs typeface="Helvetica Neue"/>
                <a:sym typeface="Helvetica Neue"/>
              </a:defRPr>
            </a:lvl5pPr>
            <a:lvl6pPr indent="0" lvl="5" marL="0" marR="0" algn="r">
              <a:spcBef>
                <a:spcPts val="0"/>
              </a:spcBef>
              <a:buNone/>
              <a:defRPr b="0" i="0" sz="900">
                <a:solidFill>
                  <a:srgbClr val="888888"/>
                </a:solidFill>
                <a:latin typeface="Helvetica Neue"/>
                <a:ea typeface="Helvetica Neue"/>
                <a:cs typeface="Helvetica Neue"/>
                <a:sym typeface="Helvetica Neue"/>
              </a:defRPr>
            </a:lvl6pPr>
            <a:lvl7pPr indent="0" lvl="6" marL="0" marR="0" algn="r">
              <a:spcBef>
                <a:spcPts val="0"/>
              </a:spcBef>
              <a:buNone/>
              <a:defRPr b="0" i="0" sz="900">
                <a:solidFill>
                  <a:srgbClr val="888888"/>
                </a:solidFill>
                <a:latin typeface="Helvetica Neue"/>
                <a:ea typeface="Helvetica Neue"/>
                <a:cs typeface="Helvetica Neue"/>
                <a:sym typeface="Helvetica Neue"/>
              </a:defRPr>
            </a:lvl7pPr>
            <a:lvl8pPr indent="0" lvl="7" marL="0" marR="0" algn="r">
              <a:spcBef>
                <a:spcPts val="0"/>
              </a:spcBef>
              <a:buNone/>
              <a:defRPr b="0" i="0" sz="900">
                <a:solidFill>
                  <a:srgbClr val="888888"/>
                </a:solidFill>
                <a:latin typeface="Helvetica Neue"/>
                <a:ea typeface="Helvetica Neue"/>
                <a:cs typeface="Helvetica Neue"/>
                <a:sym typeface="Helvetica Neue"/>
              </a:defRPr>
            </a:lvl8pPr>
            <a:lvl9pPr indent="0" lvl="8" marL="0" marR="0" algn="r">
              <a:spcBef>
                <a:spcPts val="0"/>
              </a:spcBef>
              <a:buNone/>
              <a:defRPr b="0" i="0" sz="900">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3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 name="Google Shape;55;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5"/>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36"/>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Helvetica Neue"/>
              <a:buNone/>
              <a:defRPr b="1"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i="0" sz="1800">
                <a:latin typeface="Helvetica Neue"/>
                <a:ea typeface="Helvetica Neue"/>
                <a:cs typeface="Helvetica Neue"/>
                <a:sym typeface="Helvetica Neue"/>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2" name="Google Shape;62;p3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b="0" i="0">
                <a:latin typeface="Avenir"/>
                <a:ea typeface="Avenir"/>
                <a:cs typeface="Avenir"/>
                <a:sym typeface="Avenir"/>
              </a:defRPr>
            </a:lvl1pPr>
            <a:lvl2pPr indent="-342900" lvl="1" marL="914400" algn="l">
              <a:lnSpc>
                <a:spcPct val="90000"/>
              </a:lnSpc>
              <a:spcBef>
                <a:spcPts val="375"/>
              </a:spcBef>
              <a:spcAft>
                <a:spcPts val="0"/>
              </a:spcAft>
              <a:buClr>
                <a:schemeClr val="dk1"/>
              </a:buClr>
              <a:buSzPts val="1800"/>
              <a:buChar char="•"/>
              <a:defRPr b="0" i="0">
                <a:latin typeface="Avenir"/>
                <a:ea typeface="Avenir"/>
                <a:cs typeface="Avenir"/>
                <a:sym typeface="Avenir"/>
              </a:defRPr>
            </a:lvl2pPr>
            <a:lvl3pPr indent="-323850" lvl="2" marL="1371600" algn="l">
              <a:lnSpc>
                <a:spcPct val="90000"/>
              </a:lnSpc>
              <a:spcBef>
                <a:spcPts val="375"/>
              </a:spcBef>
              <a:spcAft>
                <a:spcPts val="0"/>
              </a:spcAft>
              <a:buClr>
                <a:schemeClr val="dk1"/>
              </a:buClr>
              <a:buSzPts val="1500"/>
              <a:buChar char="•"/>
              <a:defRPr b="0" i="0">
                <a:latin typeface="Avenir"/>
                <a:ea typeface="Avenir"/>
                <a:cs typeface="Avenir"/>
                <a:sym typeface="Avenir"/>
              </a:defRPr>
            </a:lvl3pPr>
            <a:lvl4pPr indent="-314325" lvl="3" marL="1828800" algn="l">
              <a:lnSpc>
                <a:spcPct val="90000"/>
              </a:lnSpc>
              <a:spcBef>
                <a:spcPts val="375"/>
              </a:spcBef>
              <a:spcAft>
                <a:spcPts val="0"/>
              </a:spcAft>
              <a:buClr>
                <a:schemeClr val="dk1"/>
              </a:buClr>
              <a:buSzPts val="1350"/>
              <a:buChar char="•"/>
              <a:defRPr b="0" i="0">
                <a:latin typeface="Avenir"/>
                <a:ea typeface="Avenir"/>
                <a:cs typeface="Avenir"/>
                <a:sym typeface="Avenir"/>
              </a:defRPr>
            </a:lvl4pPr>
            <a:lvl5pPr indent="-314325" lvl="4" marL="2286000" algn="l">
              <a:lnSpc>
                <a:spcPct val="90000"/>
              </a:lnSpc>
              <a:spcBef>
                <a:spcPts val="375"/>
              </a:spcBef>
              <a:spcAft>
                <a:spcPts val="0"/>
              </a:spcAft>
              <a:buClr>
                <a:schemeClr val="dk1"/>
              </a:buClr>
              <a:buSzPts val="1350"/>
              <a:buChar char="•"/>
              <a:defRPr b="0" i="0">
                <a:latin typeface="Avenir"/>
                <a:ea typeface="Avenir"/>
                <a:cs typeface="Avenir"/>
                <a:sym typeface="Aveni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 name="Google Shape;63;p36"/>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i="0" sz="1800">
                <a:latin typeface="Helvetica Neue"/>
                <a:ea typeface="Helvetica Neue"/>
                <a:cs typeface="Helvetica Neue"/>
                <a:sym typeface="Helvetica Neue"/>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4" name="Google Shape;64;p36"/>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b="0" i="0">
                <a:latin typeface="Avenir"/>
                <a:ea typeface="Avenir"/>
                <a:cs typeface="Avenir"/>
                <a:sym typeface="Avenir"/>
              </a:defRPr>
            </a:lvl1pPr>
            <a:lvl2pPr indent="-342900" lvl="1" marL="914400" algn="l">
              <a:lnSpc>
                <a:spcPct val="90000"/>
              </a:lnSpc>
              <a:spcBef>
                <a:spcPts val="375"/>
              </a:spcBef>
              <a:spcAft>
                <a:spcPts val="0"/>
              </a:spcAft>
              <a:buClr>
                <a:schemeClr val="dk1"/>
              </a:buClr>
              <a:buSzPts val="1800"/>
              <a:buChar char="•"/>
              <a:defRPr b="0" i="0">
                <a:latin typeface="Avenir"/>
                <a:ea typeface="Avenir"/>
                <a:cs typeface="Avenir"/>
                <a:sym typeface="Avenir"/>
              </a:defRPr>
            </a:lvl2pPr>
            <a:lvl3pPr indent="-323850" lvl="2" marL="1371600" algn="l">
              <a:lnSpc>
                <a:spcPct val="90000"/>
              </a:lnSpc>
              <a:spcBef>
                <a:spcPts val="375"/>
              </a:spcBef>
              <a:spcAft>
                <a:spcPts val="0"/>
              </a:spcAft>
              <a:buClr>
                <a:schemeClr val="dk1"/>
              </a:buClr>
              <a:buSzPts val="1500"/>
              <a:buChar char="•"/>
              <a:defRPr b="0" i="0">
                <a:latin typeface="Avenir"/>
                <a:ea typeface="Avenir"/>
                <a:cs typeface="Avenir"/>
                <a:sym typeface="Avenir"/>
              </a:defRPr>
            </a:lvl3pPr>
            <a:lvl4pPr indent="-314325" lvl="3" marL="1828800" algn="l">
              <a:lnSpc>
                <a:spcPct val="90000"/>
              </a:lnSpc>
              <a:spcBef>
                <a:spcPts val="375"/>
              </a:spcBef>
              <a:spcAft>
                <a:spcPts val="0"/>
              </a:spcAft>
              <a:buClr>
                <a:schemeClr val="dk1"/>
              </a:buClr>
              <a:buSzPts val="1350"/>
              <a:buChar char="•"/>
              <a:defRPr b="0" i="0">
                <a:latin typeface="Avenir"/>
                <a:ea typeface="Avenir"/>
                <a:cs typeface="Avenir"/>
                <a:sym typeface="Avenir"/>
              </a:defRPr>
            </a:lvl4pPr>
            <a:lvl5pPr indent="-314325" lvl="4" marL="2286000" algn="l">
              <a:lnSpc>
                <a:spcPct val="90000"/>
              </a:lnSpc>
              <a:spcBef>
                <a:spcPts val="375"/>
              </a:spcBef>
              <a:spcAft>
                <a:spcPts val="0"/>
              </a:spcAft>
              <a:buClr>
                <a:schemeClr val="dk1"/>
              </a:buClr>
              <a:buSzPts val="1350"/>
              <a:buChar char="•"/>
              <a:defRPr b="0" i="0">
                <a:latin typeface="Avenir"/>
                <a:ea typeface="Avenir"/>
                <a:cs typeface="Avenir"/>
                <a:sym typeface="Aveni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 name="Google Shape;65;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Helvetica Neue"/>
              <a:buNone/>
              <a:defRPr b="1" i="0" sz="33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venir"/>
                <a:ea typeface="Avenir"/>
                <a:cs typeface="Avenir"/>
                <a:sym typeface="Avenir"/>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venir"/>
                <a:ea typeface="Avenir"/>
                <a:cs typeface="Avenir"/>
                <a:sym typeface="Avenir"/>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Helvetica Neue"/>
                <a:ea typeface="Helvetica Neue"/>
                <a:cs typeface="Helvetica Neue"/>
                <a:sym typeface="Helvetica Neue"/>
              </a:defRPr>
            </a:lvl1pPr>
            <a:lvl2pPr indent="0" lvl="1" marL="0" marR="0" rtl="0" algn="r">
              <a:spcBef>
                <a:spcPts val="0"/>
              </a:spcBef>
              <a:buNone/>
              <a:defRPr b="0" i="0" sz="900" u="none" cap="none" strike="noStrike">
                <a:solidFill>
                  <a:srgbClr val="888888"/>
                </a:solidFill>
                <a:latin typeface="Helvetica Neue"/>
                <a:ea typeface="Helvetica Neue"/>
                <a:cs typeface="Helvetica Neue"/>
                <a:sym typeface="Helvetica Neue"/>
              </a:defRPr>
            </a:lvl2pPr>
            <a:lvl3pPr indent="0" lvl="2" marL="0" marR="0" rtl="0" algn="r">
              <a:spcBef>
                <a:spcPts val="0"/>
              </a:spcBef>
              <a:buNone/>
              <a:defRPr b="0" i="0" sz="900" u="none" cap="none" strike="noStrike">
                <a:solidFill>
                  <a:srgbClr val="888888"/>
                </a:solidFill>
                <a:latin typeface="Helvetica Neue"/>
                <a:ea typeface="Helvetica Neue"/>
                <a:cs typeface="Helvetica Neue"/>
                <a:sym typeface="Helvetica Neue"/>
              </a:defRPr>
            </a:lvl3pPr>
            <a:lvl4pPr indent="0" lvl="3" marL="0" marR="0" rtl="0" algn="r">
              <a:spcBef>
                <a:spcPts val="0"/>
              </a:spcBef>
              <a:buNone/>
              <a:defRPr b="0" i="0" sz="900" u="none" cap="none" strike="noStrike">
                <a:solidFill>
                  <a:srgbClr val="888888"/>
                </a:solidFill>
                <a:latin typeface="Helvetica Neue"/>
                <a:ea typeface="Helvetica Neue"/>
                <a:cs typeface="Helvetica Neue"/>
                <a:sym typeface="Helvetica Neue"/>
              </a:defRPr>
            </a:lvl4pPr>
            <a:lvl5pPr indent="0" lvl="4" marL="0" marR="0" rtl="0" algn="r">
              <a:spcBef>
                <a:spcPts val="0"/>
              </a:spcBef>
              <a:buNone/>
              <a:defRPr b="0" i="0" sz="900" u="none" cap="none" strike="noStrike">
                <a:solidFill>
                  <a:srgbClr val="888888"/>
                </a:solidFill>
                <a:latin typeface="Helvetica Neue"/>
                <a:ea typeface="Helvetica Neue"/>
                <a:cs typeface="Helvetica Neue"/>
                <a:sym typeface="Helvetica Neue"/>
              </a:defRPr>
            </a:lvl5pPr>
            <a:lvl6pPr indent="0" lvl="5" marL="0" marR="0" rtl="0" algn="r">
              <a:spcBef>
                <a:spcPts val="0"/>
              </a:spcBef>
              <a:buNone/>
              <a:defRPr b="0" i="0" sz="900" u="none" cap="none" strike="noStrike">
                <a:solidFill>
                  <a:srgbClr val="888888"/>
                </a:solidFill>
                <a:latin typeface="Helvetica Neue"/>
                <a:ea typeface="Helvetica Neue"/>
                <a:cs typeface="Helvetica Neue"/>
                <a:sym typeface="Helvetica Neue"/>
              </a:defRPr>
            </a:lvl6pPr>
            <a:lvl7pPr indent="0" lvl="6" marL="0" marR="0" rtl="0" algn="r">
              <a:spcBef>
                <a:spcPts val="0"/>
              </a:spcBef>
              <a:buNone/>
              <a:defRPr b="0" i="0" sz="900" u="none" cap="none" strike="noStrike">
                <a:solidFill>
                  <a:srgbClr val="888888"/>
                </a:solidFill>
                <a:latin typeface="Helvetica Neue"/>
                <a:ea typeface="Helvetica Neue"/>
                <a:cs typeface="Helvetica Neue"/>
                <a:sym typeface="Helvetica Neue"/>
              </a:defRPr>
            </a:lvl7pPr>
            <a:lvl8pPr indent="0" lvl="7" marL="0" marR="0" rtl="0" algn="r">
              <a:spcBef>
                <a:spcPts val="0"/>
              </a:spcBef>
              <a:buNone/>
              <a:defRPr b="0" i="0" sz="900" u="none" cap="none" strike="noStrike">
                <a:solidFill>
                  <a:srgbClr val="888888"/>
                </a:solidFill>
                <a:latin typeface="Helvetica Neue"/>
                <a:ea typeface="Helvetica Neue"/>
                <a:cs typeface="Helvetica Neue"/>
                <a:sym typeface="Helvetica Neue"/>
              </a:defRPr>
            </a:lvl8pPr>
            <a:lvl9pPr indent="0" lvl="8" marL="0" marR="0" rtl="0" algn="r">
              <a:spcBef>
                <a:spcPts val="0"/>
              </a:spcBef>
              <a:buNone/>
              <a:defRPr b="0" i="0" sz="900" u="none" cap="none" strike="noStrike">
                <a:solidFill>
                  <a:srgbClr val="888888"/>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27"/>
          <p:cNvPicPr preferRelativeResize="0"/>
          <p:nvPr/>
        </p:nvPicPr>
        <p:blipFill rotWithShape="1">
          <a:blip r:embed="rId1">
            <a:alphaModFix/>
          </a:blip>
          <a:srcRect b="0" l="76979" r="0" t="0"/>
          <a:stretch/>
        </p:blipFill>
        <p:spPr>
          <a:xfrm>
            <a:off x="10087429" y="0"/>
            <a:ext cx="2104571"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caltech.box.com/s/h30a3ix4hl98i42dq0j8dbdcyllbzaj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https://caltech.box.com/s/ajz1fbakuxa0pwxycv1d23s5n5lbrnm7" TargetMode="External"/><Relationship Id="rId5" Type="http://schemas.openxmlformats.org/officeDocument/2006/relationships/hyperlink" Target="https://hbr.org/2015/03/the-5-biases-pushing-women-out-of-ste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doi.org/10.1037/0003-066X.62.4.27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10.png"/><Relationship Id="rId8"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hyperlink" Target="https://tinyurl.com/LMPLaunchpa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8.jpg"/><Relationship Id="rId6"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1224367" y="868363"/>
            <a:ext cx="10182386"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Helvetica Neue"/>
              <a:buNone/>
            </a:pPr>
            <a:r>
              <a:rPr lang="en-US">
                <a:latin typeface="Helvetica Neue"/>
                <a:ea typeface="Helvetica Neue"/>
                <a:cs typeface="Helvetica Neue"/>
                <a:sym typeface="Helvetica Neue"/>
              </a:rPr>
              <a:t>Creating Diverse and Inclusive Science Teams</a:t>
            </a:r>
            <a:endParaRPr/>
          </a:p>
        </p:txBody>
      </p:sp>
      <p:sp>
        <p:nvSpPr>
          <p:cNvPr id="107" name="Google Shape;107;p1"/>
          <p:cNvSpPr txBox="1"/>
          <p:nvPr>
            <p:ph idx="1" type="subTitle"/>
          </p:nvPr>
        </p:nvSpPr>
        <p:spPr>
          <a:xfrm>
            <a:off x="1131377" y="3602037"/>
            <a:ext cx="10182386" cy="253529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1"/>
              </a:buClr>
              <a:buSzPts val="2400"/>
              <a:buNone/>
            </a:pPr>
            <a:r>
              <a:rPr b="1" lang="en-US" sz="2400">
                <a:solidFill>
                  <a:schemeClr val="accent1"/>
                </a:solidFill>
                <a:latin typeface="Avenir"/>
                <a:ea typeface="Avenir"/>
                <a:cs typeface="Avenir"/>
                <a:sym typeface="Avenir"/>
              </a:rPr>
              <a:t>Lindsey Malcom-Piqueux, Ph.D.</a:t>
            </a:r>
            <a:endParaRPr/>
          </a:p>
          <a:p>
            <a:pPr indent="0" lvl="0" marL="0" rtl="0" algn="ctr">
              <a:lnSpc>
                <a:spcPct val="90000"/>
              </a:lnSpc>
              <a:spcBef>
                <a:spcPts val="750"/>
              </a:spcBef>
              <a:spcAft>
                <a:spcPts val="0"/>
              </a:spcAft>
              <a:buClr>
                <a:schemeClr val="dk1"/>
              </a:buClr>
              <a:buSzPts val="2400"/>
              <a:buNone/>
            </a:pPr>
            <a:r>
              <a:rPr b="1" lang="en-US" sz="2400">
                <a:latin typeface="Avenir"/>
                <a:ea typeface="Avenir"/>
                <a:cs typeface="Avenir"/>
                <a:sym typeface="Avenir"/>
              </a:rPr>
              <a:t>Assistant Vice President, Diversity, Equity, Inclusion, &amp; Assessment; Chief Diversity Officer; Chief Institutional Research Officer</a:t>
            </a:r>
            <a:endParaRPr/>
          </a:p>
          <a:p>
            <a:pPr indent="0" lvl="0" marL="0" rtl="0" algn="ctr">
              <a:lnSpc>
                <a:spcPct val="90000"/>
              </a:lnSpc>
              <a:spcBef>
                <a:spcPts val="750"/>
              </a:spcBef>
              <a:spcAft>
                <a:spcPts val="0"/>
              </a:spcAft>
              <a:buClr>
                <a:schemeClr val="dk1"/>
              </a:buClr>
              <a:buSzPts val="2400"/>
              <a:buNone/>
            </a:pPr>
            <a:r>
              <a:t/>
            </a:r>
            <a:endParaRPr b="1" sz="2400">
              <a:latin typeface="Avenir"/>
              <a:ea typeface="Avenir"/>
              <a:cs typeface="Avenir"/>
              <a:sym typeface="Avenir"/>
            </a:endParaRPr>
          </a:p>
          <a:p>
            <a:pPr indent="0" lvl="0" marL="0" rtl="0" algn="ctr">
              <a:lnSpc>
                <a:spcPct val="90000"/>
              </a:lnSpc>
              <a:spcBef>
                <a:spcPts val="750"/>
              </a:spcBef>
              <a:spcAft>
                <a:spcPts val="0"/>
              </a:spcAft>
              <a:buClr>
                <a:schemeClr val="dk1"/>
              </a:buClr>
              <a:buSzPts val="2400"/>
              <a:buNone/>
            </a:pPr>
            <a:r>
              <a:rPr b="1" lang="en-US" sz="2400">
                <a:latin typeface="Avenir"/>
                <a:ea typeface="Avenir"/>
                <a:cs typeface="Avenir"/>
                <a:sym typeface="Avenir"/>
              </a:rPr>
              <a:t>PI Launchpad</a:t>
            </a:r>
            <a:endParaRPr/>
          </a:p>
          <a:p>
            <a:pPr indent="0" lvl="0" marL="0" rtl="0" algn="ctr">
              <a:lnSpc>
                <a:spcPct val="90000"/>
              </a:lnSpc>
              <a:spcBef>
                <a:spcPts val="750"/>
              </a:spcBef>
              <a:spcAft>
                <a:spcPts val="0"/>
              </a:spcAft>
              <a:buClr>
                <a:schemeClr val="dk1"/>
              </a:buClr>
              <a:buSzPts val="2400"/>
              <a:buNone/>
            </a:pPr>
            <a:r>
              <a:rPr b="1" lang="en-US" sz="2400">
                <a:latin typeface="Avenir"/>
                <a:ea typeface="Avenir"/>
                <a:cs typeface="Avenir"/>
                <a:sym typeface="Avenir"/>
              </a:rPr>
              <a:t>July 27, 2023</a:t>
            </a:r>
            <a:endParaRPr/>
          </a:p>
        </p:txBody>
      </p:sp>
      <p:sp>
        <p:nvSpPr>
          <p:cNvPr id="108" name="Google Shape;108;p1"/>
          <p:cNvSpPr txBox="1"/>
          <p:nvPr>
            <p:ph idx="12" type="sldNum"/>
          </p:nvPr>
        </p:nvSpPr>
        <p:spPr>
          <a:xfrm>
            <a:off x="9194800" y="1841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3" name="Shape 263"/>
        <p:cNvGrpSpPr/>
        <p:nvPr/>
      </p:nvGrpSpPr>
      <p:grpSpPr>
        <a:xfrm>
          <a:off x="0" y="0"/>
          <a:ext cx="0" cy="0"/>
          <a:chOff x="0" y="0"/>
          <a:chExt cx="0" cy="0"/>
        </a:xfrm>
      </p:grpSpPr>
      <p:sp>
        <p:nvSpPr>
          <p:cNvPr id="264" name="Google Shape;264;p10"/>
          <p:cNvSpPr txBox="1"/>
          <p:nvPr>
            <p:ph type="title"/>
          </p:nvPr>
        </p:nvSpPr>
        <p:spPr>
          <a:xfrm>
            <a:off x="550498" y="278413"/>
            <a:ext cx="9212213" cy="6962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Helvetica Neue"/>
              <a:buNone/>
            </a:pPr>
            <a:r>
              <a:rPr lang="en-US">
                <a:latin typeface="Helvetica Neue"/>
                <a:ea typeface="Helvetica Neue"/>
                <a:cs typeface="Helvetica Neue"/>
                <a:sym typeface="Helvetica Neue"/>
              </a:rPr>
              <a:t>Barriers to Diverse and Inclusive Systems: Biases</a:t>
            </a:r>
            <a:endParaRPr/>
          </a:p>
        </p:txBody>
      </p:sp>
      <p:sp>
        <p:nvSpPr>
          <p:cNvPr id="265" name="Google Shape;265;p10"/>
          <p:cNvSpPr txBox="1"/>
          <p:nvPr/>
        </p:nvSpPr>
        <p:spPr>
          <a:xfrm>
            <a:off x="619981" y="1009923"/>
            <a:ext cx="11415805" cy="1016963"/>
          </a:xfrm>
          <a:prstGeom prst="rect">
            <a:avLst/>
          </a:prstGeom>
          <a:noFill/>
          <a:ln>
            <a:noFill/>
          </a:ln>
        </p:spPr>
        <p:txBody>
          <a:bodyPr anchorCtr="0" anchor="ctr" bIns="32125" lIns="64275" spcFirstLastPara="1" rIns="64275" wrap="square" tIns="32125">
            <a:normAutofit lnSpcReduction="10000"/>
          </a:bodyPr>
          <a:lstStyle/>
          <a:p>
            <a:pPr indent="0" lvl="0" marL="0" marR="0" rtl="0" algn="l">
              <a:lnSpc>
                <a:spcPct val="120000"/>
              </a:lnSpc>
              <a:spcBef>
                <a:spcPts val="0"/>
              </a:spcBef>
              <a:spcAft>
                <a:spcPts val="0"/>
              </a:spcAft>
              <a:buClr>
                <a:schemeClr val="dk1"/>
              </a:buClr>
              <a:buSzPts val="1800"/>
              <a:buFont typeface="Tahoma"/>
              <a:buNone/>
            </a:pPr>
            <a:r>
              <a:rPr b="1" i="0" lang="en-US" sz="2800" u="none" cap="none" strike="noStrike">
                <a:solidFill>
                  <a:schemeClr val="dk1"/>
                </a:solidFill>
                <a:latin typeface="Avenir"/>
                <a:ea typeface="Avenir"/>
                <a:cs typeface="Avenir"/>
                <a:sym typeface="Avenir"/>
              </a:rPr>
              <a:t>Team formation requires that we make judgments about people, their competence and abilities. These judgments can be influenced by implicit and explicit biases.</a:t>
            </a:r>
            <a:endParaRPr/>
          </a:p>
        </p:txBody>
      </p:sp>
      <p:sp>
        <p:nvSpPr>
          <p:cNvPr id="266" name="Google Shape;266;p10"/>
          <p:cNvSpPr txBox="1"/>
          <p:nvPr>
            <p:ph idx="12" type="sldNum"/>
          </p:nvPr>
        </p:nvSpPr>
        <p:spPr>
          <a:xfrm>
            <a:off x="9908903" y="958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sp>
        <p:nvSpPr>
          <p:cNvPr id="267" name="Google Shape;267;p10"/>
          <p:cNvSpPr/>
          <p:nvPr/>
        </p:nvSpPr>
        <p:spPr>
          <a:xfrm>
            <a:off x="411727" y="2136600"/>
            <a:ext cx="3572443" cy="1367247"/>
          </a:xfrm>
          <a:prstGeom prst="rect">
            <a:avLst/>
          </a:prstGeom>
          <a:solidFill>
            <a:srgbClr val="7A303F"/>
          </a:solidFill>
          <a:ln cap="flat" cmpd="sng" w="12700">
            <a:solidFill>
              <a:srgbClr val="3113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Affinity Bias</a:t>
            </a:r>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Tendency to prefer people who share similar interests, backgrounds, and experiences. </a:t>
            </a:r>
            <a:endParaRPr/>
          </a:p>
        </p:txBody>
      </p:sp>
      <p:sp>
        <p:nvSpPr>
          <p:cNvPr id="268" name="Google Shape;268;p10"/>
          <p:cNvSpPr/>
          <p:nvPr/>
        </p:nvSpPr>
        <p:spPr>
          <a:xfrm>
            <a:off x="4146568" y="2103941"/>
            <a:ext cx="4362632" cy="2401232"/>
          </a:xfrm>
          <a:prstGeom prst="rect">
            <a:avLst/>
          </a:prstGeom>
          <a:solidFill>
            <a:srgbClr val="003B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Confirmation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Tendency to (consciously or unconsciously) seek out information that conforms to your pre-existing viewpoint, while ignoring information that goes against your pre-existing view.</a:t>
            </a:r>
            <a:endParaRPr/>
          </a:p>
        </p:txBody>
      </p:sp>
      <p:sp>
        <p:nvSpPr>
          <p:cNvPr id="269" name="Google Shape;269;p10"/>
          <p:cNvSpPr/>
          <p:nvPr/>
        </p:nvSpPr>
        <p:spPr>
          <a:xfrm>
            <a:off x="8701231" y="2110299"/>
            <a:ext cx="3300890" cy="1589365"/>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Attribution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Judgment of a person’s behaviors based on prior observations and interactions you have had with that individual.</a:t>
            </a:r>
            <a:endParaRPr/>
          </a:p>
        </p:txBody>
      </p:sp>
      <p:sp>
        <p:nvSpPr>
          <p:cNvPr id="270" name="Google Shape;270;p10"/>
          <p:cNvSpPr/>
          <p:nvPr/>
        </p:nvSpPr>
        <p:spPr>
          <a:xfrm>
            <a:off x="411729" y="3641270"/>
            <a:ext cx="3572442" cy="1634489"/>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Halo/Horn Effects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Judgment of a person’s character is generalized from a positive (halo) or negative (horn) impression in one specific area.</a:t>
            </a:r>
            <a:endParaRPr/>
          </a:p>
        </p:txBody>
      </p:sp>
      <p:sp>
        <p:nvSpPr>
          <p:cNvPr id="271" name="Google Shape;271;p10"/>
          <p:cNvSpPr/>
          <p:nvPr/>
        </p:nvSpPr>
        <p:spPr>
          <a:xfrm>
            <a:off x="4112905" y="4565253"/>
            <a:ext cx="4425929" cy="2091274"/>
          </a:xfrm>
          <a:prstGeom prst="rect">
            <a:avLst/>
          </a:prstGeom>
          <a:solidFill>
            <a:srgbClr val="7A303F"/>
          </a:solidFill>
          <a:ln cap="flat" cmpd="sng" w="12700">
            <a:solidFill>
              <a:srgbClr val="3113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Contrast Effect</a:t>
            </a:r>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Comparison of two or more things that you have been in contact with simultaneously or one right after the other, causing you to exaggerate the performance of one in contrast to the other.</a:t>
            </a:r>
            <a:endParaRPr/>
          </a:p>
        </p:txBody>
      </p:sp>
      <p:sp>
        <p:nvSpPr>
          <p:cNvPr id="272" name="Google Shape;272;p10"/>
          <p:cNvSpPr/>
          <p:nvPr/>
        </p:nvSpPr>
        <p:spPr>
          <a:xfrm>
            <a:off x="411729" y="5364199"/>
            <a:ext cx="3572440" cy="1292328"/>
          </a:xfrm>
          <a:prstGeom prst="rect">
            <a:avLst/>
          </a:prstGeom>
          <a:solidFill>
            <a:srgbClr val="003B4C"/>
          </a:solidFill>
          <a:ln cap="flat" cmpd="sng" w="12700">
            <a:solidFill>
              <a:srgbClr val="402F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Anchor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Tendency to hold onto an initial, singular piece of information to make decisions.</a:t>
            </a:r>
            <a:endParaRPr/>
          </a:p>
        </p:txBody>
      </p:sp>
      <p:sp>
        <p:nvSpPr>
          <p:cNvPr id="273" name="Google Shape;273;p10"/>
          <p:cNvSpPr/>
          <p:nvPr/>
        </p:nvSpPr>
        <p:spPr>
          <a:xfrm>
            <a:off x="8734897" y="3985058"/>
            <a:ext cx="3269241" cy="1292329"/>
          </a:xfrm>
          <a:prstGeom prst="rect">
            <a:avLst/>
          </a:prstGeom>
          <a:solidFill>
            <a:srgbClr val="003B4C"/>
          </a:solidFill>
          <a:ln cap="flat" cmpd="sng" w="12700">
            <a:solidFill>
              <a:srgbClr val="402F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Stereotyping</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Expecting a group or person to have certain qualities without having real information about the person; generalizing while ignoring individual difference.</a:t>
            </a:r>
            <a:endParaRPr/>
          </a:p>
        </p:txBody>
      </p:sp>
      <p:sp>
        <p:nvSpPr>
          <p:cNvPr id="274" name="Google Shape;274;p10"/>
          <p:cNvSpPr/>
          <p:nvPr/>
        </p:nvSpPr>
        <p:spPr>
          <a:xfrm>
            <a:off x="8732880" y="5364199"/>
            <a:ext cx="3271259" cy="1292328"/>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Conformity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Increased likelihood to adopt a belief as more people hold that belief; groupthink.</a:t>
            </a:r>
            <a:endParaRPr/>
          </a:p>
        </p:txBody>
      </p:sp>
      <p:sp>
        <p:nvSpPr>
          <p:cNvPr id="275" name="Google Shape;275;p10"/>
          <p:cNvSpPr/>
          <p:nvPr/>
        </p:nvSpPr>
        <p:spPr>
          <a:xfrm>
            <a:off x="411727" y="2150454"/>
            <a:ext cx="3572443" cy="1367247"/>
          </a:xfrm>
          <a:prstGeom prst="rect">
            <a:avLst/>
          </a:prstGeom>
          <a:solidFill>
            <a:srgbClr val="7A303F"/>
          </a:solidFill>
          <a:ln cap="flat" cmpd="sng" w="12700">
            <a:solidFill>
              <a:srgbClr val="3113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Affinity Bias</a:t>
            </a:r>
            <a:endParaRPr/>
          </a:p>
        </p:txBody>
      </p:sp>
      <p:sp>
        <p:nvSpPr>
          <p:cNvPr id="276" name="Google Shape;276;p10"/>
          <p:cNvSpPr/>
          <p:nvPr/>
        </p:nvSpPr>
        <p:spPr>
          <a:xfrm>
            <a:off x="4178215" y="2120187"/>
            <a:ext cx="4362632" cy="2351764"/>
          </a:xfrm>
          <a:prstGeom prst="rect">
            <a:avLst/>
          </a:prstGeom>
          <a:solidFill>
            <a:srgbClr val="003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Confirmation Bias</a:t>
            </a:r>
            <a:endParaRPr/>
          </a:p>
        </p:txBody>
      </p:sp>
      <p:sp>
        <p:nvSpPr>
          <p:cNvPr id="277" name="Google Shape;277;p10"/>
          <p:cNvSpPr/>
          <p:nvPr/>
        </p:nvSpPr>
        <p:spPr>
          <a:xfrm>
            <a:off x="411727" y="3651020"/>
            <a:ext cx="3572442" cy="1634489"/>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Halo/Horn Effects</a:t>
            </a:r>
            <a:endParaRPr/>
          </a:p>
        </p:txBody>
      </p:sp>
      <p:sp>
        <p:nvSpPr>
          <p:cNvPr id="278" name="Google Shape;278;p10"/>
          <p:cNvSpPr/>
          <p:nvPr/>
        </p:nvSpPr>
        <p:spPr>
          <a:xfrm>
            <a:off x="411729" y="5364213"/>
            <a:ext cx="3572440" cy="1292328"/>
          </a:xfrm>
          <a:prstGeom prst="rect">
            <a:avLst/>
          </a:prstGeom>
          <a:solidFill>
            <a:srgbClr val="003B4C"/>
          </a:solidFill>
          <a:ln cap="flat" cmpd="sng" w="12700">
            <a:solidFill>
              <a:srgbClr val="402F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Anchor Bias</a:t>
            </a:r>
            <a:endParaRPr/>
          </a:p>
        </p:txBody>
      </p:sp>
      <p:sp>
        <p:nvSpPr>
          <p:cNvPr id="279" name="Google Shape;279;p10"/>
          <p:cNvSpPr/>
          <p:nvPr/>
        </p:nvSpPr>
        <p:spPr>
          <a:xfrm>
            <a:off x="8703249" y="5378898"/>
            <a:ext cx="3300889" cy="1292328"/>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Conformity Bias</a:t>
            </a:r>
            <a:endParaRPr/>
          </a:p>
        </p:txBody>
      </p:sp>
      <p:sp>
        <p:nvSpPr>
          <p:cNvPr id="280" name="Google Shape;280;p10"/>
          <p:cNvSpPr/>
          <p:nvPr/>
        </p:nvSpPr>
        <p:spPr>
          <a:xfrm>
            <a:off x="8701231" y="3767787"/>
            <a:ext cx="3300890" cy="1546215"/>
          </a:xfrm>
          <a:prstGeom prst="rect">
            <a:avLst/>
          </a:prstGeom>
          <a:solidFill>
            <a:srgbClr val="003B4C"/>
          </a:solidFill>
          <a:ln cap="flat" cmpd="sng" w="12700">
            <a:solidFill>
              <a:srgbClr val="402F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Stereotyping</a:t>
            </a:r>
            <a:endParaRPr/>
          </a:p>
        </p:txBody>
      </p:sp>
      <p:sp>
        <p:nvSpPr>
          <p:cNvPr id="281" name="Google Shape;281;p10"/>
          <p:cNvSpPr/>
          <p:nvPr/>
        </p:nvSpPr>
        <p:spPr>
          <a:xfrm>
            <a:off x="4112905" y="4592675"/>
            <a:ext cx="4425929" cy="2091274"/>
          </a:xfrm>
          <a:prstGeom prst="rect">
            <a:avLst/>
          </a:prstGeom>
          <a:solidFill>
            <a:srgbClr val="7A303F"/>
          </a:solidFill>
          <a:ln cap="flat" cmpd="sng" w="12700">
            <a:solidFill>
              <a:srgbClr val="3113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Contrast Effect</a:t>
            </a:r>
            <a:endParaRPr/>
          </a:p>
        </p:txBody>
      </p:sp>
      <p:sp>
        <p:nvSpPr>
          <p:cNvPr id="282" name="Google Shape;282;p10"/>
          <p:cNvSpPr/>
          <p:nvPr/>
        </p:nvSpPr>
        <p:spPr>
          <a:xfrm>
            <a:off x="8701231" y="2128226"/>
            <a:ext cx="3300890" cy="1574666"/>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FF"/>
                </a:solidFill>
                <a:latin typeface="Helvetica Neue"/>
                <a:ea typeface="Helvetica Neue"/>
                <a:cs typeface="Helvetica Neue"/>
                <a:sym typeface="Helvetica Neue"/>
              </a:rPr>
              <a:t>Attribution Bias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8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6" name="Shape 286"/>
        <p:cNvGrpSpPr/>
        <p:nvPr/>
      </p:nvGrpSpPr>
      <p:grpSpPr>
        <a:xfrm>
          <a:off x="0" y="0"/>
          <a:ext cx="0" cy="0"/>
          <a:chOff x="0" y="0"/>
          <a:chExt cx="0" cy="0"/>
        </a:xfrm>
      </p:grpSpPr>
      <p:sp>
        <p:nvSpPr>
          <p:cNvPr id="287" name="Google Shape;287;p11"/>
          <p:cNvSpPr txBox="1"/>
          <p:nvPr>
            <p:ph type="title"/>
          </p:nvPr>
        </p:nvSpPr>
        <p:spPr>
          <a:xfrm>
            <a:off x="550498" y="278413"/>
            <a:ext cx="9212213" cy="6962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Helvetica Neue"/>
              <a:buNone/>
            </a:pPr>
            <a:r>
              <a:rPr lang="en-US">
                <a:latin typeface="Helvetica Neue"/>
                <a:ea typeface="Helvetica Neue"/>
                <a:cs typeface="Helvetica Neue"/>
                <a:sym typeface="Helvetica Neue"/>
              </a:rPr>
              <a:t>Barriers to Diverse and Inclusive Systems: Biases</a:t>
            </a:r>
            <a:endParaRPr/>
          </a:p>
        </p:txBody>
      </p:sp>
      <p:sp>
        <p:nvSpPr>
          <p:cNvPr id="288" name="Google Shape;288;p11"/>
          <p:cNvSpPr txBox="1"/>
          <p:nvPr/>
        </p:nvSpPr>
        <p:spPr>
          <a:xfrm>
            <a:off x="619981" y="1009923"/>
            <a:ext cx="11415805" cy="1016963"/>
          </a:xfrm>
          <a:prstGeom prst="rect">
            <a:avLst/>
          </a:prstGeom>
          <a:noFill/>
          <a:ln>
            <a:noFill/>
          </a:ln>
        </p:spPr>
        <p:txBody>
          <a:bodyPr anchorCtr="0" anchor="ctr" bIns="32125" lIns="64275" spcFirstLastPara="1" rIns="64275" wrap="square" tIns="32125">
            <a:normAutofit lnSpcReduction="10000"/>
          </a:bodyPr>
          <a:lstStyle/>
          <a:p>
            <a:pPr indent="0" lvl="0" marL="0" marR="0" rtl="0" algn="l">
              <a:lnSpc>
                <a:spcPct val="120000"/>
              </a:lnSpc>
              <a:spcBef>
                <a:spcPts val="0"/>
              </a:spcBef>
              <a:spcAft>
                <a:spcPts val="0"/>
              </a:spcAft>
              <a:buClr>
                <a:schemeClr val="dk1"/>
              </a:buClr>
              <a:buSzPts val="1800"/>
              <a:buFont typeface="Tahoma"/>
              <a:buNone/>
            </a:pPr>
            <a:r>
              <a:rPr b="1" i="0" lang="en-US" sz="2800" u="none" cap="none" strike="noStrike">
                <a:solidFill>
                  <a:schemeClr val="dk1"/>
                </a:solidFill>
                <a:latin typeface="Avenir"/>
                <a:ea typeface="Avenir"/>
                <a:cs typeface="Avenir"/>
                <a:sym typeface="Avenir"/>
              </a:rPr>
              <a:t>Team formation requires that we make judgments about people, their competence and abilities. These judgments can be influenced by implicit and explicit biases.</a:t>
            </a:r>
            <a:endParaRPr/>
          </a:p>
        </p:txBody>
      </p:sp>
      <p:sp>
        <p:nvSpPr>
          <p:cNvPr id="289" name="Google Shape;289;p11"/>
          <p:cNvSpPr txBox="1"/>
          <p:nvPr>
            <p:ph idx="12" type="sldNum"/>
          </p:nvPr>
        </p:nvSpPr>
        <p:spPr>
          <a:xfrm>
            <a:off x="9908903" y="958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sp>
        <p:nvSpPr>
          <p:cNvPr id="290" name="Google Shape;290;p11"/>
          <p:cNvSpPr/>
          <p:nvPr/>
        </p:nvSpPr>
        <p:spPr>
          <a:xfrm>
            <a:off x="411727" y="2136600"/>
            <a:ext cx="3572443" cy="1367247"/>
          </a:xfrm>
          <a:prstGeom prst="rect">
            <a:avLst/>
          </a:prstGeom>
          <a:solidFill>
            <a:srgbClr val="7A303F"/>
          </a:solidFill>
          <a:ln cap="flat" cmpd="sng" w="12700">
            <a:solidFill>
              <a:srgbClr val="3113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Affinity Bias</a:t>
            </a:r>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Tendency to prefer people who share similar interests, backgrounds, and experiences. </a:t>
            </a:r>
            <a:endParaRPr/>
          </a:p>
        </p:txBody>
      </p:sp>
      <p:sp>
        <p:nvSpPr>
          <p:cNvPr id="291" name="Google Shape;291;p11"/>
          <p:cNvSpPr/>
          <p:nvPr/>
        </p:nvSpPr>
        <p:spPr>
          <a:xfrm>
            <a:off x="4112906" y="2103941"/>
            <a:ext cx="3874648" cy="2401232"/>
          </a:xfrm>
          <a:prstGeom prst="rect">
            <a:avLst/>
          </a:prstGeom>
          <a:solidFill>
            <a:srgbClr val="003B4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Confirmation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Tendency to (consciously or unconsciously) seek out information that conforms to your pre-existing viewpoint, while ignoring information that goes against your pre-existing view.</a:t>
            </a:r>
            <a:endParaRPr/>
          </a:p>
        </p:txBody>
      </p:sp>
      <p:sp>
        <p:nvSpPr>
          <p:cNvPr id="292" name="Google Shape;292;p11"/>
          <p:cNvSpPr/>
          <p:nvPr/>
        </p:nvSpPr>
        <p:spPr>
          <a:xfrm>
            <a:off x="8149951" y="2110299"/>
            <a:ext cx="3852170" cy="1589365"/>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Attribution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Judgment of a person’s behaviors based on prior observations and interactions you have had with that individual.</a:t>
            </a:r>
            <a:endParaRPr/>
          </a:p>
        </p:txBody>
      </p:sp>
      <p:sp>
        <p:nvSpPr>
          <p:cNvPr id="293" name="Google Shape;293;p11"/>
          <p:cNvSpPr/>
          <p:nvPr/>
        </p:nvSpPr>
        <p:spPr>
          <a:xfrm>
            <a:off x="411729" y="3641270"/>
            <a:ext cx="3572442" cy="1634489"/>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Halo/Horn Effects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Judgment of a person’s character is generalized from a positive (halo) or negative (horn) impression in one specific area.</a:t>
            </a:r>
            <a:endParaRPr/>
          </a:p>
        </p:txBody>
      </p:sp>
      <p:sp>
        <p:nvSpPr>
          <p:cNvPr id="294" name="Google Shape;294;p11"/>
          <p:cNvSpPr/>
          <p:nvPr/>
        </p:nvSpPr>
        <p:spPr>
          <a:xfrm>
            <a:off x="4112906" y="4565253"/>
            <a:ext cx="3874648" cy="2091274"/>
          </a:xfrm>
          <a:prstGeom prst="rect">
            <a:avLst/>
          </a:prstGeom>
          <a:solidFill>
            <a:srgbClr val="7A303F"/>
          </a:solidFill>
          <a:ln cap="flat" cmpd="sng" w="12700">
            <a:solidFill>
              <a:srgbClr val="31131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Contrast Effect</a:t>
            </a:r>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Comparison of two or more things that you have been in contact with simultaneously or one right after the other, causing you to exaggerate the performance of one in contrast to the other.</a:t>
            </a:r>
            <a:endParaRPr/>
          </a:p>
        </p:txBody>
      </p:sp>
      <p:sp>
        <p:nvSpPr>
          <p:cNvPr id="295" name="Google Shape;295;p11"/>
          <p:cNvSpPr/>
          <p:nvPr/>
        </p:nvSpPr>
        <p:spPr>
          <a:xfrm>
            <a:off x="411729" y="5364199"/>
            <a:ext cx="3572440" cy="1292328"/>
          </a:xfrm>
          <a:prstGeom prst="rect">
            <a:avLst/>
          </a:prstGeom>
          <a:solidFill>
            <a:srgbClr val="003B4C"/>
          </a:solidFill>
          <a:ln cap="flat" cmpd="sng" w="12700">
            <a:solidFill>
              <a:srgbClr val="402F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Anchor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Tendency to hold onto an initial, singular piece of information to make decisions.</a:t>
            </a:r>
            <a:endParaRPr/>
          </a:p>
        </p:txBody>
      </p:sp>
      <p:sp>
        <p:nvSpPr>
          <p:cNvPr id="296" name="Google Shape;296;p11"/>
          <p:cNvSpPr/>
          <p:nvPr/>
        </p:nvSpPr>
        <p:spPr>
          <a:xfrm>
            <a:off x="8149951" y="3798288"/>
            <a:ext cx="3854187" cy="1479099"/>
          </a:xfrm>
          <a:prstGeom prst="rect">
            <a:avLst/>
          </a:prstGeom>
          <a:solidFill>
            <a:srgbClr val="003B4C"/>
          </a:solidFill>
          <a:ln cap="flat" cmpd="sng" w="12700">
            <a:solidFill>
              <a:srgbClr val="402F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Stereotyping</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600">
                <a:solidFill>
                  <a:srgbClr val="FFFFFF"/>
                </a:solidFill>
                <a:latin typeface="Helvetica Neue"/>
                <a:ea typeface="Helvetica Neue"/>
                <a:cs typeface="Helvetica Neue"/>
                <a:sym typeface="Helvetica Neue"/>
              </a:rPr>
              <a:t>Expecting a group or person to have certain qualities without having real information about the person; generalizing while ignoring individual difference.</a:t>
            </a:r>
            <a:endParaRPr/>
          </a:p>
        </p:txBody>
      </p:sp>
      <p:sp>
        <p:nvSpPr>
          <p:cNvPr id="297" name="Google Shape;297;p11"/>
          <p:cNvSpPr/>
          <p:nvPr/>
        </p:nvSpPr>
        <p:spPr>
          <a:xfrm>
            <a:off x="8149951" y="5364199"/>
            <a:ext cx="3854189" cy="1292328"/>
          </a:xfrm>
          <a:prstGeom prst="rect">
            <a:avLst/>
          </a:prstGeom>
          <a:solidFill>
            <a:srgbClr val="00AFAB"/>
          </a:solidFill>
          <a:ln cap="flat" cmpd="sng" w="12700">
            <a:solidFill>
              <a:srgbClr val="003B4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Helvetica Neue"/>
                <a:ea typeface="Helvetica Neue"/>
                <a:cs typeface="Helvetica Neue"/>
                <a:sym typeface="Helvetica Neue"/>
              </a:rPr>
              <a:t>Conformity Bias</a:t>
            </a:r>
            <a:endParaRPr b="1" sz="1800">
              <a:solidFill>
                <a:srgbClr val="FFFFFF"/>
              </a:solidFill>
              <a:latin typeface="Helvetica Neue"/>
              <a:ea typeface="Helvetica Neue"/>
              <a:cs typeface="Helvetica Neue"/>
              <a:sym typeface="Helvetica Neue"/>
            </a:endParaRPr>
          </a:p>
          <a:p>
            <a:pPr indent="0" lvl="0" marL="0" marR="0" rtl="0" algn="l">
              <a:spcBef>
                <a:spcPts val="1200"/>
              </a:spcBef>
              <a:spcAft>
                <a:spcPts val="0"/>
              </a:spcAft>
              <a:buNone/>
            </a:pPr>
            <a:r>
              <a:rPr b="1" lang="en-US" sz="1800">
                <a:solidFill>
                  <a:srgbClr val="FFFFFF"/>
                </a:solidFill>
                <a:latin typeface="Helvetica Neue"/>
                <a:ea typeface="Helvetica Neue"/>
                <a:cs typeface="Helvetica Neue"/>
                <a:sym typeface="Helvetica Neue"/>
              </a:rPr>
              <a:t>Increased likelihood to adopt a belief as more people hold that belief; groupthink.</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2"/>
          <p:cNvSpPr txBox="1"/>
          <p:nvPr>
            <p:ph type="title"/>
          </p:nvPr>
        </p:nvSpPr>
        <p:spPr>
          <a:xfrm>
            <a:off x="384313" y="33109"/>
            <a:ext cx="9611777"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600"/>
              <a:buFont typeface="Helvetica Neue"/>
              <a:buNone/>
            </a:pPr>
            <a:r>
              <a:rPr lang="en-US" sz="3600">
                <a:solidFill>
                  <a:srgbClr val="000000"/>
                </a:solidFill>
                <a:latin typeface="Helvetica Neue"/>
                <a:ea typeface="Helvetica Neue"/>
                <a:cs typeface="Helvetica Neue"/>
                <a:sym typeface="Helvetica Neue"/>
              </a:rPr>
              <a:t>Biases Can Affect Our Assessments of High-Ability STEM Talent</a:t>
            </a:r>
            <a:endParaRPr sz="3600">
              <a:latin typeface="Helvetica Neue"/>
              <a:ea typeface="Helvetica Neue"/>
              <a:cs typeface="Helvetica Neue"/>
              <a:sym typeface="Helvetica Neue"/>
            </a:endParaRPr>
          </a:p>
        </p:txBody>
      </p:sp>
      <p:sp>
        <p:nvSpPr>
          <p:cNvPr id="304" name="Google Shape;304;p12"/>
          <p:cNvSpPr txBox="1"/>
          <p:nvPr>
            <p:ph idx="1" type="body"/>
          </p:nvPr>
        </p:nvSpPr>
        <p:spPr>
          <a:xfrm>
            <a:off x="384313" y="1204805"/>
            <a:ext cx="11410120" cy="969678"/>
          </a:xfrm>
          <a:prstGeom prst="rect">
            <a:avLst/>
          </a:prstGeom>
          <a:noFill/>
          <a:ln>
            <a:noFill/>
          </a:ln>
        </p:spPr>
        <p:txBody>
          <a:bodyPr anchorCtr="0" anchor="t" bIns="45700" lIns="91425" spcFirstLastPara="1" rIns="91425" wrap="square" tIns="45700">
            <a:normAutofit/>
          </a:bodyPr>
          <a:lstStyle/>
          <a:p>
            <a:pPr indent="-12699" lvl="0" marL="12699" rtl="0" algn="l">
              <a:lnSpc>
                <a:spcPct val="90000"/>
              </a:lnSpc>
              <a:spcBef>
                <a:spcPts val="0"/>
              </a:spcBef>
              <a:spcAft>
                <a:spcPts val="0"/>
              </a:spcAft>
              <a:buClr>
                <a:srgbClr val="000000"/>
              </a:buClr>
              <a:buSzPts val="2400"/>
              <a:buNone/>
            </a:pPr>
            <a:r>
              <a:rPr lang="en-US" sz="2400">
                <a:solidFill>
                  <a:srgbClr val="000000"/>
                </a:solidFill>
                <a:latin typeface="Avenir"/>
                <a:ea typeface="Avenir"/>
                <a:cs typeface="Avenir"/>
                <a:sym typeface="Avenir"/>
              </a:rPr>
              <a:t>In an experimental study, biology and physics faculty were asked to evaluate postdoc candidates based on otherwise identical CVs with gendered/racialized names.</a:t>
            </a:r>
            <a:endParaRPr/>
          </a:p>
        </p:txBody>
      </p:sp>
      <p:sp>
        <p:nvSpPr>
          <p:cNvPr id="305" name="Google Shape;305;p12"/>
          <p:cNvSpPr txBox="1"/>
          <p:nvPr>
            <p:ph idx="12" type="sldNum"/>
          </p:nvPr>
        </p:nvSpPr>
        <p:spPr>
          <a:xfrm>
            <a:off x="9828695" y="33109"/>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rPr>
              <a:t>‹#›</a:t>
            </a:fld>
            <a:endParaRPr>
              <a:solidFill>
                <a:schemeClr val="dk1"/>
              </a:solidFill>
            </a:endParaRPr>
          </a:p>
        </p:txBody>
      </p:sp>
      <p:sp>
        <p:nvSpPr>
          <p:cNvPr id="306" name="Google Shape;306;p12"/>
          <p:cNvSpPr txBox="1"/>
          <p:nvPr/>
        </p:nvSpPr>
        <p:spPr>
          <a:xfrm>
            <a:off x="0" y="6301671"/>
            <a:ext cx="10825843" cy="523220"/>
          </a:xfrm>
          <a:prstGeom prst="rect">
            <a:avLst/>
          </a:prstGeom>
          <a:noFill/>
          <a:ln>
            <a:noFill/>
          </a:ln>
        </p:spPr>
        <p:txBody>
          <a:bodyPr anchorCtr="0" anchor="t" bIns="45700" lIns="91425" spcFirstLastPara="1" rIns="91425" wrap="square" tIns="45700">
            <a:spAutoFit/>
          </a:bodyPr>
          <a:lstStyle/>
          <a:p>
            <a:pPr indent="-463526" lvl="0" marL="463526" marR="0" rtl="0" algn="l">
              <a:spcBef>
                <a:spcPts val="0"/>
              </a:spcBef>
              <a:spcAft>
                <a:spcPts val="0"/>
              </a:spcAft>
              <a:buNone/>
            </a:pPr>
            <a:r>
              <a:rPr lang="en-US" sz="1400">
                <a:solidFill>
                  <a:srgbClr val="000000"/>
                </a:solidFill>
                <a:latin typeface="Avenir"/>
                <a:ea typeface="Avenir"/>
                <a:cs typeface="Avenir"/>
                <a:sym typeface="Avenir"/>
              </a:rPr>
              <a:t>Source: Eaton, A. A., Saunders, J. F., Jacobson, R. K., &amp; West, K. (2020). </a:t>
            </a:r>
            <a:r>
              <a:rPr lang="en-US" sz="1400" u="sng">
                <a:solidFill>
                  <a:srgbClr val="000000"/>
                </a:solidFill>
                <a:latin typeface="Avenir"/>
                <a:ea typeface="Avenir"/>
                <a:cs typeface="Avenir"/>
                <a:sym typeface="Avenir"/>
                <a:hlinkClick r:id="rId3">
                  <a:extLst>
                    <a:ext uri="{A12FA001-AC4F-418D-AE19-62706E023703}">
                      <ahyp:hlinkClr val="tx"/>
                    </a:ext>
                  </a:extLst>
                </a:hlinkClick>
              </a:rPr>
              <a:t>How gender and race stereotypes impact the advancement of scholars in STEM: Professors’ biased evaluation of physics and biology post-doctoral candidates</a:t>
            </a:r>
            <a:r>
              <a:rPr lang="en-US" sz="1400">
                <a:solidFill>
                  <a:srgbClr val="000000"/>
                </a:solidFill>
                <a:latin typeface="Avenir"/>
                <a:ea typeface="Avenir"/>
                <a:cs typeface="Avenir"/>
                <a:sym typeface="Avenir"/>
              </a:rPr>
              <a:t>. </a:t>
            </a:r>
            <a:r>
              <a:rPr i="1" lang="en-US" sz="1400">
                <a:solidFill>
                  <a:srgbClr val="000000"/>
                </a:solidFill>
                <a:latin typeface="Avenir"/>
                <a:ea typeface="Avenir"/>
                <a:cs typeface="Avenir"/>
                <a:sym typeface="Avenir"/>
              </a:rPr>
              <a:t>Sex Roles</a:t>
            </a:r>
            <a:r>
              <a:rPr lang="en-US" sz="1400">
                <a:solidFill>
                  <a:srgbClr val="000000"/>
                </a:solidFill>
                <a:latin typeface="Avenir"/>
                <a:ea typeface="Avenir"/>
                <a:cs typeface="Avenir"/>
                <a:sym typeface="Avenir"/>
              </a:rPr>
              <a:t>, </a:t>
            </a:r>
            <a:r>
              <a:rPr i="1" lang="en-US" sz="1400">
                <a:solidFill>
                  <a:srgbClr val="000000"/>
                </a:solidFill>
                <a:latin typeface="Avenir"/>
                <a:ea typeface="Avenir"/>
                <a:cs typeface="Avenir"/>
                <a:sym typeface="Avenir"/>
              </a:rPr>
              <a:t>82</a:t>
            </a:r>
            <a:r>
              <a:rPr lang="en-US" sz="1400">
                <a:solidFill>
                  <a:srgbClr val="000000"/>
                </a:solidFill>
                <a:latin typeface="Avenir"/>
                <a:ea typeface="Avenir"/>
                <a:cs typeface="Avenir"/>
                <a:sym typeface="Avenir"/>
              </a:rPr>
              <a:t>, 127-141.</a:t>
            </a:r>
            <a:endParaRPr/>
          </a:p>
        </p:txBody>
      </p:sp>
      <p:graphicFrame>
        <p:nvGraphicFramePr>
          <p:cNvPr id="307" name="Google Shape;307;p12"/>
          <p:cNvGraphicFramePr/>
          <p:nvPr/>
        </p:nvGraphicFramePr>
        <p:xfrm>
          <a:off x="2398502" y="2558087"/>
          <a:ext cx="3000000" cy="3000000"/>
        </p:xfrm>
        <a:graphic>
          <a:graphicData uri="http://schemas.openxmlformats.org/drawingml/2006/table">
            <a:tbl>
              <a:tblPr bandRow="1" firstRow="1">
                <a:noFill/>
                <a:tableStyleId>{8BA7960C-B9A5-4567-B44D-CB1852098EDE}</a:tableStyleId>
              </a:tblPr>
              <a:tblGrid>
                <a:gridCol w="3798800"/>
                <a:gridCol w="3798800"/>
              </a:tblGrid>
              <a:tr h="1902375">
                <a:tc>
                  <a:txBody>
                    <a:bodyPr/>
                    <a:lstStyle/>
                    <a:p>
                      <a:pPr indent="0" lvl="0" marL="0" marR="0" rtl="0" algn="ctr">
                        <a:spcBef>
                          <a:spcPts val="0"/>
                        </a:spcBef>
                        <a:spcAft>
                          <a:spcPts val="0"/>
                        </a:spcAft>
                        <a:buNone/>
                      </a:pPr>
                      <a:r>
                        <a:rPr b="1" i="0" lang="en-US" sz="2500">
                          <a:solidFill>
                            <a:srgbClr val="C84F00"/>
                          </a:solidFill>
                          <a:latin typeface="Avenir"/>
                          <a:ea typeface="Avenir"/>
                          <a:cs typeface="Avenir"/>
                          <a:sym typeface="Avenir"/>
                        </a:rPr>
                        <a:t>Hireability and Competence:</a:t>
                      </a:r>
                      <a:endParaRPr/>
                    </a:p>
                    <a:p>
                      <a:pPr indent="0" lvl="0" marL="0" marR="0" rtl="0" algn="ctr">
                        <a:spcBef>
                          <a:spcPts val="600"/>
                        </a:spcBef>
                        <a:spcAft>
                          <a:spcPts val="0"/>
                        </a:spcAft>
                        <a:buNone/>
                      </a:pPr>
                      <a:r>
                        <a:rPr b="1" i="0" lang="en-US" sz="2500">
                          <a:latin typeface="Avenir"/>
                          <a:ea typeface="Avenir"/>
                          <a:cs typeface="Avenir"/>
                          <a:sym typeface="Avenir"/>
                        </a:rPr>
                        <a:t>Male = Female</a:t>
                      </a:r>
                      <a:endParaRPr/>
                    </a:p>
                    <a:p>
                      <a:pPr indent="0" lvl="0" marL="0" marR="0" rtl="0" algn="l">
                        <a:spcBef>
                          <a:spcPts val="600"/>
                        </a:spcBef>
                        <a:spcAft>
                          <a:spcPts val="0"/>
                        </a:spcAft>
                        <a:buNone/>
                      </a:pPr>
                      <a:r>
                        <a:t/>
                      </a:r>
                      <a:endParaRPr b="1" i="0" sz="2500">
                        <a:latin typeface="Avenir"/>
                        <a:ea typeface="Avenir"/>
                        <a:cs typeface="Avenir"/>
                        <a:sym typeface="Aveni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500">
                          <a:solidFill>
                            <a:srgbClr val="C84F00"/>
                          </a:solidFill>
                          <a:latin typeface="Avenir"/>
                          <a:ea typeface="Avenir"/>
                          <a:cs typeface="Avenir"/>
                          <a:sym typeface="Avenir"/>
                        </a:rPr>
                        <a:t>Hireability and Competence:</a:t>
                      </a:r>
                      <a:endParaRPr/>
                    </a:p>
                    <a:p>
                      <a:pPr indent="0" lvl="0" marL="0" marR="0" rtl="0" algn="ctr">
                        <a:spcBef>
                          <a:spcPts val="600"/>
                        </a:spcBef>
                        <a:spcAft>
                          <a:spcPts val="0"/>
                        </a:spcAft>
                        <a:buNone/>
                      </a:pPr>
                      <a:r>
                        <a:rPr b="1" i="0" lang="en-US" sz="2500">
                          <a:latin typeface="Avenir"/>
                          <a:ea typeface="Avenir"/>
                          <a:cs typeface="Avenir"/>
                          <a:sym typeface="Avenir"/>
                        </a:rPr>
                        <a:t>Asian &gt; Black</a:t>
                      </a:r>
                      <a:endParaRPr/>
                    </a:p>
                    <a:p>
                      <a:pPr indent="0" lvl="0" marL="0" marR="0" rtl="0" algn="ctr">
                        <a:spcBef>
                          <a:spcPts val="1800"/>
                        </a:spcBef>
                        <a:spcAft>
                          <a:spcPts val="0"/>
                        </a:spcAft>
                        <a:buNone/>
                      </a:pPr>
                      <a:r>
                        <a:rPr b="1" i="0" lang="en-US" sz="2500">
                          <a:solidFill>
                            <a:srgbClr val="C84F00"/>
                          </a:solidFill>
                          <a:latin typeface="Avenir"/>
                          <a:ea typeface="Avenir"/>
                          <a:cs typeface="Avenir"/>
                          <a:sym typeface="Avenir"/>
                        </a:rPr>
                        <a:t>Hireability:</a:t>
                      </a:r>
                      <a:endParaRPr/>
                    </a:p>
                    <a:p>
                      <a:pPr indent="0" lvl="0" marL="0" marR="0" rtl="0" algn="ctr">
                        <a:spcBef>
                          <a:spcPts val="600"/>
                        </a:spcBef>
                        <a:spcAft>
                          <a:spcPts val="0"/>
                        </a:spcAft>
                        <a:buNone/>
                      </a:pPr>
                      <a:r>
                        <a:rPr b="1" i="0" lang="en-US" sz="2500">
                          <a:latin typeface="Avenir"/>
                          <a:ea typeface="Avenir"/>
                          <a:cs typeface="Avenir"/>
                          <a:sym typeface="Avenir"/>
                        </a:rPr>
                        <a:t>Asian &gt; Latinx</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736875">
                <a:tc>
                  <a:txBody>
                    <a:bodyPr/>
                    <a:lstStyle/>
                    <a:p>
                      <a:pPr indent="0" lvl="0" marL="0" marR="0" rtl="0" algn="ctr">
                        <a:spcBef>
                          <a:spcPts val="0"/>
                        </a:spcBef>
                        <a:spcAft>
                          <a:spcPts val="0"/>
                        </a:spcAft>
                        <a:buNone/>
                      </a:pPr>
                      <a:r>
                        <a:rPr b="1" i="0" lang="en-US" sz="2500">
                          <a:solidFill>
                            <a:srgbClr val="C84F00"/>
                          </a:solidFill>
                          <a:latin typeface="Avenir"/>
                          <a:ea typeface="Avenir"/>
                          <a:cs typeface="Avenir"/>
                          <a:sym typeface="Avenir"/>
                        </a:rPr>
                        <a:t>Hireability and Competence:</a:t>
                      </a:r>
                      <a:endParaRPr/>
                    </a:p>
                    <a:p>
                      <a:pPr indent="0" lvl="0" marL="0" marR="0" rtl="0" algn="ctr">
                        <a:spcBef>
                          <a:spcPts val="600"/>
                        </a:spcBef>
                        <a:spcAft>
                          <a:spcPts val="0"/>
                        </a:spcAft>
                        <a:buNone/>
                      </a:pPr>
                      <a:r>
                        <a:rPr b="1" i="0" lang="en-US" sz="2500">
                          <a:latin typeface="Avenir"/>
                          <a:ea typeface="Avenir"/>
                          <a:cs typeface="Avenir"/>
                          <a:sym typeface="Avenir"/>
                        </a:rPr>
                        <a:t>Male &gt; Female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2500">
                          <a:solidFill>
                            <a:srgbClr val="C84F00"/>
                          </a:solidFill>
                          <a:latin typeface="Avenir"/>
                          <a:ea typeface="Avenir"/>
                          <a:cs typeface="Avenir"/>
                          <a:sym typeface="Avenir"/>
                        </a:rPr>
                        <a:t>Hireability and Competence:</a:t>
                      </a:r>
                      <a:endParaRPr/>
                    </a:p>
                    <a:p>
                      <a:pPr indent="0" lvl="0" marL="0" marR="0" rtl="0" algn="ctr">
                        <a:spcBef>
                          <a:spcPts val="600"/>
                        </a:spcBef>
                        <a:spcAft>
                          <a:spcPts val="0"/>
                        </a:spcAft>
                        <a:buNone/>
                      </a:pPr>
                      <a:r>
                        <a:rPr b="1" i="0" lang="en-US" sz="2500">
                          <a:latin typeface="Avenir"/>
                          <a:ea typeface="Avenir"/>
                          <a:cs typeface="Avenir"/>
                          <a:sym typeface="Avenir"/>
                        </a:rPr>
                        <a:t>Asian and White &gt; Black and Latinx</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08" name="Google Shape;308;p12"/>
          <p:cNvSpPr txBox="1"/>
          <p:nvPr/>
        </p:nvSpPr>
        <p:spPr>
          <a:xfrm>
            <a:off x="2398502" y="2057957"/>
            <a:ext cx="380552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0000"/>
                </a:solidFill>
                <a:latin typeface="Helvetica Neue"/>
                <a:ea typeface="Helvetica Neue"/>
                <a:cs typeface="Helvetica Neue"/>
                <a:sym typeface="Helvetica Neue"/>
              </a:rPr>
              <a:t>Gender Bias</a:t>
            </a:r>
            <a:endParaRPr/>
          </a:p>
        </p:txBody>
      </p:sp>
      <p:sp>
        <p:nvSpPr>
          <p:cNvPr id="309" name="Google Shape;309;p12"/>
          <p:cNvSpPr txBox="1"/>
          <p:nvPr/>
        </p:nvSpPr>
        <p:spPr>
          <a:xfrm>
            <a:off x="6204021" y="2058300"/>
            <a:ext cx="379206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0000"/>
                </a:solidFill>
                <a:latin typeface="Helvetica Neue"/>
                <a:ea typeface="Helvetica Neue"/>
                <a:cs typeface="Helvetica Neue"/>
                <a:sym typeface="Helvetica Neue"/>
              </a:rPr>
              <a:t>Racial Bias</a:t>
            </a:r>
            <a:endParaRPr/>
          </a:p>
        </p:txBody>
      </p:sp>
      <p:sp>
        <p:nvSpPr>
          <p:cNvPr id="310" name="Google Shape;310;p12"/>
          <p:cNvSpPr txBox="1"/>
          <p:nvPr/>
        </p:nvSpPr>
        <p:spPr>
          <a:xfrm rot="-5400000">
            <a:off x="1219541" y="3323011"/>
            <a:ext cx="173892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0000"/>
                </a:solidFill>
                <a:latin typeface="Helvetica Neue"/>
                <a:ea typeface="Helvetica Neue"/>
                <a:cs typeface="Helvetica Neue"/>
                <a:sym typeface="Helvetica Neue"/>
              </a:rPr>
              <a:t>Biology</a:t>
            </a:r>
            <a:endParaRPr/>
          </a:p>
        </p:txBody>
      </p:sp>
      <p:sp>
        <p:nvSpPr>
          <p:cNvPr id="311" name="Google Shape;311;p12"/>
          <p:cNvSpPr txBox="1"/>
          <p:nvPr/>
        </p:nvSpPr>
        <p:spPr>
          <a:xfrm rot="-5400000">
            <a:off x="1219541" y="5059898"/>
            <a:ext cx="173892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0000"/>
                </a:solidFill>
                <a:latin typeface="Helvetica Neue"/>
                <a:ea typeface="Helvetica Neue"/>
                <a:cs typeface="Helvetica Neue"/>
                <a:sym typeface="Helvetica Neue"/>
              </a:rPr>
              <a:t>Physics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13"/>
          <p:cNvPicPr preferRelativeResize="0"/>
          <p:nvPr/>
        </p:nvPicPr>
        <p:blipFill rotWithShape="1">
          <a:blip r:embed="rId3">
            <a:alphaModFix/>
          </a:blip>
          <a:srcRect b="0" l="0" r="0" t="0"/>
          <a:stretch/>
        </p:blipFill>
        <p:spPr>
          <a:xfrm>
            <a:off x="1694365" y="1469093"/>
            <a:ext cx="8803270" cy="3924791"/>
          </a:xfrm>
          <a:prstGeom prst="rect">
            <a:avLst/>
          </a:prstGeom>
          <a:noFill/>
          <a:ln>
            <a:noFill/>
          </a:ln>
        </p:spPr>
      </p:pic>
      <p:sp>
        <p:nvSpPr>
          <p:cNvPr id="318" name="Google Shape;318;p13"/>
          <p:cNvSpPr txBox="1"/>
          <p:nvPr/>
        </p:nvSpPr>
        <p:spPr>
          <a:xfrm>
            <a:off x="261257" y="412753"/>
            <a:ext cx="11332029" cy="10103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chemeClr val="dk1"/>
                </a:solidFill>
                <a:latin typeface="Helvetica Neue"/>
                <a:ea typeface="Helvetica Neue"/>
                <a:cs typeface="Helvetica Neue"/>
                <a:sym typeface="Helvetica Neue"/>
              </a:rPr>
              <a:t>Biases Can Contribute to Inequitable Experiences</a:t>
            </a:r>
            <a:endParaRPr/>
          </a:p>
        </p:txBody>
      </p:sp>
      <p:sp>
        <p:nvSpPr>
          <p:cNvPr id="319" name="Google Shape;319;p13"/>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0" name="Google Shape;320;p13"/>
          <p:cNvSpPr txBox="1"/>
          <p:nvPr/>
        </p:nvSpPr>
        <p:spPr>
          <a:xfrm>
            <a:off x="413658" y="5777672"/>
            <a:ext cx="954677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Sources: 	Williams, J. C., Phillips, K. W., &amp; Hall, E. V. (2014). </a:t>
            </a:r>
            <a:r>
              <a:rPr lang="en-US" sz="1400" u="sng">
                <a:solidFill>
                  <a:schemeClr val="dk1"/>
                </a:solidFill>
                <a:latin typeface="Avenir"/>
                <a:ea typeface="Avenir"/>
                <a:cs typeface="Avenir"/>
                <a:sym typeface="Avenir"/>
                <a:hlinkClick r:id="rId4">
                  <a:extLst>
                    <a:ext uri="{A12FA001-AC4F-418D-AE19-62706E023703}">
                      <ahyp:hlinkClr val="tx"/>
                    </a:ext>
                  </a:extLst>
                </a:hlinkClick>
              </a:rPr>
              <a:t>Double jeopardy? Gender bias against women in science</a:t>
            </a:r>
            <a:r>
              <a:rPr lang="en-US" sz="1400">
                <a:solidFill>
                  <a:schemeClr val="dk1"/>
                </a:solidFill>
                <a:latin typeface="Avenir"/>
                <a:ea typeface="Avenir"/>
                <a:cs typeface="Avenir"/>
                <a:sym typeface="Avenir"/>
              </a:rPr>
              <a:t>. UC Hastings College 	of 	Law, San Francisco, CA.</a:t>
            </a:r>
            <a:endParaRPr/>
          </a:p>
          <a:p>
            <a:pPr indent="0" lvl="0" marL="0" marR="0" rtl="0" algn="l">
              <a:spcBef>
                <a:spcPts val="0"/>
              </a:spcBef>
              <a:spcAft>
                <a:spcPts val="0"/>
              </a:spcAft>
              <a:buNone/>
            </a:pPr>
            <a:r>
              <a:rPr lang="en-US" sz="1400">
                <a:solidFill>
                  <a:schemeClr val="dk1"/>
                </a:solidFill>
                <a:latin typeface="Avenir"/>
                <a:ea typeface="Avenir"/>
                <a:cs typeface="Avenir"/>
                <a:sym typeface="Avenir"/>
              </a:rPr>
              <a:t>	</a:t>
            </a:r>
            <a:endParaRPr/>
          </a:p>
          <a:p>
            <a:pPr indent="0" lvl="0" marL="0" marR="0" rtl="0" algn="l">
              <a:spcBef>
                <a:spcPts val="0"/>
              </a:spcBef>
              <a:spcAft>
                <a:spcPts val="0"/>
              </a:spcAft>
              <a:buNone/>
            </a:pPr>
            <a:r>
              <a:rPr lang="en-US" sz="1400">
                <a:solidFill>
                  <a:schemeClr val="dk1"/>
                </a:solidFill>
                <a:latin typeface="Avenir"/>
                <a:ea typeface="Avenir"/>
                <a:cs typeface="Avenir"/>
                <a:sym typeface="Avenir"/>
              </a:rPr>
              <a:t>	Williams, J. C. (2015). </a:t>
            </a:r>
            <a:r>
              <a:rPr lang="en-US" sz="1400" u="sng">
                <a:solidFill>
                  <a:schemeClr val="dk1"/>
                </a:solidFill>
                <a:latin typeface="Avenir"/>
                <a:ea typeface="Avenir"/>
                <a:cs typeface="Avenir"/>
                <a:sym typeface="Avenir"/>
                <a:hlinkClick r:id="rId5">
                  <a:extLst>
                    <a:ext uri="{A12FA001-AC4F-418D-AE19-62706E023703}">
                      <ahyp:hlinkClr val="tx"/>
                    </a:ext>
                  </a:extLst>
                </a:hlinkClick>
              </a:rPr>
              <a:t>The 5 biases pushing women out of STEM</a:t>
            </a:r>
            <a:r>
              <a:rPr lang="en-US" sz="1400">
                <a:solidFill>
                  <a:schemeClr val="dk1"/>
                </a:solidFill>
                <a:latin typeface="Avenir"/>
                <a:ea typeface="Avenir"/>
                <a:cs typeface="Avenir"/>
                <a:sym typeface="Avenir"/>
              </a:rPr>
              <a:t>. Harvard Business Review.</a:t>
            </a:r>
            <a:endParaRPr/>
          </a:p>
          <a:p>
            <a:pPr indent="0" lvl="0" marL="0" marR="0" rtl="0" algn="l">
              <a:spcBef>
                <a:spcPts val="0"/>
              </a:spcBef>
              <a:spcAft>
                <a:spcPts val="0"/>
              </a:spcAft>
              <a:buNone/>
            </a:pPr>
            <a:r>
              <a:t/>
            </a:r>
            <a:endParaRPr sz="14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4"/>
          <p:cNvSpPr txBox="1"/>
          <p:nvPr/>
        </p:nvSpPr>
        <p:spPr>
          <a:xfrm>
            <a:off x="342900" y="249793"/>
            <a:ext cx="9650451" cy="1362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cap="none">
                <a:solidFill>
                  <a:schemeClr val="dk1"/>
                </a:solidFill>
                <a:latin typeface="Helvetica Neue"/>
                <a:ea typeface="Helvetica Neue"/>
                <a:cs typeface="Helvetica Neue"/>
                <a:sym typeface="Helvetica Neue"/>
              </a:rPr>
              <a:t>Strategies to Mitigate the Influence of Bias</a:t>
            </a:r>
            <a:endParaRPr/>
          </a:p>
        </p:txBody>
      </p:sp>
      <p:sp>
        <p:nvSpPr>
          <p:cNvPr id="327" name="Google Shape;327;p14"/>
          <p:cNvSpPr txBox="1"/>
          <p:nvPr>
            <p:ph idx="12" type="sldNum"/>
          </p:nvPr>
        </p:nvSpPr>
        <p:spPr>
          <a:xfrm>
            <a:off x="9971049" y="140348"/>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8" name="Google Shape;328;p14"/>
          <p:cNvSpPr txBox="1"/>
          <p:nvPr/>
        </p:nvSpPr>
        <p:spPr>
          <a:xfrm>
            <a:off x="451624" y="1053789"/>
            <a:ext cx="10602819"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venir"/>
                <a:ea typeface="Avenir"/>
                <a:cs typeface="Avenir"/>
                <a:sym typeface="Avenir"/>
              </a:rPr>
              <a:t>Practice De-biasing Techniques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Stereotype Replacement</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Counter-Stereotypic Imaging</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Increase opportunities for contact.</a:t>
            </a:r>
            <a:endParaRPr/>
          </a:p>
          <a:p>
            <a:pPr indent="-133350" lvl="1" marL="74295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venir"/>
              <a:ea typeface="Avenir"/>
              <a:cs typeface="Avenir"/>
              <a:sym typeface="Avenir"/>
            </a:endParaRPr>
          </a:p>
          <a:p>
            <a:pPr indent="0" lvl="0" marL="0" marR="0" rtl="0" algn="l">
              <a:spcBef>
                <a:spcPts val="0"/>
              </a:spcBef>
              <a:spcAft>
                <a:spcPts val="0"/>
              </a:spcAft>
              <a:buNone/>
            </a:pPr>
            <a:r>
              <a:rPr b="1" lang="en-US" sz="2400">
                <a:solidFill>
                  <a:schemeClr val="dk1"/>
                </a:solidFill>
                <a:latin typeface="Avenir"/>
                <a:ea typeface="Avenir"/>
                <a:cs typeface="Avenir"/>
                <a:sym typeface="Avenir"/>
              </a:rPr>
              <a:t>Avoid Your Triggers for “Biased” Decision-making</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Doubt your own objectivity</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Improve conditions of decision-making (maximize time, minimize stress)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Rely on data, not perceptions of “fit”</a:t>
            </a:r>
            <a:endParaRPr/>
          </a:p>
          <a:p>
            <a:pPr indent="0" lvl="0" marL="0" marR="0" rtl="0" algn="l">
              <a:spcBef>
                <a:spcPts val="0"/>
              </a:spcBef>
              <a:spcAft>
                <a:spcPts val="0"/>
              </a:spcAft>
              <a:buNone/>
            </a:pPr>
            <a:r>
              <a:t/>
            </a:r>
            <a:endParaRPr b="1" sz="2400">
              <a:solidFill>
                <a:schemeClr val="dk1"/>
              </a:solidFill>
              <a:latin typeface="Avenir"/>
              <a:ea typeface="Avenir"/>
              <a:cs typeface="Avenir"/>
              <a:sym typeface="Avenir"/>
            </a:endParaRPr>
          </a:p>
          <a:p>
            <a:pPr indent="0" lvl="0" marL="0" marR="0" rtl="0" algn="l">
              <a:spcBef>
                <a:spcPts val="0"/>
              </a:spcBef>
              <a:spcAft>
                <a:spcPts val="0"/>
              </a:spcAft>
              <a:buNone/>
            </a:pPr>
            <a:r>
              <a:rPr b="1" lang="en-US" sz="2400">
                <a:solidFill>
                  <a:schemeClr val="dk1"/>
                </a:solidFill>
                <a:latin typeface="Avenir"/>
                <a:ea typeface="Avenir"/>
                <a:cs typeface="Avenir"/>
                <a:sym typeface="Avenir"/>
              </a:rPr>
              <a:t>Use Tools to Optimize Decision-Making</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Seek clarity in criteria and how to evaluate performance before evaluation begins.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Be consistent and apply criteria to all candidates.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Articulate the reasoning for every decision.</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Look for other/outside perspectives.</a:t>
            </a:r>
            <a:endParaRPr/>
          </a:p>
          <a:p>
            <a:pPr indent="-133350" lvl="1" marL="74295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venir"/>
              <a:ea typeface="Avenir"/>
              <a:cs typeface="Avenir"/>
              <a:sym typeface="Avenir"/>
            </a:endParaRPr>
          </a:p>
        </p:txBody>
      </p:sp>
      <p:sp>
        <p:nvSpPr>
          <p:cNvPr id="329" name="Google Shape;329;p14"/>
          <p:cNvSpPr/>
          <p:nvPr/>
        </p:nvSpPr>
        <p:spPr>
          <a:xfrm>
            <a:off x="6672164" y="6367243"/>
            <a:ext cx="4382279" cy="481927"/>
          </a:xfrm>
          <a:prstGeom prst="rect">
            <a:avLst/>
          </a:prstGeom>
          <a:noFill/>
          <a:ln>
            <a:noFill/>
          </a:ln>
        </p:spPr>
        <p:txBody>
          <a:bodyPr anchorCtr="0" anchor="t" bIns="45700" lIns="91425" spcFirstLastPara="1" rIns="91425" wrap="square" tIns="45700">
            <a:spAutoFit/>
          </a:bodyPr>
          <a:lstStyle/>
          <a:p>
            <a:pPr indent="-579438" lvl="0" marL="579438" marR="0" rtl="0" algn="l">
              <a:spcBef>
                <a:spcPts val="0"/>
              </a:spcBef>
              <a:spcAft>
                <a:spcPts val="0"/>
              </a:spcAft>
              <a:buNone/>
            </a:pPr>
            <a:r>
              <a:rPr lang="en-US" sz="1266">
                <a:solidFill>
                  <a:srgbClr val="000000"/>
                </a:solidFill>
                <a:latin typeface="Avenir"/>
                <a:ea typeface="Avenir"/>
                <a:cs typeface="Avenir"/>
                <a:sym typeface="Avenir"/>
              </a:rPr>
              <a:t>Source: 	J. Moody (2010). </a:t>
            </a:r>
            <a:r>
              <a:rPr i="1" lang="en-US" sz="1266">
                <a:solidFill>
                  <a:srgbClr val="000000"/>
                </a:solidFill>
                <a:latin typeface="Avenir"/>
                <a:ea typeface="Avenir"/>
                <a:cs typeface="Avenir"/>
                <a:sym typeface="Avenir"/>
              </a:rPr>
              <a:t>Rising above cognitive errors: Guidelines to improve faculty searches, evaluations, and decision-marking.</a:t>
            </a:r>
            <a:endParaRPr sz="1266">
              <a:solidFill>
                <a:srgbClr val="000000"/>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txBox="1"/>
          <p:nvPr>
            <p:ph type="title"/>
          </p:nvPr>
        </p:nvSpPr>
        <p:spPr>
          <a:xfrm>
            <a:off x="211667" y="-10450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Helvetica Neue"/>
              <a:buNone/>
            </a:pPr>
            <a:r>
              <a:rPr lang="en-US" sz="2800"/>
              <a:t>Constructing a Diverse Science Team</a:t>
            </a:r>
            <a:endParaRPr/>
          </a:p>
        </p:txBody>
      </p:sp>
      <p:sp>
        <p:nvSpPr>
          <p:cNvPr id="335" name="Google Shape;335;p15"/>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6" name="Google Shape;336;p15"/>
          <p:cNvSpPr txBox="1"/>
          <p:nvPr/>
        </p:nvSpPr>
        <p:spPr>
          <a:xfrm>
            <a:off x="354873" y="1103942"/>
            <a:ext cx="6078078" cy="5657841"/>
          </a:xfrm>
          <a:prstGeom prst="rect">
            <a:avLst/>
          </a:prstGeom>
          <a:noFill/>
          <a:ln>
            <a:noFill/>
          </a:ln>
        </p:spPr>
        <p:txBody>
          <a:bodyPr anchorCtr="0" anchor="t" bIns="45700" lIns="91425" spcFirstLastPara="1" rIns="91425" wrap="square" tIns="45700">
            <a:normAutofit fontScale="85000" lnSpcReduction="20000"/>
          </a:bodyPr>
          <a:lstStyle/>
          <a:p>
            <a:pPr indent="0" lvl="0" marL="189675" marR="0" rtl="0" algn="l">
              <a:lnSpc>
                <a:spcPct val="100000"/>
              </a:lnSpc>
              <a:spcBef>
                <a:spcPts val="0"/>
              </a:spcBef>
              <a:spcAft>
                <a:spcPts val="0"/>
              </a:spcAft>
              <a:buClr>
                <a:schemeClr val="dk1"/>
              </a:buClr>
              <a:buSzPct val="100403"/>
              <a:buFont typeface="Arial"/>
              <a:buNone/>
            </a:pPr>
            <a:r>
              <a:rPr b="1" i="0" lang="en-US" sz="3500" u="none" cap="none" strike="noStrike">
                <a:solidFill>
                  <a:schemeClr val="dk1"/>
                </a:solidFill>
                <a:latin typeface="Avenir"/>
                <a:ea typeface="Avenir"/>
                <a:cs typeface="Avenir"/>
                <a:sym typeface="Avenir"/>
              </a:rPr>
              <a:t>Be Intentional</a:t>
            </a:r>
            <a:endParaRPr/>
          </a:p>
          <a:p>
            <a:pPr indent="-457200" lvl="0" marL="646875" marR="0" rtl="0" algn="l">
              <a:lnSpc>
                <a:spcPct val="100000"/>
              </a:lnSpc>
              <a:spcBef>
                <a:spcPts val="2267"/>
              </a:spcBef>
              <a:spcAft>
                <a:spcPts val="0"/>
              </a:spcAft>
              <a:buClr>
                <a:schemeClr val="dk1"/>
              </a:buClr>
              <a:buSzPct val="125504"/>
              <a:buFont typeface="Arial"/>
              <a:buChar char="•"/>
            </a:pPr>
            <a:r>
              <a:rPr b="1" i="0" lang="en-US" sz="2800" u="none" cap="none" strike="noStrike">
                <a:solidFill>
                  <a:schemeClr val="dk1"/>
                </a:solidFill>
                <a:latin typeface="Avenir"/>
                <a:ea typeface="Avenir"/>
                <a:cs typeface="Avenir"/>
                <a:sym typeface="Avenir"/>
              </a:rPr>
              <a:t>Include personnel from historically underrepresented populations </a:t>
            </a:r>
            <a:endParaRPr/>
          </a:p>
          <a:p>
            <a:pPr indent="-457200" lvl="0" marL="646875" marR="0" rtl="0" algn="l">
              <a:lnSpc>
                <a:spcPct val="100000"/>
              </a:lnSpc>
              <a:spcBef>
                <a:spcPts val="2267"/>
              </a:spcBef>
              <a:spcAft>
                <a:spcPts val="0"/>
              </a:spcAft>
              <a:buClr>
                <a:schemeClr val="dk1"/>
              </a:buClr>
              <a:buSzPct val="125504"/>
              <a:buFont typeface="Arial"/>
              <a:buChar char="•"/>
            </a:pPr>
            <a:r>
              <a:rPr b="1" i="0" lang="en-US" sz="2800" u="none" cap="none" strike="noStrike">
                <a:solidFill>
                  <a:schemeClr val="dk1"/>
                </a:solidFill>
                <a:latin typeface="Avenir"/>
                <a:ea typeface="Avenir"/>
                <a:cs typeface="Avenir"/>
                <a:sym typeface="Avenir"/>
              </a:rPr>
              <a:t>Seek out those who have done training in a range of geographical locations, institutions</a:t>
            </a:r>
            <a:endParaRPr/>
          </a:p>
          <a:p>
            <a:pPr indent="-457200" lvl="0" marL="646875" marR="0" rtl="0" algn="l">
              <a:lnSpc>
                <a:spcPct val="100000"/>
              </a:lnSpc>
              <a:spcBef>
                <a:spcPts val="2267"/>
              </a:spcBef>
              <a:spcAft>
                <a:spcPts val="0"/>
              </a:spcAft>
              <a:buClr>
                <a:schemeClr val="dk1"/>
              </a:buClr>
              <a:buSzPct val="125504"/>
              <a:buFont typeface="Arial"/>
              <a:buChar char="•"/>
            </a:pPr>
            <a:r>
              <a:rPr b="1" i="0" lang="en-US" sz="2800" u="none" cap="none" strike="noStrike">
                <a:solidFill>
                  <a:schemeClr val="dk1"/>
                </a:solidFill>
                <a:latin typeface="Avenir"/>
                <a:ea typeface="Avenir"/>
                <a:cs typeface="Avenir"/>
                <a:sym typeface="Avenir"/>
              </a:rPr>
              <a:t>Represent a range of career stages</a:t>
            </a:r>
            <a:endParaRPr/>
          </a:p>
          <a:p>
            <a:pPr indent="-457200" lvl="0" marL="646875" marR="0" rtl="0" algn="l">
              <a:lnSpc>
                <a:spcPct val="100000"/>
              </a:lnSpc>
              <a:spcBef>
                <a:spcPts val="2267"/>
              </a:spcBef>
              <a:spcAft>
                <a:spcPts val="0"/>
              </a:spcAft>
              <a:buClr>
                <a:schemeClr val="dk1"/>
              </a:buClr>
              <a:buSzPct val="125504"/>
              <a:buFont typeface="Arial"/>
              <a:buChar char="•"/>
            </a:pPr>
            <a:r>
              <a:rPr b="1" i="0" lang="en-US" sz="2800" u="none" cap="none" strike="noStrike">
                <a:solidFill>
                  <a:schemeClr val="dk1"/>
                </a:solidFill>
                <a:latin typeface="Avenir"/>
                <a:ea typeface="Avenir"/>
                <a:cs typeface="Avenir"/>
                <a:sym typeface="Avenir"/>
              </a:rPr>
              <a:t>Look to different types of institutions and organizations (e.g., MSIs: HBCUs, HSIs; research active and/or master’s level institutions (e.g., R2s); Non-IHEs)</a:t>
            </a:r>
            <a:endParaRPr/>
          </a:p>
          <a:p>
            <a:pPr indent="-457200" lvl="0" marL="646875" marR="0" rtl="0" algn="l">
              <a:lnSpc>
                <a:spcPct val="100000"/>
              </a:lnSpc>
              <a:spcBef>
                <a:spcPts val="2267"/>
              </a:spcBef>
              <a:spcAft>
                <a:spcPts val="1200"/>
              </a:spcAft>
              <a:buClr>
                <a:schemeClr val="dk1"/>
              </a:buClr>
              <a:buSzPct val="125504"/>
              <a:buFont typeface="Arial"/>
              <a:buChar char="•"/>
            </a:pPr>
            <a:r>
              <a:rPr b="1" i="0" lang="en-US" sz="2800" u="none" cap="none" strike="noStrike">
                <a:solidFill>
                  <a:schemeClr val="dk1"/>
                </a:solidFill>
                <a:latin typeface="Avenir"/>
                <a:ea typeface="Avenir"/>
                <a:cs typeface="Avenir"/>
                <a:sym typeface="Avenir"/>
              </a:rPr>
              <a:t>Consider individuals from varying scientific fields to contribute to transdisciplinary aspects of the proposed work</a:t>
            </a:r>
            <a:endParaRPr/>
          </a:p>
        </p:txBody>
      </p:sp>
      <p:sp>
        <p:nvSpPr>
          <p:cNvPr id="337" name="Google Shape;337;p15"/>
          <p:cNvSpPr txBox="1"/>
          <p:nvPr/>
        </p:nvSpPr>
        <p:spPr>
          <a:xfrm>
            <a:off x="7071591" y="1103942"/>
            <a:ext cx="4568152" cy="5805862"/>
          </a:xfrm>
          <a:prstGeom prst="rect">
            <a:avLst/>
          </a:prstGeom>
          <a:noFill/>
          <a:ln>
            <a:noFill/>
          </a:ln>
        </p:spPr>
        <p:txBody>
          <a:bodyPr anchorCtr="0" anchor="t" bIns="45700" lIns="91425" spcFirstLastPara="1" rIns="91425" wrap="square" tIns="45700">
            <a:normAutofit/>
          </a:bodyPr>
          <a:lstStyle/>
          <a:p>
            <a:pPr indent="0" lvl="0" marL="189675" marR="0" rtl="0" algn="l">
              <a:lnSpc>
                <a:spcPct val="90000"/>
              </a:lnSpc>
              <a:spcBef>
                <a:spcPts val="750"/>
              </a:spcBef>
              <a:spcAft>
                <a:spcPts val="0"/>
              </a:spcAft>
              <a:buClr>
                <a:schemeClr val="dk1"/>
              </a:buClr>
              <a:buSzPts val="2987"/>
              <a:buFont typeface="Arial"/>
              <a:buNone/>
            </a:pPr>
            <a:r>
              <a:rPr b="1" i="0" lang="en-US" sz="3000">
                <a:solidFill>
                  <a:schemeClr val="dk1"/>
                </a:solidFill>
                <a:latin typeface="Avenir"/>
                <a:ea typeface="Avenir"/>
                <a:cs typeface="Avenir"/>
                <a:sym typeface="Avenir"/>
              </a:rPr>
              <a:t>Be Strategic</a:t>
            </a:r>
            <a:endParaRPr/>
          </a:p>
          <a:p>
            <a:pPr indent="-457200" lvl="0" marL="646875" marR="0" rtl="0" algn="l">
              <a:lnSpc>
                <a:spcPct val="100000"/>
              </a:lnSpc>
              <a:spcBef>
                <a:spcPts val="1950"/>
              </a:spcBef>
              <a:spcAft>
                <a:spcPts val="0"/>
              </a:spcAft>
              <a:buClr>
                <a:schemeClr val="dk1"/>
              </a:buClr>
              <a:buSzPts val="2987"/>
              <a:buFont typeface="Arial"/>
              <a:buChar char="•"/>
            </a:pPr>
            <a:r>
              <a:rPr b="1" i="0" lang="en-US" sz="2400">
                <a:solidFill>
                  <a:schemeClr val="dk1"/>
                </a:solidFill>
                <a:latin typeface="Avenir"/>
                <a:ea typeface="Avenir"/>
                <a:cs typeface="Avenir"/>
                <a:sym typeface="Avenir"/>
              </a:rPr>
              <a:t>Think about diversity early, and play the long game</a:t>
            </a:r>
            <a:endParaRPr/>
          </a:p>
          <a:p>
            <a:pPr indent="-457200" lvl="0" marL="646875" marR="0" rtl="0" algn="l">
              <a:lnSpc>
                <a:spcPct val="100000"/>
              </a:lnSpc>
              <a:spcBef>
                <a:spcPts val="3150"/>
              </a:spcBef>
              <a:spcAft>
                <a:spcPts val="0"/>
              </a:spcAft>
              <a:buClr>
                <a:schemeClr val="dk1"/>
              </a:buClr>
              <a:buSzPts val="2987"/>
              <a:buFont typeface="Arial"/>
              <a:buChar char="•"/>
            </a:pPr>
            <a:r>
              <a:rPr b="1" i="0" lang="en-US" sz="2400">
                <a:solidFill>
                  <a:schemeClr val="dk1"/>
                </a:solidFill>
                <a:latin typeface="Avenir"/>
                <a:ea typeface="Avenir"/>
                <a:cs typeface="Avenir"/>
                <a:sym typeface="Avenir"/>
              </a:rPr>
              <a:t>Seek out ways to build in training and mentorship opportunities for diverse student- and postdoctoral researchers</a:t>
            </a:r>
            <a:endParaRPr/>
          </a:p>
          <a:p>
            <a:pPr indent="-457200" lvl="0" marL="646875" marR="0" rtl="0" algn="l">
              <a:lnSpc>
                <a:spcPct val="100000"/>
              </a:lnSpc>
              <a:spcBef>
                <a:spcPts val="3150"/>
              </a:spcBef>
              <a:spcAft>
                <a:spcPts val="0"/>
              </a:spcAft>
              <a:buClr>
                <a:schemeClr val="dk1"/>
              </a:buClr>
              <a:buSzPts val="2987"/>
              <a:buFont typeface="Arial"/>
              <a:buChar char="•"/>
            </a:pPr>
            <a:r>
              <a:rPr b="1" i="0" lang="en-US" sz="2400">
                <a:solidFill>
                  <a:schemeClr val="dk1"/>
                </a:solidFill>
                <a:latin typeface="Avenir"/>
                <a:ea typeface="Avenir"/>
                <a:cs typeface="Avenir"/>
                <a:sym typeface="Avenir"/>
              </a:rPr>
              <a:t>Cultivate reciprocal relationships and partnerships </a:t>
            </a:r>
            <a:endParaRPr/>
          </a:p>
          <a:p>
            <a:pPr indent="-54173" lvl="0" marL="243848" marR="0" rtl="0" algn="l">
              <a:lnSpc>
                <a:spcPct val="90000"/>
              </a:lnSpc>
              <a:spcBef>
                <a:spcPts val="3467"/>
              </a:spcBef>
              <a:spcAft>
                <a:spcPts val="0"/>
              </a:spcAft>
              <a:buClr>
                <a:schemeClr val="dk1"/>
              </a:buClr>
              <a:buSzPts val="2987"/>
              <a:buFont typeface="Arial"/>
              <a:buNone/>
            </a:pPr>
            <a:r>
              <a:t/>
            </a:r>
            <a:endParaRPr b="0" i="0" sz="2100">
              <a:solidFill>
                <a:schemeClr val="dk1"/>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6"/>
          <p:cNvSpPr txBox="1"/>
          <p:nvPr>
            <p:ph type="title"/>
          </p:nvPr>
        </p:nvSpPr>
        <p:spPr>
          <a:xfrm>
            <a:off x="404524" y="308293"/>
            <a:ext cx="9212213" cy="69623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Helvetica Neue"/>
              <a:buNone/>
            </a:pPr>
            <a:r>
              <a:rPr lang="en-US" sz="3200">
                <a:latin typeface="Helvetica Neue"/>
                <a:ea typeface="Helvetica Neue"/>
                <a:cs typeface="Helvetica Neue"/>
                <a:sym typeface="Helvetica Neue"/>
              </a:rPr>
              <a:t>Constructing a Diverse Science Team</a:t>
            </a:r>
            <a:endParaRPr/>
          </a:p>
        </p:txBody>
      </p:sp>
      <p:sp>
        <p:nvSpPr>
          <p:cNvPr id="343" name="Google Shape;343;p1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sp>
        <p:nvSpPr>
          <p:cNvPr id="344" name="Google Shape;344;p16"/>
          <p:cNvSpPr txBox="1"/>
          <p:nvPr>
            <p:ph idx="1" type="body"/>
          </p:nvPr>
        </p:nvSpPr>
        <p:spPr>
          <a:xfrm>
            <a:off x="2152650" y="1248079"/>
            <a:ext cx="7886700" cy="4900830"/>
          </a:xfrm>
          <a:prstGeom prst="rect">
            <a:avLst/>
          </a:prstGeom>
          <a:noFill/>
          <a:ln>
            <a:noFill/>
          </a:ln>
        </p:spPr>
        <p:txBody>
          <a:bodyPr anchorCtr="0" anchor="t" bIns="32125" lIns="64275" spcFirstLastPara="1" rIns="64275" wrap="square" tIns="32125">
            <a:normAutofit/>
          </a:bodyPr>
          <a:lstStyle/>
          <a:p>
            <a:pPr indent="0" lvl="0" marL="133360" rtl="0" algn="l">
              <a:lnSpc>
                <a:spcPct val="90000"/>
              </a:lnSpc>
              <a:spcBef>
                <a:spcPts val="750"/>
              </a:spcBef>
              <a:spcAft>
                <a:spcPts val="0"/>
              </a:spcAft>
              <a:buSzPts val="2987"/>
              <a:buNone/>
            </a:pPr>
            <a:r>
              <a:t/>
            </a:r>
            <a:endParaRPr/>
          </a:p>
          <a:p>
            <a:pPr indent="-38089" lvl="0" marL="171450" rtl="0" algn="l">
              <a:lnSpc>
                <a:spcPct val="90000"/>
              </a:lnSpc>
              <a:spcBef>
                <a:spcPts val="750"/>
              </a:spcBef>
              <a:spcAft>
                <a:spcPts val="0"/>
              </a:spcAft>
              <a:buSzPts val="2987"/>
              <a:buNone/>
            </a:pPr>
            <a:r>
              <a:t/>
            </a:r>
            <a:endParaRPr/>
          </a:p>
        </p:txBody>
      </p:sp>
      <p:pic>
        <p:nvPicPr>
          <p:cNvPr id="345" name="Google Shape;345;p16"/>
          <p:cNvPicPr preferRelativeResize="0"/>
          <p:nvPr/>
        </p:nvPicPr>
        <p:blipFill rotWithShape="1">
          <a:blip r:embed="rId3">
            <a:alphaModFix/>
          </a:blip>
          <a:srcRect b="0" l="0" r="0" t="0"/>
          <a:stretch/>
        </p:blipFill>
        <p:spPr>
          <a:xfrm>
            <a:off x="1086431" y="1439970"/>
            <a:ext cx="2297490" cy="2186545"/>
          </a:xfrm>
          <a:prstGeom prst="rect">
            <a:avLst/>
          </a:prstGeom>
          <a:noFill/>
          <a:ln>
            <a:noFill/>
          </a:ln>
        </p:spPr>
      </p:pic>
      <p:pic>
        <p:nvPicPr>
          <p:cNvPr id="346" name="Google Shape;346;p16"/>
          <p:cNvPicPr preferRelativeResize="0"/>
          <p:nvPr/>
        </p:nvPicPr>
        <p:blipFill rotWithShape="1">
          <a:blip r:embed="rId4">
            <a:alphaModFix/>
          </a:blip>
          <a:srcRect b="26096" l="0" r="0" t="0"/>
          <a:stretch/>
        </p:blipFill>
        <p:spPr>
          <a:xfrm>
            <a:off x="8262164" y="1439970"/>
            <a:ext cx="2977360" cy="1406817"/>
          </a:xfrm>
          <a:prstGeom prst="rect">
            <a:avLst/>
          </a:prstGeom>
          <a:noFill/>
          <a:ln>
            <a:noFill/>
          </a:ln>
        </p:spPr>
      </p:pic>
      <p:pic>
        <p:nvPicPr>
          <p:cNvPr id="347" name="Google Shape;347;p16"/>
          <p:cNvPicPr preferRelativeResize="0"/>
          <p:nvPr/>
        </p:nvPicPr>
        <p:blipFill rotWithShape="1">
          <a:blip r:embed="rId5">
            <a:alphaModFix/>
          </a:blip>
          <a:srcRect b="0" l="0" r="0" t="0"/>
          <a:stretch/>
        </p:blipFill>
        <p:spPr>
          <a:xfrm>
            <a:off x="4450140" y="1383900"/>
            <a:ext cx="2977360" cy="2242615"/>
          </a:xfrm>
          <a:prstGeom prst="rect">
            <a:avLst/>
          </a:prstGeom>
          <a:noFill/>
          <a:ln>
            <a:noFill/>
          </a:ln>
        </p:spPr>
      </p:pic>
      <p:pic>
        <p:nvPicPr>
          <p:cNvPr id="348" name="Google Shape;348;p16"/>
          <p:cNvPicPr preferRelativeResize="0"/>
          <p:nvPr/>
        </p:nvPicPr>
        <p:blipFill rotWithShape="1">
          <a:blip r:embed="rId4">
            <a:alphaModFix/>
          </a:blip>
          <a:srcRect b="0" l="0" r="0" t="80819"/>
          <a:stretch/>
        </p:blipFill>
        <p:spPr>
          <a:xfrm>
            <a:off x="8262164" y="3333368"/>
            <a:ext cx="2977360" cy="365126"/>
          </a:xfrm>
          <a:prstGeom prst="rect">
            <a:avLst/>
          </a:prstGeom>
          <a:noFill/>
          <a:ln>
            <a:noFill/>
          </a:ln>
        </p:spPr>
      </p:pic>
      <p:sp>
        <p:nvSpPr>
          <p:cNvPr id="349" name="Google Shape;349;p16"/>
          <p:cNvSpPr txBox="1"/>
          <p:nvPr/>
        </p:nvSpPr>
        <p:spPr>
          <a:xfrm>
            <a:off x="723900" y="4152578"/>
            <a:ext cx="10375900" cy="2319053"/>
          </a:xfrm>
          <a:prstGeom prst="rect">
            <a:avLst/>
          </a:prstGeom>
          <a:noFill/>
          <a:ln>
            <a:noFill/>
          </a:ln>
        </p:spPr>
        <p:txBody>
          <a:bodyPr anchorCtr="0" anchor="t" bIns="32125" lIns="64275" spcFirstLastPara="1" rIns="64275" wrap="square" tIns="32125">
            <a:normAutofit/>
          </a:bodyPr>
          <a:lstStyle/>
          <a:p>
            <a:pPr indent="0" lvl="0" marL="133361" marR="0" rtl="0" algn="l">
              <a:lnSpc>
                <a:spcPct val="90000"/>
              </a:lnSpc>
              <a:spcBef>
                <a:spcPts val="1067"/>
              </a:spcBef>
              <a:spcAft>
                <a:spcPts val="0"/>
              </a:spcAft>
              <a:buClr>
                <a:schemeClr val="dk1"/>
              </a:buClr>
              <a:buSzPts val="2987"/>
              <a:buFont typeface="Arial"/>
              <a:buNone/>
            </a:pPr>
            <a:r>
              <a:rPr b="1" i="0" lang="en-US" sz="2800" u="none" cap="none" strike="noStrike">
                <a:solidFill>
                  <a:schemeClr val="dk1"/>
                </a:solidFill>
                <a:latin typeface="Avenir"/>
                <a:ea typeface="Avenir"/>
                <a:cs typeface="Avenir"/>
                <a:sym typeface="Avenir"/>
              </a:rPr>
              <a:t>Consider multiple profiles of knowledge, deep expertise, and skill sets</a:t>
            </a:r>
            <a:endParaRPr/>
          </a:p>
          <a:p>
            <a:pPr indent="-321456" lvl="1" marL="776275" marR="0" rtl="0" algn="l">
              <a:lnSpc>
                <a:spcPct val="90000"/>
              </a:lnSpc>
              <a:spcBef>
                <a:spcPts val="533"/>
              </a:spcBef>
              <a:spcAft>
                <a:spcPts val="0"/>
              </a:spcAft>
              <a:buClr>
                <a:schemeClr val="dk1"/>
              </a:buClr>
              <a:buSzPts val="2987"/>
              <a:buFont typeface="Arial"/>
              <a:buChar char="•"/>
            </a:pPr>
            <a:r>
              <a:rPr b="1" i="0" lang="en-US" sz="2400" u="none" cap="none" strike="noStrike">
                <a:solidFill>
                  <a:schemeClr val="dk1"/>
                </a:solidFill>
                <a:latin typeface="Avenir"/>
                <a:ea typeface="Avenir"/>
                <a:cs typeface="Avenir"/>
                <a:sym typeface="Avenir"/>
              </a:rPr>
              <a:t>Increases pool of potential collaborators/team members</a:t>
            </a:r>
            <a:endParaRPr/>
          </a:p>
          <a:p>
            <a:pPr indent="-321456" lvl="1" marL="776275" marR="0" rtl="0" algn="l">
              <a:lnSpc>
                <a:spcPct val="90000"/>
              </a:lnSpc>
              <a:spcBef>
                <a:spcPts val="533"/>
              </a:spcBef>
              <a:spcAft>
                <a:spcPts val="0"/>
              </a:spcAft>
              <a:buClr>
                <a:schemeClr val="dk1"/>
              </a:buClr>
              <a:buSzPts val="2987"/>
              <a:buFont typeface="Arial"/>
              <a:buChar char="•"/>
            </a:pPr>
            <a:r>
              <a:rPr b="1" i="0" lang="en-US" sz="2400" u="none" cap="none" strike="noStrike">
                <a:solidFill>
                  <a:schemeClr val="dk1"/>
                </a:solidFill>
                <a:latin typeface="Avenir"/>
                <a:ea typeface="Avenir"/>
                <a:cs typeface="Avenir"/>
                <a:sym typeface="Avenir"/>
              </a:rPr>
              <a:t>Broadens possibilities for reaching outside of your network</a:t>
            </a:r>
            <a:endParaRPr/>
          </a:p>
          <a:p>
            <a:pPr indent="-321456" lvl="1" marL="776275" marR="0" rtl="0" algn="l">
              <a:lnSpc>
                <a:spcPct val="90000"/>
              </a:lnSpc>
              <a:spcBef>
                <a:spcPts val="533"/>
              </a:spcBef>
              <a:spcAft>
                <a:spcPts val="0"/>
              </a:spcAft>
              <a:buClr>
                <a:schemeClr val="dk1"/>
              </a:buClr>
              <a:buSzPts val="2987"/>
              <a:buFont typeface="Arial"/>
              <a:buChar char="•"/>
            </a:pPr>
            <a:r>
              <a:rPr b="1" i="0" lang="en-US" sz="2400" u="none" cap="none" strike="noStrike">
                <a:solidFill>
                  <a:schemeClr val="dk1"/>
                </a:solidFill>
                <a:latin typeface="Avenir"/>
                <a:ea typeface="Avenir"/>
                <a:cs typeface="Avenir"/>
                <a:sym typeface="Avenir"/>
              </a:rPr>
              <a:t>Counterforce against network closure</a:t>
            </a:r>
            <a:endParaRPr/>
          </a:p>
          <a:p>
            <a:pPr indent="-38089" lvl="0" marL="171450" marR="0" rtl="0" algn="l">
              <a:lnSpc>
                <a:spcPct val="90000"/>
              </a:lnSpc>
              <a:spcBef>
                <a:spcPts val="1067"/>
              </a:spcBef>
              <a:spcAft>
                <a:spcPts val="0"/>
              </a:spcAft>
              <a:buClr>
                <a:schemeClr val="dk1"/>
              </a:buClr>
              <a:buSzPts val="2987"/>
              <a:buFont typeface="Arial"/>
              <a:buNone/>
            </a:pPr>
            <a:r>
              <a:t/>
            </a:r>
            <a:endParaRPr b="1" i="0" sz="2800" u="none" cap="none" strike="noStrike">
              <a:solidFill>
                <a:schemeClr val="dk1"/>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7"/>
          <p:cNvSpPr txBox="1"/>
          <p:nvPr>
            <p:ph type="title"/>
          </p:nvPr>
        </p:nvSpPr>
        <p:spPr>
          <a:xfrm>
            <a:off x="480724" y="265754"/>
            <a:ext cx="10657176" cy="69623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Helvetica Neue"/>
              <a:buNone/>
            </a:pPr>
            <a:r>
              <a:rPr lang="en-US" sz="3600">
                <a:latin typeface="Helvetica Neue"/>
                <a:ea typeface="Helvetica Neue"/>
                <a:cs typeface="Helvetica Neue"/>
                <a:sym typeface="Helvetica Neue"/>
              </a:rPr>
              <a:t>Build Capacity for Inclusive Interactions and Behaviors</a:t>
            </a:r>
            <a:endParaRPr/>
          </a:p>
        </p:txBody>
      </p:sp>
      <p:sp>
        <p:nvSpPr>
          <p:cNvPr id="355" name="Google Shape;355;p17"/>
          <p:cNvSpPr txBox="1"/>
          <p:nvPr>
            <p:ph idx="1" type="body"/>
          </p:nvPr>
        </p:nvSpPr>
        <p:spPr>
          <a:xfrm>
            <a:off x="480724" y="941585"/>
            <a:ext cx="6736505" cy="5617729"/>
          </a:xfrm>
          <a:prstGeom prst="rect">
            <a:avLst/>
          </a:prstGeom>
          <a:noFill/>
          <a:ln>
            <a:noFill/>
          </a:ln>
        </p:spPr>
        <p:txBody>
          <a:bodyPr anchorCtr="0" anchor="t" bIns="32125" lIns="64275" spcFirstLastPara="1" rIns="64275" wrap="square" tIns="32125">
            <a:normAutofit lnSpcReduction="10000"/>
          </a:bodyPr>
          <a:lstStyle/>
          <a:p>
            <a:pPr indent="0" lvl="0" marL="133361" rtl="0" algn="l">
              <a:lnSpc>
                <a:spcPct val="100000"/>
              </a:lnSpc>
              <a:spcBef>
                <a:spcPts val="750"/>
              </a:spcBef>
              <a:spcAft>
                <a:spcPts val="0"/>
              </a:spcAft>
              <a:buSzPts val="2987"/>
              <a:buNone/>
            </a:pPr>
            <a:r>
              <a:rPr b="1" lang="en-US" sz="3200">
                <a:latin typeface="Avenir"/>
                <a:ea typeface="Avenir"/>
                <a:cs typeface="Avenir"/>
                <a:sym typeface="Avenir"/>
              </a:rPr>
              <a:t>Psychological Safety</a:t>
            </a:r>
            <a:endParaRPr/>
          </a:p>
          <a:p>
            <a:pPr indent="-321456" lvl="1" marL="776275" rtl="0" algn="l">
              <a:lnSpc>
                <a:spcPct val="110000"/>
              </a:lnSpc>
              <a:spcBef>
                <a:spcPts val="575"/>
              </a:spcBef>
              <a:spcAft>
                <a:spcPts val="0"/>
              </a:spcAft>
              <a:buSzPts val="2987"/>
              <a:buChar char="•"/>
            </a:pPr>
            <a:r>
              <a:rPr b="1" lang="en-US" sz="2800">
                <a:latin typeface="Avenir"/>
                <a:ea typeface="Avenir"/>
                <a:cs typeface="Avenir"/>
                <a:sym typeface="Avenir"/>
              </a:rPr>
              <a:t>Shared perception among team members that they will not be embarrassed, rejected, or punished for speaking up with ideas, questions, concerns, or mistakes. </a:t>
            </a:r>
            <a:endParaRPr/>
          </a:p>
          <a:p>
            <a:pPr indent="0" lvl="0" marL="133361" rtl="0" algn="l">
              <a:lnSpc>
                <a:spcPct val="100000"/>
              </a:lnSpc>
              <a:spcBef>
                <a:spcPts val="1550"/>
              </a:spcBef>
              <a:spcAft>
                <a:spcPts val="0"/>
              </a:spcAft>
              <a:buSzPts val="2987"/>
              <a:buNone/>
            </a:pPr>
            <a:r>
              <a:t/>
            </a:r>
            <a:endParaRPr b="1" sz="3200">
              <a:latin typeface="Avenir"/>
              <a:ea typeface="Avenir"/>
              <a:cs typeface="Avenir"/>
              <a:sym typeface="Avenir"/>
            </a:endParaRPr>
          </a:p>
          <a:p>
            <a:pPr indent="0" lvl="0" marL="133361" rtl="0" algn="l">
              <a:lnSpc>
                <a:spcPct val="100000"/>
              </a:lnSpc>
              <a:spcBef>
                <a:spcPts val="950"/>
              </a:spcBef>
              <a:spcAft>
                <a:spcPts val="0"/>
              </a:spcAft>
              <a:buSzPts val="2987"/>
              <a:buNone/>
            </a:pPr>
            <a:r>
              <a:rPr b="1" lang="en-US" sz="3200">
                <a:latin typeface="Avenir"/>
                <a:ea typeface="Avenir"/>
                <a:cs typeface="Avenir"/>
                <a:sym typeface="Avenir"/>
              </a:rPr>
              <a:t>Inclusive Behaviors</a:t>
            </a:r>
            <a:endParaRPr/>
          </a:p>
          <a:p>
            <a:pPr indent="-321456" lvl="1" marL="776275" rtl="0" algn="l">
              <a:lnSpc>
                <a:spcPct val="100000"/>
              </a:lnSpc>
              <a:spcBef>
                <a:spcPts val="575"/>
              </a:spcBef>
              <a:spcAft>
                <a:spcPts val="0"/>
              </a:spcAft>
              <a:buSzPts val="2987"/>
              <a:buChar char="•"/>
            </a:pPr>
            <a:r>
              <a:rPr b="1" lang="en-US" sz="2800">
                <a:latin typeface="Avenir"/>
                <a:ea typeface="Avenir"/>
                <a:cs typeface="Avenir"/>
                <a:sym typeface="Avenir"/>
              </a:rPr>
              <a:t>Develop the ability to think with others.</a:t>
            </a:r>
            <a:endParaRPr/>
          </a:p>
          <a:p>
            <a:pPr indent="-321456" lvl="1" marL="776275" rtl="0" algn="l">
              <a:lnSpc>
                <a:spcPct val="100000"/>
              </a:lnSpc>
              <a:spcBef>
                <a:spcPts val="1175"/>
              </a:spcBef>
              <a:spcAft>
                <a:spcPts val="0"/>
              </a:spcAft>
              <a:buSzPts val="2987"/>
              <a:buChar char="•"/>
            </a:pPr>
            <a:r>
              <a:rPr b="1" lang="en-US" sz="2800">
                <a:latin typeface="Avenir"/>
                <a:ea typeface="Avenir"/>
                <a:cs typeface="Avenir"/>
                <a:sym typeface="Avenir"/>
              </a:rPr>
              <a:t>Value the diverse ways people frame questions, process new information, and innovate new ideas.</a:t>
            </a:r>
            <a:endParaRPr/>
          </a:p>
          <a:p>
            <a:pPr indent="0" lvl="0" marL="133360" rtl="0" algn="l">
              <a:lnSpc>
                <a:spcPct val="100000"/>
              </a:lnSpc>
              <a:spcBef>
                <a:spcPts val="1550"/>
              </a:spcBef>
              <a:spcAft>
                <a:spcPts val="200"/>
              </a:spcAft>
              <a:buSzPts val="2987"/>
              <a:buNone/>
            </a:pPr>
            <a:r>
              <a:t/>
            </a:r>
            <a:endParaRPr b="1" sz="3200">
              <a:latin typeface="Avenir"/>
              <a:ea typeface="Avenir"/>
              <a:cs typeface="Avenir"/>
              <a:sym typeface="Avenir"/>
            </a:endParaRPr>
          </a:p>
        </p:txBody>
      </p:sp>
      <p:sp>
        <p:nvSpPr>
          <p:cNvPr id="356" name="Google Shape;356;p17"/>
          <p:cNvSpPr txBox="1"/>
          <p:nvPr>
            <p:ph idx="12" type="sldNum"/>
          </p:nvPr>
        </p:nvSpPr>
        <p:spPr>
          <a:xfrm>
            <a:off x="9323014" y="8319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grpSp>
        <p:nvGrpSpPr>
          <p:cNvPr id="357" name="Google Shape;357;p17"/>
          <p:cNvGrpSpPr/>
          <p:nvPr/>
        </p:nvGrpSpPr>
        <p:grpSpPr>
          <a:xfrm>
            <a:off x="7341249" y="1258897"/>
            <a:ext cx="4295879" cy="4054677"/>
            <a:chOff x="400718" y="51983"/>
            <a:chExt cx="4295879" cy="4054677"/>
          </a:xfrm>
        </p:grpSpPr>
        <p:sp>
          <p:nvSpPr>
            <p:cNvPr id="358" name="Google Shape;358;p17"/>
            <p:cNvSpPr/>
            <p:nvPr/>
          </p:nvSpPr>
          <p:spPr>
            <a:xfrm>
              <a:off x="1301064" y="51983"/>
              <a:ext cx="2495186" cy="2495186"/>
            </a:xfrm>
            <a:prstGeom prst="ellipse">
              <a:avLst/>
            </a:prstGeom>
            <a:solidFill>
              <a:srgbClr val="FFC000">
                <a:alpha val="8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7"/>
            <p:cNvSpPr txBox="1"/>
            <p:nvPr/>
          </p:nvSpPr>
          <p:spPr>
            <a:xfrm>
              <a:off x="1633756" y="488640"/>
              <a:ext cx="1829803" cy="11228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Avenir"/>
                <a:buNone/>
              </a:pPr>
              <a:r>
                <a:rPr b="1" i="0" lang="en-US" sz="2200">
                  <a:solidFill>
                    <a:schemeClr val="dk1"/>
                  </a:solidFill>
                  <a:latin typeface="Avenir"/>
                  <a:ea typeface="Avenir"/>
                  <a:cs typeface="Avenir"/>
                  <a:sym typeface="Avenir"/>
                </a:rPr>
                <a:t>Sense of Belonging</a:t>
              </a:r>
              <a:endParaRPr/>
            </a:p>
          </p:txBody>
        </p:sp>
        <p:sp>
          <p:nvSpPr>
            <p:cNvPr id="360" name="Google Shape;360;p17"/>
            <p:cNvSpPr/>
            <p:nvPr/>
          </p:nvSpPr>
          <p:spPr>
            <a:xfrm>
              <a:off x="2201411" y="1611474"/>
              <a:ext cx="2495186" cy="2495186"/>
            </a:xfrm>
            <a:prstGeom prst="ellipse">
              <a:avLst/>
            </a:prstGeom>
            <a:solidFill>
              <a:srgbClr val="008EB8">
                <a:alpha val="7215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
            <p:cNvSpPr txBox="1"/>
            <p:nvPr/>
          </p:nvSpPr>
          <p:spPr>
            <a:xfrm>
              <a:off x="2964522" y="2256064"/>
              <a:ext cx="1497111" cy="13723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Avenir"/>
                <a:buNone/>
              </a:pPr>
              <a:r>
                <a:rPr b="1" i="0" lang="en-US" sz="2200">
                  <a:solidFill>
                    <a:schemeClr val="dk1"/>
                  </a:solidFill>
                  <a:latin typeface="Avenir"/>
                  <a:ea typeface="Avenir"/>
                  <a:cs typeface="Avenir"/>
                  <a:sym typeface="Avenir"/>
                </a:rPr>
                <a:t>Interpersonal Trust</a:t>
              </a:r>
              <a:endParaRPr/>
            </a:p>
          </p:txBody>
        </p:sp>
        <p:sp>
          <p:nvSpPr>
            <p:cNvPr id="362" name="Google Shape;362;p17"/>
            <p:cNvSpPr/>
            <p:nvPr/>
          </p:nvSpPr>
          <p:spPr>
            <a:xfrm>
              <a:off x="400718" y="1611474"/>
              <a:ext cx="2495186" cy="2495186"/>
            </a:xfrm>
            <a:prstGeom prst="ellipse">
              <a:avLst/>
            </a:prstGeom>
            <a:solidFill>
              <a:srgbClr val="C0000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7"/>
            <p:cNvSpPr txBox="1"/>
            <p:nvPr/>
          </p:nvSpPr>
          <p:spPr>
            <a:xfrm>
              <a:off x="635681" y="2256064"/>
              <a:ext cx="1497111" cy="13723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Avenir"/>
                <a:buNone/>
              </a:pPr>
              <a:r>
                <a:rPr b="1" i="0" lang="en-US" sz="2200">
                  <a:solidFill>
                    <a:schemeClr val="dk1"/>
                  </a:solidFill>
                  <a:latin typeface="Avenir"/>
                  <a:ea typeface="Avenir"/>
                  <a:cs typeface="Avenir"/>
                  <a:sym typeface="Avenir"/>
                </a:rPr>
                <a:t>Mutual  Respect</a:t>
              </a:r>
              <a:endParaRPr/>
            </a:p>
          </p:txBody>
        </p:sp>
      </p:grpSp>
      <p:sp>
        <p:nvSpPr>
          <p:cNvPr id="364" name="Google Shape;364;p17"/>
          <p:cNvSpPr/>
          <p:nvPr/>
        </p:nvSpPr>
        <p:spPr>
          <a:xfrm>
            <a:off x="163398" y="6538913"/>
            <a:ext cx="11865204" cy="287130"/>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Sources: 	NASEM.  (2015). </a:t>
            </a:r>
            <a:r>
              <a:rPr i="1" lang="en-US" sz="1266">
                <a:solidFill>
                  <a:srgbClr val="000000"/>
                </a:solidFill>
                <a:latin typeface="Helvetica Neue"/>
                <a:ea typeface="Helvetica Neue"/>
                <a:cs typeface="Helvetica Neue"/>
                <a:sym typeface="Helvetica Neue"/>
              </a:rPr>
              <a:t>Enhancing the effectiveness of team science; </a:t>
            </a:r>
            <a:r>
              <a:rPr lang="en-US" sz="1266">
                <a:solidFill>
                  <a:srgbClr val="000000"/>
                </a:solidFill>
                <a:latin typeface="Helvetica Neue"/>
                <a:ea typeface="Helvetica Neue"/>
                <a:cs typeface="Helvetica Neue"/>
                <a:sym typeface="Helvetica Neue"/>
              </a:rPr>
              <a:t>R. Tulshyan (2022). </a:t>
            </a:r>
            <a:r>
              <a:rPr i="1" lang="en-US" sz="1266">
                <a:solidFill>
                  <a:srgbClr val="000000"/>
                </a:solidFill>
                <a:latin typeface="Helvetica Neue"/>
                <a:ea typeface="Helvetica Neue"/>
                <a:cs typeface="Helvetica Neue"/>
                <a:sym typeface="Helvetica Neue"/>
              </a:rPr>
              <a:t>Inclusion on purpose.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8" name="Shape 368"/>
        <p:cNvGrpSpPr/>
        <p:nvPr/>
      </p:nvGrpSpPr>
      <p:grpSpPr>
        <a:xfrm>
          <a:off x="0" y="0"/>
          <a:ext cx="0" cy="0"/>
          <a:chOff x="0" y="0"/>
          <a:chExt cx="0" cy="0"/>
        </a:xfrm>
      </p:grpSpPr>
      <p:sp>
        <p:nvSpPr>
          <p:cNvPr id="369" name="Google Shape;369;p18"/>
          <p:cNvSpPr txBox="1"/>
          <p:nvPr>
            <p:ph type="title"/>
          </p:nvPr>
        </p:nvSpPr>
        <p:spPr>
          <a:xfrm>
            <a:off x="480724" y="265754"/>
            <a:ext cx="10657176" cy="69623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Helvetica Neue"/>
              <a:buNone/>
            </a:pPr>
            <a:r>
              <a:rPr lang="en-US" sz="3600">
                <a:latin typeface="Helvetica Neue"/>
                <a:ea typeface="Helvetica Neue"/>
                <a:cs typeface="Helvetica Neue"/>
                <a:sym typeface="Helvetica Neue"/>
              </a:rPr>
              <a:t>Build Capacity for Inclusive Interactions and Behaviors</a:t>
            </a:r>
            <a:endParaRPr/>
          </a:p>
        </p:txBody>
      </p:sp>
      <p:sp>
        <p:nvSpPr>
          <p:cNvPr id="370" name="Google Shape;370;p18"/>
          <p:cNvSpPr txBox="1"/>
          <p:nvPr>
            <p:ph idx="1" type="body"/>
          </p:nvPr>
        </p:nvSpPr>
        <p:spPr>
          <a:xfrm>
            <a:off x="480724" y="1208314"/>
            <a:ext cx="6736505" cy="5330599"/>
          </a:xfrm>
          <a:prstGeom prst="rect">
            <a:avLst/>
          </a:prstGeom>
          <a:noFill/>
          <a:ln>
            <a:noFill/>
          </a:ln>
        </p:spPr>
        <p:txBody>
          <a:bodyPr anchorCtr="0" anchor="t" bIns="32125" lIns="64275" spcFirstLastPara="1" rIns="64275" wrap="square" tIns="32125">
            <a:normAutofit fontScale="92500"/>
          </a:bodyPr>
          <a:lstStyle/>
          <a:p>
            <a:pPr indent="0" lvl="0" marL="133361" rtl="0" algn="l">
              <a:lnSpc>
                <a:spcPct val="100000"/>
              </a:lnSpc>
              <a:spcBef>
                <a:spcPts val="750"/>
              </a:spcBef>
              <a:spcAft>
                <a:spcPts val="0"/>
              </a:spcAft>
              <a:buSzPct val="100912"/>
              <a:buNone/>
            </a:pPr>
            <a:r>
              <a:rPr b="1" lang="en-US" sz="3200">
                <a:latin typeface="Avenir"/>
                <a:ea typeface="Avenir"/>
                <a:cs typeface="Avenir"/>
                <a:sym typeface="Avenir"/>
              </a:rPr>
              <a:t>Create a culture of psychological safety</a:t>
            </a:r>
            <a:endParaRPr/>
          </a:p>
          <a:p>
            <a:pPr indent="-321456" lvl="1" marL="776275" rtl="0" algn="l">
              <a:lnSpc>
                <a:spcPct val="110000"/>
              </a:lnSpc>
              <a:spcBef>
                <a:spcPts val="575"/>
              </a:spcBef>
              <a:spcAft>
                <a:spcPts val="0"/>
              </a:spcAft>
              <a:buSzPct val="115328"/>
              <a:buChar char="•"/>
            </a:pPr>
            <a:r>
              <a:rPr b="1" lang="en-US" sz="2800">
                <a:latin typeface="Avenir"/>
                <a:ea typeface="Avenir"/>
                <a:cs typeface="Avenir"/>
                <a:sym typeface="Avenir"/>
              </a:rPr>
              <a:t>Normalize failure.</a:t>
            </a:r>
            <a:endParaRPr/>
          </a:p>
          <a:p>
            <a:pPr indent="-321456" lvl="1" marL="776275" rtl="0" algn="l">
              <a:lnSpc>
                <a:spcPct val="110000"/>
              </a:lnSpc>
              <a:spcBef>
                <a:spcPts val="1175"/>
              </a:spcBef>
              <a:spcAft>
                <a:spcPts val="0"/>
              </a:spcAft>
              <a:buSzPct val="115328"/>
              <a:buChar char="•"/>
            </a:pPr>
            <a:r>
              <a:rPr b="1" lang="en-US" sz="2800">
                <a:latin typeface="Avenir"/>
                <a:ea typeface="Avenir"/>
                <a:cs typeface="Avenir"/>
                <a:sym typeface="Avenir"/>
              </a:rPr>
              <a:t>Establish a process to discuss  and learn from failure.</a:t>
            </a:r>
            <a:endParaRPr/>
          </a:p>
          <a:p>
            <a:pPr indent="0" lvl="0" marL="133361" rtl="0" algn="l">
              <a:lnSpc>
                <a:spcPct val="100000"/>
              </a:lnSpc>
              <a:spcBef>
                <a:spcPts val="1550"/>
              </a:spcBef>
              <a:spcAft>
                <a:spcPts val="0"/>
              </a:spcAft>
              <a:buSzPct val="100912"/>
              <a:buNone/>
            </a:pPr>
            <a:r>
              <a:t/>
            </a:r>
            <a:endParaRPr b="1" sz="3200">
              <a:solidFill>
                <a:schemeClr val="accent2"/>
              </a:solidFill>
              <a:latin typeface="Avenir"/>
              <a:ea typeface="Avenir"/>
              <a:cs typeface="Avenir"/>
              <a:sym typeface="Avenir"/>
            </a:endParaRPr>
          </a:p>
          <a:p>
            <a:pPr indent="0" lvl="0" marL="133361" rtl="0" algn="l">
              <a:lnSpc>
                <a:spcPct val="100000"/>
              </a:lnSpc>
              <a:spcBef>
                <a:spcPts val="950"/>
              </a:spcBef>
              <a:spcAft>
                <a:spcPts val="0"/>
              </a:spcAft>
              <a:buSzPct val="100912"/>
              <a:buNone/>
            </a:pPr>
            <a:r>
              <a:rPr b="1" lang="en-US" sz="3200">
                <a:latin typeface="Avenir"/>
                <a:ea typeface="Avenir"/>
                <a:cs typeface="Avenir"/>
                <a:sym typeface="Avenir"/>
              </a:rPr>
              <a:t>Encourage inclusive behaviors</a:t>
            </a:r>
            <a:endParaRPr/>
          </a:p>
          <a:p>
            <a:pPr indent="-321456" lvl="1" marL="776275" rtl="0" algn="l">
              <a:lnSpc>
                <a:spcPct val="100000"/>
              </a:lnSpc>
              <a:spcBef>
                <a:spcPts val="575"/>
              </a:spcBef>
              <a:spcAft>
                <a:spcPts val="0"/>
              </a:spcAft>
              <a:buSzPct val="115328"/>
              <a:buChar char="•"/>
            </a:pPr>
            <a:r>
              <a:rPr b="1" lang="en-US" sz="2800">
                <a:latin typeface="Avenir"/>
                <a:ea typeface="Avenir"/>
                <a:cs typeface="Avenir"/>
                <a:sym typeface="Avenir"/>
              </a:rPr>
              <a:t>Develop a code of conduct that describes what exclusionary behaviors look like.</a:t>
            </a:r>
            <a:endParaRPr/>
          </a:p>
          <a:p>
            <a:pPr indent="-321456" lvl="1" marL="776275" rtl="0" algn="l">
              <a:lnSpc>
                <a:spcPct val="100000"/>
              </a:lnSpc>
              <a:spcBef>
                <a:spcPts val="1175"/>
              </a:spcBef>
              <a:spcAft>
                <a:spcPts val="0"/>
              </a:spcAft>
              <a:buSzPct val="115328"/>
              <a:buChar char="•"/>
            </a:pPr>
            <a:r>
              <a:rPr b="1" lang="en-US" sz="2800">
                <a:latin typeface="Avenir"/>
                <a:ea typeface="Avenir"/>
                <a:cs typeface="Avenir"/>
                <a:sym typeface="Avenir"/>
              </a:rPr>
              <a:t>Create team tenets around how exclusionary or discriminatory behaviors will be handled.</a:t>
            </a:r>
            <a:endParaRPr/>
          </a:p>
          <a:p>
            <a:pPr indent="0" lvl="0" marL="133360" rtl="0" algn="l">
              <a:lnSpc>
                <a:spcPct val="100000"/>
              </a:lnSpc>
              <a:spcBef>
                <a:spcPts val="1550"/>
              </a:spcBef>
              <a:spcAft>
                <a:spcPts val="200"/>
              </a:spcAft>
              <a:buSzPct val="100912"/>
              <a:buNone/>
            </a:pPr>
            <a:r>
              <a:t/>
            </a:r>
            <a:endParaRPr b="1" sz="3200">
              <a:latin typeface="Avenir"/>
              <a:ea typeface="Avenir"/>
              <a:cs typeface="Avenir"/>
              <a:sym typeface="Avenir"/>
            </a:endParaRPr>
          </a:p>
        </p:txBody>
      </p:sp>
      <p:sp>
        <p:nvSpPr>
          <p:cNvPr id="371" name="Google Shape;371;p18"/>
          <p:cNvSpPr txBox="1"/>
          <p:nvPr>
            <p:ph idx="12" type="sldNum"/>
          </p:nvPr>
        </p:nvSpPr>
        <p:spPr>
          <a:xfrm>
            <a:off x="9323014" y="8319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grpSp>
        <p:nvGrpSpPr>
          <p:cNvPr id="372" name="Google Shape;372;p18"/>
          <p:cNvGrpSpPr/>
          <p:nvPr/>
        </p:nvGrpSpPr>
        <p:grpSpPr>
          <a:xfrm>
            <a:off x="7341249" y="1258897"/>
            <a:ext cx="4295879" cy="4054677"/>
            <a:chOff x="400718" y="51983"/>
            <a:chExt cx="4295879" cy="4054677"/>
          </a:xfrm>
        </p:grpSpPr>
        <p:sp>
          <p:nvSpPr>
            <p:cNvPr id="373" name="Google Shape;373;p18"/>
            <p:cNvSpPr/>
            <p:nvPr/>
          </p:nvSpPr>
          <p:spPr>
            <a:xfrm>
              <a:off x="1301064" y="51983"/>
              <a:ext cx="2495186" cy="2495186"/>
            </a:xfrm>
            <a:prstGeom prst="ellipse">
              <a:avLst/>
            </a:prstGeom>
            <a:solidFill>
              <a:srgbClr val="FFC000">
                <a:alpha val="8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txBox="1"/>
            <p:nvPr/>
          </p:nvSpPr>
          <p:spPr>
            <a:xfrm>
              <a:off x="1633756" y="488640"/>
              <a:ext cx="1829803" cy="11228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Avenir"/>
                <a:buNone/>
              </a:pPr>
              <a:r>
                <a:rPr b="1" i="0" lang="en-US" sz="2200">
                  <a:solidFill>
                    <a:schemeClr val="dk1"/>
                  </a:solidFill>
                  <a:latin typeface="Avenir"/>
                  <a:ea typeface="Avenir"/>
                  <a:cs typeface="Avenir"/>
                  <a:sym typeface="Avenir"/>
                </a:rPr>
                <a:t>Sense of Belonging</a:t>
              </a:r>
              <a:endParaRPr/>
            </a:p>
          </p:txBody>
        </p:sp>
        <p:sp>
          <p:nvSpPr>
            <p:cNvPr id="375" name="Google Shape;375;p18"/>
            <p:cNvSpPr/>
            <p:nvPr/>
          </p:nvSpPr>
          <p:spPr>
            <a:xfrm>
              <a:off x="2201411" y="1611474"/>
              <a:ext cx="2495186" cy="2495186"/>
            </a:xfrm>
            <a:prstGeom prst="ellipse">
              <a:avLst/>
            </a:prstGeom>
            <a:solidFill>
              <a:srgbClr val="008EB8">
                <a:alpha val="72156"/>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txBox="1"/>
            <p:nvPr/>
          </p:nvSpPr>
          <p:spPr>
            <a:xfrm>
              <a:off x="2964522" y="2256064"/>
              <a:ext cx="1497111" cy="13723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Avenir"/>
                <a:buNone/>
              </a:pPr>
              <a:r>
                <a:rPr b="1" i="0" lang="en-US" sz="2200">
                  <a:solidFill>
                    <a:schemeClr val="dk1"/>
                  </a:solidFill>
                  <a:latin typeface="Avenir"/>
                  <a:ea typeface="Avenir"/>
                  <a:cs typeface="Avenir"/>
                  <a:sym typeface="Avenir"/>
                </a:rPr>
                <a:t>Interpersonal Trust</a:t>
              </a:r>
              <a:endParaRPr/>
            </a:p>
          </p:txBody>
        </p:sp>
        <p:sp>
          <p:nvSpPr>
            <p:cNvPr id="377" name="Google Shape;377;p18"/>
            <p:cNvSpPr/>
            <p:nvPr/>
          </p:nvSpPr>
          <p:spPr>
            <a:xfrm>
              <a:off x="400718" y="1611474"/>
              <a:ext cx="2495186" cy="2495186"/>
            </a:xfrm>
            <a:prstGeom prst="ellipse">
              <a:avLst/>
            </a:prstGeom>
            <a:solidFill>
              <a:srgbClr val="C00000">
                <a:alpha val="49803"/>
              </a:srgb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txBox="1"/>
            <p:nvPr/>
          </p:nvSpPr>
          <p:spPr>
            <a:xfrm>
              <a:off x="635681" y="2256064"/>
              <a:ext cx="1497111" cy="137235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Avenir"/>
                <a:buNone/>
              </a:pPr>
              <a:r>
                <a:rPr b="1" i="0" lang="en-US" sz="2200">
                  <a:solidFill>
                    <a:schemeClr val="dk1"/>
                  </a:solidFill>
                  <a:latin typeface="Avenir"/>
                  <a:ea typeface="Avenir"/>
                  <a:cs typeface="Avenir"/>
                  <a:sym typeface="Avenir"/>
                </a:rPr>
                <a:t>Mutual  Respect</a:t>
              </a:r>
              <a:endParaRPr/>
            </a:p>
          </p:txBody>
        </p:sp>
      </p:grpSp>
      <p:sp>
        <p:nvSpPr>
          <p:cNvPr id="379" name="Google Shape;379;p18"/>
          <p:cNvSpPr/>
          <p:nvPr/>
        </p:nvSpPr>
        <p:spPr>
          <a:xfrm>
            <a:off x="163398" y="6538913"/>
            <a:ext cx="11865204" cy="287130"/>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Sources: 	NASEM.  (2015). </a:t>
            </a:r>
            <a:r>
              <a:rPr i="1" lang="en-US" sz="1266">
                <a:solidFill>
                  <a:srgbClr val="000000"/>
                </a:solidFill>
                <a:latin typeface="Helvetica Neue"/>
                <a:ea typeface="Helvetica Neue"/>
                <a:cs typeface="Helvetica Neue"/>
                <a:sym typeface="Helvetica Neue"/>
              </a:rPr>
              <a:t>Enhancing the effectiveness of team science; </a:t>
            </a:r>
            <a:r>
              <a:rPr lang="en-US" sz="1266">
                <a:solidFill>
                  <a:srgbClr val="000000"/>
                </a:solidFill>
                <a:latin typeface="Helvetica Neue"/>
                <a:ea typeface="Helvetica Neue"/>
                <a:cs typeface="Helvetica Neue"/>
                <a:sym typeface="Helvetica Neue"/>
              </a:rPr>
              <a:t>R. Tulshyan (2022). </a:t>
            </a:r>
            <a:r>
              <a:rPr i="1" lang="en-US" sz="1266">
                <a:solidFill>
                  <a:srgbClr val="000000"/>
                </a:solidFill>
                <a:latin typeface="Helvetica Neue"/>
                <a:ea typeface="Helvetica Neue"/>
                <a:cs typeface="Helvetica Neue"/>
                <a:sym typeface="Helvetica Neue"/>
              </a:rPr>
              <a:t>Inclusion on purpose.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grpSp>
        <p:nvGrpSpPr>
          <p:cNvPr id="385" name="Google Shape;385;p19"/>
          <p:cNvGrpSpPr/>
          <p:nvPr/>
        </p:nvGrpSpPr>
        <p:grpSpPr>
          <a:xfrm>
            <a:off x="1026083" y="1611085"/>
            <a:ext cx="10651460" cy="2715985"/>
            <a:chOff x="8269" y="653142"/>
            <a:chExt cx="10651460" cy="2715985"/>
          </a:xfrm>
        </p:grpSpPr>
        <p:sp>
          <p:nvSpPr>
            <p:cNvPr id="386" name="Google Shape;386;p19"/>
            <p:cNvSpPr/>
            <p:nvPr/>
          </p:nvSpPr>
          <p:spPr>
            <a:xfrm>
              <a:off x="8269" y="653142"/>
              <a:ext cx="3286869" cy="2715985"/>
            </a:xfrm>
            <a:prstGeom prst="rect">
              <a:avLst/>
            </a:prstGeom>
            <a:solidFill>
              <a:srgbClr val="003A4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9"/>
            <p:cNvSpPr txBox="1"/>
            <p:nvPr/>
          </p:nvSpPr>
          <p:spPr>
            <a:xfrm>
              <a:off x="8269" y="653142"/>
              <a:ext cx="3286869" cy="2715985"/>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b="1" i="0" lang="en-US" sz="2800">
                  <a:solidFill>
                    <a:schemeClr val="lt1"/>
                  </a:solidFill>
                  <a:latin typeface="Avenir"/>
                  <a:ea typeface="Avenir"/>
                  <a:cs typeface="Avenir"/>
                  <a:sym typeface="Avenir"/>
                </a:rPr>
                <a:t>VERBAL  </a:t>
              </a:r>
              <a:endParaRPr/>
            </a:p>
            <a:p>
              <a:pPr indent="0" lvl="0" marL="0" marR="0" rtl="0" algn="ctr">
                <a:lnSpc>
                  <a:spcPct val="90000"/>
                </a:lnSpc>
                <a:spcBef>
                  <a:spcPts val="980"/>
                </a:spcBef>
                <a:spcAft>
                  <a:spcPts val="0"/>
                </a:spcAft>
                <a:buClr>
                  <a:schemeClr val="lt1"/>
                </a:buClr>
                <a:buSzPts val="2800"/>
                <a:buFont typeface="Avenir"/>
                <a:buNone/>
              </a:pPr>
              <a:r>
                <a:rPr b="1" i="0" lang="en-US" sz="2800">
                  <a:solidFill>
                    <a:schemeClr val="lt1"/>
                  </a:solidFill>
                  <a:latin typeface="Avenir"/>
                  <a:ea typeface="Avenir"/>
                  <a:cs typeface="Avenir"/>
                  <a:sym typeface="Avenir"/>
                </a:rPr>
                <a:t>”You’re so articulate."</a:t>
              </a:r>
              <a:endParaRPr/>
            </a:p>
          </p:txBody>
        </p:sp>
        <p:sp>
          <p:nvSpPr>
            <p:cNvPr id="388" name="Google Shape;388;p19"/>
            <p:cNvSpPr/>
            <p:nvPr/>
          </p:nvSpPr>
          <p:spPr>
            <a:xfrm>
              <a:off x="3623825" y="653142"/>
              <a:ext cx="3286869" cy="2715985"/>
            </a:xfrm>
            <a:prstGeom prst="rect">
              <a:avLst/>
            </a:prstGeom>
            <a:solidFill>
              <a:srgbClr val="0058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9"/>
            <p:cNvSpPr txBox="1"/>
            <p:nvPr/>
          </p:nvSpPr>
          <p:spPr>
            <a:xfrm>
              <a:off x="3623825" y="653142"/>
              <a:ext cx="3286869" cy="2715985"/>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b="1" i="0" lang="en-US" sz="2800">
                  <a:solidFill>
                    <a:schemeClr val="lt1"/>
                  </a:solidFill>
                  <a:latin typeface="Avenir"/>
                  <a:ea typeface="Avenir"/>
                  <a:cs typeface="Avenir"/>
                  <a:sym typeface="Avenir"/>
                </a:rPr>
                <a:t>NONVERBAL </a:t>
              </a:r>
              <a:endParaRPr/>
            </a:p>
            <a:p>
              <a:pPr indent="0" lvl="0" marL="0" marR="0" rtl="0" algn="ctr">
                <a:lnSpc>
                  <a:spcPct val="90000"/>
                </a:lnSpc>
                <a:spcBef>
                  <a:spcPts val="980"/>
                </a:spcBef>
                <a:spcAft>
                  <a:spcPts val="0"/>
                </a:spcAft>
                <a:buClr>
                  <a:schemeClr val="lt1"/>
                </a:buClr>
                <a:buSzPts val="2800"/>
                <a:buFont typeface="Avenir"/>
                <a:buNone/>
              </a:pPr>
              <a:r>
                <a:rPr b="1" i="0" lang="en-US" sz="2800">
                  <a:solidFill>
                    <a:schemeClr val="lt1"/>
                  </a:solidFill>
                  <a:latin typeface="Avenir"/>
                  <a:ea typeface="Avenir"/>
                  <a:cs typeface="Avenir"/>
                  <a:sym typeface="Avenir"/>
                </a:rPr>
                <a:t>Avoiding Eye Contact or Interaction </a:t>
              </a:r>
              <a:endParaRPr/>
            </a:p>
          </p:txBody>
        </p:sp>
        <p:sp>
          <p:nvSpPr>
            <p:cNvPr id="390" name="Google Shape;390;p19"/>
            <p:cNvSpPr/>
            <p:nvPr/>
          </p:nvSpPr>
          <p:spPr>
            <a:xfrm>
              <a:off x="7239381" y="657796"/>
              <a:ext cx="3420348" cy="2662344"/>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9"/>
            <p:cNvSpPr txBox="1"/>
            <p:nvPr/>
          </p:nvSpPr>
          <p:spPr>
            <a:xfrm>
              <a:off x="7239381" y="657796"/>
              <a:ext cx="3420348" cy="266234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lt1"/>
                </a:buClr>
                <a:buSzPts val="2800"/>
                <a:buFont typeface="Avenir"/>
                <a:buNone/>
              </a:pPr>
              <a:r>
                <a:rPr b="1" i="0" lang="en-US" sz="2800">
                  <a:solidFill>
                    <a:schemeClr val="lt1"/>
                  </a:solidFill>
                  <a:latin typeface="Avenir"/>
                  <a:ea typeface="Avenir"/>
                  <a:cs typeface="Avenir"/>
                  <a:sym typeface="Avenir"/>
                </a:rPr>
                <a:t>ENVIRONMENTAL </a:t>
              </a:r>
              <a:endParaRPr/>
            </a:p>
            <a:p>
              <a:pPr indent="0" lvl="0" marL="0" marR="0" rtl="0" algn="ctr">
                <a:lnSpc>
                  <a:spcPct val="90000"/>
                </a:lnSpc>
                <a:spcBef>
                  <a:spcPts val="980"/>
                </a:spcBef>
                <a:spcAft>
                  <a:spcPts val="0"/>
                </a:spcAft>
                <a:buClr>
                  <a:schemeClr val="lt1"/>
                </a:buClr>
                <a:buSzPts val="2800"/>
                <a:buFont typeface="Avenir"/>
                <a:buNone/>
              </a:pPr>
              <a:r>
                <a:rPr b="1" i="0" lang="en-US" sz="2800">
                  <a:solidFill>
                    <a:schemeClr val="lt1"/>
                  </a:solidFill>
                  <a:latin typeface="Avenir"/>
                  <a:ea typeface="Avenir"/>
                  <a:cs typeface="Avenir"/>
                  <a:sym typeface="Avenir"/>
                </a:rPr>
                <a:t>Only pictures of white male physicists in the hallways </a:t>
              </a:r>
              <a:endParaRPr/>
            </a:p>
          </p:txBody>
        </p:sp>
      </p:grpSp>
      <p:sp>
        <p:nvSpPr>
          <p:cNvPr id="392" name="Google Shape;392;p19"/>
          <p:cNvSpPr txBox="1"/>
          <p:nvPr/>
        </p:nvSpPr>
        <p:spPr>
          <a:xfrm>
            <a:off x="1372831" y="685800"/>
            <a:ext cx="9598700" cy="148590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Clr>
                <a:schemeClr val="dk1"/>
              </a:buClr>
              <a:buSzPts val="4399"/>
              <a:buFont typeface="Helvetica Neue"/>
              <a:buNone/>
            </a:pPr>
            <a:r>
              <a:rPr b="1" lang="en-US" sz="4399">
                <a:solidFill>
                  <a:schemeClr val="dk1"/>
                </a:solidFill>
                <a:latin typeface="Helvetica Neue"/>
                <a:ea typeface="Helvetica Neue"/>
                <a:cs typeface="Helvetica Neue"/>
                <a:sym typeface="Helvetica Neue"/>
              </a:rPr>
              <a:t>Recognize Subtle Acts of Exclusion</a:t>
            </a:r>
            <a:endParaRPr/>
          </a:p>
        </p:txBody>
      </p:sp>
      <p:sp>
        <p:nvSpPr>
          <p:cNvPr id="393" name="Google Shape;393;p19"/>
          <p:cNvSpPr txBox="1"/>
          <p:nvPr/>
        </p:nvSpPr>
        <p:spPr>
          <a:xfrm>
            <a:off x="143016" y="5440815"/>
            <a:ext cx="11091041"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venir"/>
                <a:ea typeface="Avenir"/>
                <a:cs typeface="Avenir"/>
                <a:sym typeface="Avenir"/>
              </a:rPr>
              <a:t>Sue, D. W., Capodilupo, C. M., Torino, G. C., Bucceri, J. M., Holder, A. M. B., Nadal, K. L., &amp; Esquilin, M. (2007). Racial microaggressions in everyday life: Implications for clinical practice. </a:t>
            </a:r>
            <a:r>
              <a:rPr i="1" lang="en-US" sz="1400">
                <a:solidFill>
                  <a:schemeClr val="dk1"/>
                </a:solidFill>
                <a:latin typeface="Avenir"/>
                <a:ea typeface="Avenir"/>
                <a:cs typeface="Avenir"/>
                <a:sym typeface="Avenir"/>
              </a:rPr>
              <a:t>American Psychologist</a:t>
            </a:r>
            <a:r>
              <a:rPr lang="en-US" sz="1400">
                <a:solidFill>
                  <a:schemeClr val="dk1"/>
                </a:solidFill>
                <a:latin typeface="Avenir"/>
                <a:ea typeface="Avenir"/>
                <a:cs typeface="Avenir"/>
                <a:sym typeface="Avenir"/>
              </a:rPr>
              <a:t>, 62(4), 271–286. </a:t>
            </a:r>
            <a:r>
              <a:rPr lang="en-US" sz="1400" u="sng">
                <a:solidFill>
                  <a:schemeClr val="dk1"/>
                </a:solidFill>
                <a:latin typeface="Avenir"/>
                <a:ea typeface="Avenir"/>
                <a:cs typeface="Avenir"/>
                <a:sym typeface="Avenir"/>
                <a:hlinkClick r:id="rId3">
                  <a:extLst>
                    <a:ext uri="{A12FA001-AC4F-418D-AE19-62706E023703}">
                      <ahyp:hlinkClr val="tx"/>
                    </a:ext>
                  </a:extLst>
                </a:hlinkClick>
              </a:rPr>
              <a:t>https://doi.org/10.1037/0003-066X.62.4.271</a:t>
            </a:r>
            <a:endParaRPr sz="1400">
              <a:solidFill>
                <a:schemeClr val="dk1"/>
              </a:solidFill>
              <a:latin typeface="Avenir"/>
              <a:ea typeface="Avenir"/>
              <a:cs typeface="Avenir"/>
              <a:sym typeface="Avenir"/>
            </a:endParaRPr>
          </a:p>
          <a:p>
            <a:pPr indent="0" lvl="0" marL="0" marR="0" rtl="0" algn="l">
              <a:spcBef>
                <a:spcPts val="0"/>
              </a:spcBef>
              <a:spcAft>
                <a:spcPts val="0"/>
              </a:spcAft>
              <a:buNone/>
            </a:pPr>
            <a:r>
              <a:t/>
            </a:r>
            <a:endParaRPr sz="1400">
              <a:solidFill>
                <a:schemeClr val="dk1"/>
              </a:solidFill>
              <a:latin typeface="Avenir"/>
              <a:ea typeface="Avenir"/>
              <a:cs typeface="Avenir"/>
              <a:sym typeface="Avenir"/>
            </a:endParaRPr>
          </a:p>
          <a:p>
            <a:pPr indent="0" lvl="0" marL="0" marR="0" rtl="0" algn="l">
              <a:spcBef>
                <a:spcPts val="0"/>
              </a:spcBef>
              <a:spcAft>
                <a:spcPts val="0"/>
              </a:spcAft>
              <a:buNone/>
            </a:pPr>
            <a:r>
              <a:rPr lang="en-US" sz="1400">
                <a:solidFill>
                  <a:schemeClr val="dk1"/>
                </a:solidFill>
                <a:latin typeface="Avenir"/>
                <a:ea typeface="Avenir"/>
                <a:cs typeface="Avenir"/>
                <a:sym typeface="Avenir"/>
              </a:rPr>
              <a:t>Solorzano, E., Perez Huber, L., &amp; Huber-Verjan, L. (2020). Theorizing racial microaffirmations as a response to racial microaggressions: Counterstories across three generations of critical race scholars. </a:t>
            </a:r>
            <a:r>
              <a:rPr i="1" lang="en-US" sz="1400">
                <a:solidFill>
                  <a:schemeClr val="dk1"/>
                </a:solidFill>
                <a:latin typeface="Avenir"/>
                <a:ea typeface="Avenir"/>
                <a:cs typeface="Avenir"/>
                <a:sym typeface="Avenir"/>
              </a:rPr>
              <a:t>Seattle Journal for Social  Justice. 18</a:t>
            </a:r>
            <a:r>
              <a:rPr lang="en-US" sz="1400">
                <a:solidFill>
                  <a:schemeClr val="dk1"/>
                </a:solidFill>
                <a:latin typeface="Avenir"/>
                <a:ea typeface="Avenir"/>
                <a:cs typeface="Avenir"/>
                <a:sym typeface="Avenir"/>
              </a:rPr>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731322" y="1023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Helvetica Neue"/>
              <a:buNone/>
            </a:pPr>
            <a:r>
              <a:rPr lang="en-US"/>
              <a:t>The Rise of Team Science</a:t>
            </a:r>
            <a:endParaRPr/>
          </a:p>
        </p:txBody>
      </p:sp>
      <p:sp>
        <p:nvSpPr>
          <p:cNvPr id="115" name="Google Shape;115;p2"/>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16" name="Google Shape;116;p2"/>
          <p:cNvPicPr preferRelativeResize="0"/>
          <p:nvPr/>
        </p:nvPicPr>
        <p:blipFill rotWithShape="1">
          <a:blip r:embed="rId3">
            <a:alphaModFix/>
          </a:blip>
          <a:srcRect b="0" l="0" r="0" t="0"/>
          <a:stretch/>
        </p:blipFill>
        <p:spPr>
          <a:xfrm>
            <a:off x="162820" y="1703695"/>
            <a:ext cx="8062644" cy="4902231"/>
          </a:xfrm>
          <a:prstGeom prst="rect">
            <a:avLst/>
          </a:prstGeom>
          <a:noFill/>
          <a:ln>
            <a:noFill/>
          </a:ln>
        </p:spPr>
      </p:pic>
      <p:sp>
        <p:nvSpPr>
          <p:cNvPr id="117" name="Google Shape;117;p2"/>
          <p:cNvSpPr txBox="1"/>
          <p:nvPr/>
        </p:nvSpPr>
        <p:spPr>
          <a:xfrm>
            <a:off x="8165275" y="968286"/>
            <a:ext cx="3710338" cy="526297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The prevalence of </a:t>
            </a:r>
            <a:r>
              <a:rPr b="1" i="0" lang="en-US" sz="2400" u="none" cap="none" strike="noStrike">
                <a:solidFill>
                  <a:srgbClr val="C84F00"/>
                </a:solidFill>
                <a:latin typeface="Avenir"/>
                <a:ea typeface="Avenir"/>
                <a:cs typeface="Avenir"/>
                <a:sym typeface="Avenir"/>
              </a:rPr>
              <a:t>scientific collaboration</a:t>
            </a:r>
            <a:r>
              <a:rPr b="0" i="0" lang="en-US" sz="2400" u="none" cap="none" strike="noStrike">
                <a:solidFill>
                  <a:schemeClr val="dk1"/>
                </a:solidFill>
                <a:latin typeface="Avenir"/>
                <a:ea typeface="Avenir"/>
                <a:cs typeface="Avenir"/>
                <a:sym typeface="Avenir"/>
              </a:rPr>
              <a:t> (i.e., team science) has risen over the past several decades.</a:t>
            </a:r>
            <a:endParaRPr/>
          </a:p>
          <a:p>
            <a:pPr indent="-133350" lvl="0" marL="28575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venir"/>
              <a:ea typeface="Avenir"/>
              <a:cs typeface="Avenir"/>
              <a:sym typeface="Avenir"/>
            </a:endParaRPr>
          </a:p>
          <a:p>
            <a:pPr indent="-285750" lvl="0" marL="2857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Avenir"/>
                <a:ea typeface="Avenir"/>
                <a:cs typeface="Avenir"/>
                <a:sym typeface="Avenir"/>
              </a:rPr>
              <a:t>Teams are getting </a:t>
            </a:r>
            <a:r>
              <a:rPr b="1" i="0" lang="en-US" sz="2400" u="none" cap="none" strike="noStrike">
                <a:solidFill>
                  <a:srgbClr val="C84F00"/>
                </a:solidFill>
                <a:latin typeface="Avenir"/>
                <a:ea typeface="Avenir"/>
                <a:cs typeface="Avenir"/>
                <a:sym typeface="Avenir"/>
              </a:rPr>
              <a:t>larger</a:t>
            </a:r>
            <a:r>
              <a:rPr b="0" i="0" lang="en-US" sz="2400" u="none" cap="none" strike="noStrike">
                <a:solidFill>
                  <a:schemeClr val="dk1"/>
                </a:solidFill>
                <a:latin typeface="Avenir"/>
                <a:ea typeface="Avenir"/>
                <a:cs typeface="Avenir"/>
                <a:sym typeface="Avenir"/>
              </a:rPr>
              <a:t>, more </a:t>
            </a:r>
            <a:r>
              <a:rPr b="1" i="0" lang="en-US" sz="2400" u="none" cap="none" strike="noStrike">
                <a:solidFill>
                  <a:srgbClr val="C84F00"/>
                </a:solidFill>
                <a:latin typeface="Avenir"/>
                <a:ea typeface="Avenir"/>
                <a:cs typeface="Avenir"/>
                <a:sym typeface="Avenir"/>
              </a:rPr>
              <a:t>interdisciplinary</a:t>
            </a:r>
            <a:r>
              <a:rPr b="0" i="0" lang="en-US" sz="2400" u="none" cap="none" strike="noStrike">
                <a:solidFill>
                  <a:schemeClr val="dk1"/>
                </a:solidFill>
                <a:latin typeface="Avenir"/>
                <a:ea typeface="Avenir"/>
                <a:cs typeface="Avenir"/>
                <a:sym typeface="Avenir"/>
              </a:rPr>
              <a:t>, and increasingly </a:t>
            </a:r>
            <a:r>
              <a:rPr b="1" i="0" lang="en-US" sz="2400" u="none" cap="none" strike="noStrike">
                <a:solidFill>
                  <a:srgbClr val="C84F00"/>
                </a:solidFill>
                <a:latin typeface="Avenir"/>
                <a:ea typeface="Avenir"/>
                <a:cs typeface="Avenir"/>
                <a:sym typeface="Avenir"/>
              </a:rPr>
              <a:t>diverse</a:t>
            </a:r>
            <a:r>
              <a:rPr b="0" i="0" lang="en-US" sz="2400" u="none" cap="none" strike="noStrike">
                <a:solidFill>
                  <a:schemeClr val="dk1"/>
                </a:solidFill>
                <a:latin typeface="Avenir"/>
                <a:ea typeface="Avenir"/>
                <a:cs typeface="Avenir"/>
                <a:sym typeface="Avenir"/>
              </a:rPr>
              <a:t>.</a:t>
            </a:r>
            <a:endParaRPr/>
          </a:p>
          <a:p>
            <a:pPr indent="0" lvl="0" marL="0" marR="0" rtl="0" algn="l">
              <a:spcBef>
                <a:spcPts val="0"/>
              </a:spcBef>
              <a:spcAft>
                <a:spcPts val="0"/>
              </a:spcAft>
              <a:buNone/>
            </a:pPr>
            <a:r>
              <a:rPr b="0" i="0" lang="en-US" sz="2400" u="none" cap="none" strike="noStrike">
                <a:solidFill>
                  <a:schemeClr val="dk1"/>
                </a:solidFill>
                <a:latin typeface="Avenir"/>
                <a:ea typeface="Avenir"/>
                <a:cs typeface="Avenir"/>
                <a:sym typeface="Avenir"/>
              </a:rPr>
              <a:t>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venir"/>
                <a:ea typeface="Avenir"/>
                <a:cs typeface="Avenir"/>
                <a:sym typeface="Avenir"/>
              </a:rPr>
              <a:t>The process and outcomes of team science have been empirically investigated to identify the </a:t>
            </a:r>
            <a:r>
              <a:rPr b="1" lang="en-US" sz="2400">
                <a:solidFill>
                  <a:srgbClr val="C84F00"/>
                </a:solidFill>
                <a:latin typeface="Avenir"/>
                <a:ea typeface="Avenir"/>
                <a:cs typeface="Avenir"/>
                <a:sym typeface="Avenir"/>
              </a:rPr>
              <a:t>benefits</a:t>
            </a:r>
            <a:r>
              <a:rPr lang="en-US" sz="2400">
                <a:solidFill>
                  <a:schemeClr val="dk1"/>
                </a:solidFill>
                <a:latin typeface="Avenir"/>
                <a:ea typeface="Avenir"/>
                <a:cs typeface="Avenir"/>
                <a:sym typeface="Avenir"/>
              </a:rPr>
              <a:t> and </a:t>
            </a:r>
            <a:r>
              <a:rPr b="1" lang="en-US" sz="2400">
                <a:solidFill>
                  <a:srgbClr val="C84F00"/>
                </a:solidFill>
                <a:latin typeface="Avenir"/>
                <a:ea typeface="Avenir"/>
                <a:cs typeface="Avenir"/>
                <a:sym typeface="Avenir"/>
              </a:rPr>
              <a:t>challenges</a:t>
            </a:r>
            <a:r>
              <a:rPr lang="en-US" sz="2400">
                <a:solidFill>
                  <a:schemeClr val="dk1"/>
                </a:solidFill>
                <a:latin typeface="Avenir"/>
                <a:ea typeface="Avenir"/>
                <a:cs typeface="Avenir"/>
                <a:sym typeface="Avenir"/>
              </a:rPr>
              <a:t>. </a:t>
            </a:r>
            <a:endParaRPr/>
          </a:p>
        </p:txBody>
      </p:sp>
      <p:sp>
        <p:nvSpPr>
          <p:cNvPr id="118" name="Google Shape;118;p2"/>
          <p:cNvSpPr/>
          <p:nvPr/>
        </p:nvSpPr>
        <p:spPr>
          <a:xfrm>
            <a:off x="147830" y="6530976"/>
            <a:ext cx="8806295" cy="287130"/>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 	National Academies of Sciences, Engineering, and Medicine.  (2015). </a:t>
            </a:r>
            <a:r>
              <a:rPr i="1" lang="en-US" sz="1266">
                <a:solidFill>
                  <a:srgbClr val="000000"/>
                </a:solidFill>
                <a:latin typeface="Helvetica Neue"/>
                <a:ea typeface="Helvetica Neue"/>
                <a:cs typeface="Helvetica Neue"/>
                <a:sym typeface="Helvetica Neue"/>
              </a:rPr>
              <a:t>Enhancing the effectiveness of team science.</a:t>
            </a:r>
            <a:endParaRPr sz="1266">
              <a:solidFill>
                <a:srgbClr val="000000"/>
              </a:solidFill>
              <a:latin typeface="Helvetica Neue"/>
              <a:ea typeface="Helvetica Neue"/>
              <a:cs typeface="Helvetica Neue"/>
              <a:sym typeface="Helvetica Neue"/>
            </a:endParaRPr>
          </a:p>
        </p:txBody>
      </p:sp>
      <p:sp>
        <p:nvSpPr>
          <p:cNvPr id="119" name="Google Shape;119;p2"/>
          <p:cNvSpPr/>
          <p:nvPr/>
        </p:nvSpPr>
        <p:spPr>
          <a:xfrm>
            <a:off x="440297" y="1253561"/>
            <a:ext cx="6710012" cy="475907"/>
          </a:xfrm>
          <a:prstGeom prst="roundRect">
            <a:avLst>
              <a:gd fmla="val 16667"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Helvetica Neue"/>
              <a:buNone/>
            </a:pPr>
            <a:r>
              <a:rPr b="1" lang="en-US" sz="2400" u="none" cap="none" strike="noStrike">
                <a:solidFill>
                  <a:srgbClr val="000000"/>
                </a:solidFill>
                <a:latin typeface="Helvetica Neue"/>
                <a:ea typeface="Helvetica Neue"/>
                <a:cs typeface="Helvetica Neue"/>
                <a:sym typeface="Helvetica Neue"/>
              </a:rPr>
              <a:t>Frequency of author team sizes in S&amp;E, 1960-2013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0"/>
          <p:cNvSpPr txBox="1"/>
          <p:nvPr>
            <p:ph type="title"/>
          </p:nvPr>
        </p:nvSpPr>
        <p:spPr>
          <a:xfrm>
            <a:off x="534671" y="50800"/>
            <a:ext cx="11458546" cy="152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Helvetica Neue"/>
              <a:buNone/>
            </a:pPr>
            <a:br>
              <a:rPr lang="en-US" sz="4000"/>
            </a:br>
            <a:r>
              <a:rPr lang="en-US" sz="4000"/>
              <a:t>Strategies For Addressing Subtle Acts of Exclusion:</a:t>
            </a:r>
            <a:br>
              <a:rPr lang="en-US" sz="4000"/>
            </a:br>
            <a:endParaRPr sz="4000"/>
          </a:p>
        </p:txBody>
      </p:sp>
      <p:sp>
        <p:nvSpPr>
          <p:cNvPr id="400" name="Google Shape;400;p20"/>
          <p:cNvSpPr txBox="1"/>
          <p:nvPr>
            <p:ph idx="1" type="body"/>
          </p:nvPr>
        </p:nvSpPr>
        <p:spPr>
          <a:xfrm>
            <a:off x="648335" y="1574800"/>
            <a:ext cx="11344882" cy="5283200"/>
          </a:xfrm>
          <a:prstGeom prst="rect">
            <a:avLst/>
          </a:prstGeom>
          <a:noFill/>
          <a:ln>
            <a:noFill/>
          </a:ln>
        </p:spPr>
        <p:txBody>
          <a:bodyPr anchorCtr="0" anchor="t" bIns="45700" lIns="91425" spcFirstLastPara="1" rIns="91425" wrap="square" tIns="45700">
            <a:normAutofit lnSpcReduction="10000"/>
          </a:bodyPr>
          <a:lstStyle/>
          <a:p>
            <a:pPr indent="-292100" lvl="0" marL="292100" rtl="0" algn="l">
              <a:lnSpc>
                <a:spcPct val="100000"/>
              </a:lnSpc>
              <a:spcBef>
                <a:spcPts val="0"/>
              </a:spcBef>
              <a:spcAft>
                <a:spcPts val="0"/>
              </a:spcAft>
              <a:buClr>
                <a:schemeClr val="dk1"/>
              </a:buClr>
              <a:buSzPts val="2800"/>
              <a:buFont typeface="Calibri"/>
              <a:buAutoNum type="arabicPeriod"/>
            </a:pPr>
            <a:r>
              <a:rPr b="1" lang="en-US" sz="2800">
                <a:latin typeface="Avenir"/>
                <a:ea typeface="Avenir"/>
                <a:cs typeface="Avenir"/>
                <a:sym typeface="Avenir"/>
              </a:rPr>
              <a:t> Assume good intent, explain impact </a:t>
            </a:r>
            <a:endParaRPr/>
          </a:p>
          <a:p>
            <a:pPr indent="-171450" lvl="1" marL="514350" rtl="0" algn="l">
              <a:lnSpc>
                <a:spcPct val="100000"/>
              </a:lnSpc>
              <a:spcBef>
                <a:spcPts val="975"/>
              </a:spcBef>
              <a:spcAft>
                <a:spcPts val="0"/>
              </a:spcAft>
              <a:buClr>
                <a:schemeClr val="dk1"/>
              </a:buClr>
              <a:buSzPts val="2400"/>
              <a:buChar char="•"/>
            </a:pPr>
            <a:r>
              <a:rPr b="1" lang="en-US" sz="2400">
                <a:latin typeface="Avenir"/>
                <a:ea typeface="Avenir"/>
                <a:cs typeface="Avenir"/>
                <a:sym typeface="Avenir"/>
              </a:rPr>
              <a:t>I know what you meant….but the impact of it….</a:t>
            </a:r>
            <a:endParaRPr/>
          </a:p>
          <a:p>
            <a:pPr indent="-19050" lvl="1" marL="514350" rtl="0" algn="l">
              <a:lnSpc>
                <a:spcPct val="100000"/>
              </a:lnSpc>
              <a:spcBef>
                <a:spcPts val="975"/>
              </a:spcBef>
              <a:spcAft>
                <a:spcPts val="0"/>
              </a:spcAft>
              <a:buClr>
                <a:schemeClr val="dk1"/>
              </a:buClr>
              <a:buSzPts val="2400"/>
              <a:buNone/>
            </a:pPr>
            <a:r>
              <a:t/>
            </a:r>
            <a:endParaRPr b="1" sz="2400">
              <a:latin typeface="Avenir"/>
              <a:ea typeface="Avenir"/>
              <a:cs typeface="Avenir"/>
              <a:sym typeface="Avenir"/>
            </a:endParaRPr>
          </a:p>
          <a:p>
            <a:pPr indent="0" lvl="0" marL="0" rtl="0" algn="l">
              <a:lnSpc>
                <a:spcPct val="100000"/>
              </a:lnSpc>
              <a:spcBef>
                <a:spcPts val="1350"/>
              </a:spcBef>
              <a:spcAft>
                <a:spcPts val="0"/>
              </a:spcAft>
              <a:buClr>
                <a:schemeClr val="dk1"/>
              </a:buClr>
              <a:buSzPts val="2800"/>
              <a:buNone/>
            </a:pPr>
            <a:r>
              <a:rPr b="1" lang="en-US" sz="2800">
                <a:latin typeface="Avenir"/>
                <a:ea typeface="Avenir"/>
                <a:cs typeface="Avenir"/>
                <a:sym typeface="Avenir"/>
              </a:rPr>
              <a:t>2. Ask a question about it </a:t>
            </a:r>
            <a:endParaRPr/>
          </a:p>
          <a:p>
            <a:pPr indent="-171450" lvl="1" marL="514350" rtl="0" algn="l">
              <a:lnSpc>
                <a:spcPct val="100000"/>
              </a:lnSpc>
              <a:spcBef>
                <a:spcPts val="975"/>
              </a:spcBef>
              <a:spcAft>
                <a:spcPts val="0"/>
              </a:spcAft>
              <a:buClr>
                <a:schemeClr val="dk1"/>
              </a:buClr>
              <a:buSzPts val="2400"/>
              <a:buChar char="•"/>
            </a:pPr>
            <a:r>
              <a:rPr b="1" lang="en-US" sz="2400">
                <a:latin typeface="Avenir"/>
                <a:ea typeface="Avenir"/>
                <a:cs typeface="Avenir"/>
                <a:sym typeface="Avenir"/>
              </a:rPr>
              <a:t> What do you mean by that? </a:t>
            </a:r>
            <a:endParaRPr/>
          </a:p>
          <a:p>
            <a:pPr indent="-19050" lvl="1" marL="514350" rtl="0" algn="l">
              <a:lnSpc>
                <a:spcPct val="100000"/>
              </a:lnSpc>
              <a:spcBef>
                <a:spcPts val="975"/>
              </a:spcBef>
              <a:spcAft>
                <a:spcPts val="0"/>
              </a:spcAft>
              <a:buClr>
                <a:schemeClr val="dk1"/>
              </a:buClr>
              <a:buSzPts val="2400"/>
              <a:buNone/>
            </a:pPr>
            <a:r>
              <a:t/>
            </a:r>
            <a:endParaRPr b="1" sz="2400">
              <a:latin typeface="Avenir"/>
              <a:ea typeface="Avenir"/>
              <a:cs typeface="Avenir"/>
              <a:sym typeface="Avenir"/>
            </a:endParaRPr>
          </a:p>
          <a:p>
            <a:pPr indent="0" lvl="0" marL="0" rtl="0" algn="l">
              <a:lnSpc>
                <a:spcPct val="100000"/>
              </a:lnSpc>
              <a:spcBef>
                <a:spcPts val="1350"/>
              </a:spcBef>
              <a:spcAft>
                <a:spcPts val="0"/>
              </a:spcAft>
              <a:buClr>
                <a:schemeClr val="dk1"/>
              </a:buClr>
              <a:buSzPts val="2800"/>
              <a:buNone/>
            </a:pPr>
            <a:r>
              <a:rPr b="1" lang="en-US" sz="2800">
                <a:latin typeface="Avenir"/>
                <a:ea typeface="Avenir"/>
                <a:cs typeface="Avenir"/>
                <a:sym typeface="Avenir"/>
              </a:rPr>
              <a:t>3. Interrupt the sentence/behavior and redirect the conversation</a:t>
            </a:r>
            <a:endParaRPr/>
          </a:p>
          <a:p>
            <a:pPr indent="-171450" lvl="1" marL="514350" rtl="0" algn="l">
              <a:lnSpc>
                <a:spcPct val="100000"/>
              </a:lnSpc>
              <a:spcBef>
                <a:spcPts val="975"/>
              </a:spcBef>
              <a:spcAft>
                <a:spcPts val="0"/>
              </a:spcAft>
              <a:buClr>
                <a:schemeClr val="dk1"/>
              </a:buClr>
              <a:buSzPts val="2400"/>
              <a:buChar char="•"/>
            </a:pPr>
            <a:r>
              <a:rPr b="1" lang="en-US" sz="2400">
                <a:latin typeface="Avenir"/>
                <a:ea typeface="Avenir"/>
                <a:cs typeface="Avenir"/>
                <a:sym typeface="Avenir"/>
              </a:rPr>
              <a:t>Let’s talk about _______</a:t>
            </a:r>
            <a:endParaRPr/>
          </a:p>
          <a:p>
            <a:pPr indent="-409575" lvl="0" marL="409575" rtl="0" algn="l">
              <a:lnSpc>
                <a:spcPct val="100000"/>
              </a:lnSpc>
              <a:spcBef>
                <a:spcPts val="1350"/>
              </a:spcBef>
              <a:spcAft>
                <a:spcPts val="0"/>
              </a:spcAft>
              <a:buClr>
                <a:schemeClr val="dk1"/>
              </a:buClr>
              <a:buSzPts val="2800"/>
              <a:buNone/>
            </a:pPr>
            <a:r>
              <a:t/>
            </a:r>
            <a:endParaRPr b="1" sz="2800">
              <a:latin typeface="Avenir"/>
              <a:ea typeface="Avenir"/>
              <a:cs typeface="Avenir"/>
              <a:sym typeface="Avenir"/>
            </a:endParaRPr>
          </a:p>
          <a:p>
            <a:pPr indent="-409575" lvl="0" marL="409575" rtl="0" algn="l">
              <a:lnSpc>
                <a:spcPct val="100000"/>
              </a:lnSpc>
              <a:spcBef>
                <a:spcPts val="1350"/>
              </a:spcBef>
              <a:spcAft>
                <a:spcPts val="0"/>
              </a:spcAft>
              <a:buClr>
                <a:schemeClr val="dk1"/>
              </a:buClr>
              <a:buSzPts val="2800"/>
              <a:buNone/>
            </a:pPr>
            <a:r>
              <a:rPr b="1" lang="en-US" sz="2800">
                <a:latin typeface="Avenir"/>
                <a:ea typeface="Avenir"/>
                <a:cs typeface="Avenir"/>
                <a:sym typeface="Avenir"/>
              </a:rPr>
              <a:t>4. Broaden it back out to a universal human behavior</a:t>
            </a:r>
            <a:endParaRPr/>
          </a:p>
          <a:p>
            <a:pPr indent="-171450" lvl="1" marL="514350" rtl="0" algn="l">
              <a:lnSpc>
                <a:spcPct val="100000"/>
              </a:lnSpc>
              <a:spcBef>
                <a:spcPts val="975"/>
              </a:spcBef>
              <a:spcAft>
                <a:spcPts val="0"/>
              </a:spcAft>
              <a:buClr>
                <a:schemeClr val="dk1"/>
              </a:buClr>
              <a:buSzPts val="2400"/>
              <a:buChar char="•"/>
            </a:pPr>
            <a:r>
              <a:rPr b="1" lang="en-US" sz="2400">
                <a:latin typeface="Avenir"/>
                <a:ea typeface="Avenir"/>
                <a:cs typeface="Avenir"/>
                <a:sym typeface="Avenir"/>
              </a:rPr>
              <a:t>I think that applies to just about anyone….</a:t>
            </a:r>
            <a:endParaRPr/>
          </a:p>
          <a:p>
            <a:pPr indent="-19050" lvl="1" marL="514350" rtl="0" algn="l">
              <a:lnSpc>
                <a:spcPct val="100000"/>
              </a:lnSpc>
              <a:spcBef>
                <a:spcPts val="975"/>
              </a:spcBef>
              <a:spcAft>
                <a:spcPts val="0"/>
              </a:spcAft>
              <a:buClr>
                <a:schemeClr val="dk1"/>
              </a:buClr>
              <a:buSzPts val="2400"/>
              <a:buNone/>
            </a:pPr>
            <a:r>
              <a:t/>
            </a:r>
            <a:endParaRPr b="1" sz="2400">
              <a:latin typeface="Avenir"/>
              <a:ea typeface="Avenir"/>
              <a:cs typeface="Avenir"/>
              <a:sym typeface="Avenir"/>
            </a:endParaRPr>
          </a:p>
          <a:p>
            <a:pPr indent="0" lvl="0" marL="0" rtl="0" algn="l">
              <a:lnSpc>
                <a:spcPct val="100000"/>
              </a:lnSpc>
              <a:spcBef>
                <a:spcPts val="1350"/>
              </a:spcBef>
              <a:spcAft>
                <a:spcPts val="0"/>
              </a:spcAft>
              <a:buClr>
                <a:schemeClr val="dk1"/>
              </a:buClr>
              <a:buSzPts val="2800"/>
              <a:buNone/>
            </a:pPr>
            <a:r>
              <a:rPr b="1" lang="en-US" sz="2800">
                <a:latin typeface="Avenir"/>
                <a:ea typeface="Avenir"/>
                <a:cs typeface="Avenir"/>
                <a:sym typeface="Avenir"/>
              </a:rPr>
              <a:t>5. Help individualize it</a:t>
            </a:r>
            <a:endParaRPr/>
          </a:p>
          <a:p>
            <a:pPr indent="-171450" lvl="1" marL="514350" rtl="0" algn="l">
              <a:lnSpc>
                <a:spcPct val="100000"/>
              </a:lnSpc>
              <a:spcBef>
                <a:spcPts val="975"/>
              </a:spcBef>
              <a:spcAft>
                <a:spcPts val="0"/>
              </a:spcAft>
              <a:buClr>
                <a:schemeClr val="dk1"/>
              </a:buClr>
              <a:buSzPts val="2400"/>
              <a:buChar char="•"/>
            </a:pPr>
            <a:r>
              <a:rPr b="1" lang="en-US" sz="2400">
                <a:latin typeface="Avenir"/>
                <a:ea typeface="Avenir"/>
                <a:cs typeface="Avenir"/>
                <a:sym typeface="Avenir"/>
              </a:rPr>
              <a:t>Is there someone in particular you’re talking about?</a:t>
            </a:r>
            <a:endParaRPr/>
          </a:p>
          <a:p>
            <a:pPr indent="-19050" lvl="1" marL="514350" rtl="0" algn="l">
              <a:lnSpc>
                <a:spcPct val="100000"/>
              </a:lnSpc>
              <a:spcBef>
                <a:spcPts val="975"/>
              </a:spcBef>
              <a:spcAft>
                <a:spcPts val="0"/>
              </a:spcAft>
              <a:buClr>
                <a:schemeClr val="dk1"/>
              </a:buClr>
              <a:buSzPts val="2400"/>
              <a:buNone/>
            </a:pPr>
            <a:r>
              <a:t/>
            </a:r>
            <a:endParaRPr b="1" sz="2400">
              <a:latin typeface="Avenir"/>
              <a:ea typeface="Avenir"/>
              <a:cs typeface="Avenir"/>
              <a:sym typeface="Avenir"/>
            </a:endParaRPr>
          </a:p>
          <a:p>
            <a:pPr indent="0" lvl="0" marL="0" rtl="0" algn="l">
              <a:lnSpc>
                <a:spcPct val="100000"/>
              </a:lnSpc>
              <a:spcBef>
                <a:spcPts val="1350"/>
              </a:spcBef>
              <a:spcAft>
                <a:spcPts val="0"/>
              </a:spcAft>
              <a:buClr>
                <a:schemeClr val="dk1"/>
              </a:buClr>
              <a:buSzPts val="2800"/>
              <a:buNone/>
            </a:pPr>
            <a:r>
              <a:rPr b="1" lang="en-US" sz="2800">
                <a:latin typeface="Avenir"/>
                <a:ea typeface="Avenir"/>
                <a:cs typeface="Avenir"/>
                <a:sym typeface="Avenir"/>
              </a:rPr>
              <a:t>6. OUCH </a:t>
            </a:r>
            <a:endParaRPr/>
          </a:p>
          <a:p>
            <a:pPr indent="-171450" lvl="1" marL="514350" rtl="0" algn="l">
              <a:lnSpc>
                <a:spcPct val="100000"/>
              </a:lnSpc>
              <a:spcBef>
                <a:spcPts val="975"/>
              </a:spcBef>
              <a:spcAft>
                <a:spcPts val="0"/>
              </a:spcAft>
              <a:buClr>
                <a:schemeClr val="dk1"/>
              </a:buClr>
              <a:buSzPts val="2400"/>
              <a:buChar char="•"/>
            </a:pPr>
            <a:r>
              <a:rPr b="1" lang="en-US" sz="2400">
                <a:latin typeface="Avenir"/>
                <a:ea typeface="Avenir"/>
                <a:cs typeface="Avenir"/>
                <a:sym typeface="Avenir"/>
              </a:rPr>
              <a:t>ouch, that hurts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5" name="Shape 405"/>
        <p:cNvGrpSpPr/>
        <p:nvPr/>
      </p:nvGrpSpPr>
      <p:grpSpPr>
        <a:xfrm>
          <a:off x="0" y="0"/>
          <a:ext cx="0" cy="0"/>
          <a:chOff x="0" y="0"/>
          <a:chExt cx="0" cy="0"/>
        </a:xfrm>
      </p:grpSpPr>
      <p:cxnSp>
        <p:nvCxnSpPr>
          <p:cNvPr id="406" name="Google Shape;406;p21"/>
          <p:cNvCxnSpPr/>
          <p:nvPr/>
        </p:nvCxnSpPr>
        <p:spPr>
          <a:xfrm>
            <a:off x="4526643" y="2384128"/>
            <a:ext cx="2070100" cy="1711550"/>
          </a:xfrm>
          <a:prstGeom prst="straightConnector1">
            <a:avLst/>
          </a:prstGeom>
          <a:noFill/>
          <a:ln cap="flat" cmpd="sng" w="9525">
            <a:solidFill>
              <a:schemeClr val="dk1"/>
            </a:solidFill>
            <a:prstDash val="solid"/>
            <a:miter lim="800000"/>
            <a:headEnd len="sm" w="sm" type="none"/>
            <a:tailEnd len="sm" w="sm" type="none"/>
          </a:ln>
        </p:spPr>
      </p:cxnSp>
      <p:cxnSp>
        <p:nvCxnSpPr>
          <p:cNvPr id="407" name="Google Shape;407;p21"/>
          <p:cNvCxnSpPr/>
          <p:nvPr/>
        </p:nvCxnSpPr>
        <p:spPr>
          <a:xfrm flipH="1" rot="10800000">
            <a:off x="4579195" y="4567850"/>
            <a:ext cx="1903247" cy="1930122"/>
          </a:xfrm>
          <a:prstGeom prst="straightConnector1">
            <a:avLst/>
          </a:prstGeom>
          <a:noFill/>
          <a:ln cap="flat" cmpd="sng" w="9525">
            <a:solidFill>
              <a:schemeClr val="dk1"/>
            </a:solidFill>
            <a:prstDash val="solid"/>
            <a:miter lim="800000"/>
            <a:headEnd len="sm" w="sm" type="none"/>
            <a:tailEnd len="sm" w="sm" type="none"/>
          </a:ln>
        </p:spPr>
      </p:cxnSp>
      <p:sp>
        <p:nvSpPr>
          <p:cNvPr id="408" name="Google Shape;408;p21"/>
          <p:cNvSpPr txBox="1"/>
          <p:nvPr>
            <p:ph type="title"/>
          </p:nvPr>
        </p:nvSpPr>
        <p:spPr>
          <a:xfrm>
            <a:off x="690514" y="12087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Helvetica Neue"/>
              <a:buNone/>
            </a:pPr>
            <a:r>
              <a:rPr lang="en-US"/>
              <a:t>Establish Team Processes: Conflict Resolution</a:t>
            </a:r>
            <a:endParaRPr/>
          </a:p>
        </p:txBody>
      </p:sp>
      <p:sp>
        <p:nvSpPr>
          <p:cNvPr id="409" name="Google Shape;409;p21"/>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410" name="Google Shape;410;p21"/>
          <p:cNvGrpSpPr/>
          <p:nvPr/>
        </p:nvGrpSpPr>
        <p:grpSpPr>
          <a:xfrm>
            <a:off x="838200" y="1505033"/>
            <a:ext cx="3826220" cy="5025597"/>
            <a:chOff x="1636565" y="3219533"/>
            <a:chExt cx="3826220" cy="5025597"/>
          </a:xfrm>
        </p:grpSpPr>
        <p:sp>
          <p:nvSpPr>
            <p:cNvPr id="411" name="Google Shape;411;p21"/>
            <p:cNvSpPr/>
            <p:nvPr/>
          </p:nvSpPr>
          <p:spPr>
            <a:xfrm>
              <a:off x="1636565" y="4037590"/>
              <a:ext cx="3826215" cy="1126273"/>
            </a:xfrm>
            <a:prstGeom prst="roundRect">
              <a:avLst>
                <a:gd fmla="val 16667" name="adj"/>
              </a:avLst>
            </a:prstGeom>
            <a:solidFill>
              <a:srgbClr val="003B4C"/>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Avenir"/>
                <a:buNone/>
              </a:pPr>
              <a:r>
                <a:rPr b="1" lang="en-US" sz="2800" u="none" cap="none" strike="noStrike">
                  <a:solidFill>
                    <a:srgbClr val="FFFFFF"/>
                  </a:solidFill>
                  <a:latin typeface="Avenir"/>
                  <a:ea typeface="Avenir"/>
                  <a:cs typeface="Avenir"/>
                  <a:sym typeface="Avenir"/>
                </a:rPr>
                <a:t>Relationship Conflict</a:t>
              </a:r>
              <a:endParaRPr/>
            </a:p>
          </p:txBody>
        </p:sp>
        <p:sp>
          <p:nvSpPr>
            <p:cNvPr id="412" name="Google Shape;412;p21"/>
            <p:cNvSpPr/>
            <p:nvPr/>
          </p:nvSpPr>
          <p:spPr>
            <a:xfrm>
              <a:off x="1636575" y="7118857"/>
              <a:ext cx="3826195" cy="1126273"/>
            </a:xfrm>
            <a:prstGeom prst="roundRect">
              <a:avLst>
                <a:gd fmla="val 16667" name="adj"/>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Avenir"/>
                <a:buNone/>
              </a:pPr>
              <a:r>
                <a:rPr b="1" lang="en-US" sz="2800" u="none" cap="none" strike="noStrike">
                  <a:solidFill>
                    <a:srgbClr val="FFFFFF"/>
                  </a:solidFill>
                  <a:latin typeface="Avenir"/>
                  <a:ea typeface="Avenir"/>
                  <a:cs typeface="Avenir"/>
                  <a:sym typeface="Avenir"/>
                </a:rPr>
                <a:t>Process Conflict</a:t>
              </a:r>
              <a:endParaRPr/>
            </a:p>
          </p:txBody>
        </p:sp>
        <p:sp>
          <p:nvSpPr>
            <p:cNvPr id="413" name="Google Shape;413;p21"/>
            <p:cNvSpPr/>
            <p:nvPr/>
          </p:nvSpPr>
          <p:spPr>
            <a:xfrm>
              <a:off x="1636565" y="5520412"/>
              <a:ext cx="3826205" cy="1126273"/>
            </a:xfrm>
            <a:prstGeom prst="roundRect">
              <a:avLst>
                <a:gd fmla="val 16667" name="adj"/>
              </a:avLst>
            </a:prstGeom>
            <a:solidFill>
              <a:srgbClr val="00AFAB"/>
            </a:solidFill>
            <a:ln cap="flat" cmpd="sng" w="25400">
              <a:solidFill>
                <a:srgbClr val="004C4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Avenir"/>
                <a:buNone/>
              </a:pPr>
              <a:r>
                <a:rPr b="1" lang="en-US" sz="2800" u="none" cap="none" strike="noStrike">
                  <a:solidFill>
                    <a:srgbClr val="FFFFFF"/>
                  </a:solidFill>
                  <a:latin typeface="Avenir"/>
                  <a:ea typeface="Avenir"/>
                  <a:cs typeface="Avenir"/>
                  <a:sym typeface="Avenir"/>
                </a:rPr>
                <a:t>Task Conflict</a:t>
              </a:r>
              <a:endParaRPr/>
            </a:p>
          </p:txBody>
        </p:sp>
        <p:sp>
          <p:nvSpPr>
            <p:cNvPr id="414" name="Google Shape;414;p21"/>
            <p:cNvSpPr/>
            <p:nvPr/>
          </p:nvSpPr>
          <p:spPr>
            <a:xfrm>
              <a:off x="1636565" y="3219533"/>
              <a:ext cx="3826220" cy="475907"/>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venir"/>
                <a:buNone/>
              </a:pPr>
              <a:r>
                <a:rPr b="1" lang="en-US" sz="2400" u="none" cap="none" strike="noStrike">
                  <a:solidFill>
                    <a:srgbClr val="000000"/>
                  </a:solidFill>
                  <a:latin typeface="Avenir"/>
                  <a:ea typeface="Avenir"/>
                  <a:cs typeface="Avenir"/>
                  <a:sym typeface="Avenir"/>
                </a:rPr>
                <a:t>Type</a:t>
              </a:r>
              <a:endParaRPr/>
            </a:p>
          </p:txBody>
        </p:sp>
      </p:grpSp>
      <p:sp>
        <p:nvSpPr>
          <p:cNvPr id="415" name="Google Shape;415;p21"/>
          <p:cNvSpPr/>
          <p:nvPr/>
        </p:nvSpPr>
        <p:spPr>
          <a:xfrm>
            <a:off x="6429280" y="2323090"/>
            <a:ext cx="5197816" cy="1854233"/>
          </a:xfrm>
          <a:prstGeom prst="roundRect">
            <a:avLst>
              <a:gd fmla="val 16667" name="adj"/>
            </a:avLst>
          </a:prstGeom>
          <a:solidFill>
            <a:srgbClr val="533E64"/>
          </a:solidFill>
          <a:ln cap="flat" cmpd="sng" w="25400">
            <a:solidFill>
              <a:srgbClr val="2D22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venir"/>
              <a:buNone/>
            </a:pPr>
            <a:r>
              <a:rPr b="1" lang="en-US" sz="2400">
                <a:solidFill>
                  <a:srgbClr val="FFFFFF"/>
                </a:solidFill>
                <a:latin typeface="Avenir"/>
                <a:ea typeface="Avenir"/>
                <a:cs typeface="Avenir"/>
                <a:sym typeface="Avenir"/>
              </a:rPr>
              <a:t>Reactive Approach</a:t>
            </a:r>
            <a:endParaRPr b="1" sz="2400" u="none" cap="none" strike="noStrike">
              <a:solidFill>
                <a:srgbClr val="FFFFFF"/>
              </a:solidFill>
              <a:latin typeface="Avenir"/>
              <a:ea typeface="Avenir"/>
              <a:cs typeface="Avenir"/>
              <a:sym typeface="Avenir"/>
            </a:endParaRPr>
          </a:p>
          <a:p>
            <a:pPr indent="0" lvl="0" marL="0" marR="0" rtl="0" algn="l">
              <a:lnSpc>
                <a:spcPct val="100000"/>
              </a:lnSpc>
              <a:spcBef>
                <a:spcPts val="0"/>
              </a:spcBef>
              <a:spcAft>
                <a:spcPts val="0"/>
              </a:spcAft>
              <a:buClr>
                <a:srgbClr val="FFFFFF"/>
              </a:buClr>
              <a:buSzPts val="2400"/>
              <a:buFont typeface="Avenir"/>
              <a:buNone/>
            </a:pPr>
            <a:r>
              <a:rPr b="1" i="1" lang="en-US" sz="2400" u="none" cap="none" strike="noStrike">
                <a:solidFill>
                  <a:srgbClr val="FFFFFF"/>
                </a:solidFill>
                <a:latin typeface="Avenir"/>
                <a:ea typeface="Avenir"/>
                <a:cs typeface="Avenir"/>
                <a:sym typeface="Avenir"/>
              </a:rPr>
              <a:t>Working through disagreements via problem solving, compromise, and flexibility.</a:t>
            </a:r>
            <a:endParaRPr/>
          </a:p>
        </p:txBody>
      </p:sp>
      <p:sp>
        <p:nvSpPr>
          <p:cNvPr id="416" name="Google Shape;416;p21"/>
          <p:cNvSpPr/>
          <p:nvPr/>
        </p:nvSpPr>
        <p:spPr>
          <a:xfrm>
            <a:off x="6449784" y="4367503"/>
            <a:ext cx="5197816" cy="2163127"/>
          </a:xfrm>
          <a:prstGeom prst="roundRect">
            <a:avLst>
              <a:gd fmla="val 16667" name="adj"/>
            </a:avLst>
          </a:prstGeom>
          <a:solidFill>
            <a:srgbClr val="7030A0"/>
          </a:solidFill>
          <a:ln cap="flat" cmpd="sng" w="25400">
            <a:solidFill>
              <a:srgbClr val="533E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venir"/>
              <a:buNone/>
            </a:pPr>
            <a:r>
              <a:rPr b="1" lang="en-US" sz="2400" u="none" cap="none" strike="noStrike">
                <a:solidFill>
                  <a:srgbClr val="FFFFFF"/>
                </a:solidFill>
                <a:latin typeface="Avenir"/>
                <a:ea typeface="Avenir"/>
                <a:cs typeface="Avenir"/>
                <a:sym typeface="Avenir"/>
              </a:rPr>
              <a:t>Preemptive Approach</a:t>
            </a:r>
            <a:endParaRPr/>
          </a:p>
          <a:p>
            <a:pPr indent="0" lvl="0" marL="0" marR="0" rtl="0" algn="l">
              <a:lnSpc>
                <a:spcPct val="100000"/>
              </a:lnSpc>
              <a:spcBef>
                <a:spcPts val="0"/>
              </a:spcBef>
              <a:spcAft>
                <a:spcPts val="0"/>
              </a:spcAft>
              <a:buClr>
                <a:srgbClr val="FFFFFF"/>
              </a:buClr>
              <a:buSzPts val="2400"/>
              <a:buFont typeface="Avenir"/>
              <a:buNone/>
            </a:pPr>
            <a:r>
              <a:rPr b="1" i="1" lang="en-US" sz="2400">
                <a:solidFill>
                  <a:srgbClr val="FFFFFF"/>
                </a:solidFill>
                <a:latin typeface="Avenir"/>
                <a:ea typeface="Avenir"/>
                <a:cs typeface="Avenir"/>
                <a:sym typeface="Avenir"/>
              </a:rPr>
              <a:t>Anticipating and guiding conflict in advance via cooperative norms, charters, or other structures to shape conflict processes.</a:t>
            </a:r>
            <a:endParaRPr b="1" i="1" sz="2400" cap="none" strike="noStrike">
              <a:solidFill>
                <a:srgbClr val="FFFFFF"/>
              </a:solidFill>
              <a:latin typeface="Avenir"/>
              <a:ea typeface="Avenir"/>
              <a:cs typeface="Avenir"/>
              <a:sym typeface="Avenir"/>
            </a:endParaRPr>
          </a:p>
        </p:txBody>
      </p:sp>
      <p:sp>
        <p:nvSpPr>
          <p:cNvPr id="417" name="Google Shape;417;p21"/>
          <p:cNvSpPr/>
          <p:nvPr/>
        </p:nvSpPr>
        <p:spPr>
          <a:xfrm>
            <a:off x="6429280" y="1522482"/>
            <a:ext cx="5058831" cy="475907"/>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venir"/>
              <a:buNone/>
            </a:pPr>
            <a:r>
              <a:rPr b="1" lang="en-US" sz="2400" u="none" cap="none" strike="noStrike">
                <a:solidFill>
                  <a:srgbClr val="000000"/>
                </a:solidFill>
                <a:latin typeface="Avenir"/>
                <a:ea typeface="Avenir"/>
                <a:cs typeface="Avenir"/>
                <a:sym typeface="Avenir"/>
              </a:rPr>
              <a:t>Management Strategies</a:t>
            </a:r>
            <a:endParaRPr/>
          </a:p>
        </p:txBody>
      </p:sp>
      <p:sp>
        <p:nvSpPr>
          <p:cNvPr id="418" name="Google Shape;418;p21"/>
          <p:cNvSpPr/>
          <p:nvPr/>
        </p:nvSpPr>
        <p:spPr>
          <a:xfrm>
            <a:off x="163398" y="6538913"/>
            <a:ext cx="11865204" cy="287130"/>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 	NASEM.  (2015). </a:t>
            </a:r>
            <a:r>
              <a:rPr i="1" lang="en-US" sz="1266">
                <a:solidFill>
                  <a:srgbClr val="000000"/>
                </a:solidFill>
                <a:latin typeface="Helvetica Neue"/>
                <a:ea typeface="Helvetica Neue"/>
                <a:cs typeface="Helvetica Neue"/>
                <a:sym typeface="Helvetica Neue"/>
              </a:rPr>
              <a:t>Enhancing the effectiveness of team science.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3" name="Shape 423"/>
        <p:cNvGrpSpPr/>
        <p:nvPr/>
      </p:nvGrpSpPr>
      <p:grpSpPr>
        <a:xfrm>
          <a:off x="0" y="0"/>
          <a:ext cx="0" cy="0"/>
          <a:chOff x="0" y="0"/>
          <a:chExt cx="0" cy="0"/>
        </a:xfrm>
      </p:grpSpPr>
      <p:sp>
        <p:nvSpPr>
          <p:cNvPr id="424" name="Google Shape;424;p2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Helvetica Neue"/>
              <a:buNone/>
            </a:pPr>
            <a:r>
              <a:rPr lang="en-US"/>
              <a:t>Establish Team Processes: Reporting and Addressing Harassment and/or Bias</a:t>
            </a:r>
            <a:endParaRPr/>
          </a:p>
        </p:txBody>
      </p:sp>
      <p:sp>
        <p:nvSpPr>
          <p:cNvPr id="425" name="Google Shape;425;p22"/>
          <p:cNvSpPr txBox="1"/>
          <p:nvPr>
            <p:ph idx="12" type="sldNum"/>
          </p:nvPr>
        </p:nvSpPr>
        <p:spPr>
          <a:xfrm>
            <a:off x="9355667" y="8470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26" name="Google Shape;426;p22"/>
          <p:cNvGraphicFramePr/>
          <p:nvPr/>
        </p:nvGraphicFramePr>
        <p:xfrm>
          <a:off x="838200" y="1715268"/>
          <a:ext cx="3000000" cy="3000000"/>
        </p:xfrm>
        <a:graphic>
          <a:graphicData uri="http://schemas.openxmlformats.org/drawingml/2006/table">
            <a:tbl>
              <a:tblPr bandRow="1">
                <a:noFill/>
                <a:tableStyleId>{3A93093C-8972-4BA1-8C84-4103939A43F9}</a:tableStyleId>
              </a:tblPr>
              <a:tblGrid>
                <a:gridCol w="1932000"/>
                <a:gridCol w="8817200"/>
              </a:tblGrid>
              <a:tr h="896925">
                <a:tc>
                  <a:txBody>
                    <a:bodyPr/>
                    <a:lstStyle/>
                    <a:p>
                      <a:pPr indent="0" lvl="0" marL="0" marR="0" rtl="0" algn="l">
                        <a:spcBef>
                          <a:spcPts val="0"/>
                        </a:spcBef>
                        <a:spcAft>
                          <a:spcPts val="0"/>
                        </a:spcAft>
                        <a:buNone/>
                      </a:pPr>
                      <a:r>
                        <a:rPr b="1" i="0" lang="en-US" sz="2200">
                          <a:latin typeface="Avenir"/>
                          <a:ea typeface="Avenir"/>
                          <a:cs typeface="Avenir"/>
                          <a:sym typeface="Avenir"/>
                        </a:rPr>
                        <a:t>RE-FRAME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200"/>
                        <a:buFont typeface="Avenir"/>
                        <a:buNone/>
                      </a:pPr>
                      <a:r>
                        <a:rPr b="1" i="0" lang="en-US" sz="2200">
                          <a:latin typeface="Avenir"/>
                          <a:ea typeface="Avenir"/>
                          <a:cs typeface="Avenir"/>
                          <a:sym typeface="Avenir"/>
                        </a:rPr>
                        <a:t>Research integrity and ethical behavior includes maintaining a research environment free from harassment, bias, and discrimination.</a:t>
                      </a:r>
                      <a:endParaRPr/>
                    </a:p>
                  </a:txBody>
                  <a:tcPr marT="45725" marB="45725" marR="91450" marL="91450"/>
                </a:tc>
              </a:tr>
              <a:tr h="896925">
                <a:tc>
                  <a:txBody>
                    <a:bodyPr/>
                    <a:lstStyle/>
                    <a:p>
                      <a:pPr indent="0" lvl="0" marL="0" marR="0" rtl="0" algn="l">
                        <a:spcBef>
                          <a:spcPts val="0"/>
                        </a:spcBef>
                        <a:spcAft>
                          <a:spcPts val="0"/>
                        </a:spcAft>
                        <a:buNone/>
                      </a:pPr>
                      <a:r>
                        <a:rPr b="1" i="0" lang="en-US" sz="2200">
                          <a:latin typeface="Avenir"/>
                          <a:ea typeface="Avenir"/>
                          <a:cs typeface="Avenir"/>
                          <a:sym typeface="Avenir"/>
                        </a:rPr>
                        <a:t>PREVENT</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200"/>
                        <a:buFont typeface="Avenir"/>
                        <a:buNone/>
                      </a:pPr>
                      <a:r>
                        <a:rPr b="1" i="0" lang="en-US" sz="2200">
                          <a:latin typeface="Avenir"/>
                          <a:ea typeface="Avenir"/>
                          <a:cs typeface="Avenir"/>
                          <a:sym typeface="Avenir"/>
                        </a:rPr>
                        <a:t>Develop a shared understanding of what is meant by harassment and engage in regular training to prevent it.</a:t>
                      </a:r>
                      <a:endParaRPr/>
                    </a:p>
                  </a:txBody>
                  <a:tcPr marT="45725" marB="45725" marR="91450" marL="91450"/>
                </a:tc>
              </a:tr>
              <a:tr h="896925">
                <a:tc>
                  <a:txBody>
                    <a:bodyPr/>
                    <a:lstStyle/>
                    <a:p>
                      <a:pPr indent="0" lvl="0" marL="0" marR="0" rtl="0" algn="l">
                        <a:spcBef>
                          <a:spcPts val="0"/>
                        </a:spcBef>
                        <a:spcAft>
                          <a:spcPts val="0"/>
                        </a:spcAft>
                        <a:buNone/>
                      </a:pPr>
                      <a:r>
                        <a:rPr b="1" i="0" lang="en-US" sz="2200">
                          <a:latin typeface="Avenir"/>
                          <a:ea typeface="Avenir"/>
                          <a:cs typeface="Avenir"/>
                          <a:sym typeface="Avenir"/>
                        </a:rPr>
                        <a:t>SET STANDARDS</a:t>
                      </a:r>
                      <a:endParaRPr/>
                    </a:p>
                  </a:txBody>
                  <a:tcPr marT="45725" marB="45725" marR="91450" marL="91450"/>
                </a:tc>
                <a:tc>
                  <a:txBody>
                    <a:bodyPr/>
                    <a:lstStyle/>
                    <a:p>
                      <a:pPr indent="0" lvl="0" marL="0" marR="0" rtl="0" algn="l">
                        <a:spcBef>
                          <a:spcPts val="0"/>
                        </a:spcBef>
                        <a:spcAft>
                          <a:spcPts val="0"/>
                        </a:spcAft>
                        <a:buNone/>
                      </a:pPr>
                      <a:r>
                        <a:rPr b="1" i="0" lang="en-US" sz="2200">
                          <a:latin typeface="Avenir"/>
                          <a:ea typeface="Avenir"/>
                          <a:cs typeface="Avenir"/>
                          <a:sym typeface="Avenir"/>
                        </a:rPr>
                        <a:t>Maintain clear, unambiguous standards of professional behavior and policies.</a:t>
                      </a:r>
                      <a:endParaRPr/>
                    </a:p>
                  </a:txBody>
                  <a:tcPr marT="45725" marB="45725" marR="91450" marL="91450"/>
                </a:tc>
              </a:tr>
              <a:tr h="896925">
                <a:tc>
                  <a:txBody>
                    <a:bodyPr/>
                    <a:lstStyle/>
                    <a:p>
                      <a:pPr indent="0" lvl="0" marL="0" marR="0" rtl="0" algn="l">
                        <a:spcBef>
                          <a:spcPts val="0"/>
                        </a:spcBef>
                        <a:spcAft>
                          <a:spcPts val="0"/>
                        </a:spcAft>
                        <a:buNone/>
                      </a:pPr>
                      <a:r>
                        <a:rPr b="1" i="0" lang="en-US" sz="2200">
                          <a:latin typeface="Avenir"/>
                          <a:ea typeface="Avenir"/>
                          <a:cs typeface="Avenir"/>
                          <a:sym typeface="Avenir"/>
                        </a:rPr>
                        <a:t>FACILITATE REPORTING</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200"/>
                        <a:buFont typeface="Avenir"/>
                        <a:buNone/>
                      </a:pPr>
                      <a:r>
                        <a:rPr b="1" i="0" lang="en-US" sz="2200">
                          <a:latin typeface="Avenir"/>
                          <a:ea typeface="Avenir"/>
                          <a:cs typeface="Avenir"/>
                          <a:sym typeface="Avenir"/>
                        </a:rPr>
                        <a:t>Provide accessible and effective means for reporting in all research environments, and ensure process is well-known by all team members.</a:t>
                      </a:r>
                      <a:endParaRPr/>
                    </a:p>
                  </a:txBody>
                  <a:tcPr marT="45725" marB="45725" marR="91450" marL="91450"/>
                </a:tc>
              </a:tr>
              <a:tr h="896925">
                <a:tc>
                  <a:txBody>
                    <a:bodyPr/>
                    <a:lstStyle/>
                    <a:p>
                      <a:pPr indent="0" lvl="0" marL="0" marR="0" rtl="0" algn="l">
                        <a:spcBef>
                          <a:spcPts val="0"/>
                        </a:spcBef>
                        <a:spcAft>
                          <a:spcPts val="0"/>
                        </a:spcAft>
                        <a:buNone/>
                      </a:pPr>
                      <a:r>
                        <a:rPr b="1" i="0" lang="en-US" sz="2200">
                          <a:latin typeface="Avenir"/>
                          <a:ea typeface="Avenir"/>
                          <a:cs typeface="Avenir"/>
                          <a:sym typeface="Avenir"/>
                        </a:rPr>
                        <a:t>LEVERAGE RESOURCES</a:t>
                      </a:r>
                      <a:endParaRPr/>
                    </a:p>
                  </a:txBody>
                  <a:tcPr marT="45725" marB="45725" marR="91450" marL="91450"/>
                </a:tc>
                <a:tc>
                  <a:txBody>
                    <a:bodyPr/>
                    <a:lstStyle/>
                    <a:p>
                      <a:pPr indent="0" lvl="0" marL="0" marR="0" rtl="0" algn="l">
                        <a:spcBef>
                          <a:spcPts val="0"/>
                        </a:spcBef>
                        <a:spcAft>
                          <a:spcPts val="0"/>
                        </a:spcAft>
                        <a:buNone/>
                      </a:pPr>
                      <a:r>
                        <a:rPr b="1" i="0" lang="en-US" sz="2200">
                          <a:latin typeface="Avenir"/>
                          <a:ea typeface="Avenir"/>
                          <a:cs typeface="Avenir"/>
                          <a:sym typeface="Avenir"/>
                        </a:rPr>
                        <a:t>Partner with the Title IX or similar office to ensure the safety of all parties, investigate the allegations, and determine the appropriate sanctions in the event of findings.</a:t>
                      </a:r>
                      <a:endParaRPr/>
                    </a:p>
                  </a:txBody>
                  <a:tcPr marT="45725" marB="45725" marR="91450" marL="91450"/>
                </a:tc>
              </a:tr>
            </a:tbl>
          </a:graphicData>
        </a:graphic>
      </p:graphicFrame>
      <p:sp>
        <p:nvSpPr>
          <p:cNvPr id="427" name="Google Shape;427;p22"/>
          <p:cNvSpPr/>
          <p:nvPr/>
        </p:nvSpPr>
        <p:spPr>
          <a:xfrm>
            <a:off x="86486" y="6376073"/>
            <a:ext cx="11865204" cy="481927"/>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Sources: 	NASEM.  (2022). </a:t>
            </a:r>
            <a:r>
              <a:rPr i="1" lang="en-US" sz="1266">
                <a:solidFill>
                  <a:srgbClr val="000000"/>
                </a:solidFill>
                <a:latin typeface="Helvetica Neue"/>
                <a:ea typeface="Helvetica Neue"/>
                <a:cs typeface="Helvetica Neue"/>
                <a:sym typeface="Helvetica Neue"/>
              </a:rPr>
              <a:t>Action collaborative on preventing sexual harassment in higher education: Year three annual report of activities.</a:t>
            </a:r>
            <a:endParaRPr/>
          </a:p>
          <a:p>
            <a:pPr indent="-688678" lvl="0" marL="688678" marR="0" rtl="0" algn="l">
              <a:spcBef>
                <a:spcPts val="0"/>
              </a:spcBef>
              <a:spcAft>
                <a:spcPts val="0"/>
              </a:spcAft>
              <a:buNone/>
            </a:pPr>
            <a:r>
              <a:rPr i="1" lang="en-US" sz="1266">
                <a:solidFill>
                  <a:srgbClr val="000000"/>
                </a:solidFill>
                <a:latin typeface="Helvetica Neue"/>
                <a:ea typeface="Helvetica Neue"/>
                <a:cs typeface="Helvetica Neue"/>
                <a:sym typeface="Helvetica Neue"/>
              </a:rPr>
              <a:t>	</a:t>
            </a:r>
            <a:r>
              <a:rPr lang="en-US" sz="1266">
                <a:solidFill>
                  <a:srgbClr val="000000"/>
                </a:solidFill>
                <a:latin typeface="Helvetica Neue"/>
                <a:ea typeface="Helvetica Neue"/>
                <a:cs typeface="Helvetica Neue"/>
                <a:sym typeface="Helvetica Neue"/>
              </a:rPr>
              <a:t>NSF. (2023). Stop harassment: Promising practices.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2" name="Shape 432"/>
        <p:cNvGrpSpPr/>
        <p:nvPr/>
      </p:nvGrpSpPr>
      <p:grpSpPr>
        <a:xfrm>
          <a:off x="0" y="0"/>
          <a:ext cx="0" cy="0"/>
          <a:chOff x="0" y="0"/>
          <a:chExt cx="0" cy="0"/>
        </a:xfrm>
      </p:grpSpPr>
      <p:sp>
        <p:nvSpPr>
          <p:cNvPr id="433" name="Google Shape;433;p23"/>
          <p:cNvSpPr txBox="1"/>
          <p:nvPr>
            <p:ph type="title"/>
          </p:nvPr>
        </p:nvSpPr>
        <p:spPr>
          <a:xfrm>
            <a:off x="838200" y="14077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Helvetica Neue"/>
              <a:buNone/>
            </a:pPr>
            <a:r>
              <a:rPr lang="en-US"/>
              <a:t>Establish Team Processes: Giving and Receiving Feedback</a:t>
            </a:r>
            <a:endParaRPr/>
          </a:p>
        </p:txBody>
      </p:sp>
      <p:sp>
        <p:nvSpPr>
          <p:cNvPr id="434" name="Google Shape;434;p23"/>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435" name="Google Shape;435;p23"/>
          <p:cNvGrpSpPr/>
          <p:nvPr/>
        </p:nvGrpSpPr>
        <p:grpSpPr>
          <a:xfrm>
            <a:off x="927630" y="1374805"/>
            <a:ext cx="2173261" cy="2215992"/>
            <a:chOff x="185427" y="1363177"/>
            <a:chExt cx="2173261" cy="2215992"/>
          </a:xfrm>
        </p:grpSpPr>
        <p:pic>
          <p:nvPicPr>
            <p:cNvPr descr="Clock with solid fill" id="436" name="Google Shape;436;p23"/>
            <p:cNvPicPr preferRelativeResize="0"/>
            <p:nvPr/>
          </p:nvPicPr>
          <p:blipFill rotWithShape="1">
            <a:blip r:embed="rId3">
              <a:alphaModFix/>
            </a:blip>
            <a:srcRect b="0" l="0" r="0" t="0"/>
            <a:stretch/>
          </p:blipFill>
          <p:spPr>
            <a:xfrm>
              <a:off x="530503" y="1363177"/>
              <a:ext cx="1200329" cy="1200329"/>
            </a:xfrm>
            <a:prstGeom prst="rect">
              <a:avLst/>
            </a:prstGeom>
            <a:noFill/>
            <a:ln>
              <a:noFill/>
            </a:ln>
          </p:spPr>
        </p:pic>
        <p:sp>
          <p:nvSpPr>
            <p:cNvPr id="437" name="Google Shape;437;p23"/>
            <p:cNvSpPr txBox="1"/>
            <p:nvPr/>
          </p:nvSpPr>
          <p:spPr>
            <a:xfrm>
              <a:off x="185427" y="2563506"/>
              <a:ext cx="217326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venir"/>
                  <a:ea typeface="Avenir"/>
                  <a:cs typeface="Avenir"/>
                  <a:sym typeface="Avenir"/>
                </a:rPr>
                <a:t>Ensure feedback is timely, specific, actionable, candid</a:t>
              </a:r>
              <a:endParaRPr/>
            </a:p>
          </p:txBody>
        </p:sp>
      </p:grpSp>
      <p:grpSp>
        <p:nvGrpSpPr>
          <p:cNvPr id="438" name="Google Shape;438;p23"/>
          <p:cNvGrpSpPr/>
          <p:nvPr/>
        </p:nvGrpSpPr>
        <p:grpSpPr>
          <a:xfrm>
            <a:off x="838200" y="4134685"/>
            <a:ext cx="2173261" cy="2158451"/>
            <a:chOff x="109606" y="3898384"/>
            <a:chExt cx="2173261" cy="2158451"/>
          </a:xfrm>
        </p:grpSpPr>
        <p:pic>
          <p:nvPicPr>
            <p:cNvPr descr="Charm with solid fill" id="439" name="Google Shape;439;p23"/>
            <p:cNvPicPr preferRelativeResize="0"/>
            <p:nvPr/>
          </p:nvPicPr>
          <p:blipFill rotWithShape="1">
            <a:blip r:embed="rId4">
              <a:alphaModFix/>
            </a:blip>
            <a:srcRect b="0" l="0" r="0" t="0"/>
            <a:stretch/>
          </p:blipFill>
          <p:spPr>
            <a:xfrm>
              <a:off x="530503" y="3898384"/>
              <a:ext cx="1331469" cy="1331469"/>
            </a:xfrm>
            <a:prstGeom prst="rect">
              <a:avLst/>
            </a:prstGeom>
            <a:noFill/>
            <a:ln>
              <a:noFill/>
            </a:ln>
          </p:spPr>
        </p:pic>
        <p:sp>
          <p:nvSpPr>
            <p:cNvPr id="440" name="Google Shape;440;p23"/>
            <p:cNvSpPr txBox="1"/>
            <p:nvPr/>
          </p:nvSpPr>
          <p:spPr>
            <a:xfrm>
              <a:off x="109606" y="5348949"/>
              <a:ext cx="217326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venir"/>
                  <a:ea typeface="Avenir"/>
                  <a:cs typeface="Avenir"/>
                  <a:sym typeface="Avenir"/>
                </a:rPr>
                <a:t>Focus on substance, not style</a:t>
              </a:r>
              <a:endParaRPr/>
            </a:p>
          </p:txBody>
        </p:sp>
      </p:grpSp>
      <p:grpSp>
        <p:nvGrpSpPr>
          <p:cNvPr id="441" name="Google Shape;441;p23"/>
          <p:cNvGrpSpPr/>
          <p:nvPr/>
        </p:nvGrpSpPr>
        <p:grpSpPr>
          <a:xfrm>
            <a:off x="4801761" y="1510361"/>
            <a:ext cx="2173261" cy="2075023"/>
            <a:chOff x="2663878" y="1506141"/>
            <a:chExt cx="2173261" cy="2075023"/>
          </a:xfrm>
        </p:grpSpPr>
        <p:pic>
          <p:nvPicPr>
            <p:cNvPr descr="Thumbs up sign with solid fill" id="442" name="Google Shape;442;p23"/>
            <p:cNvPicPr preferRelativeResize="0"/>
            <p:nvPr/>
          </p:nvPicPr>
          <p:blipFill rotWithShape="1">
            <a:blip r:embed="rId5">
              <a:alphaModFix/>
            </a:blip>
            <a:srcRect b="0" l="0" r="0" t="0"/>
            <a:stretch/>
          </p:blipFill>
          <p:spPr>
            <a:xfrm>
              <a:off x="3293534" y="1506141"/>
              <a:ext cx="914400" cy="914400"/>
            </a:xfrm>
            <a:prstGeom prst="rect">
              <a:avLst/>
            </a:prstGeom>
            <a:noFill/>
            <a:ln>
              <a:noFill/>
            </a:ln>
          </p:spPr>
        </p:pic>
        <p:sp>
          <p:nvSpPr>
            <p:cNvPr id="443" name="Google Shape;443;p23"/>
            <p:cNvSpPr txBox="1"/>
            <p:nvPr/>
          </p:nvSpPr>
          <p:spPr>
            <a:xfrm>
              <a:off x="2663878" y="2565501"/>
              <a:ext cx="217326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venir"/>
                  <a:ea typeface="Avenir"/>
                  <a:cs typeface="Avenir"/>
                  <a:sym typeface="Avenir"/>
                </a:rPr>
                <a:t>Reflect on your intention for giving feedback</a:t>
              </a:r>
              <a:endParaRPr/>
            </a:p>
          </p:txBody>
        </p:sp>
      </p:grpSp>
      <p:grpSp>
        <p:nvGrpSpPr>
          <p:cNvPr id="444" name="Google Shape;444;p23"/>
          <p:cNvGrpSpPr/>
          <p:nvPr/>
        </p:nvGrpSpPr>
        <p:grpSpPr>
          <a:xfrm>
            <a:off x="4396869" y="4153432"/>
            <a:ext cx="2983043" cy="2171588"/>
            <a:chOff x="2218699" y="4055181"/>
            <a:chExt cx="2983043" cy="2171588"/>
          </a:xfrm>
        </p:grpSpPr>
        <p:pic>
          <p:nvPicPr>
            <p:cNvPr descr="Chat bubble with solid fill" id="445" name="Google Shape;445;p23"/>
            <p:cNvPicPr preferRelativeResize="0"/>
            <p:nvPr/>
          </p:nvPicPr>
          <p:blipFill rotWithShape="1">
            <a:blip r:embed="rId6">
              <a:alphaModFix/>
            </a:blip>
            <a:srcRect b="0" l="0" r="0" t="0"/>
            <a:stretch/>
          </p:blipFill>
          <p:spPr>
            <a:xfrm>
              <a:off x="3257930" y="4055181"/>
              <a:ext cx="914400" cy="914400"/>
            </a:xfrm>
            <a:prstGeom prst="rect">
              <a:avLst/>
            </a:prstGeom>
            <a:noFill/>
            <a:ln>
              <a:noFill/>
            </a:ln>
          </p:spPr>
        </p:pic>
        <p:sp>
          <p:nvSpPr>
            <p:cNvPr id="446" name="Google Shape;446;p23"/>
            <p:cNvSpPr txBox="1"/>
            <p:nvPr/>
          </p:nvSpPr>
          <p:spPr>
            <a:xfrm>
              <a:off x="2218699" y="5211106"/>
              <a:ext cx="298304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venir"/>
                  <a:ea typeface="Avenir"/>
                  <a:cs typeface="Avenir"/>
                  <a:sym typeface="Avenir"/>
                </a:rPr>
                <a:t>Deliver feedback with the </a:t>
              </a:r>
              <a:endParaRPr/>
            </a:p>
            <a:p>
              <a:pPr indent="0" lvl="0" marL="0" marR="0" rtl="0" algn="ctr">
                <a:spcBef>
                  <a:spcPts val="0"/>
                </a:spcBef>
                <a:spcAft>
                  <a:spcPts val="0"/>
                </a:spcAft>
                <a:buNone/>
              </a:pPr>
              <a:r>
                <a:rPr lang="en-US" sz="2000">
                  <a:solidFill>
                    <a:schemeClr val="dk1"/>
                  </a:solidFill>
                  <a:latin typeface="Avenir"/>
                  <a:ea typeface="Avenir"/>
                  <a:cs typeface="Avenir"/>
                  <a:sym typeface="Avenir"/>
                </a:rPr>
                <a:t>Situation-Behavior-Impact framework</a:t>
              </a:r>
              <a:endParaRPr/>
            </a:p>
          </p:txBody>
        </p:sp>
      </p:grpSp>
      <p:grpSp>
        <p:nvGrpSpPr>
          <p:cNvPr id="447" name="Google Shape;447;p23"/>
          <p:cNvGrpSpPr/>
          <p:nvPr/>
        </p:nvGrpSpPr>
        <p:grpSpPr>
          <a:xfrm>
            <a:off x="8685786" y="1525889"/>
            <a:ext cx="2173261" cy="2087663"/>
            <a:chOff x="5153426" y="1449725"/>
            <a:chExt cx="2173261" cy="2087663"/>
          </a:xfrm>
        </p:grpSpPr>
        <p:pic>
          <p:nvPicPr>
            <p:cNvPr descr="Lightbulb and gear with solid fill" id="448" name="Google Shape;448;p23"/>
            <p:cNvPicPr preferRelativeResize="0"/>
            <p:nvPr/>
          </p:nvPicPr>
          <p:blipFill rotWithShape="1">
            <a:blip r:embed="rId7">
              <a:alphaModFix/>
            </a:blip>
            <a:srcRect b="0" l="0" r="0" t="0"/>
            <a:stretch/>
          </p:blipFill>
          <p:spPr>
            <a:xfrm>
              <a:off x="5635185" y="1449725"/>
              <a:ext cx="1064879" cy="1064879"/>
            </a:xfrm>
            <a:prstGeom prst="rect">
              <a:avLst/>
            </a:prstGeom>
            <a:noFill/>
            <a:ln>
              <a:noFill/>
            </a:ln>
          </p:spPr>
        </p:pic>
        <p:sp>
          <p:nvSpPr>
            <p:cNvPr id="449" name="Google Shape;449;p23"/>
            <p:cNvSpPr txBox="1"/>
            <p:nvPr/>
          </p:nvSpPr>
          <p:spPr>
            <a:xfrm>
              <a:off x="5153426" y="2521725"/>
              <a:ext cx="217326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venir"/>
                  <a:ea typeface="Avenir"/>
                  <a:cs typeface="Avenir"/>
                  <a:sym typeface="Avenir"/>
                </a:rPr>
                <a:t>Examine how biased norms can lead to biased feedback</a:t>
              </a:r>
              <a:endParaRPr/>
            </a:p>
          </p:txBody>
        </p:sp>
      </p:grpSp>
      <p:grpSp>
        <p:nvGrpSpPr>
          <p:cNvPr id="450" name="Google Shape;450;p23"/>
          <p:cNvGrpSpPr/>
          <p:nvPr/>
        </p:nvGrpSpPr>
        <p:grpSpPr>
          <a:xfrm>
            <a:off x="8613353" y="4134685"/>
            <a:ext cx="2173261" cy="2190335"/>
            <a:chOff x="5216980" y="4055180"/>
            <a:chExt cx="2173261" cy="2190335"/>
          </a:xfrm>
        </p:grpSpPr>
        <p:pic>
          <p:nvPicPr>
            <p:cNvPr descr="Beehive with solid fill" id="451" name="Google Shape;451;p23"/>
            <p:cNvPicPr preferRelativeResize="0"/>
            <p:nvPr/>
          </p:nvPicPr>
          <p:blipFill rotWithShape="1">
            <a:blip r:embed="rId8">
              <a:alphaModFix/>
            </a:blip>
            <a:srcRect b="0" l="0" r="0" t="0"/>
            <a:stretch/>
          </p:blipFill>
          <p:spPr>
            <a:xfrm>
              <a:off x="5638799" y="4055180"/>
              <a:ext cx="1331469" cy="1331469"/>
            </a:xfrm>
            <a:prstGeom prst="rect">
              <a:avLst/>
            </a:prstGeom>
            <a:noFill/>
            <a:ln>
              <a:noFill/>
            </a:ln>
          </p:spPr>
        </p:pic>
        <p:sp>
          <p:nvSpPr>
            <p:cNvPr id="452" name="Google Shape;452;p23"/>
            <p:cNvSpPr txBox="1"/>
            <p:nvPr/>
          </p:nvSpPr>
          <p:spPr>
            <a:xfrm>
              <a:off x="5216980" y="5229852"/>
              <a:ext cx="217326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Avenir"/>
                  <a:ea typeface="Avenir"/>
                  <a:cs typeface="Avenir"/>
                  <a:sym typeface="Avenir"/>
                </a:rPr>
                <a:t>Get comfortable feeling uncomfortable</a:t>
              </a:r>
              <a:endParaRPr/>
            </a:p>
          </p:txBody>
        </p:sp>
      </p:grpSp>
      <p:sp>
        <p:nvSpPr>
          <p:cNvPr id="453" name="Google Shape;453;p23"/>
          <p:cNvSpPr/>
          <p:nvPr/>
        </p:nvSpPr>
        <p:spPr>
          <a:xfrm>
            <a:off x="163398" y="6538913"/>
            <a:ext cx="11865204" cy="287130"/>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Sources: 	NASEM.  (2015). </a:t>
            </a:r>
            <a:r>
              <a:rPr i="1" lang="en-US" sz="1266">
                <a:solidFill>
                  <a:srgbClr val="000000"/>
                </a:solidFill>
                <a:latin typeface="Helvetica Neue"/>
                <a:ea typeface="Helvetica Neue"/>
                <a:cs typeface="Helvetica Neue"/>
                <a:sym typeface="Helvetica Neue"/>
              </a:rPr>
              <a:t>Enhancing the effectiveness of team science; </a:t>
            </a:r>
            <a:r>
              <a:rPr lang="en-US" sz="1266">
                <a:solidFill>
                  <a:srgbClr val="000000"/>
                </a:solidFill>
                <a:latin typeface="Helvetica Neue"/>
                <a:ea typeface="Helvetica Neue"/>
                <a:cs typeface="Helvetica Neue"/>
                <a:sym typeface="Helvetica Neue"/>
              </a:rPr>
              <a:t>R. Tulshyan (2022). </a:t>
            </a:r>
            <a:r>
              <a:rPr i="1" lang="en-US" sz="1266">
                <a:solidFill>
                  <a:srgbClr val="000000"/>
                </a:solidFill>
                <a:latin typeface="Helvetica Neue"/>
                <a:ea typeface="Helvetica Neue"/>
                <a:cs typeface="Helvetica Neue"/>
                <a:sym typeface="Helvetica Neue"/>
              </a:rPr>
              <a:t>Inclusion on purpose.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Helvetica Neue"/>
              <a:buNone/>
            </a:pPr>
            <a:r>
              <a:rPr lang="en-US"/>
              <a:t>Case Study Activity</a:t>
            </a:r>
            <a:endParaRPr/>
          </a:p>
        </p:txBody>
      </p:sp>
      <p:sp>
        <p:nvSpPr>
          <p:cNvPr id="459" name="Google Shape;459;p24"/>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0" name="Google Shape;460;p24"/>
          <p:cNvSpPr txBox="1"/>
          <p:nvPr/>
        </p:nvSpPr>
        <p:spPr>
          <a:xfrm>
            <a:off x="4537584" y="2090172"/>
            <a:ext cx="7135168"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venir"/>
                <a:ea typeface="Avenir"/>
                <a:cs typeface="Avenir"/>
                <a:sym typeface="Avenir"/>
              </a:rPr>
              <a:t>Use the QR Code to download the case study.</a:t>
            </a:r>
            <a:endParaRPr/>
          </a:p>
          <a:p>
            <a:pPr indent="0" lvl="0" marL="0" marR="0" rtl="0" algn="l">
              <a:spcBef>
                <a:spcPts val="0"/>
              </a:spcBef>
              <a:spcAft>
                <a:spcPts val="0"/>
              </a:spcAft>
              <a:buNone/>
            </a:pPr>
            <a:r>
              <a:t/>
            </a:r>
            <a:endParaRPr b="1" sz="2400">
              <a:solidFill>
                <a:schemeClr val="dk1"/>
              </a:solidFill>
              <a:latin typeface="Avenir"/>
              <a:ea typeface="Avenir"/>
              <a:cs typeface="Avenir"/>
              <a:sym typeface="Avenir"/>
            </a:endParaRPr>
          </a:p>
          <a:p>
            <a:pPr indent="0" lvl="0" marL="0" marR="0" rtl="0" algn="l">
              <a:spcBef>
                <a:spcPts val="0"/>
              </a:spcBef>
              <a:spcAft>
                <a:spcPts val="0"/>
              </a:spcAft>
              <a:buNone/>
            </a:pPr>
            <a:r>
              <a:rPr b="1" lang="en-US" sz="2400">
                <a:solidFill>
                  <a:schemeClr val="dk1"/>
                </a:solidFill>
                <a:latin typeface="Avenir"/>
                <a:ea typeface="Avenir"/>
                <a:cs typeface="Avenir"/>
                <a:sym typeface="Avenir"/>
              </a:rPr>
              <a:t>Take the time you need to read the case study. </a:t>
            </a:r>
            <a:endParaRPr/>
          </a:p>
          <a:p>
            <a:pPr indent="0" lvl="0" marL="0" marR="0" rtl="0" algn="l">
              <a:spcBef>
                <a:spcPts val="0"/>
              </a:spcBef>
              <a:spcAft>
                <a:spcPts val="0"/>
              </a:spcAft>
              <a:buNone/>
            </a:pPr>
            <a:r>
              <a:t/>
            </a:r>
            <a:endParaRPr b="1" sz="2400">
              <a:solidFill>
                <a:schemeClr val="dk1"/>
              </a:solidFill>
              <a:latin typeface="Avenir"/>
              <a:ea typeface="Avenir"/>
              <a:cs typeface="Avenir"/>
              <a:sym typeface="Avenir"/>
            </a:endParaRPr>
          </a:p>
          <a:p>
            <a:pPr indent="0" lvl="0" marL="0" marR="0" rtl="0" algn="l">
              <a:spcBef>
                <a:spcPts val="0"/>
              </a:spcBef>
              <a:spcAft>
                <a:spcPts val="0"/>
              </a:spcAft>
              <a:buNone/>
            </a:pPr>
            <a:r>
              <a:rPr b="1" lang="en-US" sz="2400">
                <a:solidFill>
                  <a:schemeClr val="dk1"/>
                </a:solidFill>
                <a:latin typeface="Avenir"/>
                <a:ea typeface="Avenir"/>
                <a:cs typeface="Avenir"/>
                <a:sym typeface="Avenir"/>
              </a:rPr>
              <a:t>Work in small groups to complete the worksheet in the PI Launchpad workbook.</a:t>
            </a:r>
            <a:endParaRPr/>
          </a:p>
          <a:p>
            <a:pPr indent="-133350" lvl="1" marL="742950" marR="0" rtl="0" algn="l">
              <a:spcBef>
                <a:spcPts val="0"/>
              </a:spcBef>
              <a:spcAft>
                <a:spcPts val="0"/>
              </a:spcAft>
              <a:buClr>
                <a:schemeClr val="dk1"/>
              </a:buClr>
              <a:buSzPts val="2400"/>
              <a:buFont typeface="Arial"/>
              <a:buNone/>
            </a:pPr>
            <a:r>
              <a:t/>
            </a:r>
            <a:endParaRPr b="0" i="0" sz="2400" u="none" cap="none" strike="noStrike">
              <a:solidFill>
                <a:schemeClr val="dk1"/>
              </a:solidFill>
              <a:latin typeface="Avenir"/>
              <a:ea typeface="Avenir"/>
              <a:cs typeface="Avenir"/>
              <a:sym typeface="Avenir"/>
            </a:endParaRPr>
          </a:p>
        </p:txBody>
      </p:sp>
      <p:pic>
        <p:nvPicPr>
          <p:cNvPr descr="A qr code on a white background&#10;&#10;Description automatically generated" id="461" name="Google Shape;461;p24"/>
          <p:cNvPicPr preferRelativeResize="0"/>
          <p:nvPr>
            <p:ph idx="1" type="body"/>
          </p:nvPr>
        </p:nvPicPr>
        <p:blipFill rotWithShape="1">
          <a:blip r:embed="rId3">
            <a:alphaModFix/>
          </a:blip>
          <a:srcRect b="0" l="0" r="0" t="0"/>
          <a:stretch/>
        </p:blipFill>
        <p:spPr>
          <a:xfrm>
            <a:off x="838200" y="1899263"/>
            <a:ext cx="2868565" cy="2868565"/>
          </a:xfrm>
          <a:prstGeom prst="rect">
            <a:avLst/>
          </a:prstGeom>
          <a:noFill/>
          <a:ln>
            <a:noFill/>
          </a:ln>
        </p:spPr>
      </p:pic>
      <p:sp>
        <p:nvSpPr>
          <p:cNvPr id="462" name="Google Shape;462;p24"/>
          <p:cNvSpPr txBox="1"/>
          <p:nvPr/>
        </p:nvSpPr>
        <p:spPr>
          <a:xfrm>
            <a:off x="707571" y="5368028"/>
            <a:ext cx="637249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Calibri"/>
                <a:ea typeface="Calibri"/>
                <a:cs typeface="Calibri"/>
                <a:sym typeface="Calibri"/>
                <a:hlinkClick r:id="rId4">
                  <a:extLst>
                    <a:ext uri="{A12FA001-AC4F-418D-AE19-62706E023703}">
                      <ahyp:hlinkClr val="tx"/>
                    </a:ext>
                  </a:extLst>
                </a:hlinkClick>
              </a:rPr>
              <a:t>https://tinyurl.com/LMPLaunchpad</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5"/>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469" name="Google Shape;469;p25"/>
          <p:cNvSpPr txBox="1"/>
          <p:nvPr>
            <p:ph idx="4294967295" type="title"/>
          </p:nvPr>
        </p:nvSpPr>
        <p:spPr>
          <a:xfrm>
            <a:off x="1865312" y="1862621"/>
            <a:ext cx="5026025" cy="6953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3300"/>
              <a:buFont typeface="Helvetica Neue"/>
              <a:buNone/>
            </a:pPr>
            <a:r>
              <a:rPr lang="en-US">
                <a:solidFill>
                  <a:schemeClr val="accent1"/>
                </a:solidFill>
                <a:latin typeface="Helvetica Neue"/>
                <a:ea typeface="Helvetica Neue"/>
                <a:cs typeface="Helvetica Neue"/>
                <a:sym typeface="Helvetica Neue"/>
              </a:rPr>
              <a:t>Questions and Discussion</a:t>
            </a:r>
            <a:endParaRPr/>
          </a:p>
        </p:txBody>
      </p:sp>
      <p:sp>
        <p:nvSpPr>
          <p:cNvPr id="470" name="Google Shape;470;p25"/>
          <p:cNvSpPr txBox="1"/>
          <p:nvPr>
            <p:ph idx="4294967295" type="body"/>
          </p:nvPr>
        </p:nvSpPr>
        <p:spPr>
          <a:xfrm>
            <a:off x="1865312" y="3230493"/>
            <a:ext cx="8179836" cy="3104046"/>
          </a:xfrm>
          <a:prstGeom prst="rect">
            <a:avLst/>
          </a:prstGeom>
          <a:noFill/>
          <a:ln>
            <a:noFill/>
          </a:ln>
        </p:spPr>
        <p:txBody>
          <a:bodyPr anchorCtr="0" anchor="t" bIns="45700" lIns="91425" spcFirstLastPara="1" rIns="91425" wrap="square" tIns="45700">
            <a:noAutofit/>
          </a:bodyPr>
          <a:lstStyle/>
          <a:p>
            <a:pPr indent="0" lvl="0" marL="27369" rtl="0" algn="l">
              <a:lnSpc>
                <a:spcPct val="90000"/>
              </a:lnSpc>
              <a:spcBef>
                <a:spcPts val="0"/>
              </a:spcBef>
              <a:spcAft>
                <a:spcPts val="0"/>
              </a:spcAft>
              <a:buClr>
                <a:schemeClr val="dk1"/>
              </a:buClr>
              <a:buSzPts val="2400"/>
              <a:buNone/>
            </a:pPr>
            <a:r>
              <a:rPr b="1" lang="en-US" sz="2400">
                <a:latin typeface="Avenir"/>
                <a:ea typeface="Avenir"/>
                <a:cs typeface="Avenir"/>
                <a:sym typeface="Avenir"/>
              </a:rPr>
              <a:t>Lindsey Malcom-Piqueux, Ph.D.</a:t>
            </a:r>
            <a:endParaRPr/>
          </a:p>
          <a:p>
            <a:pPr indent="0" lvl="0" marL="27369" rtl="0" algn="l">
              <a:lnSpc>
                <a:spcPct val="90000"/>
              </a:lnSpc>
              <a:spcBef>
                <a:spcPts val="750"/>
              </a:spcBef>
              <a:spcAft>
                <a:spcPts val="0"/>
              </a:spcAft>
              <a:buClr>
                <a:schemeClr val="dk1"/>
              </a:buClr>
              <a:buSzPts val="2400"/>
              <a:buNone/>
            </a:pPr>
            <a:r>
              <a:rPr b="1" lang="en-US" sz="2400">
                <a:latin typeface="Avenir"/>
                <a:ea typeface="Avenir"/>
                <a:cs typeface="Avenir"/>
                <a:sym typeface="Avenir"/>
              </a:rPr>
              <a:t>Assistant Vice President, Diversity, Equity, Inclusion &amp; Assessment</a:t>
            </a:r>
            <a:endParaRPr/>
          </a:p>
          <a:p>
            <a:pPr indent="0" lvl="0" marL="27369" rtl="0" algn="l">
              <a:lnSpc>
                <a:spcPct val="90000"/>
              </a:lnSpc>
              <a:spcBef>
                <a:spcPts val="750"/>
              </a:spcBef>
              <a:spcAft>
                <a:spcPts val="0"/>
              </a:spcAft>
              <a:buClr>
                <a:schemeClr val="dk1"/>
              </a:buClr>
              <a:buSzPts val="2400"/>
              <a:buNone/>
            </a:pPr>
            <a:r>
              <a:rPr b="1" lang="en-US" sz="2400">
                <a:latin typeface="Avenir"/>
                <a:ea typeface="Avenir"/>
                <a:cs typeface="Avenir"/>
                <a:sym typeface="Avenir"/>
              </a:rPr>
              <a:t>Chief Diversity Officer, Chief Institutional Research Officer</a:t>
            </a:r>
            <a:endParaRPr/>
          </a:p>
          <a:p>
            <a:pPr indent="0" lvl="0" marL="27369" rtl="0" algn="l">
              <a:lnSpc>
                <a:spcPct val="90000"/>
              </a:lnSpc>
              <a:spcBef>
                <a:spcPts val="750"/>
              </a:spcBef>
              <a:spcAft>
                <a:spcPts val="0"/>
              </a:spcAft>
              <a:buClr>
                <a:schemeClr val="dk1"/>
              </a:buClr>
              <a:buSzPts val="2400"/>
              <a:buNone/>
            </a:pPr>
            <a:r>
              <a:t/>
            </a:r>
            <a:endParaRPr b="1" sz="2400">
              <a:latin typeface="Avenir"/>
              <a:ea typeface="Avenir"/>
              <a:cs typeface="Avenir"/>
              <a:sym typeface="Avenir"/>
            </a:endParaRPr>
          </a:p>
          <a:p>
            <a:pPr indent="0" lvl="0" marL="27369" rtl="0" algn="l">
              <a:lnSpc>
                <a:spcPct val="90000"/>
              </a:lnSpc>
              <a:spcBef>
                <a:spcPts val="750"/>
              </a:spcBef>
              <a:spcAft>
                <a:spcPts val="0"/>
              </a:spcAft>
              <a:buClr>
                <a:schemeClr val="accent1"/>
              </a:buClr>
              <a:buSzPts val="2400"/>
              <a:buNone/>
            </a:pPr>
            <a:r>
              <a:rPr b="1" lang="en-US" sz="2400">
                <a:solidFill>
                  <a:schemeClr val="accent1"/>
                </a:solidFill>
                <a:latin typeface="Avenir"/>
                <a:ea typeface="Avenir"/>
                <a:cs typeface="Avenir"/>
                <a:sym typeface="Avenir"/>
              </a:rPr>
              <a:t>malcom@caltech.edu</a:t>
            </a:r>
            <a:endParaRPr b="1" sz="2400">
              <a:solidFill>
                <a:schemeClr val="accent1"/>
              </a:solidFill>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5" name="Shape 475"/>
        <p:cNvGrpSpPr/>
        <p:nvPr/>
      </p:nvGrpSpPr>
      <p:grpSpPr>
        <a:xfrm>
          <a:off x="0" y="0"/>
          <a:ext cx="0" cy="0"/>
          <a:chOff x="0" y="0"/>
          <a:chExt cx="0" cy="0"/>
        </a:xfrm>
      </p:grpSpPr>
      <p:sp>
        <p:nvSpPr>
          <p:cNvPr id="476" name="Google Shape;476;p26"/>
          <p:cNvSpPr txBox="1"/>
          <p:nvPr/>
        </p:nvSpPr>
        <p:spPr>
          <a:xfrm>
            <a:off x="636300" y="1444502"/>
            <a:ext cx="3824625" cy="46474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There are two types of preferences…</a:t>
            </a:r>
            <a:endParaRPr/>
          </a:p>
          <a:p>
            <a:pPr indent="0" lvl="0" marL="0" marR="0" rtl="0" algn="l">
              <a:spcBef>
                <a:spcPts val="0"/>
              </a:spcBef>
              <a:spcAft>
                <a:spcPts val="0"/>
              </a:spcAft>
              <a:buNone/>
            </a:pPr>
            <a:r>
              <a:t/>
            </a:r>
            <a:endParaRPr sz="1800">
              <a:solidFill>
                <a:schemeClr val="dk1"/>
              </a:solidFill>
              <a:latin typeface="Avenir"/>
              <a:ea typeface="Avenir"/>
              <a:cs typeface="Avenir"/>
              <a:sym typeface="Avenir"/>
            </a:endParaRPr>
          </a:p>
          <a:p>
            <a:pPr indent="0" lvl="0" marL="0" marR="0" rtl="0" algn="l">
              <a:spcBef>
                <a:spcPts val="0"/>
              </a:spcBef>
              <a:spcAft>
                <a:spcPts val="0"/>
              </a:spcAft>
              <a:buNone/>
            </a:pPr>
            <a:r>
              <a:rPr lang="en-US" sz="2000">
                <a:solidFill>
                  <a:srgbClr val="C84F00"/>
                </a:solidFill>
                <a:latin typeface="Avenir"/>
                <a:ea typeface="Avenir"/>
                <a:cs typeface="Avenir"/>
                <a:sym typeface="Avenir"/>
              </a:rPr>
              <a:t>Psychological</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venir"/>
                <a:ea typeface="Avenir"/>
                <a:cs typeface="Avenir"/>
                <a:sym typeface="Avenir"/>
              </a:rPr>
              <a:t>“Hard-wired” patterns of  preferences (e.g., aversion and avoidance of danger).</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venir"/>
                <a:ea typeface="Avenir"/>
                <a:cs typeface="Avenir"/>
                <a:sym typeface="Avenir"/>
              </a:rPr>
              <a:t>Biological preference for  people “in-group.”</a:t>
            </a:r>
            <a:endParaRPr/>
          </a:p>
          <a:p>
            <a:pPr indent="0" lvl="0" marL="0" marR="0" rtl="0" algn="l">
              <a:spcBef>
                <a:spcPts val="0"/>
              </a:spcBef>
              <a:spcAft>
                <a:spcPts val="0"/>
              </a:spcAft>
              <a:buNone/>
            </a:pPr>
            <a:r>
              <a:t/>
            </a:r>
            <a:endParaRPr sz="2000">
              <a:solidFill>
                <a:schemeClr val="dk1"/>
              </a:solidFill>
              <a:latin typeface="Avenir"/>
              <a:ea typeface="Avenir"/>
              <a:cs typeface="Avenir"/>
              <a:sym typeface="Avenir"/>
            </a:endParaRPr>
          </a:p>
          <a:p>
            <a:pPr indent="0" lvl="0" marL="0" marR="0" rtl="0" algn="l">
              <a:spcBef>
                <a:spcPts val="0"/>
              </a:spcBef>
              <a:spcAft>
                <a:spcPts val="0"/>
              </a:spcAft>
              <a:buNone/>
            </a:pPr>
            <a:r>
              <a:rPr lang="en-US" sz="2000">
                <a:solidFill>
                  <a:srgbClr val="C84F00"/>
                </a:solidFill>
                <a:latin typeface="Avenir"/>
                <a:ea typeface="Avenir"/>
                <a:cs typeface="Avenir"/>
                <a:sym typeface="Avenir"/>
              </a:rPr>
              <a:t>Sociocultural</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Avenir"/>
                <a:ea typeface="Avenir"/>
                <a:cs typeface="Avenir"/>
                <a:sym typeface="Avenir"/>
              </a:rPr>
              <a:t>Cultural influences, such as how people are raised, or past experiences, create favorable or unfavorable feelings (often unconscious). </a:t>
            </a:r>
            <a:endParaRPr/>
          </a:p>
        </p:txBody>
      </p:sp>
      <p:sp>
        <p:nvSpPr>
          <p:cNvPr id="477" name="Google Shape;477;p26"/>
          <p:cNvSpPr txBox="1"/>
          <p:nvPr/>
        </p:nvSpPr>
        <p:spPr>
          <a:xfrm>
            <a:off x="4691112" y="1457754"/>
            <a:ext cx="33601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Together these preferences create…</a:t>
            </a:r>
            <a:endParaRPr/>
          </a:p>
        </p:txBody>
      </p:sp>
      <p:sp>
        <p:nvSpPr>
          <p:cNvPr id="478" name="Google Shape;478;p26"/>
          <p:cNvSpPr txBox="1"/>
          <p:nvPr/>
        </p:nvSpPr>
        <p:spPr>
          <a:xfrm>
            <a:off x="4512834" y="2054237"/>
            <a:ext cx="3610035" cy="3770263"/>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u="sng">
                <a:solidFill>
                  <a:schemeClr val="accent1"/>
                </a:solidFill>
                <a:latin typeface="Avenir"/>
                <a:ea typeface="Avenir"/>
                <a:cs typeface="Avenir"/>
                <a:sym typeface="Avenir"/>
              </a:rPr>
              <a:t>Unconscious Biases</a:t>
            </a:r>
            <a:endParaRPr/>
          </a:p>
          <a:p>
            <a:pPr indent="-285750" lvl="0" marL="285750" marR="0" rtl="0" algn="l">
              <a:spcBef>
                <a:spcPts val="600"/>
              </a:spcBef>
              <a:spcAft>
                <a:spcPts val="0"/>
              </a:spcAft>
              <a:buClr>
                <a:schemeClr val="dk1"/>
              </a:buClr>
              <a:buSzPts val="2000"/>
              <a:buFont typeface="Arial"/>
              <a:buChar char="•"/>
            </a:pPr>
            <a:r>
              <a:rPr lang="en-US" sz="2000">
                <a:solidFill>
                  <a:schemeClr val="dk1"/>
                </a:solidFill>
                <a:latin typeface="Avenir"/>
                <a:ea typeface="Avenir"/>
                <a:cs typeface="Avenir"/>
                <a:sym typeface="Avenir"/>
              </a:rPr>
              <a:t>Bypass our normal, rational, and logical thinking</a:t>
            </a: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Avenir"/>
                <a:ea typeface="Avenir"/>
                <a:cs typeface="Avenir"/>
                <a:sym typeface="Avenir"/>
              </a:rPr>
              <a:t>Often labeled as intuition</a:t>
            </a:r>
            <a:endParaRPr/>
          </a:p>
          <a:p>
            <a:pPr indent="-285750" lvl="0" marL="285750" marR="0" rtl="0" algn="l">
              <a:spcBef>
                <a:spcPts val="1200"/>
              </a:spcBef>
              <a:spcAft>
                <a:spcPts val="0"/>
              </a:spcAft>
              <a:buClr>
                <a:srgbClr val="000000"/>
              </a:buClr>
              <a:buSzPts val="2000"/>
              <a:buFont typeface="Arial"/>
              <a:buChar char="•"/>
            </a:pPr>
            <a:r>
              <a:rPr lang="en-US" sz="2000">
                <a:solidFill>
                  <a:srgbClr val="000000"/>
                </a:solidFill>
                <a:latin typeface="Avenir"/>
                <a:ea typeface="Avenir"/>
                <a:cs typeface="Avenir"/>
                <a:sym typeface="Avenir"/>
              </a:rPr>
              <a:t>Implicit biases are activated unintentionally, without our awareness</a:t>
            </a:r>
            <a:endParaRPr sz="2000">
              <a:solidFill>
                <a:schemeClr val="dk1"/>
              </a:solidFill>
              <a:latin typeface="Avenir"/>
              <a:ea typeface="Avenir"/>
              <a:cs typeface="Avenir"/>
              <a:sym typeface="Avenir"/>
            </a:endParaRPr>
          </a:p>
          <a:p>
            <a:pPr indent="-285750" lvl="0" marL="285750" marR="0" rtl="0" algn="l">
              <a:spcBef>
                <a:spcPts val="1200"/>
              </a:spcBef>
              <a:spcAft>
                <a:spcPts val="0"/>
              </a:spcAft>
              <a:buClr>
                <a:schemeClr val="dk1"/>
              </a:buClr>
              <a:buSzPts val="2000"/>
              <a:buFont typeface="Arial"/>
              <a:buChar char="•"/>
            </a:pPr>
            <a:r>
              <a:rPr lang="en-US" sz="2000">
                <a:solidFill>
                  <a:schemeClr val="dk1"/>
                </a:solidFill>
                <a:latin typeface="Avenir"/>
                <a:ea typeface="Avenir"/>
                <a:cs typeface="Avenir"/>
                <a:sym typeface="Avenir"/>
              </a:rPr>
              <a:t>Most active when we are stressed, frustrated, angry or feel threatened</a:t>
            </a:r>
            <a:endParaRPr/>
          </a:p>
        </p:txBody>
      </p:sp>
      <p:sp>
        <p:nvSpPr>
          <p:cNvPr id="479" name="Google Shape;479;p26"/>
          <p:cNvSpPr txBox="1"/>
          <p:nvPr/>
        </p:nvSpPr>
        <p:spPr>
          <a:xfrm>
            <a:off x="8610601" y="1446920"/>
            <a:ext cx="3200399" cy="40626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venir"/>
                <a:ea typeface="Avenir"/>
                <a:cs typeface="Avenir"/>
                <a:sym typeface="Avenir"/>
              </a:rPr>
              <a:t>Which can…</a:t>
            </a: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rPr lang="en-US" sz="2400">
                <a:solidFill>
                  <a:srgbClr val="C84F00"/>
                </a:solidFill>
                <a:latin typeface="Avenir"/>
                <a:ea typeface="Avenir"/>
                <a:cs typeface="Avenir"/>
                <a:sym typeface="Avenir"/>
              </a:rPr>
              <a:t>Influence </a:t>
            </a:r>
            <a:r>
              <a:rPr lang="en-US" sz="2400">
                <a:solidFill>
                  <a:schemeClr val="dk1"/>
                </a:solidFill>
                <a:latin typeface="Avenir"/>
                <a:ea typeface="Avenir"/>
                <a:cs typeface="Avenir"/>
                <a:sym typeface="Avenir"/>
              </a:rPr>
              <a:t>our decisions and behaviors.</a:t>
            </a: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t/>
            </a:r>
            <a:endParaRPr sz="2400">
              <a:solidFill>
                <a:schemeClr val="dk1"/>
              </a:solidFill>
              <a:latin typeface="Avenir"/>
              <a:ea typeface="Avenir"/>
              <a:cs typeface="Avenir"/>
              <a:sym typeface="Avenir"/>
            </a:endParaRPr>
          </a:p>
          <a:p>
            <a:pPr indent="0" lvl="0" marL="0" marR="0" rtl="0" algn="l">
              <a:spcBef>
                <a:spcPts val="0"/>
              </a:spcBef>
              <a:spcAft>
                <a:spcPts val="0"/>
              </a:spcAft>
              <a:buNone/>
            </a:pPr>
            <a:r>
              <a:rPr lang="en-US" sz="2400">
                <a:solidFill>
                  <a:srgbClr val="C84F00"/>
                </a:solidFill>
                <a:latin typeface="Avenir"/>
                <a:ea typeface="Avenir"/>
                <a:cs typeface="Avenir"/>
                <a:sym typeface="Avenir"/>
              </a:rPr>
              <a:t>Manifest </a:t>
            </a:r>
            <a:r>
              <a:rPr lang="en-US" sz="2400">
                <a:solidFill>
                  <a:schemeClr val="dk1"/>
                </a:solidFill>
                <a:latin typeface="Avenir"/>
                <a:ea typeface="Avenir"/>
                <a:cs typeface="Avenir"/>
                <a:sym typeface="Avenir"/>
              </a:rPr>
              <a:t>themselves as micro-behaviors.</a:t>
            </a:r>
            <a:endParaRPr/>
          </a:p>
        </p:txBody>
      </p:sp>
      <p:sp>
        <p:nvSpPr>
          <p:cNvPr id="480" name="Google Shape;480;p26"/>
          <p:cNvSpPr txBox="1"/>
          <p:nvPr/>
        </p:nvSpPr>
        <p:spPr>
          <a:xfrm>
            <a:off x="1981200" y="280109"/>
            <a:ext cx="82296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Helvetica Neue"/>
                <a:ea typeface="Helvetica Neue"/>
                <a:cs typeface="Helvetica Neue"/>
                <a:sym typeface="Helvetica Neue"/>
              </a:rPr>
              <a:t>What is Implicit Bias?</a:t>
            </a:r>
            <a:endParaRPr/>
          </a:p>
        </p:txBody>
      </p:sp>
      <p:sp>
        <p:nvSpPr>
          <p:cNvPr id="481" name="Google Shape;481;p26"/>
          <p:cNvSpPr/>
          <p:nvPr/>
        </p:nvSpPr>
        <p:spPr>
          <a:xfrm>
            <a:off x="4023617" y="1379443"/>
            <a:ext cx="563677" cy="298959"/>
          </a:xfrm>
          <a:prstGeom prst="rightArrow">
            <a:avLst>
              <a:gd fmla="val 50000" name="adj1"/>
              <a:gd fmla="val 50000" name="adj2"/>
            </a:avLst>
          </a:prstGeom>
          <a:solidFill>
            <a:schemeClr val="accent5"/>
          </a:solidFill>
          <a:ln cap="flat" cmpd="sng" w="12700">
            <a:solidFill>
              <a:srgbClr val="156E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6"/>
          <p:cNvSpPr/>
          <p:nvPr/>
        </p:nvSpPr>
        <p:spPr>
          <a:xfrm>
            <a:off x="7968828" y="1407415"/>
            <a:ext cx="563677" cy="298959"/>
          </a:xfrm>
          <a:prstGeom prst="rightArrow">
            <a:avLst>
              <a:gd fmla="val 50000" name="adj1"/>
              <a:gd fmla="val 50000" name="adj2"/>
            </a:avLst>
          </a:prstGeom>
          <a:solidFill>
            <a:schemeClr val="accent5"/>
          </a:solidFill>
          <a:ln cap="flat" cmpd="sng" w="12700">
            <a:solidFill>
              <a:srgbClr val="156E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83" name="Google Shape;483;p26"/>
          <p:cNvCxnSpPr/>
          <p:nvPr/>
        </p:nvCxnSpPr>
        <p:spPr>
          <a:xfrm>
            <a:off x="503583" y="1955899"/>
            <a:ext cx="11052313" cy="0"/>
          </a:xfrm>
          <a:prstGeom prst="straightConnector1">
            <a:avLst/>
          </a:prstGeom>
          <a:noFill/>
          <a:ln cap="flat" cmpd="sng" w="9525">
            <a:solidFill>
              <a:schemeClr val="dk1"/>
            </a:solidFill>
            <a:prstDash val="solid"/>
            <a:miter lim="800000"/>
            <a:headEnd len="sm" w="sm" type="none"/>
            <a:tailEnd len="sm" w="sm" type="none"/>
          </a:ln>
        </p:spPr>
      </p:cxnSp>
      <p:sp>
        <p:nvSpPr>
          <p:cNvPr id="484" name="Google Shape;484;p26"/>
          <p:cNvSpPr txBox="1"/>
          <p:nvPr>
            <p:ph idx="12" type="sldNum"/>
          </p:nvPr>
        </p:nvSpPr>
        <p:spPr>
          <a:xfrm>
            <a:off x="9347200" y="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672947" y="11886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Helvetica Neue"/>
              <a:buNone/>
            </a:pPr>
            <a:r>
              <a:rPr lang="en-US"/>
              <a:t>The Benefits and Challenges of Team Science</a:t>
            </a:r>
            <a:endParaRPr/>
          </a:p>
        </p:txBody>
      </p:sp>
      <p:sp>
        <p:nvSpPr>
          <p:cNvPr id="126" name="Google Shape;126;p3"/>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127" name="Google Shape;127;p3"/>
          <p:cNvGraphicFramePr/>
          <p:nvPr/>
        </p:nvGraphicFramePr>
        <p:xfrm>
          <a:off x="1157332" y="1327133"/>
          <a:ext cx="3000000" cy="3000000"/>
        </p:xfrm>
        <a:graphic>
          <a:graphicData uri="http://schemas.openxmlformats.org/drawingml/2006/table">
            <a:tbl>
              <a:tblPr bandRow="1" firstRow="1">
                <a:noFill/>
                <a:tableStyleId>{C772A503-186C-402E-BF23-517A3EBD3FBD}</a:tableStyleId>
              </a:tblPr>
              <a:tblGrid>
                <a:gridCol w="4938675"/>
                <a:gridCol w="4938675"/>
              </a:tblGrid>
              <a:tr h="600825">
                <a:tc>
                  <a:txBody>
                    <a:bodyPr/>
                    <a:lstStyle/>
                    <a:p>
                      <a:pPr indent="0" lvl="0" marL="0" marR="0" rtl="0" algn="ctr">
                        <a:spcBef>
                          <a:spcPts val="0"/>
                        </a:spcBef>
                        <a:spcAft>
                          <a:spcPts val="0"/>
                        </a:spcAft>
                        <a:buNone/>
                      </a:pPr>
                      <a:r>
                        <a:rPr b="1" i="0" lang="en-US" sz="3200" u="none" cap="none" strike="noStrike">
                          <a:latin typeface="Helvetica Neue"/>
                          <a:ea typeface="Helvetica Neue"/>
                          <a:cs typeface="Helvetica Neue"/>
                          <a:sym typeface="Helvetica Neue"/>
                        </a:rPr>
                        <a:t>Benefits</a:t>
                      </a:r>
                      <a:endParaRPr/>
                    </a:p>
                  </a:txBody>
                  <a:tcPr marT="45725" marB="45725" marR="91450" marL="91450"/>
                </a:tc>
                <a:tc>
                  <a:txBody>
                    <a:bodyPr/>
                    <a:lstStyle/>
                    <a:p>
                      <a:pPr indent="0" lvl="0" marL="0" marR="0" rtl="0" algn="ctr">
                        <a:spcBef>
                          <a:spcPts val="0"/>
                        </a:spcBef>
                        <a:spcAft>
                          <a:spcPts val="0"/>
                        </a:spcAft>
                        <a:buNone/>
                      </a:pPr>
                      <a:r>
                        <a:rPr b="1" i="0" lang="en-US" sz="3200" u="none" cap="none" strike="noStrike">
                          <a:latin typeface="Helvetica Neue"/>
                          <a:ea typeface="Helvetica Neue"/>
                          <a:cs typeface="Helvetica Neue"/>
                          <a:sym typeface="Helvetica Neue"/>
                        </a:rPr>
                        <a:t>Challenges</a:t>
                      </a:r>
                      <a:endParaRPr/>
                    </a:p>
                  </a:txBody>
                  <a:tcPr marT="45725" marB="45725" marR="91450" marL="91450"/>
                </a:tc>
              </a:tr>
              <a:tr h="884750">
                <a:tc>
                  <a:txBody>
                    <a:bodyPr/>
                    <a:lstStyle/>
                    <a:p>
                      <a:pPr indent="0" lvl="0" marL="0" marR="0" rtl="0" algn="l">
                        <a:spcBef>
                          <a:spcPts val="0"/>
                        </a:spcBef>
                        <a:spcAft>
                          <a:spcPts val="0"/>
                        </a:spcAft>
                        <a:buNone/>
                      </a:pPr>
                      <a:r>
                        <a:rPr b="0" i="0" lang="en-US" sz="2400" u="none" cap="none" strike="noStrike">
                          <a:latin typeface="Avenir"/>
                          <a:ea typeface="Avenir"/>
                          <a:cs typeface="Avenir"/>
                          <a:sym typeface="Avenir"/>
                        </a:rPr>
                        <a:t>Increased expertise</a:t>
                      </a:r>
                      <a:endParaRPr/>
                    </a:p>
                  </a:txBody>
                  <a:tcPr marT="45725" marB="45725" marR="91450" marL="91450" anchor="ctr"/>
                </a:tc>
                <a:tc>
                  <a:txBody>
                    <a:bodyPr/>
                    <a:lstStyle/>
                    <a:p>
                      <a:pPr indent="0" lvl="0" marL="0" marR="0" rtl="0" algn="l">
                        <a:spcBef>
                          <a:spcPts val="0"/>
                        </a:spcBef>
                        <a:spcAft>
                          <a:spcPts val="0"/>
                        </a:spcAft>
                        <a:buNone/>
                      </a:pPr>
                      <a:r>
                        <a:rPr b="0" i="0" lang="en-US" sz="2400">
                          <a:latin typeface="Avenir"/>
                          <a:ea typeface="Avenir"/>
                          <a:cs typeface="Avenir"/>
                          <a:sym typeface="Avenir"/>
                        </a:rPr>
                        <a:t>Knowledge integration</a:t>
                      </a:r>
                      <a:endParaRPr/>
                    </a:p>
                  </a:txBody>
                  <a:tcPr marT="45725" marB="45725" marR="91450" marL="91450" anchor="ctr"/>
                </a:tc>
              </a:tr>
              <a:tr h="884750">
                <a:tc>
                  <a:txBody>
                    <a:bodyPr/>
                    <a:lstStyle/>
                    <a:p>
                      <a:pPr indent="0" lvl="0" marL="0" marR="0" rtl="0" algn="l">
                        <a:spcBef>
                          <a:spcPts val="0"/>
                        </a:spcBef>
                        <a:spcAft>
                          <a:spcPts val="0"/>
                        </a:spcAft>
                        <a:buNone/>
                      </a:pPr>
                      <a:r>
                        <a:rPr b="0" i="0" lang="en-US" sz="2400">
                          <a:latin typeface="Avenir"/>
                          <a:ea typeface="Avenir"/>
                          <a:cs typeface="Avenir"/>
                          <a:sym typeface="Avenir"/>
                        </a:rPr>
                        <a:t>Greater access to resources via multi-institutional collaboration</a:t>
                      </a:r>
                      <a:endParaRPr/>
                    </a:p>
                  </a:txBody>
                  <a:tcPr marT="45725" marB="45725" marR="91450" marL="91450" anchor="ctr"/>
                </a:tc>
                <a:tc>
                  <a:txBody>
                    <a:bodyPr/>
                    <a:lstStyle/>
                    <a:p>
                      <a:pPr indent="0" lvl="0" marL="0" marR="0" rtl="0" algn="l">
                        <a:spcBef>
                          <a:spcPts val="0"/>
                        </a:spcBef>
                        <a:spcAft>
                          <a:spcPts val="0"/>
                        </a:spcAft>
                        <a:buNone/>
                      </a:pPr>
                      <a:r>
                        <a:rPr b="0" i="0" lang="en-US" sz="2400">
                          <a:latin typeface="Avenir"/>
                          <a:ea typeface="Avenir"/>
                          <a:cs typeface="Avenir"/>
                          <a:sym typeface="Avenir"/>
                        </a:rPr>
                        <a:t>More time spent communicating and coordinating</a:t>
                      </a:r>
                      <a:endParaRPr/>
                    </a:p>
                  </a:txBody>
                  <a:tcPr marT="45725" marB="45725" marR="91450" marL="91450" anchor="ctr"/>
                </a:tc>
              </a:tr>
              <a:tr h="884750">
                <a:tc>
                  <a:txBody>
                    <a:bodyPr/>
                    <a:lstStyle/>
                    <a:p>
                      <a:pPr indent="0" lvl="0" marL="0" marR="0" rtl="0" algn="l">
                        <a:spcBef>
                          <a:spcPts val="0"/>
                        </a:spcBef>
                        <a:spcAft>
                          <a:spcPts val="0"/>
                        </a:spcAft>
                        <a:buNone/>
                      </a:pPr>
                      <a:r>
                        <a:rPr b="0" i="0" lang="en-US" sz="2400">
                          <a:latin typeface="Avenir"/>
                          <a:ea typeface="Avenir"/>
                          <a:cs typeface="Avenir"/>
                          <a:sym typeface="Avenir"/>
                        </a:rPr>
                        <a:t>Increased productivity</a:t>
                      </a:r>
                      <a:endParaRPr/>
                    </a:p>
                  </a:txBody>
                  <a:tcPr marT="45725" marB="45725" marR="91450" marL="91450" anchor="ctr"/>
                </a:tc>
                <a:tc>
                  <a:txBody>
                    <a:bodyPr/>
                    <a:lstStyle/>
                    <a:p>
                      <a:pPr indent="0" lvl="0" marL="0" marR="0" rtl="0" algn="l">
                        <a:spcBef>
                          <a:spcPts val="0"/>
                        </a:spcBef>
                        <a:spcAft>
                          <a:spcPts val="0"/>
                        </a:spcAft>
                        <a:buNone/>
                      </a:pPr>
                      <a:r>
                        <a:rPr b="0" i="0" lang="en-US" sz="2400">
                          <a:latin typeface="Avenir"/>
                          <a:ea typeface="Avenir"/>
                          <a:cs typeface="Avenir"/>
                          <a:sym typeface="Avenir"/>
                        </a:rPr>
                        <a:t>Potential conflict over misaligned goals or working styles</a:t>
                      </a:r>
                      <a:endParaRPr/>
                    </a:p>
                  </a:txBody>
                  <a:tcPr marT="45725" marB="45725" marR="91450" marL="91450" anchor="ctr"/>
                </a:tc>
              </a:tr>
              <a:tr h="884750">
                <a:tc>
                  <a:txBody>
                    <a:bodyPr/>
                    <a:lstStyle/>
                    <a:p>
                      <a:pPr indent="0" lvl="0" marL="0" marR="0" rtl="0" algn="l">
                        <a:spcBef>
                          <a:spcPts val="0"/>
                        </a:spcBef>
                        <a:spcAft>
                          <a:spcPts val="0"/>
                        </a:spcAft>
                        <a:buNone/>
                      </a:pPr>
                      <a:r>
                        <a:rPr b="0" i="0" lang="en-US" sz="2400">
                          <a:latin typeface="Avenir"/>
                          <a:ea typeface="Avenir"/>
                          <a:cs typeface="Avenir"/>
                          <a:sym typeface="Avenir"/>
                        </a:rPr>
                        <a:t>Ability to onboard additional expertise as needed</a:t>
                      </a:r>
                      <a:endParaRPr/>
                    </a:p>
                  </a:txBody>
                  <a:tcPr marT="45725" marB="45725" marR="91450" marL="91450" anchor="ctr"/>
                </a:tc>
                <a:tc>
                  <a:txBody>
                    <a:bodyPr/>
                    <a:lstStyle/>
                    <a:p>
                      <a:pPr indent="0" lvl="0" marL="0" marR="0" rtl="0" algn="l">
                        <a:spcBef>
                          <a:spcPts val="0"/>
                        </a:spcBef>
                        <a:spcAft>
                          <a:spcPts val="0"/>
                        </a:spcAft>
                        <a:buNone/>
                      </a:pPr>
                      <a:r>
                        <a:rPr b="0" i="0" lang="en-US" sz="2400">
                          <a:latin typeface="Avenir"/>
                          <a:ea typeface="Avenir"/>
                          <a:cs typeface="Avenir"/>
                          <a:sym typeface="Avenir"/>
                        </a:rPr>
                        <a:t>Difficult to maintain team cohesion</a:t>
                      </a:r>
                      <a:endParaRPr/>
                    </a:p>
                  </a:txBody>
                  <a:tcPr marT="45725" marB="45725" marR="91450" marL="91450" anchor="ctr"/>
                </a:tc>
              </a:tr>
              <a:tr h="884750">
                <a:tc>
                  <a:txBody>
                    <a:bodyPr/>
                    <a:lstStyle/>
                    <a:p>
                      <a:pPr indent="0" lvl="0" marL="0" marR="0" rtl="0" algn="l">
                        <a:spcBef>
                          <a:spcPts val="0"/>
                        </a:spcBef>
                        <a:spcAft>
                          <a:spcPts val="0"/>
                        </a:spcAft>
                        <a:buNone/>
                      </a:pPr>
                      <a:r>
                        <a:rPr b="0" i="0" lang="en-US" sz="2400">
                          <a:latin typeface="Avenir"/>
                          <a:ea typeface="Avenir"/>
                          <a:cs typeface="Avenir"/>
                          <a:sym typeface="Avenir"/>
                        </a:rPr>
                        <a:t>Diversity of the team enhances creativity and innovation</a:t>
                      </a:r>
                      <a:endParaRPr/>
                    </a:p>
                  </a:txBody>
                  <a:tcPr marT="45725" marB="45725" marR="91450" marL="91450" anchor="ctr"/>
                </a:tc>
                <a:tc>
                  <a:txBody>
                    <a:bodyPr/>
                    <a:lstStyle/>
                    <a:p>
                      <a:pPr indent="0" lvl="0" marL="0" marR="0" rtl="0" algn="l">
                        <a:spcBef>
                          <a:spcPts val="0"/>
                        </a:spcBef>
                        <a:spcAft>
                          <a:spcPts val="0"/>
                        </a:spcAft>
                        <a:buNone/>
                      </a:pPr>
                      <a:r>
                        <a:rPr b="0" i="0" lang="en-US" sz="2400">
                          <a:latin typeface="Avenir"/>
                          <a:ea typeface="Avenir"/>
                          <a:cs typeface="Avenir"/>
                          <a:sym typeface="Avenir"/>
                        </a:rPr>
                        <a:t>Realizing the benefits of diversity requires intentional, inclusive approaches</a:t>
                      </a:r>
                      <a:endParaRPr/>
                    </a:p>
                  </a:txBody>
                  <a:tcPr marT="45725" marB="45725" marR="91450" marL="91450" anchor="ctr"/>
                </a:tc>
              </a:tr>
            </a:tbl>
          </a:graphicData>
        </a:graphic>
      </p:graphicFrame>
      <p:sp>
        <p:nvSpPr>
          <p:cNvPr id="128" name="Google Shape;128;p3"/>
          <p:cNvSpPr/>
          <p:nvPr/>
        </p:nvSpPr>
        <p:spPr>
          <a:xfrm>
            <a:off x="192800" y="6452010"/>
            <a:ext cx="8806295" cy="287130"/>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 	National Academies of Sciences, Engineering, and Medicine.  (2015). </a:t>
            </a:r>
            <a:r>
              <a:rPr i="1" lang="en-US" sz="1266">
                <a:solidFill>
                  <a:srgbClr val="000000"/>
                </a:solidFill>
                <a:latin typeface="Helvetica Neue"/>
                <a:ea typeface="Helvetica Neue"/>
                <a:cs typeface="Helvetica Neue"/>
                <a:sym typeface="Helvetica Neue"/>
              </a:rPr>
              <a:t>Enhancing the effectiveness of team science.</a:t>
            </a:r>
            <a:endParaRPr sz="1266">
              <a:solidFill>
                <a:srgbClr val="000000"/>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484473" y="196624"/>
            <a:ext cx="9212213" cy="6962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Helvetica Neue"/>
              <a:buNone/>
            </a:pPr>
            <a:r>
              <a:rPr lang="en-US">
                <a:latin typeface="Helvetica Neue"/>
                <a:ea typeface="Helvetica Neue"/>
                <a:cs typeface="Helvetica Neue"/>
                <a:sym typeface="Helvetica Neue"/>
              </a:rPr>
              <a:t>What is Diversity?</a:t>
            </a:r>
            <a:endParaRPr/>
          </a:p>
        </p:txBody>
      </p:sp>
      <p:sp>
        <p:nvSpPr>
          <p:cNvPr id="134" name="Google Shape;134;p4"/>
          <p:cNvSpPr txBox="1"/>
          <p:nvPr>
            <p:ph idx="12" type="sldNum"/>
          </p:nvPr>
        </p:nvSpPr>
        <p:spPr>
          <a:xfrm>
            <a:off x="9317799" y="10968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latin typeface="Avenir"/>
                <a:ea typeface="Avenir"/>
                <a:cs typeface="Avenir"/>
                <a:sym typeface="Avenir"/>
              </a:rPr>
              <a:t>‹#›</a:t>
            </a:fld>
            <a:endParaRPr>
              <a:latin typeface="Avenir"/>
              <a:ea typeface="Avenir"/>
              <a:cs typeface="Avenir"/>
              <a:sym typeface="Avenir"/>
            </a:endParaRPr>
          </a:p>
        </p:txBody>
      </p:sp>
      <p:grpSp>
        <p:nvGrpSpPr>
          <p:cNvPr id="135" name="Google Shape;135;p4"/>
          <p:cNvGrpSpPr/>
          <p:nvPr/>
        </p:nvGrpSpPr>
        <p:grpSpPr>
          <a:xfrm>
            <a:off x="3517447" y="947964"/>
            <a:ext cx="4710725" cy="2481036"/>
            <a:chOff x="4140200" y="2994358"/>
            <a:chExt cx="5346700" cy="2197100"/>
          </a:xfrm>
        </p:grpSpPr>
        <p:sp>
          <p:nvSpPr>
            <p:cNvPr id="136" name="Google Shape;136;p4"/>
            <p:cNvSpPr/>
            <p:nvPr/>
          </p:nvSpPr>
          <p:spPr>
            <a:xfrm>
              <a:off x="4140200" y="2994358"/>
              <a:ext cx="5346700" cy="2197100"/>
            </a:xfrm>
            <a:prstGeom prst="roundRect">
              <a:avLst>
                <a:gd fmla="val 16667" name="adj"/>
              </a:avLst>
            </a:prstGeom>
            <a:solidFill>
              <a:srgbClr val="FFE1CE"/>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137" name="Google Shape;137;p4"/>
            <p:cNvSpPr/>
            <p:nvPr/>
          </p:nvSpPr>
          <p:spPr>
            <a:xfrm>
              <a:off x="4140200" y="2994358"/>
              <a:ext cx="5346700" cy="660400"/>
            </a:xfrm>
            <a:prstGeom prst="round2SameRect">
              <a:avLst>
                <a:gd fmla="val 50000" name="adj1"/>
                <a:gd fmla="val 0" name="adj2"/>
              </a:avLst>
            </a:prstGeom>
            <a:solidFill>
              <a:schemeClr val="accent1"/>
            </a:solidFill>
            <a:ln cap="flat" cmpd="sng" w="12700">
              <a:solidFill>
                <a:srgbClr val="BA4E0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venir"/>
                  <a:ea typeface="Avenir"/>
                  <a:cs typeface="Avenir"/>
                  <a:sym typeface="Avenir"/>
                </a:rPr>
                <a:t>Demographic Diversity</a:t>
              </a:r>
              <a:endParaRPr/>
            </a:p>
          </p:txBody>
        </p:sp>
      </p:grpSp>
      <p:graphicFrame>
        <p:nvGraphicFramePr>
          <p:cNvPr id="138" name="Google Shape;138;p4"/>
          <p:cNvGraphicFramePr/>
          <p:nvPr/>
        </p:nvGraphicFramePr>
        <p:xfrm>
          <a:off x="3517447" y="1760403"/>
          <a:ext cx="3000000" cy="3000000"/>
        </p:xfrm>
        <a:graphic>
          <a:graphicData uri="http://schemas.openxmlformats.org/drawingml/2006/table">
            <a:tbl>
              <a:tblPr bandRow="1" firstRow="1">
                <a:noFill/>
                <a:tableStyleId>{B9A9B02E-EDAE-42CD-A699-A2BA6F62301F}</a:tableStyleId>
              </a:tblPr>
              <a:tblGrid>
                <a:gridCol w="2250425"/>
                <a:gridCol w="2491475"/>
              </a:tblGrid>
              <a:tr h="1505300">
                <a:tc>
                  <a:txBody>
                    <a:bodyPr/>
                    <a:lstStyle/>
                    <a:p>
                      <a:pPr indent="-342900" lvl="0" marL="457200" marR="0" rtl="0" algn="l">
                        <a:spcBef>
                          <a:spcPts val="0"/>
                        </a:spcBef>
                        <a:spcAft>
                          <a:spcPts val="0"/>
                        </a:spcAft>
                        <a:buClr>
                          <a:schemeClr val="dk1"/>
                        </a:buClr>
                        <a:buSzPts val="1600"/>
                        <a:buFont typeface="Arial"/>
                        <a:buChar char="•"/>
                      </a:pPr>
                      <a:r>
                        <a:rPr b="1" i="0" lang="en-US" sz="1600">
                          <a:latin typeface="Avenir"/>
                          <a:ea typeface="Avenir"/>
                          <a:cs typeface="Avenir"/>
                          <a:sym typeface="Avenir"/>
                        </a:rPr>
                        <a:t>Gender identity</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Race</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Ethnicity</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Nationality</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Linguistic</a:t>
                      </a:r>
                      <a:endParaRPr/>
                    </a:p>
                  </a:txBody>
                  <a:tcPr marT="32150" marB="32150" marR="64300" marL="6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457200" marR="0" rtl="0" algn="l">
                        <a:spcBef>
                          <a:spcPts val="0"/>
                        </a:spcBef>
                        <a:spcAft>
                          <a:spcPts val="0"/>
                        </a:spcAft>
                        <a:buClr>
                          <a:schemeClr val="dk1"/>
                        </a:buClr>
                        <a:buSzPts val="1600"/>
                        <a:buFont typeface="Arial"/>
                        <a:buChar char="•"/>
                      </a:pPr>
                      <a:r>
                        <a:rPr b="1" i="0" lang="en-US" sz="1600">
                          <a:latin typeface="Avenir"/>
                          <a:ea typeface="Avenir"/>
                          <a:cs typeface="Avenir"/>
                          <a:sym typeface="Avenir"/>
                        </a:rPr>
                        <a:t>Ability Status</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Sexual Orientation</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Class Background</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Age</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Etc.</a:t>
                      </a:r>
                      <a:endParaRPr/>
                    </a:p>
                  </a:txBody>
                  <a:tcPr marT="32150" marB="32150" marR="64300" marL="6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39" name="Google Shape;139;p4"/>
          <p:cNvGrpSpPr/>
          <p:nvPr/>
        </p:nvGrpSpPr>
        <p:grpSpPr>
          <a:xfrm>
            <a:off x="6624484" y="4218940"/>
            <a:ext cx="4710725" cy="2248095"/>
            <a:chOff x="7051551" y="5551160"/>
            <a:chExt cx="5346700" cy="2197100"/>
          </a:xfrm>
        </p:grpSpPr>
        <p:sp>
          <p:nvSpPr>
            <p:cNvPr id="140" name="Google Shape;140;p4"/>
            <p:cNvSpPr/>
            <p:nvPr/>
          </p:nvSpPr>
          <p:spPr>
            <a:xfrm>
              <a:off x="7051551" y="5551160"/>
              <a:ext cx="5346700" cy="2197100"/>
            </a:xfrm>
            <a:prstGeom prst="roundRect">
              <a:avLst>
                <a:gd fmla="val 16667" name="adj"/>
              </a:avLst>
            </a:prstGeom>
            <a:solidFill>
              <a:srgbClr val="AAFFF9"/>
            </a:solidFill>
            <a:ln cap="flat" cmpd="sng" w="12700">
              <a:solidFill>
                <a:srgbClr val="002C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141" name="Google Shape;141;p4"/>
            <p:cNvSpPr/>
            <p:nvPr/>
          </p:nvSpPr>
          <p:spPr>
            <a:xfrm>
              <a:off x="7051551" y="5551160"/>
              <a:ext cx="5346700" cy="660400"/>
            </a:xfrm>
            <a:prstGeom prst="round2SameRect">
              <a:avLst>
                <a:gd fmla="val 50000" name="adj1"/>
                <a:gd fmla="val 0" name="adj2"/>
              </a:avLst>
            </a:prstGeom>
            <a:solidFill>
              <a:srgbClr val="00423C"/>
            </a:solidFill>
            <a:ln cap="flat" cmpd="sng" w="12700">
              <a:solidFill>
                <a:srgbClr val="002C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venir"/>
                  <a:ea typeface="Avenir"/>
                  <a:cs typeface="Avenir"/>
                  <a:sym typeface="Avenir"/>
                </a:rPr>
                <a:t>Experiential Diversity</a:t>
              </a:r>
              <a:endParaRPr/>
            </a:p>
          </p:txBody>
        </p:sp>
      </p:grpSp>
      <p:graphicFrame>
        <p:nvGraphicFramePr>
          <p:cNvPr id="142" name="Google Shape;142;p4"/>
          <p:cNvGraphicFramePr/>
          <p:nvPr/>
        </p:nvGraphicFramePr>
        <p:xfrm>
          <a:off x="6686812" y="5021888"/>
          <a:ext cx="3000000" cy="3000000"/>
        </p:xfrm>
        <a:graphic>
          <a:graphicData uri="http://schemas.openxmlformats.org/drawingml/2006/table">
            <a:tbl>
              <a:tblPr bandRow="1" firstRow="1">
                <a:noFill/>
                <a:tableStyleId>{B9A9B02E-EDAE-42CD-A699-A2BA6F62301F}</a:tableStyleId>
              </a:tblPr>
              <a:tblGrid>
                <a:gridCol w="2745075"/>
                <a:gridCol w="1903325"/>
              </a:tblGrid>
              <a:tr h="1572375">
                <a:tc>
                  <a:txBody>
                    <a:bodyPr/>
                    <a:lstStyle/>
                    <a:p>
                      <a:pPr indent="-342900" lvl="0" marL="457200" marR="0" rtl="0" algn="l">
                        <a:spcBef>
                          <a:spcPts val="0"/>
                        </a:spcBef>
                        <a:spcAft>
                          <a:spcPts val="0"/>
                        </a:spcAft>
                        <a:buClr>
                          <a:schemeClr val="dk1"/>
                        </a:buClr>
                        <a:buSzPts val="1600"/>
                        <a:buFont typeface="Arial"/>
                        <a:buChar char="•"/>
                      </a:pPr>
                      <a:r>
                        <a:rPr b="1" i="0" lang="en-US" sz="1600">
                          <a:latin typeface="Avenir"/>
                          <a:ea typeface="Avenir"/>
                          <a:cs typeface="Avenir"/>
                          <a:sym typeface="Avenir"/>
                        </a:rPr>
                        <a:t>Degree field</a:t>
                      </a:r>
                      <a:endParaRPr/>
                    </a:p>
                    <a:p>
                      <a:pPr indent="-342900" lvl="0" marL="457200" marR="0" rtl="0" algn="l">
                        <a:lnSpc>
                          <a:spcPct val="100000"/>
                        </a:lnSpc>
                        <a:spcBef>
                          <a:spcPts val="600"/>
                        </a:spcBef>
                        <a:spcAft>
                          <a:spcPts val="0"/>
                        </a:spcAft>
                        <a:buClr>
                          <a:srgbClr val="000000"/>
                        </a:buClr>
                        <a:buSzPts val="1600"/>
                        <a:buFont typeface="Arial"/>
                        <a:buChar char="•"/>
                      </a:pPr>
                      <a:r>
                        <a:rPr b="1" i="0" lang="en-US" sz="1600">
                          <a:latin typeface="Avenir"/>
                          <a:ea typeface="Avenir"/>
                          <a:cs typeface="Avenir"/>
                          <a:sym typeface="Avenir"/>
                        </a:rPr>
                        <a:t>Academic Discipline</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Academic Genealogy</a:t>
                      </a:r>
                      <a:endParaRPr/>
                    </a:p>
                  </a:txBody>
                  <a:tcPr marT="32150" marB="32150" marR="64300" marL="6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457200" marR="0" rtl="0" algn="l">
                        <a:spcBef>
                          <a:spcPts val="0"/>
                        </a:spcBef>
                        <a:spcAft>
                          <a:spcPts val="0"/>
                        </a:spcAft>
                        <a:buClr>
                          <a:schemeClr val="dk1"/>
                        </a:buClr>
                        <a:buSzPts val="1600"/>
                        <a:buFont typeface="Arial"/>
                        <a:buChar char="•"/>
                      </a:pPr>
                      <a:r>
                        <a:rPr b="1" i="0" lang="en-US" sz="1600">
                          <a:latin typeface="Avenir"/>
                          <a:ea typeface="Avenir"/>
                          <a:cs typeface="Avenir"/>
                          <a:sym typeface="Avenir"/>
                        </a:rPr>
                        <a:t>Alma Mater</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Career path</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Expertise</a:t>
                      </a:r>
                      <a:endParaRPr/>
                    </a:p>
                  </a:txBody>
                  <a:tcPr marT="32150" marB="32150" marR="64300" marL="6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43" name="Google Shape;143;p4"/>
          <p:cNvGrpSpPr/>
          <p:nvPr/>
        </p:nvGrpSpPr>
        <p:grpSpPr>
          <a:xfrm>
            <a:off x="348692" y="4218940"/>
            <a:ext cx="4741888" cy="2248094"/>
            <a:chOff x="463550" y="5551160"/>
            <a:chExt cx="5346700" cy="2197100"/>
          </a:xfrm>
        </p:grpSpPr>
        <p:sp>
          <p:nvSpPr>
            <p:cNvPr id="144" name="Google Shape;144;p4"/>
            <p:cNvSpPr/>
            <p:nvPr/>
          </p:nvSpPr>
          <p:spPr>
            <a:xfrm>
              <a:off x="463550" y="5551160"/>
              <a:ext cx="5346700" cy="2197100"/>
            </a:xfrm>
            <a:prstGeom prst="roundRect">
              <a:avLst>
                <a:gd fmla="val 16667" name="adj"/>
              </a:avLst>
            </a:prstGeom>
            <a:solidFill>
              <a:srgbClr val="FDC4CE"/>
            </a:solidFill>
            <a:ln cap="flat" cmpd="sng" w="12700">
              <a:solidFill>
                <a:srgbClr val="670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sp>
          <p:nvSpPr>
            <p:cNvPr id="145" name="Google Shape;145;p4"/>
            <p:cNvSpPr/>
            <p:nvPr/>
          </p:nvSpPr>
          <p:spPr>
            <a:xfrm>
              <a:off x="463550" y="5551160"/>
              <a:ext cx="5346700" cy="660400"/>
            </a:xfrm>
            <a:prstGeom prst="round2SameRect">
              <a:avLst>
                <a:gd fmla="val 50000" name="adj1"/>
                <a:gd fmla="val 0" name="adj2"/>
              </a:avLst>
            </a:prstGeom>
            <a:solidFill>
              <a:srgbClr val="9B0720"/>
            </a:solidFill>
            <a:ln cap="flat" cmpd="sng" w="12700">
              <a:solidFill>
                <a:srgbClr val="6704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venir"/>
                  <a:ea typeface="Avenir"/>
                  <a:cs typeface="Avenir"/>
                  <a:sym typeface="Avenir"/>
                </a:rPr>
                <a:t>Cognitive Diversity</a:t>
              </a:r>
              <a:endParaRPr/>
            </a:p>
          </p:txBody>
        </p:sp>
      </p:grpSp>
      <p:graphicFrame>
        <p:nvGraphicFramePr>
          <p:cNvPr id="146" name="Google Shape;146;p4"/>
          <p:cNvGraphicFramePr/>
          <p:nvPr/>
        </p:nvGraphicFramePr>
        <p:xfrm>
          <a:off x="402311" y="5004884"/>
          <a:ext cx="3000000" cy="3000000"/>
        </p:xfrm>
        <a:graphic>
          <a:graphicData uri="http://schemas.openxmlformats.org/drawingml/2006/table">
            <a:tbl>
              <a:tblPr bandRow="1" firstRow="1">
                <a:noFill/>
                <a:tableStyleId>{B9A9B02E-EDAE-42CD-A699-A2BA6F62301F}</a:tableStyleId>
              </a:tblPr>
              <a:tblGrid>
                <a:gridCol w="2244250"/>
                <a:gridCol w="2427925"/>
              </a:tblGrid>
              <a:tr h="1359450">
                <a:tc>
                  <a:txBody>
                    <a:bodyPr/>
                    <a:lstStyle/>
                    <a:p>
                      <a:pPr indent="-342900" lvl="0" marL="457200" marR="0" rtl="0" algn="l">
                        <a:spcBef>
                          <a:spcPts val="0"/>
                        </a:spcBef>
                        <a:spcAft>
                          <a:spcPts val="0"/>
                        </a:spcAft>
                        <a:buClr>
                          <a:schemeClr val="dk1"/>
                        </a:buClr>
                        <a:buSzPts val="1600"/>
                        <a:buFont typeface="Arial"/>
                        <a:buChar char="•"/>
                      </a:pPr>
                      <a:r>
                        <a:rPr b="1" i="0" lang="en-US" sz="1600">
                          <a:latin typeface="Avenir"/>
                          <a:ea typeface="Avenir"/>
                          <a:cs typeface="Avenir"/>
                          <a:sym typeface="Avenir"/>
                        </a:rPr>
                        <a:t>Information</a:t>
                      </a:r>
                      <a:endParaRPr/>
                    </a:p>
                    <a:p>
                      <a:pPr indent="-342900" lvl="0" marL="457200" marR="0" rtl="0" algn="l">
                        <a:lnSpc>
                          <a:spcPct val="100000"/>
                        </a:lnSpc>
                        <a:spcBef>
                          <a:spcPts val="600"/>
                        </a:spcBef>
                        <a:spcAft>
                          <a:spcPts val="0"/>
                        </a:spcAft>
                        <a:buClr>
                          <a:srgbClr val="000000"/>
                        </a:buClr>
                        <a:buSzPts val="1600"/>
                        <a:buFont typeface="Arial"/>
                        <a:buChar char="•"/>
                      </a:pPr>
                      <a:r>
                        <a:rPr b="1" i="0" lang="en-US" sz="1600">
                          <a:latin typeface="Avenir"/>
                          <a:ea typeface="Avenir"/>
                          <a:cs typeface="Avenir"/>
                          <a:sym typeface="Avenir"/>
                        </a:rPr>
                        <a:t>Knowledge</a:t>
                      </a:r>
                      <a:endParaRPr/>
                    </a:p>
                    <a:p>
                      <a:pPr indent="-342900" lvl="0" marL="457200" marR="0" rtl="0" algn="l">
                        <a:lnSpc>
                          <a:spcPct val="100000"/>
                        </a:lnSpc>
                        <a:spcBef>
                          <a:spcPts val="600"/>
                        </a:spcBef>
                        <a:spcAft>
                          <a:spcPts val="0"/>
                        </a:spcAft>
                        <a:buClr>
                          <a:srgbClr val="000000"/>
                        </a:buClr>
                        <a:buSzPts val="1600"/>
                        <a:buFont typeface="Arial"/>
                        <a:buChar char="•"/>
                      </a:pPr>
                      <a:r>
                        <a:rPr b="1" i="0" lang="en-US" sz="1600">
                          <a:latin typeface="Avenir"/>
                          <a:ea typeface="Avenir"/>
                          <a:cs typeface="Avenir"/>
                          <a:sym typeface="Avenir"/>
                        </a:rPr>
                        <a:t>Heuristics</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Rules of Thumb</a:t>
                      </a:r>
                      <a:endParaRPr/>
                    </a:p>
                  </a:txBody>
                  <a:tcPr marT="32150" marB="32150" marR="64300" marL="6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342900" lvl="0" marL="457200" marR="0" rtl="0" algn="l">
                        <a:spcBef>
                          <a:spcPts val="0"/>
                        </a:spcBef>
                        <a:spcAft>
                          <a:spcPts val="0"/>
                        </a:spcAft>
                        <a:buClr>
                          <a:schemeClr val="dk1"/>
                        </a:buClr>
                        <a:buSzPts val="1600"/>
                        <a:buFont typeface="Arial"/>
                        <a:buChar char="•"/>
                      </a:pPr>
                      <a:r>
                        <a:rPr b="1" i="0" lang="en-US" sz="1600">
                          <a:latin typeface="Avenir"/>
                          <a:ea typeface="Avenir"/>
                          <a:cs typeface="Avenir"/>
                          <a:sym typeface="Avenir"/>
                        </a:rPr>
                        <a:t>Causal Models</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Frameworks</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Processing</a:t>
                      </a:r>
                      <a:endParaRPr/>
                    </a:p>
                    <a:p>
                      <a:pPr indent="-342900" lvl="0" marL="457200" marR="0" rtl="0" algn="l">
                        <a:spcBef>
                          <a:spcPts val="600"/>
                        </a:spcBef>
                        <a:spcAft>
                          <a:spcPts val="0"/>
                        </a:spcAft>
                        <a:buClr>
                          <a:schemeClr val="dk1"/>
                        </a:buClr>
                        <a:buSzPts val="1600"/>
                        <a:buFont typeface="Arial"/>
                        <a:buChar char="•"/>
                      </a:pPr>
                      <a:r>
                        <a:rPr b="1" i="0" lang="en-US" sz="1600">
                          <a:latin typeface="Avenir"/>
                          <a:ea typeface="Avenir"/>
                          <a:cs typeface="Avenir"/>
                          <a:sym typeface="Avenir"/>
                        </a:rPr>
                        <a:t>Perspectives</a:t>
                      </a:r>
                      <a:endParaRPr/>
                    </a:p>
                  </a:txBody>
                  <a:tcPr marT="32150" marB="32150" marR="64300" marL="643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47" name="Google Shape;147;p4"/>
          <p:cNvSpPr/>
          <p:nvPr/>
        </p:nvSpPr>
        <p:spPr>
          <a:xfrm rot="-2812068">
            <a:off x="1796804" y="3272128"/>
            <a:ext cx="1814651" cy="183852"/>
          </a:xfrm>
          <a:prstGeom prst="leftRightArrow">
            <a:avLst>
              <a:gd fmla="val 50000" name="adj1"/>
              <a:gd fmla="val 50000" name="adj2"/>
            </a:avLst>
          </a:prstGeom>
          <a:solidFill>
            <a:srgbClr val="64646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48" name="Google Shape;148;p4"/>
          <p:cNvSpPr/>
          <p:nvPr/>
        </p:nvSpPr>
        <p:spPr>
          <a:xfrm flipH="1" rot="-7987932">
            <a:off x="8134163" y="3245593"/>
            <a:ext cx="1814651" cy="183852"/>
          </a:xfrm>
          <a:prstGeom prst="leftRightArrow">
            <a:avLst>
              <a:gd fmla="val 50000" name="adj1"/>
              <a:gd fmla="val 50000" name="adj2"/>
            </a:avLst>
          </a:prstGeom>
          <a:solidFill>
            <a:srgbClr val="64646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149" name="Google Shape;149;p4"/>
          <p:cNvSpPr/>
          <p:nvPr/>
        </p:nvSpPr>
        <p:spPr>
          <a:xfrm flipH="1" rot="10800000">
            <a:off x="5228281" y="5342987"/>
            <a:ext cx="1187356" cy="219242"/>
          </a:xfrm>
          <a:prstGeom prst="leftRightArrow">
            <a:avLst>
              <a:gd fmla="val 50000" name="adj1"/>
              <a:gd fmla="val 50000" name="adj2"/>
            </a:avLst>
          </a:prstGeom>
          <a:solidFill>
            <a:srgbClr val="646464"/>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ph type="title"/>
          </p:nvPr>
        </p:nvSpPr>
        <p:spPr>
          <a:xfrm>
            <a:off x="723900" y="251708"/>
            <a:ext cx="9212213" cy="6962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Helvetica Neue"/>
              <a:buNone/>
            </a:pPr>
            <a:r>
              <a:rPr lang="en-US">
                <a:latin typeface="Helvetica Neue"/>
                <a:ea typeface="Helvetica Neue"/>
                <a:cs typeface="Helvetica Neue"/>
                <a:sym typeface="Helvetica Neue"/>
              </a:rPr>
              <a:t>The Diversity Effect</a:t>
            </a:r>
            <a:endParaRPr/>
          </a:p>
        </p:txBody>
      </p:sp>
      <p:sp>
        <p:nvSpPr>
          <p:cNvPr id="155" name="Google Shape;155;p5"/>
          <p:cNvSpPr txBox="1"/>
          <p:nvPr>
            <p:ph idx="12" type="sldNum"/>
          </p:nvPr>
        </p:nvSpPr>
        <p:spPr>
          <a:xfrm>
            <a:off x="9183738" y="23051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sp>
        <p:nvSpPr>
          <p:cNvPr id="156" name="Google Shape;156;p5"/>
          <p:cNvSpPr txBox="1"/>
          <p:nvPr>
            <p:ph idx="1" type="body"/>
          </p:nvPr>
        </p:nvSpPr>
        <p:spPr>
          <a:xfrm>
            <a:off x="619010" y="1027442"/>
            <a:ext cx="10953980" cy="4900830"/>
          </a:xfrm>
          <a:prstGeom prst="rect">
            <a:avLst/>
          </a:prstGeom>
          <a:noFill/>
          <a:ln>
            <a:noFill/>
          </a:ln>
        </p:spPr>
        <p:txBody>
          <a:bodyPr anchorCtr="0" anchor="t" bIns="32125" lIns="64275" spcFirstLastPara="1" rIns="64275" wrap="square" tIns="32125">
            <a:normAutofit lnSpcReduction="10000"/>
          </a:bodyPr>
          <a:lstStyle/>
          <a:p>
            <a:pPr indent="0" lvl="0" marL="133361" rtl="0" algn="l">
              <a:lnSpc>
                <a:spcPct val="100000"/>
              </a:lnSpc>
              <a:spcBef>
                <a:spcPts val="750"/>
              </a:spcBef>
              <a:spcAft>
                <a:spcPts val="0"/>
              </a:spcAft>
              <a:buSzPts val="2987"/>
              <a:buNone/>
            </a:pPr>
            <a:r>
              <a:rPr b="1" lang="en-US" sz="2400">
                <a:latin typeface="Avenir"/>
                <a:ea typeface="Avenir"/>
                <a:cs typeface="Avenir"/>
                <a:sym typeface="Avenir"/>
              </a:rPr>
              <a:t>Diversity Interrupts Group Think</a:t>
            </a: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Group Think: Overly cohesive teams ignore information or ideas that challenge group norms or flow.</a:t>
            </a: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Diversity leads to generative “friction that enhances deliberation and upends conformity.”</a:t>
            </a:r>
            <a:r>
              <a:rPr b="1" baseline="30000" lang="en-US" sz="2000">
                <a:latin typeface="Avenir"/>
                <a:ea typeface="Avenir"/>
                <a:cs typeface="Avenir"/>
                <a:sym typeface="Avenir"/>
              </a:rPr>
              <a:t>1</a:t>
            </a: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Diversity results in a wider range of information exchange, more discussion, and fewer errors. </a:t>
            </a:r>
            <a:r>
              <a:rPr b="1" baseline="30000" lang="en-US" sz="2000">
                <a:latin typeface="Avenir"/>
                <a:ea typeface="Avenir"/>
                <a:cs typeface="Avenir"/>
                <a:sym typeface="Avenir"/>
              </a:rPr>
              <a:t>2</a:t>
            </a:r>
            <a:endParaRPr b="1" sz="2400">
              <a:latin typeface="Avenir"/>
              <a:ea typeface="Avenir"/>
              <a:cs typeface="Avenir"/>
              <a:sym typeface="Avenir"/>
            </a:endParaRPr>
          </a:p>
          <a:p>
            <a:pPr indent="0" lvl="0" marL="133361" rtl="0" algn="l">
              <a:lnSpc>
                <a:spcPct val="100000"/>
              </a:lnSpc>
              <a:spcBef>
                <a:spcPts val="3037"/>
              </a:spcBef>
              <a:spcAft>
                <a:spcPts val="0"/>
              </a:spcAft>
              <a:buSzPts val="2987"/>
              <a:buNone/>
            </a:pPr>
            <a:r>
              <a:rPr b="1" lang="en-US" sz="2400">
                <a:latin typeface="Avenir"/>
                <a:ea typeface="Avenir"/>
                <a:cs typeface="Avenir"/>
                <a:sym typeface="Avenir"/>
              </a:rPr>
              <a:t>Diversity Leads to Innovative Solutions</a:t>
            </a:r>
            <a:endParaRPr b="1" baseline="30000" sz="2400">
              <a:latin typeface="Avenir"/>
              <a:ea typeface="Avenir"/>
              <a:cs typeface="Avenir"/>
              <a:sym typeface="Aveni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Diversity encourages us to anticipate differences.</a:t>
            </a:r>
            <a:r>
              <a:rPr b="1" baseline="30000" lang="en-US" sz="2000">
                <a:latin typeface="Avenir"/>
                <a:ea typeface="Avenir"/>
                <a:cs typeface="Avenir"/>
                <a:sym typeface="Avenir"/>
              </a:rPr>
              <a:t>3,4</a:t>
            </a:r>
            <a:endParaRPr b="1" sz="2000">
              <a:latin typeface="Avenir"/>
              <a:ea typeface="Avenir"/>
              <a:cs typeface="Avenir"/>
              <a:sym typeface="Aveni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Diverse perspectives lead groups to consider alternatives.</a:t>
            </a: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Resolving dissent requires novel, integrative, complex solutions.</a:t>
            </a:r>
            <a:endParaRPr b="1">
              <a:latin typeface="Avenir"/>
              <a:ea typeface="Avenir"/>
              <a:cs typeface="Avenir"/>
              <a:sym typeface="Avenir"/>
            </a:endParaRPr>
          </a:p>
          <a:p>
            <a:pPr indent="-38089" lvl="0" marL="171450" rtl="0" algn="l">
              <a:lnSpc>
                <a:spcPct val="90000"/>
              </a:lnSpc>
              <a:spcBef>
                <a:spcPts val="2437"/>
              </a:spcBef>
              <a:spcAft>
                <a:spcPts val="0"/>
              </a:spcAft>
              <a:buSzPts val="2987"/>
              <a:buNone/>
            </a:pPr>
            <a:r>
              <a:t/>
            </a:r>
            <a:endParaRPr b="1" sz="2000">
              <a:latin typeface="Avenir"/>
              <a:ea typeface="Avenir"/>
              <a:cs typeface="Avenir"/>
              <a:sym typeface="Avenir"/>
            </a:endParaRPr>
          </a:p>
        </p:txBody>
      </p:sp>
      <p:sp>
        <p:nvSpPr>
          <p:cNvPr id="157" name="Google Shape;157;p5"/>
          <p:cNvSpPr/>
          <p:nvPr/>
        </p:nvSpPr>
        <p:spPr>
          <a:xfrm>
            <a:off x="195665" y="5928272"/>
            <a:ext cx="10611882" cy="1037207"/>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Sources: 	</a:t>
            </a:r>
            <a:r>
              <a:rPr b="1" baseline="30000" lang="en-US" sz="984">
                <a:solidFill>
                  <a:schemeClr val="dk1"/>
                </a:solidFill>
                <a:latin typeface="Avenir"/>
                <a:ea typeface="Avenir"/>
                <a:cs typeface="Avenir"/>
                <a:sym typeface="Avenir"/>
              </a:rPr>
              <a:t>1 </a:t>
            </a:r>
            <a:r>
              <a:rPr lang="en-US" sz="984">
                <a:solidFill>
                  <a:srgbClr val="000000"/>
                </a:solidFill>
                <a:latin typeface="Helvetica Neue"/>
                <a:ea typeface="Helvetica Neue"/>
                <a:cs typeface="Helvetica Neue"/>
                <a:sym typeface="Helvetica Neue"/>
              </a:rPr>
              <a:t>S. S. Levine et al. (2014). Ethnic diversity deflates price bubbles. </a:t>
            </a:r>
            <a:r>
              <a:rPr i="1" lang="en-US" sz="984">
                <a:solidFill>
                  <a:srgbClr val="000000"/>
                </a:solidFill>
                <a:latin typeface="Helvetica Neue"/>
                <a:ea typeface="Helvetica Neue"/>
                <a:cs typeface="Helvetica Neue"/>
                <a:sym typeface="Helvetica Neue"/>
              </a:rPr>
              <a:t>PNAS</a:t>
            </a:r>
            <a:r>
              <a:rPr lang="en-US" sz="984">
                <a:solidFill>
                  <a:srgbClr val="000000"/>
                </a:solidFill>
                <a:latin typeface="Helvetica Neue"/>
                <a:ea typeface="Helvetica Neue"/>
                <a:cs typeface="Helvetica Neue"/>
                <a:sym typeface="Helvetica Neue"/>
              </a:rPr>
              <a:t>, </a:t>
            </a:r>
            <a:r>
              <a:rPr i="1" lang="en-US" sz="984">
                <a:solidFill>
                  <a:srgbClr val="000000"/>
                </a:solidFill>
                <a:latin typeface="Helvetica Neue"/>
                <a:ea typeface="Helvetica Neue"/>
                <a:cs typeface="Helvetica Neue"/>
                <a:sym typeface="Helvetica Neue"/>
              </a:rPr>
              <a:t>111</a:t>
            </a:r>
            <a:r>
              <a:rPr lang="en-US" sz="984">
                <a:solidFill>
                  <a:srgbClr val="000000"/>
                </a:solidFill>
                <a:latin typeface="Helvetica Neue"/>
                <a:ea typeface="Helvetica Neue"/>
                <a:cs typeface="Helvetica Neue"/>
                <a:sym typeface="Helvetica Neue"/>
              </a:rPr>
              <a:t>(52). </a:t>
            </a:r>
            <a:endParaRPr/>
          </a:p>
          <a:p>
            <a:pPr indent="-688678" lvl="0" marL="688678" marR="0" rtl="0" algn="l">
              <a:spcBef>
                <a:spcPts val="0"/>
              </a:spcBef>
              <a:spcAft>
                <a:spcPts val="0"/>
              </a:spcAft>
              <a:buNone/>
            </a:pPr>
            <a:r>
              <a:rPr i="1" lang="en-US" sz="984">
                <a:solidFill>
                  <a:srgbClr val="000000"/>
                </a:solidFill>
                <a:latin typeface="Helvetica Neue"/>
                <a:ea typeface="Helvetica Neue"/>
                <a:cs typeface="Helvetica Neue"/>
                <a:sym typeface="Helvetica Neue"/>
              </a:rPr>
              <a:t>	</a:t>
            </a:r>
            <a:r>
              <a:rPr b="1" baseline="30000" lang="en-US" sz="984">
                <a:solidFill>
                  <a:schemeClr val="dk1"/>
                </a:solidFill>
                <a:latin typeface="Avenir"/>
                <a:ea typeface="Avenir"/>
                <a:cs typeface="Avenir"/>
                <a:sym typeface="Avenir"/>
              </a:rPr>
              <a:t>2 </a:t>
            </a:r>
            <a:r>
              <a:rPr lang="en-US" sz="984">
                <a:solidFill>
                  <a:srgbClr val="000000"/>
                </a:solidFill>
                <a:latin typeface="Helvetica Neue"/>
                <a:ea typeface="Helvetica Neue"/>
                <a:cs typeface="Helvetica Neue"/>
                <a:sym typeface="Helvetica Neue"/>
              </a:rPr>
              <a:t>S. R. Sommers. (2016). On racial diversity and group decision-making: Identifying multiple effects of racial composition on jury deliberations. </a:t>
            </a:r>
            <a:r>
              <a:rPr i="1" lang="en-US" sz="984">
                <a:solidFill>
                  <a:srgbClr val="000000"/>
                </a:solidFill>
                <a:latin typeface="Helvetica Neue"/>
                <a:ea typeface="Helvetica Neue"/>
                <a:cs typeface="Helvetica Neue"/>
                <a:sym typeface="Helvetica Neue"/>
              </a:rPr>
              <a:t>Journal of Personality and Social Psychology</a:t>
            </a:r>
            <a:r>
              <a:rPr lang="en-US" sz="984">
                <a:solidFill>
                  <a:srgbClr val="000000"/>
                </a:solidFill>
                <a:latin typeface="Helvetica Neue"/>
                <a:ea typeface="Helvetica Neue"/>
                <a:cs typeface="Helvetica Neue"/>
                <a:sym typeface="Helvetica Neue"/>
              </a:rPr>
              <a:t>, </a:t>
            </a:r>
            <a:r>
              <a:rPr i="1" lang="en-US" sz="984">
                <a:solidFill>
                  <a:srgbClr val="000000"/>
                </a:solidFill>
                <a:latin typeface="Helvetica Neue"/>
                <a:ea typeface="Helvetica Neue"/>
                <a:cs typeface="Helvetica Neue"/>
                <a:sym typeface="Helvetica Neue"/>
              </a:rPr>
              <a:t>90</a:t>
            </a:r>
            <a:r>
              <a:rPr lang="en-US" sz="984">
                <a:solidFill>
                  <a:srgbClr val="000000"/>
                </a:solidFill>
                <a:latin typeface="Helvetica Neue"/>
                <a:ea typeface="Helvetica Neue"/>
                <a:cs typeface="Helvetica Neue"/>
                <a:sym typeface="Helvetica Neue"/>
              </a:rPr>
              <a:t>(4), 597. </a:t>
            </a:r>
            <a:endParaRPr/>
          </a:p>
          <a:p>
            <a:pPr indent="-688678" lvl="0" marL="688678" marR="0" rtl="0" algn="l">
              <a:spcBef>
                <a:spcPts val="0"/>
              </a:spcBef>
              <a:spcAft>
                <a:spcPts val="0"/>
              </a:spcAft>
              <a:buNone/>
            </a:pPr>
            <a:r>
              <a:rPr lang="en-US" sz="984">
                <a:solidFill>
                  <a:srgbClr val="000000"/>
                </a:solidFill>
                <a:latin typeface="Helvetica Neue"/>
                <a:ea typeface="Helvetica Neue"/>
                <a:cs typeface="Helvetica Neue"/>
                <a:sym typeface="Helvetica Neue"/>
              </a:rPr>
              <a:t>	</a:t>
            </a:r>
            <a:r>
              <a:rPr baseline="30000" lang="en-US" sz="984">
                <a:solidFill>
                  <a:srgbClr val="000000"/>
                </a:solidFill>
                <a:latin typeface="Helvetica Neue"/>
                <a:ea typeface="Helvetica Neue"/>
                <a:cs typeface="Helvetica Neue"/>
                <a:sym typeface="Helvetica Neue"/>
              </a:rPr>
              <a:t>3 </a:t>
            </a:r>
            <a:r>
              <a:rPr lang="en-US" sz="984">
                <a:solidFill>
                  <a:srgbClr val="000000"/>
                </a:solidFill>
                <a:latin typeface="Helvetica Neue"/>
                <a:ea typeface="Helvetica Neue"/>
                <a:cs typeface="Helvetica Neue"/>
                <a:sym typeface="Helvetica Neue"/>
              </a:rPr>
              <a:t>S. E. Page (2007). </a:t>
            </a:r>
            <a:r>
              <a:rPr i="1" lang="en-US" sz="984">
                <a:solidFill>
                  <a:srgbClr val="000000"/>
                </a:solidFill>
                <a:latin typeface="Helvetica Neue"/>
                <a:ea typeface="Helvetica Neue"/>
                <a:cs typeface="Helvetica Neue"/>
                <a:sym typeface="Helvetica Neue"/>
              </a:rPr>
              <a:t>The difference: How the power of diversity creates better groups, firms, schools, and societies. </a:t>
            </a:r>
            <a:r>
              <a:rPr lang="en-US" sz="984">
                <a:solidFill>
                  <a:srgbClr val="000000"/>
                </a:solidFill>
                <a:latin typeface="Helvetica Neue"/>
                <a:ea typeface="Helvetica Neue"/>
                <a:cs typeface="Helvetica Neue"/>
                <a:sym typeface="Helvetica Neue"/>
              </a:rPr>
              <a:t>Princeton University Press.</a:t>
            </a:r>
            <a:endParaRPr/>
          </a:p>
          <a:p>
            <a:pPr indent="-688678" lvl="0" marL="688678" marR="0" rtl="0" algn="l">
              <a:spcBef>
                <a:spcPts val="0"/>
              </a:spcBef>
              <a:spcAft>
                <a:spcPts val="0"/>
              </a:spcAft>
              <a:buNone/>
            </a:pPr>
            <a:r>
              <a:rPr baseline="30000" lang="en-US" sz="984">
                <a:solidFill>
                  <a:srgbClr val="000000"/>
                </a:solidFill>
                <a:latin typeface="Helvetica Neue"/>
                <a:ea typeface="Helvetica Neue"/>
                <a:cs typeface="Helvetica Neue"/>
                <a:sym typeface="Helvetica Neue"/>
              </a:rPr>
              <a:t>	4 </a:t>
            </a:r>
            <a:r>
              <a:rPr lang="en-US" sz="984">
                <a:solidFill>
                  <a:srgbClr val="000000"/>
                </a:solidFill>
                <a:latin typeface="Helvetica Neue"/>
                <a:ea typeface="Helvetica Neue"/>
                <a:cs typeface="Helvetica Neue"/>
                <a:sym typeface="Helvetica Neue"/>
              </a:rPr>
              <a:t>S. E. Page (2017). </a:t>
            </a:r>
            <a:r>
              <a:rPr i="1" lang="en-US" sz="984">
                <a:solidFill>
                  <a:srgbClr val="000000"/>
                </a:solidFill>
                <a:latin typeface="Helvetica Neue"/>
                <a:ea typeface="Helvetica Neue"/>
                <a:cs typeface="Helvetica Neue"/>
                <a:sym typeface="Helvetica Neue"/>
              </a:rPr>
              <a:t>The diversity bonus. </a:t>
            </a:r>
            <a:r>
              <a:rPr lang="en-US" sz="984">
                <a:solidFill>
                  <a:srgbClr val="000000"/>
                </a:solidFill>
                <a:latin typeface="Helvetica Neue"/>
                <a:ea typeface="Helvetica Neue"/>
                <a:cs typeface="Helvetica Neue"/>
                <a:sym typeface="Helvetica Neue"/>
              </a:rPr>
              <a:t>Princeton University Press and Andrew W. Mellon Foundation.</a:t>
            </a:r>
            <a:endParaRPr/>
          </a:p>
          <a:p>
            <a:pPr indent="-688678" lvl="0" marL="688678" marR="0" rtl="0" algn="l">
              <a:spcBef>
                <a:spcPts val="0"/>
              </a:spcBef>
              <a:spcAft>
                <a:spcPts val="0"/>
              </a:spcAft>
              <a:buNone/>
            </a:pPr>
            <a:r>
              <a:t/>
            </a:r>
            <a:endParaRPr baseline="30000" sz="984">
              <a:solidFill>
                <a:srgbClr val="000000"/>
              </a:solidFill>
              <a:latin typeface="Helvetica Neue"/>
              <a:ea typeface="Helvetica Neue"/>
              <a:cs typeface="Helvetica Neue"/>
              <a:sym typeface="Helvetica Neue"/>
            </a:endParaRPr>
          </a:p>
          <a:p>
            <a:pPr indent="-688678" lvl="0" marL="688678" marR="0" rtl="0" algn="l">
              <a:spcBef>
                <a:spcPts val="0"/>
              </a:spcBef>
              <a:spcAft>
                <a:spcPts val="0"/>
              </a:spcAft>
              <a:buNone/>
            </a:pPr>
            <a:r>
              <a:t/>
            </a:r>
            <a:endParaRPr sz="1266">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ph type="title"/>
          </p:nvPr>
        </p:nvSpPr>
        <p:spPr>
          <a:xfrm>
            <a:off x="495413" y="303099"/>
            <a:ext cx="9212213" cy="69623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Helvetica Neue"/>
              <a:buNone/>
            </a:pPr>
            <a:r>
              <a:rPr lang="en-US" sz="2812">
                <a:latin typeface="Helvetica Neue"/>
                <a:ea typeface="Helvetica Neue"/>
                <a:cs typeface="Helvetica Neue"/>
                <a:sym typeface="Helvetica Neue"/>
              </a:rPr>
              <a:t>The Benefits of Diversity in Team Science</a:t>
            </a:r>
            <a:endParaRPr/>
          </a:p>
        </p:txBody>
      </p:sp>
      <p:sp>
        <p:nvSpPr>
          <p:cNvPr id="163" name="Google Shape;163;p6"/>
          <p:cNvSpPr txBox="1"/>
          <p:nvPr>
            <p:ph idx="12" type="sldNum"/>
          </p:nvPr>
        </p:nvSpPr>
        <p:spPr>
          <a:xfrm>
            <a:off x="9282629" y="4113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sp>
        <p:nvSpPr>
          <p:cNvPr id="164" name="Google Shape;164;p6"/>
          <p:cNvSpPr txBox="1"/>
          <p:nvPr>
            <p:ph idx="1" type="body"/>
          </p:nvPr>
        </p:nvSpPr>
        <p:spPr>
          <a:xfrm>
            <a:off x="495413" y="1261291"/>
            <a:ext cx="4964246" cy="4998244"/>
          </a:xfrm>
          <a:prstGeom prst="rect">
            <a:avLst/>
          </a:prstGeom>
          <a:noFill/>
          <a:ln>
            <a:noFill/>
          </a:ln>
        </p:spPr>
        <p:txBody>
          <a:bodyPr anchorCtr="0" anchor="t" bIns="32125" lIns="64275" spcFirstLastPara="1" rIns="64275" wrap="square" tIns="32125">
            <a:normAutofit/>
          </a:bodyPr>
          <a:lstStyle/>
          <a:p>
            <a:pPr indent="-321457" lvl="0" marL="454818" rtl="0" algn="l">
              <a:lnSpc>
                <a:spcPct val="100000"/>
              </a:lnSpc>
              <a:spcBef>
                <a:spcPts val="750"/>
              </a:spcBef>
              <a:spcAft>
                <a:spcPts val="0"/>
              </a:spcAft>
              <a:buSzPts val="2987"/>
              <a:buChar char="•"/>
            </a:pPr>
            <a:r>
              <a:rPr b="1" lang="en-US" sz="2400">
                <a:latin typeface="Avenir"/>
                <a:ea typeface="Avenir"/>
                <a:cs typeface="Avenir"/>
                <a:sym typeface="Avenir"/>
              </a:rPr>
              <a:t>From a pool of agents of similar ability, diverse groups outperform homogenous groups because…</a:t>
            </a:r>
            <a:endParaRPr/>
          </a:p>
          <a:p>
            <a:pPr indent="0" lvl="0" marL="133360" rtl="0" algn="l">
              <a:lnSpc>
                <a:spcPct val="100000"/>
              </a:lnSpc>
              <a:spcBef>
                <a:spcPts val="2437"/>
              </a:spcBef>
              <a:spcAft>
                <a:spcPts val="0"/>
              </a:spcAft>
              <a:buSzPts val="2987"/>
              <a:buNone/>
            </a:pPr>
            <a:r>
              <a:rPr b="1" lang="en-US" sz="2400">
                <a:latin typeface="Avenir"/>
                <a:ea typeface="Avenir"/>
                <a:cs typeface="Avenir"/>
                <a:sym typeface="Avenir"/>
              </a:rPr>
              <a:t>…Diverse groups draw from a larger space of:</a:t>
            </a: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Perspectives (i.e., internal representations of problems)</a:t>
            </a:r>
            <a:endParaRPr/>
          </a:p>
          <a:p>
            <a:pPr indent="-321456" lvl="1" marL="776275" rtl="0" algn="l">
              <a:lnSpc>
                <a:spcPct val="100000"/>
              </a:lnSpc>
              <a:spcBef>
                <a:spcPts val="2062"/>
              </a:spcBef>
              <a:spcAft>
                <a:spcPts val="0"/>
              </a:spcAft>
              <a:buSzPts val="2987"/>
              <a:buChar char="•"/>
            </a:pPr>
            <a:r>
              <a:rPr b="1" lang="en-US" sz="2000">
                <a:latin typeface="Avenir"/>
                <a:ea typeface="Avenir"/>
                <a:cs typeface="Avenir"/>
                <a:sym typeface="Avenir"/>
              </a:rPr>
              <a:t>Heuristics (i.e., algorithms used to locate solutions)  </a:t>
            </a:r>
            <a:endParaRPr b="1" sz="2000">
              <a:latin typeface="Avenir"/>
              <a:ea typeface="Avenir"/>
              <a:cs typeface="Avenir"/>
              <a:sym typeface="Avenir"/>
            </a:endParaRPr>
          </a:p>
          <a:p>
            <a:pPr indent="-38089" lvl="0" marL="171450" rtl="0" algn="l">
              <a:lnSpc>
                <a:spcPct val="90000"/>
              </a:lnSpc>
              <a:spcBef>
                <a:spcPts val="2437"/>
              </a:spcBef>
              <a:spcAft>
                <a:spcPts val="0"/>
              </a:spcAft>
              <a:buSzPts val="2987"/>
              <a:buNone/>
            </a:pPr>
            <a:r>
              <a:t/>
            </a:r>
            <a:endParaRPr b="1" sz="2400">
              <a:latin typeface="Avenir"/>
              <a:ea typeface="Avenir"/>
              <a:cs typeface="Avenir"/>
              <a:sym typeface="Avenir"/>
            </a:endParaRPr>
          </a:p>
        </p:txBody>
      </p:sp>
      <p:sp>
        <p:nvSpPr>
          <p:cNvPr id="165" name="Google Shape;165;p6"/>
          <p:cNvSpPr/>
          <p:nvPr/>
        </p:nvSpPr>
        <p:spPr>
          <a:xfrm>
            <a:off x="213629" y="6259153"/>
            <a:ext cx="10076126" cy="481927"/>
          </a:xfrm>
          <a:prstGeom prst="rect">
            <a:avLst/>
          </a:prstGeom>
          <a:noFill/>
          <a:ln>
            <a:noFill/>
          </a:ln>
        </p:spPr>
        <p:txBody>
          <a:bodyPr anchorCtr="0" anchor="t" bIns="45700" lIns="91425" spcFirstLastPara="1" rIns="91425" wrap="square" tIns="45700">
            <a:spAutoFit/>
          </a:bodyPr>
          <a:lstStyle/>
          <a:p>
            <a:pPr indent="-579438" lvl="0" marL="579438" marR="0" rtl="0" algn="l">
              <a:spcBef>
                <a:spcPts val="0"/>
              </a:spcBef>
              <a:spcAft>
                <a:spcPts val="0"/>
              </a:spcAft>
              <a:buNone/>
            </a:pPr>
            <a:r>
              <a:rPr lang="en-US" sz="1266">
                <a:solidFill>
                  <a:srgbClr val="000000"/>
                </a:solidFill>
                <a:latin typeface="Avenir"/>
                <a:ea typeface="Avenir"/>
                <a:cs typeface="Avenir"/>
                <a:sym typeface="Avenir"/>
              </a:rPr>
              <a:t>Source: 	L. Hong &amp; S.E. Page (2004). Groups of diverse problem solvers can outperform groups of high-ability problem solvers. PNAS, 101(46).  </a:t>
            </a:r>
            <a:endParaRPr/>
          </a:p>
          <a:p>
            <a:pPr indent="-579438" lvl="0" marL="579438" marR="0" rtl="0" algn="l">
              <a:spcBef>
                <a:spcPts val="0"/>
              </a:spcBef>
              <a:spcAft>
                <a:spcPts val="0"/>
              </a:spcAft>
              <a:buNone/>
            </a:pPr>
            <a:r>
              <a:rPr lang="en-US" sz="1266">
                <a:solidFill>
                  <a:srgbClr val="000000"/>
                </a:solidFill>
                <a:latin typeface="Avenir"/>
                <a:ea typeface="Avenir"/>
                <a:cs typeface="Avenir"/>
                <a:sym typeface="Avenir"/>
              </a:rPr>
              <a:t>	https://doi.org/10.1073/pnas.0403723101 </a:t>
            </a:r>
            <a:endParaRPr/>
          </a:p>
        </p:txBody>
      </p:sp>
      <p:sp>
        <p:nvSpPr>
          <p:cNvPr id="166" name="Google Shape;166;p6"/>
          <p:cNvSpPr/>
          <p:nvPr/>
        </p:nvSpPr>
        <p:spPr>
          <a:xfrm>
            <a:off x="6235547" y="815248"/>
            <a:ext cx="5730607" cy="5313398"/>
          </a:xfrm>
          <a:prstGeom prst="roundRect">
            <a:avLst>
              <a:gd fmla="val 16667" name="adj"/>
            </a:avLst>
          </a:prstGeom>
          <a:solidFill>
            <a:srgbClr val="C7C7C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None/>
            </a:pPr>
            <a:r>
              <a:rPr lang="en-US" sz="2000">
                <a:solidFill>
                  <a:schemeClr val="dk1"/>
                </a:solidFill>
                <a:latin typeface="Avenir"/>
                <a:ea typeface="Avenir"/>
                <a:cs typeface="Avenir"/>
                <a:sym typeface="Avenir"/>
              </a:rPr>
              <a:t>“When trying to solve complex problems, progress often results from </a:t>
            </a:r>
            <a:r>
              <a:rPr b="1" lang="en-US" sz="2000">
                <a:solidFill>
                  <a:schemeClr val="accent2"/>
                </a:solidFill>
                <a:latin typeface="Avenir"/>
                <a:ea typeface="Avenir"/>
                <a:cs typeface="Avenir"/>
                <a:sym typeface="Avenir"/>
              </a:rPr>
              <a:t>diverse perspectives</a:t>
            </a:r>
            <a:r>
              <a:rPr lang="en-US" sz="2000">
                <a:solidFill>
                  <a:schemeClr val="dk1"/>
                </a:solidFill>
                <a:latin typeface="Avenir"/>
                <a:ea typeface="Avenir"/>
                <a:cs typeface="Avenir"/>
                <a:sym typeface="Avenir"/>
              </a:rPr>
              <a:t>. That is, the ability to see the problem differently, not simply “being smart,” often is the key to a breakthrough. As a result, when groups of intelligent individuals are working to solve hard problems, </a:t>
            </a:r>
            <a:r>
              <a:rPr b="1" lang="en-US" sz="2000">
                <a:solidFill>
                  <a:schemeClr val="accent2"/>
                </a:solidFill>
                <a:latin typeface="Avenir"/>
                <a:ea typeface="Avenir"/>
                <a:cs typeface="Avenir"/>
                <a:sym typeface="Avenir"/>
              </a:rPr>
              <a:t>the diversity of the problem solvers matters more than their individual ability.</a:t>
            </a:r>
            <a:r>
              <a:rPr lang="en-US" sz="2000">
                <a:solidFill>
                  <a:schemeClr val="dk1"/>
                </a:solidFill>
                <a:latin typeface="Avenir"/>
                <a:ea typeface="Avenir"/>
                <a:cs typeface="Avenir"/>
                <a:sym typeface="Avenir"/>
              </a:rPr>
              <a:t> Thus, diversity is not distinct from enhancing overall quality—it is integral to achieving it.”</a:t>
            </a:r>
            <a:endParaRPr/>
          </a:p>
          <a:p>
            <a:pPr indent="0" lvl="0" marL="0" marR="0" rtl="0" algn="ctr">
              <a:lnSpc>
                <a:spcPct val="114000"/>
              </a:lnSpc>
              <a:spcBef>
                <a:spcPts val="0"/>
              </a:spcBef>
              <a:spcAft>
                <a:spcPts val="0"/>
              </a:spcAft>
              <a:buNone/>
            </a:pPr>
            <a:r>
              <a:t/>
            </a:r>
            <a:endParaRPr sz="1600">
              <a:solidFill>
                <a:schemeClr val="dk1"/>
              </a:solidFill>
              <a:latin typeface="Avenir"/>
              <a:ea typeface="Avenir"/>
              <a:cs typeface="Avenir"/>
              <a:sym typeface="Avenir"/>
            </a:endParaRPr>
          </a:p>
          <a:p>
            <a:pPr indent="0" lvl="0" marL="0" marR="0" rtl="0" algn="ctr">
              <a:lnSpc>
                <a:spcPct val="114000"/>
              </a:lnSpc>
              <a:spcBef>
                <a:spcPts val="0"/>
              </a:spcBef>
              <a:spcAft>
                <a:spcPts val="0"/>
              </a:spcAft>
              <a:buNone/>
            </a:pPr>
            <a:r>
              <a:rPr lang="en-US" sz="1600">
                <a:solidFill>
                  <a:schemeClr val="dk1"/>
                </a:solidFill>
                <a:latin typeface="Avenir"/>
                <a:ea typeface="Avenir"/>
                <a:cs typeface="Avenir"/>
                <a:sym typeface="Avenir"/>
              </a:rPr>
              <a:t>-- </a:t>
            </a:r>
            <a:r>
              <a:rPr i="1" lang="en-US" sz="1600">
                <a:solidFill>
                  <a:schemeClr val="dk1"/>
                </a:solidFill>
                <a:latin typeface="Avenir"/>
                <a:ea typeface="Avenir"/>
                <a:cs typeface="Avenir"/>
                <a:sym typeface="Avenir"/>
              </a:rPr>
              <a:t>The Difference</a:t>
            </a:r>
            <a:r>
              <a:rPr lang="en-US" sz="1600">
                <a:solidFill>
                  <a:schemeClr val="dk1"/>
                </a:solidFill>
                <a:latin typeface="Avenir"/>
                <a:ea typeface="Avenir"/>
                <a:cs typeface="Avenir"/>
                <a:sym typeface="Avenir"/>
              </a:rPr>
              <a:t>, S. E. Page (2008)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title"/>
          </p:nvPr>
        </p:nvSpPr>
        <p:spPr>
          <a:xfrm>
            <a:off x="451346" y="255855"/>
            <a:ext cx="9212213" cy="69623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Helvetica Neue"/>
              <a:buNone/>
            </a:pPr>
            <a:r>
              <a:rPr lang="en-US" sz="2812">
                <a:latin typeface="Helvetica Neue"/>
                <a:ea typeface="Helvetica Neue"/>
                <a:cs typeface="Helvetica Neue"/>
                <a:sym typeface="Helvetica Neue"/>
              </a:rPr>
              <a:t>The Benefits of Diversity in Team Science</a:t>
            </a:r>
            <a:endParaRPr/>
          </a:p>
        </p:txBody>
      </p:sp>
      <p:sp>
        <p:nvSpPr>
          <p:cNvPr id="172" name="Google Shape;172;p7"/>
          <p:cNvSpPr txBox="1"/>
          <p:nvPr>
            <p:ph idx="12" type="sldNum"/>
          </p:nvPr>
        </p:nvSpPr>
        <p:spPr>
          <a:xfrm>
            <a:off x="9282629" y="7329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sp>
        <p:nvSpPr>
          <p:cNvPr id="173" name="Google Shape;173;p7"/>
          <p:cNvSpPr txBox="1"/>
          <p:nvPr>
            <p:ph idx="1" type="body"/>
          </p:nvPr>
        </p:nvSpPr>
        <p:spPr>
          <a:xfrm>
            <a:off x="451346" y="1116564"/>
            <a:ext cx="5530813" cy="5075310"/>
          </a:xfrm>
          <a:prstGeom prst="rect">
            <a:avLst/>
          </a:prstGeom>
          <a:noFill/>
          <a:ln>
            <a:noFill/>
          </a:ln>
        </p:spPr>
        <p:txBody>
          <a:bodyPr anchorCtr="0" anchor="t" bIns="32125" lIns="64275" spcFirstLastPara="1" rIns="64275" wrap="square" tIns="32125">
            <a:normAutofit/>
          </a:bodyPr>
          <a:lstStyle/>
          <a:p>
            <a:pPr indent="-321457" lvl="0" marL="454818" rtl="0" algn="l">
              <a:lnSpc>
                <a:spcPct val="100000"/>
              </a:lnSpc>
              <a:spcBef>
                <a:spcPts val="750"/>
              </a:spcBef>
              <a:spcAft>
                <a:spcPts val="0"/>
              </a:spcAft>
              <a:buSzPts val="2987"/>
              <a:buChar char="•"/>
            </a:pPr>
            <a:r>
              <a:rPr b="1" lang="en-US" sz="2109">
                <a:latin typeface="Avenir"/>
                <a:ea typeface="Avenir"/>
                <a:cs typeface="Avenir"/>
                <a:sym typeface="Avenir"/>
              </a:rPr>
              <a:t>In a review of 2.57 million scientific papers published between 1985-2008 across 11 scientific fields…</a:t>
            </a:r>
            <a:endParaRPr/>
          </a:p>
          <a:p>
            <a:pPr indent="0" lvl="0" marL="133360" rtl="0" algn="l">
              <a:lnSpc>
                <a:spcPct val="100000"/>
              </a:lnSpc>
              <a:spcBef>
                <a:spcPts val="2437"/>
              </a:spcBef>
              <a:spcAft>
                <a:spcPts val="0"/>
              </a:spcAft>
              <a:buSzPts val="2987"/>
              <a:buNone/>
            </a:pPr>
            <a:r>
              <a:rPr b="1" lang="en-US" sz="2109">
                <a:latin typeface="Avenir"/>
                <a:ea typeface="Avenir"/>
                <a:cs typeface="Avenir"/>
                <a:sym typeface="Avenir"/>
              </a:rPr>
              <a:t>…Papers written by ethnically diverse groups:</a:t>
            </a:r>
            <a:endParaRPr/>
          </a:p>
          <a:p>
            <a:pPr indent="-321456" lvl="1" marL="776275" rtl="0" algn="l">
              <a:lnSpc>
                <a:spcPct val="100000"/>
              </a:lnSpc>
              <a:spcBef>
                <a:spcPts val="2062"/>
              </a:spcBef>
              <a:spcAft>
                <a:spcPts val="0"/>
              </a:spcAft>
              <a:buSzPts val="2987"/>
              <a:buChar char="•"/>
            </a:pPr>
            <a:r>
              <a:rPr b="1" lang="en-US" sz="2109">
                <a:latin typeface="Avenir"/>
                <a:ea typeface="Avenir"/>
                <a:cs typeface="Avenir"/>
                <a:sym typeface="Avenir"/>
              </a:rPr>
              <a:t>Were more highly cited</a:t>
            </a:r>
            <a:endParaRPr/>
          </a:p>
          <a:p>
            <a:pPr indent="-321456" lvl="1" marL="776275" rtl="0" algn="l">
              <a:lnSpc>
                <a:spcPct val="100000"/>
              </a:lnSpc>
              <a:spcBef>
                <a:spcPts val="2062"/>
              </a:spcBef>
              <a:spcAft>
                <a:spcPts val="0"/>
              </a:spcAft>
              <a:buSzPts val="2987"/>
              <a:buChar char="•"/>
            </a:pPr>
            <a:r>
              <a:rPr b="1" lang="en-US" sz="2109">
                <a:latin typeface="Avenir"/>
                <a:ea typeface="Avenir"/>
                <a:cs typeface="Avenir"/>
                <a:sym typeface="Avenir"/>
              </a:rPr>
              <a:t>Were published in journals with higher impact factors.</a:t>
            </a:r>
            <a:endParaRPr/>
          </a:p>
          <a:p>
            <a:pPr indent="0" lvl="0" marL="133360" rtl="0" algn="l">
              <a:lnSpc>
                <a:spcPct val="100000"/>
              </a:lnSpc>
              <a:spcBef>
                <a:spcPts val="2437"/>
              </a:spcBef>
              <a:spcAft>
                <a:spcPts val="0"/>
              </a:spcAft>
              <a:buSzPts val="2987"/>
              <a:buNone/>
            </a:pPr>
            <a:r>
              <a:rPr b="1" i="1" lang="en-US" sz="1547">
                <a:latin typeface="Avenir"/>
                <a:ea typeface="Avenir"/>
                <a:cs typeface="Avenir"/>
                <a:sym typeface="Avenir"/>
              </a:rPr>
              <a:t>*After controlling for the number of authors and population density of author locations.</a:t>
            </a:r>
            <a:endParaRPr/>
          </a:p>
          <a:p>
            <a:pPr indent="-321457" lvl="0" marL="454818" rtl="0" algn="l">
              <a:lnSpc>
                <a:spcPct val="100000"/>
              </a:lnSpc>
              <a:spcBef>
                <a:spcPts val="2437"/>
              </a:spcBef>
              <a:spcAft>
                <a:spcPts val="0"/>
              </a:spcAft>
              <a:buSzPts val="2987"/>
              <a:buChar char="•"/>
            </a:pPr>
            <a:r>
              <a:rPr b="1" lang="en-US" sz="2269">
                <a:latin typeface="Avenir"/>
                <a:ea typeface="Avenir"/>
                <a:cs typeface="Avenir"/>
                <a:sym typeface="Avenir"/>
              </a:rPr>
              <a:t>Similar findings for gender diversity (Campbell et al., 2013).</a:t>
            </a:r>
            <a:endParaRPr b="1" sz="2269">
              <a:latin typeface="Avenir"/>
              <a:ea typeface="Avenir"/>
              <a:cs typeface="Avenir"/>
              <a:sym typeface="Avenir"/>
            </a:endParaRPr>
          </a:p>
          <a:p>
            <a:pPr indent="-38089" lvl="0" marL="171450" rtl="0" algn="l">
              <a:lnSpc>
                <a:spcPct val="90000"/>
              </a:lnSpc>
              <a:spcBef>
                <a:spcPts val="750"/>
              </a:spcBef>
              <a:spcAft>
                <a:spcPts val="0"/>
              </a:spcAft>
              <a:buSzPts val="2987"/>
              <a:buNone/>
            </a:pPr>
            <a:r>
              <a:t/>
            </a:r>
            <a:endParaRPr b="1">
              <a:latin typeface="Avenir"/>
              <a:ea typeface="Avenir"/>
              <a:cs typeface="Avenir"/>
              <a:sym typeface="Avenir"/>
            </a:endParaRPr>
          </a:p>
        </p:txBody>
      </p:sp>
      <p:sp>
        <p:nvSpPr>
          <p:cNvPr id="174" name="Google Shape;174;p7"/>
          <p:cNvSpPr/>
          <p:nvPr/>
        </p:nvSpPr>
        <p:spPr>
          <a:xfrm>
            <a:off x="3385705" y="6302781"/>
            <a:ext cx="8806295" cy="481927"/>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Sources: 	R. B. Freeman &amp; W. Huang (2014). </a:t>
            </a:r>
            <a:r>
              <a:rPr i="1" lang="en-US" sz="1266">
                <a:solidFill>
                  <a:srgbClr val="000000"/>
                </a:solidFill>
                <a:latin typeface="Helvetica Neue"/>
                <a:ea typeface="Helvetica Neue"/>
                <a:cs typeface="Helvetica Neue"/>
                <a:sym typeface="Helvetica Neue"/>
              </a:rPr>
              <a:t>NBER Working Paper No. 19905.</a:t>
            </a:r>
            <a:endParaRPr/>
          </a:p>
          <a:p>
            <a:pPr indent="-688678" lvl="0" marL="688678" marR="0" rtl="0" algn="l">
              <a:spcBef>
                <a:spcPts val="0"/>
              </a:spcBef>
              <a:spcAft>
                <a:spcPts val="0"/>
              </a:spcAft>
              <a:buNone/>
            </a:pPr>
            <a:r>
              <a:rPr i="1" lang="en-US" sz="1266">
                <a:solidFill>
                  <a:srgbClr val="000000"/>
                </a:solidFill>
                <a:latin typeface="Helvetica Neue"/>
                <a:ea typeface="Helvetica Neue"/>
                <a:cs typeface="Helvetica Neue"/>
                <a:sym typeface="Helvetica Neue"/>
              </a:rPr>
              <a:t>	</a:t>
            </a:r>
            <a:r>
              <a:rPr lang="en-US" sz="1266">
                <a:solidFill>
                  <a:srgbClr val="000000"/>
                </a:solidFill>
                <a:latin typeface="Helvetica Neue"/>
                <a:ea typeface="Helvetica Neue"/>
                <a:cs typeface="Helvetica Neue"/>
                <a:sym typeface="Helvetica Neue"/>
              </a:rPr>
              <a:t>L.G. Campbell, S. Mehtani, M. E. Dozier, J. Rinehart (2013). </a:t>
            </a:r>
            <a:r>
              <a:rPr i="1" lang="en-US" sz="1266">
                <a:solidFill>
                  <a:srgbClr val="000000"/>
                </a:solidFill>
                <a:latin typeface="Helvetica Neue"/>
                <a:ea typeface="Helvetica Neue"/>
                <a:cs typeface="Helvetica Neue"/>
                <a:sym typeface="Helvetica Neue"/>
              </a:rPr>
              <a:t>PLoS ONE 8</a:t>
            </a:r>
            <a:r>
              <a:rPr lang="en-US" sz="1266">
                <a:solidFill>
                  <a:srgbClr val="000000"/>
                </a:solidFill>
                <a:latin typeface="Helvetica Neue"/>
                <a:ea typeface="Helvetica Neue"/>
                <a:cs typeface="Helvetica Neue"/>
                <a:sym typeface="Helvetica Neue"/>
              </a:rPr>
              <a:t>(10).</a:t>
            </a:r>
            <a:endParaRPr/>
          </a:p>
        </p:txBody>
      </p:sp>
      <p:pic>
        <p:nvPicPr>
          <p:cNvPr descr="Science Magazine - May 31, 2019 - page Cover" id="175" name="Google Shape;175;p7"/>
          <p:cNvPicPr preferRelativeResize="0"/>
          <p:nvPr/>
        </p:nvPicPr>
        <p:blipFill rotWithShape="1">
          <a:blip r:embed="rId3">
            <a:alphaModFix/>
          </a:blip>
          <a:srcRect b="0" l="0" r="0" t="0"/>
          <a:stretch/>
        </p:blipFill>
        <p:spPr>
          <a:xfrm>
            <a:off x="7224754" y="1062994"/>
            <a:ext cx="1862962" cy="2368489"/>
          </a:xfrm>
          <a:prstGeom prst="rect">
            <a:avLst/>
          </a:prstGeom>
          <a:noFill/>
          <a:ln>
            <a:noFill/>
          </a:ln>
        </p:spPr>
      </p:pic>
      <p:pic>
        <p:nvPicPr>
          <p:cNvPr descr="The Astrophysical Journal - IOPscience" id="176" name="Google Shape;176;p7"/>
          <p:cNvPicPr preferRelativeResize="0"/>
          <p:nvPr/>
        </p:nvPicPr>
        <p:blipFill rotWithShape="1">
          <a:blip r:embed="rId4">
            <a:alphaModFix/>
          </a:blip>
          <a:srcRect b="0" l="0" r="0" t="0"/>
          <a:stretch/>
        </p:blipFill>
        <p:spPr>
          <a:xfrm>
            <a:off x="9282629" y="4039505"/>
            <a:ext cx="1862962" cy="2414399"/>
          </a:xfrm>
          <a:prstGeom prst="rect">
            <a:avLst/>
          </a:prstGeom>
          <a:noFill/>
          <a:ln cap="flat" cmpd="sng" w="9525">
            <a:solidFill>
              <a:schemeClr val="dk1"/>
            </a:solidFill>
            <a:prstDash val="solid"/>
            <a:round/>
            <a:headEnd len="sm" w="sm" type="none"/>
            <a:tailEnd len="sm" w="sm" type="none"/>
          </a:ln>
        </p:spPr>
      </p:pic>
      <p:pic>
        <p:nvPicPr>
          <p:cNvPr descr="Journal of Geophysical Research: Planets - Wiley Online Library" id="177" name="Google Shape;177;p7"/>
          <p:cNvPicPr preferRelativeResize="0"/>
          <p:nvPr/>
        </p:nvPicPr>
        <p:blipFill rotWithShape="1">
          <a:blip r:embed="rId5">
            <a:alphaModFix/>
          </a:blip>
          <a:srcRect b="0" l="0" r="0" t="0"/>
          <a:stretch/>
        </p:blipFill>
        <p:spPr>
          <a:xfrm>
            <a:off x="9347911" y="1311551"/>
            <a:ext cx="1834790" cy="2417383"/>
          </a:xfrm>
          <a:prstGeom prst="rect">
            <a:avLst/>
          </a:prstGeom>
          <a:noFill/>
          <a:ln cap="flat" cmpd="sng" w="9525">
            <a:solidFill>
              <a:schemeClr val="dk1"/>
            </a:solidFill>
            <a:prstDash val="solid"/>
            <a:round/>
            <a:headEnd len="sm" w="sm" type="none"/>
            <a:tailEnd len="sm" w="sm" type="none"/>
          </a:ln>
        </p:spPr>
      </p:pic>
      <p:pic>
        <p:nvPicPr>
          <p:cNvPr descr="Icarus | Journal | ScienceDirect.com by Elsevier" id="178" name="Google Shape;178;p7"/>
          <p:cNvPicPr preferRelativeResize="0"/>
          <p:nvPr/>
        </p:nvPicPr>
        <p:blipFill rotWithShape="1">
          <a:blip r:embed="rId6">
            <a:alphaModFix/>
          </a:blip>
          <a:srcRect b="0" l="0" r="0" t="0"/>
          <a:stretch/>
        </p:blipFill>
        <p:spPr>
          <a:xfrm>
            <a:off x="7260943" y="3728934"/>
            <a:ext cx="1826773" cy="24356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type="title"/>
          </p:nvPr>
        </p:nvSpPr>
        <p:spPr>
          <a:xfrm>
            <a:off x="211667"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Helvetica Neue"/>
              <a:buNone/>
            </a:pPr>
            <a:r>
              <a:rPr lang="en-US"/>
              <a:t>Creating the Conditions to Realize the Benefits of Diversity</a:t>
            </a:r>
            <a:endParaRPr/>
          </a:p>
        </p:txBody>
      </p:sp>
      <p:sp>
        <p:nvSpPr>
          <p:cNvPr id="185" name="Google Shape;185;p8"/>
          <p:cNvSpPr txBox="1"/>
          <p:nvPr>
            <p:ph idx="12" type="sldNum"/>
          </p:nvPr>
        </p:nvSpPr>
        <p:spPr>
          <a:xfrm>
            <a:off x="9355667" y="47629"/>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900"/>
              <a:buFont typeface="Helvetica Neue"/>
              <a:buNone/>
            </a:pPr>
            <a:fld id="{00000000-1234-1234-1234-123412341234}" type="slidenum">
              <a:rPr b="0" i="0" lang="en-US" sz="900" u="none" cap="none" strike="noStrike">
                <a:solidFill>
                  <a:srgbClr val="888888"/>
                </a:solidFill>
                <a:latin typeface="Helvetica Neue"/>
                <a:ea typeface="Helvetica Neue"/>
                <a:cs typeface="Helvetica Neue"/>
                <a:sym typeface="Helvetica Neue"/>
              </a:rPr>
              <a:t>‹#›</a:t>
            </a:fld>
            <a:endParaRPr b="0" i="0" sz="900" u="none" cap="none" strike="noStrike">
              <a:solidFill>
                <a:srgbClr val="888888"/>
              </a:solidFill>
              <a:latin typeface="Helvetica Neue"/>
              <a:ea typeface="Helvetica Neue"/>
              <a:cs typeface="Helvetica Neue"/>
              <a:sym typeface="Helvetica Neue"/>
            </a:endParaRPr>
          </a:p>
        </p:txBody>
      </p:sp>
      <p:grpSp>
        <p:nvGrpSpPr>
          <p:cNvPr id="186" name="Google Shape;186;p8"/>
          <p:cNvGrpSpPr/>
          <p:nvPr/>
        </p:nvGrpSpPr>
        <p:grpSpPr>
          <a:xfrm>
            <a:off x="461415" y="1139839"/>
            <a:ext cx="4489160" cy="4776952"/>
            <a:chOff x="3887661" y="1448312"/>
            <a:chExt cx="4489160" cy="4776952"/>
          </a:xfrm>
        </p:grpSpPr>
        <p:sp>
          <p:nvSpPr>
            <p:cNvPr id="187" name="Google Shape;187;p8"/>
            <p:cNvSpPr/>
            <p:nvPr/>
          </p:nvSpPr>
          <p:spPr>
            <a:xfrm>
              <a:off x="5836580" y="1704566"/>
              <a:ext cx="2540241" cy="4520698"/>
            </a:xfrm>
            <a:custGeom>
              <a:rect b="b" l="l" r="r" t="t"/>
              <a:pathLst>
                <a:path extrusionOk="0" h="14566" w="8184">
                  <a:moveTo>
                    <a:pt x="2137" y="0"/>
                  </a:moveTo>
                  <a:lnTo>
                    <a:pt x="2137" y="0"/>
                  </a:lnTo>
                  <a:cubicBezTo>
                    <a:pt x="4661" y="394"/>
                    <a:pt x="6822" y="2173"/>
                    <a:pt x="7641" y="4701"/>
                  </a:cubicBezTo>
                  <a:lnTo>
                    <a:pt x="7641" y="4701"/>
                  </a:lnTo>
                  <a:cubicBezTo>
                    <a:pt x="8183" y="6377"/>
                    <a:pt x="8085" y="8264"/>
                    <a:pt x="7217" y="9964"/>
                  </a:cubicBezTo>
                  <a:lnTo>
                    <a:pt x="7217" y="9964"/>
                  </a:lnTo>
                  <a:cubicBezTo>
                    <a:pt x="6151" y="12050"/>
                    <a:pt x="4108" y="13445"/>
                    <a:pt x="1788" y="13690"/>
                  </a:cubicBezTo>
                  <a:lnTo>
                    <a:pt x="1416" y="14565"/>
                  </a:lnTo>
                  <a:lnTo>
                    <a:pt x="0" y="11673"/>
                  </a:lnTo>
                  <a:lnTo>
                    <a:pt x="1416" y="8776"/>
                  </a:lnTo>
                  <a:lnTo>
                    <a:pt x="1769" y="9602"/>
                  </a:lnTo>
                  <a:lnTo>
                    <a:pt x="1769" y="9602"/>
                  </a:lnTo>
                  <a:cubicBezTo>
                    <a:pt x="2572" y="9400"/>
                    <a:pt x="3245" y="8866"/>
                    <a:pt x="3622" y="8127"/>
                  </a:cubicBezTo>
                  <a:lnTo>
                    <a:pt x="3622" y="8127"/>
                  </a:lnTo>
                  <a:cubicBezTo>
                    <a:pt x="3981" y="7424"/>
                    <a:pt x="4020" y="6638"/>
                    <a:pt x="3793" y="5937"/>
                  </a:cubicBezTo>
                  <a:lnTo>
                    <a:pt x="3793" y="5937"/>
                  </a:lnTo>
                  <a:cubicBezTo>
                    <a:pt x="3512" y="5067"/>
                    <a:pt x="2841" y="4412"/>
                    <a:pt x="2021" y="4122"/>
                  </a:cubicBezTo>
                  <a:lnTo>
                    <a:pt x="3088" y="1945"/>
                  </a:lnTo>
                  <a:lnTo>
                    <a:pt x="2137"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188" name="Google Shape;188;p8"/>
            <p:cNvSpPr/>
            <p:nvPr/>
          </p:nvSpPr>
          <p:spPr>
            <a:xfrm>
              <a:off x="3887661" y="1448312"/>
              <a:ext cx="2759227" cy="4556283"/>
            </a:xfrm>
            <a:custGeom>
              <a:rect b="b" l="l" r="r" t="t"/>
              <a:pathLst>
                <a:path extrusionOk="0" h="14678" w="8888">
                  <a:moveTo>
                    <a:pt x="6805" y="14677"/>
                  </a:moveTo>
                  <a:lnTo>
                    <a:pt x="6805" y="14677"/>
                  </a:lnTo>
                  <a:cubicBezTo>
                    <a:pt x="3999" y="14546"/>
                    <a:pt x="1448" y="12694"/>
                    <a:pt x="543" y="9897"/>
                  </a:cubicBezTo>
                  <a:lnTo>
                    <a:pt x="543" y="9897"/>
                  </a:lnTo>
                  <a:cubicBezTo>
                    <a:pt x="0" y="8220"/>
                    <a:pt x="99" y="6334"/>
                    <a:pt x="967" y="4635"/>
                  </a:cubicBezTo>
                  <a:lnTo>
                    <a:pt x="967" y="4635"/>
                  </a:lnTo>
                  <a:cubicBezTo>
                    <a:pt x="2147" y="2324"/>
                    <a:pt x="4505" y="876"/>
                    <a:pt x="7099" y="871"/>
                  </a:cubicBezTo>
                  <a:lnTo>
                    <a:pt x="7470" y="0"/>
                  </a:lnTo>
                  <a:lnTo>
                    <a:pt x="8887" y="2897"/>
                  </a:lnTo>
                  <a:lnTo>
                    <a:pt x="7470" y="5789"/>
                  </a:lnTo>
                  <a:lnTo>
                    <a:pt x="7098" y="4909"/>
                  </a:lnTo>
                  <a:lnTo>
                    <a:pt x="7098" y="4909"/>
                  </a:lnTo>
                  <a:cubicBezTo>
                    <a:pt x="6034" y="4917"/>
                    <a:pt x="5046" y="5523"/>
                    <a:pt x="4561" y="6471"/>
                  </a:cubicBezTo>
                  <a:lnTo>
                    <a:pt x="4561" y="6471"/>
                  </a:lnTo>
                  <a:cubicBezTo>
                    <a:pt x="4202" y="7173"/>
                    <a:pt x="4163" y="7959"/>
                    <a:pt x="4390" y="8661"/>
                  </a:cubicBezTo>
                  <a:lnTo>
                    <a:pt x="4390" y="8661"/>
                  </a:lnTo>
                  <a:cubicBezTo>
                    <a:pt x="4748" y="9767"/>
                    <a:pt x="5703" y="10495"/>
                    <a:pt x="6781" y="10617"/>
                  </a:cubicBezTo>
                  <a:lnTo>
                    <a:pt x="5799" y="12625"/>
                  </a:lnTo>
                  <a:lnTo>
                    <a:pt x="6805" y="14677"/>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Helvetica Neue"/>
                <a:ea typeface="Helvetica Neue"/>
                <a:cs typeface="Helvetica Neue"/>
                <a:sym typeface="Helvetica Neue"/>
              </a:endParaRPr>
            </a:p>
          </p:txBody>
        </p:sp>
        <p:sp>
          <p:nvSpPr>
            <p:cNvPr id="189" name="Google Shape;189;p8"/>
            <p:cNvSpPr txBox="1"/>
            <p:nvPr/>
          </p:nvSpPr>
          <p:spPr>
            <a:xfrm>
              <a:off x="5068321" y="2108662"/>
              <a:ext cx="1433406"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Helvetica Neue"/>
                  <a:ea typeface="Helvetica Neue"/>
                  <a:cs typeface="Helvetica Neue"/>
                  <a:sym typeface="Helvetica Neue"/>
                </a:rPr>
                <a:t>Diversity</a:t>
              </a:r>
              <a:endParaRPr/>
            </a:p>
          </p:txBody>
        </p:sp>
        <p:sp>
          <p:nvSpPr>
            <p:cNvPr id="190" name="Google Shape;190;p8"/>
            <p:cNvSpPr txBox="1"/>
            <p:nvPr/>
          </p:nvSpPr>
          <p:spPr>
            <a:xfrm>
              <a:off x="6025552" y="5041949"/>
              <a:ext cx="1480726" cy="52322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Helvetica Neue"/>
                  <a:ea typeface="Helvetica Neue"/>
                  <a:cs typeface="Helvetica Neue"/>
                  <a:sym typeface="Helvetica Neue"/>
                </a:rPr>
                <a:t>Inclusion</a:t>
              </a:r>
              <a:endParaRPr/>
            </a:p>
          </p:txBody>
        </p:sp>
        <p:sp>
          <p:nvSpPr>
            <p:cNvPr id="191" name="Google Shape;191;p8"/>
            <p:cNvSpPr txBox="1"/>
            <p:nvPr/>
          </p:nvSpPr>
          <p:spPr>
            <a:xfrm>
              <a:off x="3950283" y="3628631"/>
              <a:ext cx="1212465" cy="334707"/>
            </a:xfrm>
            <a:prstGeom prst="rect">
              <a:avLst/>
            </a:prstGeom>
            <a:noFill/>
            <a:ln>
              <a:noFill/>
            </a:ln>
          </p:spPr>
          <p:txBody>
            <a:bodyPr anchorCtr="0" anchor="ctr" bIns="45700" lIns="45700" spcFirstLastPara="1" rIns="45700" wrap="square" tIns="45700">
              <a:spAutoFit/>
            </a:bodyPr>
            <a:lstStyle/>
            <a:p>
              <a:pPr indent="0" lvl="0" marL="0" marR="0" rtl="0" algn="ctr">
                <a:lnSpc>
                  <a:spcPct val="97222"/>
                </a:lnSpc>
                <a:spcBef>
                  <a:spcPts val="0"/>
                </a:spcBef>
                <a:spcAft>
                  <a:spcPts val="0"/>
                </a:spcAft>
                <a:buClr>
                  <a:schemeClr val="lt1"/>
                </a:buClr>
                <a:buSzPts val="1800"/>
                <a:buFont typeface="Arial"/>
                <a:buNone/>
              </a:pPr>
              <a:r>
                <a:rPr b="1" lang="en-US" sz="1800">
                  <a:solidFill>
                    <a:schemeClr val="lt1"/>
                  </a:solidFill>
                  <a:latin typeface="Helvetica Neue"/>
                  <a:ea typeface="Helvetica Neue"/>
                  <a:cs typeface="Helvetica Neue"/>
                  <a:sym typeface="Helvetica Neue"/>
                </a:rPr>
                <a:t>Difference</a:t>
              </a:r>
              <a:endParaRPr/>
            </a:p>
          </p:txBody>
        </p:sp>
        <p:sp>
          <p:nvSpPr>
            <p:cNvPr id="192" name="Google Shape;192;p8"/>
            <p:cNvSpPr txBox="1"/>
            <p:nvPr/>
          </p:nvSpPr>
          <p:spPr>
            <a:xfrm>
              <a:off x="7081800" y="3555578"/>
              <a:ext cx="1212465" cy="851772"/>
            </a:xfrm>
            <a:prstGeom prst="rect">
              <a:avLst/>
            </a:prstGeom>
            <a:noFill/>
            <a:ln>
              <a:noFill/>
            </a:ln>
          </p:spPr>
          <p:txBody>
            <a:bodyPr anchorCtr="0" anchor="ctr" bIns="45700" lIns="45700" spcFirstLastPara="1" rIns="45700" wrap="square" tIns="45700">
              <a:spAutoFit/>
            </a:bodyPr>
            <a:lstStyle/>
            <a:p>
              <a:pPr indent="0" lvl="0" marL="0" marR="0" rtl="0" algn="ctr">
                <a:lnSpc>
                  <a:spcPct val="97222"/>
                </a:lnSpc>
                <a:spcBef>
                  <a:spcPts val="0"/>
                </a:spcBef>
                <a:spcAft>
                  <a:spcPts val="0"/>
                </a:spcAft>
                <a:buClr>
                  <a:schemeClr val="lt1"/>
                </a:buClr>
                <a:buSzPts val="1800"/>
                <a:buFont typeface="Arial"/>
                <a:buNone/>
              </a:pPr>
              <a:r>
                <a:rPr b="1" lang="en-US" sz="1800">
                  <a:solidFill>
                    <a:schemeClr val="lt1"/>
                  </a:solidFill>
                  <a:latin typeface="Helvetica Neue"/>
                  <a:ea typeface="Helvetica Neue"/>
                  <a:cs typeface="Helvetica Neue"/>
                  <a:sym typeface="Helvetica Neue"/>
                </a:rPr>
                <a:t>Sense of Belonging</a:t>
              </a:r>
              <a:endParaRPr/>
            </a:p>
            <a:p>
              <a:pPr indent="0" lvl="0" marL="0" marR="0" rtl="0" algn="ctr">
                <a:lnSpc>
                  <a:spcPct val="97222"/>
                </a:lnSpc>
                <a:spcBef>
                  <a:spcPts val="360"/>
                </a:spcBef>
                <a:spcAft>
                  <a:spcPts val="0"/>
                </a:spcAft>
                <a:buClr>
                  <a:schemeClr val="dk2"/>
                </a:buClr>
                <a:buSzPts val="1800"/>
                <a:buFont typeface="Arial"/>
                <a:buNone/>
              </a:pPr>
              <a:r>
                <a:t/>
              </a:r>
              <a:endParaRPr b="1" sz="1800">
                <a:solidFill>
                  <a:schemeClr val="lt1"/>
                </a:solidFill>
                <a:latin typeface="Helvetica Neue"/>
                <a:ea typeface="Helvetica Neue"/>
                <a:cs typeface="Helvetica Neue"/>
                <a:sym typeface="Helvetica Neue"/>
              </a:endParaRPr>
            </a:p>
          </p:txBody>
        </p:sp>
      </p:grpSp>
      <p:sp>
        <p:nvSpPr>
          <p:cNvPr id="193" name="Google Shape;193;p8"/>
          <p:cNvSpPr txBox="1"/>
          <p:nvPr/>
        </p:nvSpPr>
        <p:spPr>
          <a:xfrm>
            <a:off x="5302931" y="1252506"/>
            <a:ext cx="6572682" cy="526297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venir"/>
                <a:ea typeface="Avenir"/>
                <a:cs typeface="Avenir"/>
                <a:sym typeface="Avenir"/>
              </a:rPr>
              <a:t>Establish inclusive systems to increase and retain the diversity of the research team (e.g., admissions, hiring, evaluation). </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Avenir"/>
              <a:ea typeface="Avenir"/>
              <a:cs typeface="Avenir"/>
              <a:sym typeface="Aveni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venir"/>
                <a:ea typeface="Avenir"/>
                <a:cs typeface="Avenir"/>
                <a:sym typeface="Avenir"/>
              </a:rPr>
              <a:t>Build capacity for inclusive interactions and behaviors among team members.</a:t>
            </a:r>
            <a:endParaRPr/>
          </a:p>
          <a:p>
            <a:pPr indent="0" lvl="0" marL="0" marR="0" rtl="0" algn="l">
              <a:spcBef>
                <a:spcPts val="0"/>
              </a:spcBef>
              <a:spcAft>
                <a:spcPts val="0"/>
              </a:spcAft>
              <a:buNone/>
            </a:pPr>
            <a:r>
              <a:rPr lang="en-US" sz="2400">
                <a:solidFill>
                  <a:schemeClr val="dk1"/>
                </a:solidFill>
                <a:latin typeface="Avenir"/>
                <a:ea typeface="Avenir"/>
                <a:cs typeface="Avenir"/>
                <a:sym typeface="Avenir"/>
              </a:rPr>
              <a:t> </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Avenir"/>
                <a:ea typeface="Avenir"/>
                <a:cs typeface="Avenir"/>
                <a:sym typeface="Avenir"/>
              </a:rPr>
              <a:t>Plan for the collaborative and interpersonal aspects of the research as well as the scientific and technical aspects:</a:t>
            </a:r>
            <a:endParaRPr/>
          </a:p>
          <a:p>
            <a:pPr indent="-342900" lvl="1" marL="800100" marR="0" rtl="0" algn="l">
              <a:spcBef>
                <a:spcPts val="0"/>
              </a:spcBef>
              <a:spcAft>
                <a:spcPts val="0"/>
              </a:spcAft>
              <a:buClr>
                <a:schemeClr val="dk1"/>
              </a:buClr>
              <a:buSzPts val="1200"/>
              <a:buFont typeface="Courier New"/>
              <a:buChar char="o"/>
            </a:pPr>
            <a:r>
              <a:rPr b="0" i="0" lang="en-US" sz="2400" u="none" cap="none" strike="noStrike">
                <a:solidFill>
                  <a:schemeClr val="dk1"/>
                </a:solidFill>
                <a:latin typeface="Avenir"/>
                <a:ea typeface="Avenir"/>
                <a:cs typeface="Avenir"/>
                <a:sym typeface="Avenir"/>
              </a:rPr>
              <a:t>Decision-making</a:t>
            </a:r>
            <a:endParaRPr/>
          </a:p>
          <a:p>
            <a:pPr indent="-342900" lvl="1" marL="800100" marR="0" rtl="0" algn="l">
              <a:spcBef>
                <a:spcPts val="0"/>
              </a:spcBef>
              <a:spcAft>
                <a:spcPts val="0"/>
              </a:spcAft>
              <a:buClr>
                <a:schemeClr val="dk1"/>
              </a:buClr>
              <a:buSzPts val="1200"/>
              <a:buFont typeface="Courier New"/>
              <a:buChar char="o"/>
            </a:pPr>
            <a:r>
              <a:rPr b="0" i="0" lang="en-US" sz="2400" u="none" cap="none" strike="noStrike">
                <a:solidFill>
                  <a:schemeClr val="dk1"/>
                </a:solidFill>
                <a:latin typeface="Avenir"/>
                <a:ea typeface="Avenir"/>
                <a:cs typeface="Avenir"/>
                <a:sym typeface="Avenir"/>
              </a:rPr>
              <a:t>Conflict resolution</a:t>
            </a:r>
            <a:endParaRPr/>
          </a:p>
          <a:p>
            <a:pPr indent="-342900" lvl="1" marL="800100" marR="0" rtl="0" algn="l">
              <a:spcBef>
                <a:spcPts val="0"/>
              </a:spcBef>
              <a:spcAft>
                <a:spcPts val="0"/>
              </a:spcAft>
              <a:buClr>
                <a:schemeClr val="dk1"/>
              </a:buClr>
              <a:buSzPts val="1200"/>
              <a:buFont typeface="Courier New"/>
              <a:buChar char="o"/>
            </a:pPr>
            <a:r>
              <a:rPr b="0" i="0" lang="en-US" sz="2400" u="none" cap="none" strike="noStrike">
                <a:solidFill>
                  <a:schemeClr val="dk1"/>
                </a:solidFill>
                <a:latin typeface="Avenir"/>
                <a:ea typeface="Avenir"/>
                <a:cs typeface="Avenir"/>
                <a:sym typeface="Avenir"/>
              </a:rPr>
              <a:t>Providing and receiving feedback</a:t>
            </a:r>
            <a:endParaRPr/>
          </a:p>
          <a:p>
            <a:pPr indent="-342900" lvl="1" marL="800100" marR="0" rtl="0" algn="l">
              <a:spcBef>
                <a:spcPts val="0"/>
              </a:spcBef>
              <a:spcAft>
                <a:spcPts val="0"/>
              </a:spcAft>
              <a:buClr>
                <a:schemeClr val="dk1"/>
              </a:buClr>
              <a:buSzPts val="1200"/>
              <a:buFont typeface="Courier New"/>
              <a:buChar char="o"/>
            </a:pPr>
            <a:r>
              <a:rPr b="0" i="0" lang="en-US" sz="2400" u="none" cap="none" strike="noStrike">
                <a:solidFill>
                  <a:schemeClr val="dk1"/>
                </a:solidFill>
                <a:latin typeface="Avenir"/>
                <a:ea typeface="Avenir"/>
                <a:cs typeface="Avenir"/>
                <a:sym typeface="Avenir"/>
              </a:rPr>
              <a:t>Team development and cohesion</a:t>
            </a:r>
            <a:endParaRPr/>
          </a:p>
        </p:txBody>
      </p:sp>
      <p:sp>
        <p:nvSpPr>
          <p:cNvPr id="194" name="Google Shape;194;p8"/>
          <p:cNvSpPr/>
          <p:nvPr/>
        </p:nvSpPr>
        <p:spPr>
          <a:xfrm>
            <a:off x="25067" y="5885126"/>
            <a:ext cx="5521153" cy="676724"/>
          </a:xfrm>
          <a:prstGeom prst="rect">
            <a:avLst/>
          </a:prstGeom>
          <a:noFill/>
          <a:ln>
            <a:noFill/>
          </a:ln>
        </p:spPr>
        <p:txBody>
          <a:bodyPr anchorCtr="0" anchor="t" bIns="45700" lIns="91425" spcFirstLastPara="1" rIns="91425" wrap="square" tIns="45700">
            <a:spAutoFit/>
          </a:bodyPr>
          <a:lstStyle/>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Sources: 	NASEM.  (2015). </a:t>
            </a:r>
            <a:r>
              <a:rPr i="1" lang="en-US" sz="1266">
                <a:solidFill>
                  <a:srgbClr val="000000"/>
                </a:solidFill>
                <a:latin typeface="Helvetica Neue"/>
                <a:ea typeface="Helvetica Neue"/>
                <a:cs typeface="Helvetica Neue"/>
                <a:sym typeface="Helvetica Neue"/>
              </a:rPr>
              <a:t>Enhancing the effectiveness of team science.</a:t>
            </a:r>
            <a:endParaRPr/>
          </a:p>
          <a:p>
            <a:pPr indent="-688678" lvl="0" marL="688678" marR="0" rtl="0" algn="l">
              <a:spcBef>
                <a:spcPts val="0"/>
              </a:spcBef>
              <a:spcAft>
                <a:spcPts val="0"/>
              </a:spcAft>
              <a:buNone/>
            </a:pPr>
            <a:r>
              <a:rPr lang="en-US" sz="1266">
                <a:solidFill>
                  <a:srgbClr val="000000"/>
                </a:solidFill>
                <a:latin typeface="Helvetica Neue"/>
                <a:ea typeface="Helvetica Neue"/>
                <a:cs typeface="Helvetica Neue"/>
                <a:sym typeface="Helvetica Neue"/>
              </a:rPr>
              <a:t>	R. Tulshyan (2022). </a:t>
            </a:r>
            <a:r>
              <a:rPr i="1" lang="en-US" sz="1266">
                <a:solidFill>
                  <a:srgbClr val="000000"/>
                </a:solidFill>
                <a:latin typeface="Helvetica Neue"/>
                <a:ea typeface="Helvetica Neue"/>
                <a:cs typeface="Helvetica Neue"/>
                <a:sym typeface="Helvetica Neue"/>
              </a:rPr>
              <a:t>Inclusion on purpose.</a:t>
            </a:r>
            <a:endParaRPr/>
          </a:p>
          <a:p>
            <a:pPr indent="-688678" lvl="0" marL="688678" marR="0" rtl="0" algn="l">
              <a:spcBef>
                <a:spcPts val="0"/>
              </a:spcBef>
              <a:spcAft>
                <a:spcPts val="0"/>
              </a:spcAft>
              <a:buNone/>
            </a:pPr>
            <a:r>
              <a:rPr i="1" lang="en-US" sz="1266">
                <a:solidFill>
                  <a:srgbClr val="000000"/>
                </a:solidFill>
                <a:latin typeface="Helvetica Neue"/>
                <a:ea typeface="Helvetica Neue"/>
                <a:cs typeface="Helvetica Neue"/>
                <a:sym typeface="Helvetica Neue"/>
              </a:rPr>
              <a:t>	</a:t>
            </a:r>
            <a:r>
              <a:rPr lang="en-US" sz="1266">
                <a:solidFill>
                  <a:srgbClr val="000000"/>
                </a:solidFill>
                <a:latin typeface="Helvetica Neue"/>
                <a:ea typeface="Helvetica Neue"/>
                <a:cs typeface="Helvetica Neue"/>
                <a:sym typeface="Helvetica Neue"/>
              </a:rPr>
              <a:t>F. Dobbins &amp; A. Kalev (2022). </a:t>
            </a:r>
            <a:r>
              <a:rPr i="1" lang="en-US" sz="1266">
                <a:solidFill>
                  <a:srgbClr val="000000"/>
                </a:solidFill>
                <a:latin typeface="Helvetica Neue"/>
                <a:ea typeface="Helvetica Neue"/>
                <a:cs typeface="Helvetica Neue"/>
                <a:sym typeface="Helvetica Neue"/>
              </a:rPr>
              <a:t>Getting to diversity: What works and what doesn’t.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9"/>
          <p:cNvSpPr txBox="1"/>
          <p:nvPr/>
        </p:nvSpPr>
        <p:spPr>
          <a:xfrm>
            <a:off x="8815830" y="1072684"/>
            <a:ext cx="2492025"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venir"/>
                <a:ea typeface="Avenir"/>
                <a:cs typeface="Avenir"/>
                <a:sym typeface="Avenir"/>
              </a:rPr>
              <a:t>Academic Parent</a:t>
            </a:r>
            <a:endParaRPr/>
          </a:p>
          <a:p>
            <a:pPr indent="0" lvl="0" marL="0" marR="0" rtl="0" algn="r">
              <a:spcBef>
                <a:spcPts val="0"/>
              </a:spcBef>
              <a:spcAft>
                <a:spcPts val="0"/>
              </a:spcAft>
              <a:buNone/>
            </a:pPr>
            <a:r>
              <a:rPr lang="en-US" sz="1800">
                <a:solidFill>
                  <a:schemeClr val="dk1"/>
                </a:solidFill>
                <a:latin typeface="Avenir"/>
                <a:ea typeface="Avenir"/>
                <a:cs typeface="Avenir"/>
                <a:sym typeface="Avenir"/>
              </a:rPr>
              <a:t>(Mission PI)</a:t>
            </a:r>
            <a:endParaRPr/>
          </a:p>
        </p:txBody>
      </p:sp>
      <p:sp>
        <p:nvSpPr>
          <p:cNvPr id="200" name="Google Shape;200;p9"/>
          <p:cNvSpPr txBox="1"/>
          <p:nvPr/>
        </p:nvSpPr>
        <p:spPr>
          <a:xfrm>
            <a:off x="8791982" y="1874220"/>
            <a:ext cx="2492024"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venir"/>
                <a:ea typeface="Avenir"/>
                <a:cs typeface="Avenir"/>
                <a:sym typeface="Avenir"/>
              </a:rPr>
              <a:t>Children</a:t>
            </a:r>
            <a:endParaRPr/>
          </a:p>
          <a:p>
            <a:pPr indent="0" lvl="0" marL="0" marR="0" rtl="0" algn="r">
              <a:spcBef>
                <a:spcPts val="0"/>
              </a:spcBef>
              <a:spcAft>
                <a:spcPts val="0"/>
              </a:spcAft>
              <a:buNone/>
            </a:pPr>
            <a:r>
              <a:rPr lang="en-US" sz="1800">
                <a:solidFill>
                  <a:schemeClr val="dk1"/>
                </a:solidFill>
                <a:latin typeface="Avenir"/>
                <a:ea typeface="Avenir"/>
                <a:cs typeface="Avenir"/>
                <a:sym typeface="Avenir"/>
              </a:rPr>
              <a:t>(Mission PI)</a:t>
            </a:r>
            <a:endParaRPr/>
          </a:p>
        </p:txBody>
      </p:sp>
      <p:sp>
        <p:nvSpPr>
          <p:cNvPr id="201" name="Google Shape;201;p9"/>
          <p:cNvSpPr txBox="1"/>
          <p:nvPr/>
        </p:nvSpPr>
        <p:spPr>
          <a:xfrm>
            <a:off x="9656095" y="3161367"/>
            <a:ext cx="168365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Avenir"/>
                <a:ea typeface="Avenir"/>
                <a:cs typeface="Avenir"/>
                <a:sym typeface="Avenir"/>
              </a:rPr>
              <a:t>Grandchildren</a:t>
            </a:r>
            <a:endParaRPr/>
          </a:p>
        </p:txBody>
      </p:sp>
      <p:sp>
        <p:nvSpPr>
          <p:cNvPr id="202" name="Google Shape;202;p9"/>
          <p:cNvSpPr txBox="1"/>
          <p:nvPr/>
        </p:nvSpPr>
        <p:spPr>
          <a:xfrm>
            <a:off x="124231" y="2660739"/>
            <a:ext cx="5534529" cy="3832718"/>
          </a:xfrm>
          <a:prstGeom prst="rect">
            <a:avLst/>
          </a:prstGeom>
          <a:noFill/>
          <a:ln>
            <a:noFill/>
          </a:ln>
        </p:spPr>
        <p:txBody>
          <a:bodyPr anchorCtr="0" anchor="t" bIns="32125" lIns="64275" spcFirstLastPara="1" rIns="64275" wrap="square" tIns="32125">
            <a:normAutofit fontScale="92500" lnSpcReduction="20000"/>
          </a:bodyPr>
          <a:lstStyle/>
          <a:p>
            <a:pPr indent="0" lvl="0" marL="133361" marR="0" rtl="0" algn="l">
              <a:lnSpc>
                <a:spcPct val="100000"/>
              </a:lnSpc>
              <a:spcBef>
                <a:spcPts val="1067"/>
              </a:spcBef>
              <a:spcAft>
                <a:spcPts val="0"/>
              </a:spcAft>
              <a:buClr>
                <a:schemeClr val="dk1"/>
              </a:buClr>
              <a:buSzPct val="134549"/>
              <a:buFont typeface="Arial"/>
              <a:buNone/>
            </a:pPr>
            <a:r>
              <a:rPr b="1" i="0" lang="en-US" sz="2400" u="none" cap="none" strike="noStrike">
                <a:solidFill>
                  <a:schemeClr val="dk1"/>
                </a:solidFill>
                <a:latin typeface="Avenir"/>
                <a:ea typeface="Avenir"/>
                <a:cs typeface="Avenir"/>
                <a:sym typeface="Avenir"/>
              </a:rPr>
              <a:t>Homophily is common in research collaboration.</a:t>
            </a:r>
            <a:endParaRPr/>
          </a:p>
          <a:p>
            <a:pPr indent="-321456" lvl="1" marL="776275" marR="0" rtl="0" algn="l">
              <a:lnSpc>
                <a:spcPct val="100000"/>
              </a:lnSpc>
              <a:spcBef>
                <a:spcPts val="2220"/>
              </a:spcBef>
              <a:spcAft>
                <a:spcPts val="0"/>
              </a:spcAft>
              <a:buClr>
                <a:schemeClr val="dk1"/>
              </a:buClr>
              <a:buSzPct val="161459"/>
              <a:buFont typeface="Arial"/>
              <a:buChar char="•"/>
            </a:pPr>
            <a:r>
              <a:rPr b="1" i="0" lang="en-US" sz="2000" u="none" cap="none" strike="noStrike">
                <a:solidFill>
                  <a:schemeClr val="dk1"/>
                </a:solidFill>
                <a:latin typeface="Avenir"/>
                <a:ea typeface="Avenir"/>
                <a:cs typeface="Avenir"/>
                <a:sym typeface="Avenir"/>
              </a:rPr>
              <a:t>Academic pedigree and genealogy shape primary collaborative units.</a:t>
            </a:r>
            <a:endParaRPr/>
          </a:p>
          <a:p>
            <a:pPr indent="-321456" lvl="1" marL="776275" marR="0" rtl="0" algn="l">
              <a:lnSpc>
                <a:spcPct val="100000"/>
              </a:lnSpc>
              <a:spcBef>
                <a:spcPts val="2220"/>
              </a:spcBef>
              <a:spcAft>
                <a:spcPts val="0"/>
              </a:spcAft>
              <a:buClr>
                <a:schemeClr val="dk1"/>
              </a:buClr>
              <a:buSzPct val="161459"/>
              <a:buFont typeface="Arial"/>
              <a:buChar char="•"/>
            </a:pPr>
            <a:r>
              <a:rPr b="1" i="0" lang="en-US" sz="2000" u="none" cap="none" strike="noStrike">
                <a:solidFill>
                  <a:schemeClr val="dk1"/>
                </a:solidFill>
                <a:latin typeface="Avenir"/>
                <a:ea typeface="Avenir"/>
                <a:cs typeface="Avenir"/>
                <a:sym typeface="Avenir"/>
              </a:rPr>
              <a:t>Areas of expertise structure teams and lead to bridging ties.</a:t>
            </a:r>
            <a:endParaRPr/>
          </a:p>
          <a:p>
            <a:pPr indent="-321456" lvl="1" marL="776275" marR="0" rtl="0" algn="l">
              <a:lnSpc>
                <a:spcPct val="100000"/>
              </a:lnSpc>
              <a:spcBef>
                <a:spcPts val="2220"/>
              </a:spcBef>
              <a:spcAft>
                <a:spcPts val="0"/>
              </a:spcAft>
              <a:buClr>
                <a:schemeClr val="dk1"/>
              </a:buClr>
              <a:buSzPct val="161459"/>
              <a:buFont typeface="Arial"/>
              <a:buChar char="•"/>
            </a:pPr>
            <a:r>
              <a:rPr b="1" i="0" lang="en-US" sz="2000" u="none" cap="none" strike="noStrike">
                <a:solidFill>
                  <a:schemeClr val="dk1"/>
                </a:solidFill>
                <a:latin typeface="Avenir"/>
                <a:ea typeface="Avenir"/>
                <a:cs typeface="Avenir"/>
                <a:sym typeface="Avenir"/>
              </a:rPr>
              <a:t>Familiarity, particularly when formed on other funded projects, can increase network closure.</a:t>
            </a:r>
            <a:endParaRPr/>
          </a:p>
          <a:p>
            <a:pPr indent="-321456" lvl="1" marL="776275" marR="0" rtl="0" algn="l">
              <a:lnSpc>
                <a:spcPct val="100000"/>
              </a:lnSpc>
              <a:spcBef>
                <a:spcPts val="2220"/>
              </a:spcBef>
              <a:spcAft>
                <a:spcPts val="0"/>
              </a:spcAft>
              <a:buClr>
                <a:schemeClr val="dk1"/>
              </a:buClr>
              <a:buSzPct val="161459"/>
              <a:buFont typeface="Arial"/>
              <a:buChar char="•"/>
            </a:pPr>
            <a:r>
              <a:rPr b="1" i="0" lang="en-US" sz="2000" u="none" cap="none" strike="noStrike">
                <a:solidFill>
                  <a:schemeClr val="dk1"/>
                </a:solidFill>
                <a:latin typeface="Avenir"/>
                <a:ea typeface="Avenir"/>
                <a:cs typeface="Avenir"/>
                <a:sym typeface="Avenir"/>
              </a:rPr>
              <a:t>There is also evidence of gender disparities in access to research networks.</a:t>
            </a:r>
            <a:endParaRPr/>
          </a:p>
          <a:p>
            <a:pPr indent="-131782" lvl="0" marL="454818" marR="0" rtl="0" algn="l">
              <a:lnSpc>
                <a:spcPct val="90000"/>
              </a:lnSpc>
              <a:spcBef>
                <a:spcPts val="2754"/>
              </a:spcBef>
              <a:spcAft>
                <a:spcPts val="0"/>
              </a:spcAft>
              <a:buClr>
                <a:schemeClr val="dk1"/>
              </a:buClr>
              <a:buSzPct val="161459"/>
              <a:buFont typeface="Arial"/>
              <a:buNone/>
            </a:pPr>
            <a:r>
              <a:t/>
            </a:r>
            <a:endParaRPr b="1" i="0" sz="2000" u="none" cap="none" strike="noStrike">
              <a:solidFill>
                <a:schemeClr val="dk1"/>
              </a:solidFill>
              <a:latin typeface="Avenir"/>
              <a:ea typeface="Avenir"/>
              <a:cs typeface="Avenir"/>
              <a:sym typeface="Avenir"/>
            </a:endParaRPr>
          </a:p>
          <a:p>
            <a:pPr indent="-38089" lvl="0" marL="171450" marR="0" rtl="0" algn="l">
              <a:lnSpc>
                <a:spcPct val="90000"/>
              </a:lnSpc>
              <a:spcBef>
                <a:spcPts val="1067"/>
              </a:spcBef>
              <a:spcAft>
                <a:spcPts val="0"/>
              </a:spcAft>
              <a:buClr>
                <a:schemeClr val="dk1"/>
              </a:buClr>
              <a:buSzPct val="161459"/>
              <a:buFont typeface="Arial"/>
              <a:buNone/>
            </a:pPr>
            <a:r>
              <a:t/>
            </a:r>
            <a:endParaRPr b="1" i="0" sz="2000" u="none" cap="none" strike="noStrike">
              <a:solidFill>
                <a:schemeClr val="dk1"/>
              </a:solidFill>
              <a:latin typeface="Avenir"/>
              <a:ea typeface="Avenir"/>
              <a:cs typeface="Avenir"/>
              <a:sym typeface="Avenir"/>
            </a:endParaRPr>
          </a:p>
        </p:txBody>
      </p:sp>
      <p:sp>
        <p:nvSpPr>
          <p:cNvPr id="203" name="Google Shape;203;p9"/>
          <p:cNvSpPr txBox="1"/>
          <p:nvPr>
            <p:ph idx="12" type="sldNum"/>
          </p:nvPr>
        </p:nvSpPr>
        <p:spPr>
          <a:xfrm>
            <a:off x="9898739" y="134216"/>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900"/>
              <a:buFont typeface="Avenir"/>
              <a:buNone/>
            </a:pPr>
            <a:fld id="{00000000-1234-1234-1234-123412341234}" type="slidenum">
              <a:rPr lang="en-US"/>
              <a:t>‹#›</a:t>
            </a:fld>
            <a:endParaRPr/>
          </a:p>
        </p:txBody>
      </p:sp>
      <p:sp>
        <p:nvSpPr>
          <p:cNvPr id="204" name="Google Shape;204;p9"/>
          <p:cNvSpPr txBox="1"/>
          <p:nvPr>
            <p:ph type="title"/>
          </p:nvPr>
        </p:nvSpPr>
        <p:spPr>
          <a:xfrm>
            <a:off x="550498" y="278413"/>
            <a:ext cx="9212213" cy="6962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Helvetica Neue"/>
              <a:buNone/>
            </a:pPr>
            <a:r>
              <a:rPr lang="en-US">
                <a:latin typeface="Helvetica Neue"/>
                <a:ea typeface="Helvetica Neue"/>
                <a:cs typeface="Helvetica Neue"/>
                <a:sym typeface="Helvetica Neue"/>
              </a:rPr>
              <a:t>Barriers to Diverse and Inclusive Systems: Homophily</a:t>
            </a:r>
            <a:endParaRPr/>
          </a:p>
        </p:txBody>
      </p:sp>
      <p:grpSp>
        <p:nvGrpSpPr>
          <p:cNvPr id="205" name="Google Shape;205;p9"/>
          <p:cNvGrpSpPr/>
          <p:nvPr/>
        </p:nvGrpSpPr>
        <p:grpSpPr>
          <a:xfrm>
            <a:off x="4236980" y="1041163"/>
            <a:ext cx="6594413" cy="4979071"/>
            <a:chOff x="3545077" y="2466527"/>
            <a:chExt cx="7430636" cy="5640349"/>
          </a:xfrm>
        </p:grpSpPr>
        <p:grpSp>
          <p:nvGrpSpPr>
            <p:cNvPr id="206" name="Google Shape;206;p9"/>
            <p:cNvGrpSpPr/>
            <p:nvPr/>
          </p:nvGrpSpPr>
          <p:grpSpPr>
            <a:xfrm>
              <a:off x="5816601" y="2466527"/>
              <a:ext cx="914400" cy="914400"/>
              <a:chOff x="1728467" y="2475187"/>
              <a:chExt cx="1156622" cy="1152144"/>
            </a:xfrm>
          </p:grpSpPr>
          <p:sp>
            <p:nvSpPr>
              <p:cNvPr id="207" name="Google Shape;207;p9"/>
              <p:cNvSpPr/>
              <p:nvPr/>
            </p:nvSpPr>
            <p:spPr>
              <a:xfrm>
                <a:off x="1728467" y="2475187"/>
                <a:ext cx="1156622" cy="1150883"/>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08" name="Google Shape;208;p9"/>
              <p:cNvSpPr/>
              <p:nvPr/>
            </p:nvSpPr>
            <p:spPr>
              <a:xfrm>
                <a:off x="1732945" y="2475187"/>
                <a:ext cx="1152144" cy="1152144"/>
              </a:xfrm>
              <a:prstGeom prst="pie">
                <a:avLst>
                  <a:gd fmla="val 5353595" name="adj1"/>
                  <a:gd fmla="val 16200000" name="adj2"/>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grpSp>
          <p:nvGrpSpPr>
            <p:cNvPr id="209" name="Google Shape;209;p9"/>
            <p:cNvGrpSpPr/>
            <p:nvPr/>
          </p:nvGrpSpPr>
          <p:grpSpPr>
            <a:xfrm>
              <a:off x="3545077" y="3118170"/>
              <a:ext cx="914400" cy="914400"/>
              <a:chOff x="1728467" y="2475187"/>
              <a:chExt cx="1156622" cy="1152144"/>
            </a:xfrm>
          </p:grpSpPr>
          <p:sp>
            <p:nvSpPr>
              <p:cNvPr id="210" name="Google Shape;210;p9"/>
              <p:cNvSpPr/>
              <p:nvPr/>
            </p:nvSpPr>
            <p:spPr>
              <a:xfrm>
                <a:off x="1728467" y="2475187"/>
                <a:ext cx="1156622" cy="1150883"/>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11" name="Google Shape;211;p9"/>
              <p:cNvSpPr/>
              <p:nvPr/>
            </p:nvSpPr>
            <p:spPr>
              <a:xfrm>
                <a:off x="1732945" y="2475187"/>
                <a:ext cx="1152144" cy="1152144"/>
              </a:xfrm>
              <a:prstGeom prst="pie">
                <a:avLst>
                  <a:gd fmla="val 5353595" name="adj1"/>
                  <a:gd fmla="val 16200000" name="adj2"/>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grpSp>
          <p:nvGrpSpPr>
            <p:cNvPr id="212" name="Google Shape;212;p9"/>
            <p:cNvGrpSpPr/>
            <p:nvPr/>
          </p:nvGrpSpPr>
          <p:grpSpPr>
            <a:xfrm>
              <a:off x="8088125" y="3155206"/>
              <a:ext cx="914400" cy="914400"/>
              <a:chOff x="1728467" y="2475187"/>
              <a:chExt cx="1156622" cy="1152144"/>
            </a:xfrm>
          </p:grpSpPr>
          <p:sp>
            <p:nvSpPr>
              <p:cNvPr id="213" name="Google Shape;213;p9"/>
              <p:cNvSpPr/>
              <p:nvPr/>
            </p:nvSpPr>
            <p:spPr>
              <a:xfrm>
                <a:off x="1728467" y="2475187"/>
                <a:ext cx="1156622" cy="1150883"/>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14" name="Google Shape;214;p9"/>
              <p:cNvSpPr/>
              <p:nvPr/>
            </p:nvSpPr>
            <p:spPr>
              <a:xfrm>
                <a:off x="1732945" y="2475187"/>
                <a:ext cx="1152144" cy="1152144"/>
              </a:xfrm>
              <a:prstGeom prst="pie">
                <a:avLst>
                  <a:gd fmla="val 5353595" name="adj1"/>
                  <a:gd fmla="val 16200000" name="adj2"/>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sp>
          <p:nvSpPr>
            <p:cNvPr id="215" name="Google Shape;215;p9"/>
            <p:cNvSpPr/>
            <p:nvPr/>
          </p:nvSpPr>
          <p:spPr>
            <a:xfrm>
              <a:off x="6403713" y="5922327"/>
              <a:ext cx="914400" cy="913399"/>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16" name="Google Shape;216;p9"/>
            <p:cNvSpPr/>
            <p:nvPr/>
          </p:nvSpPr>
          <p:spPr>
            <a:xfrm>
              <a:off x="10061313" y="5921326"/>
              <a:ext cx="914400" cy="913399"/>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17" name="Google Shape;217;p9"/>
            <p:cNvSpPr/>
            <p:nvPr/>
          </p:nvSpPr>
          <p:spPr>
            <a:xfrm>
              <a:off x="10064853" y="5921326"/>
              <a:ext cx="910860" cy="914400"/>
            </a:xfrm>
            <a:prstGeom prst="pie">
              <a:avLst>
                <a:gd fmla="val 5353595" name="adj1"/>
                <a:gd fmla="val 16200000" name="adj2"/>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nvGrpSpPr>
            <p:cNvPr id="218" name="Google Shape;218;p9"/>
            <p:cNvGrpSpPr/>
            <p:nvPr/>
          </p:nvGrpSpPr>
          <p:grpSpPr>
            <a:xfrm>
              <a:off x="7318113" y="7192476"/>
              <a:ext cx="914400" cy="914400"/>
              <a:chOff x="1728467" y="2475187"/>
              <a:chExt cx="1156622" cy="1152144"/>
            </a:xfrm>
          </p:grpSpPr>
          <p:sp>
            <p:nvSpPr>
              <p:cNvPr id="219" name="Google Shape;219;p9"/>
              <p:cNvSpPr/>
              <p:nvPr/>
            </p:nvSpPr>
            <p:spPr>
              <a:xfrm>
                <a:off x="1728467" y="2475187"/>
                <a:ext cx="1156622" cy="1150883"/>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20" name="Google Shape;220;p9"/>
              <p:cNvSpPr/>
              <p:nvPr/>
            </p:nvSpPr>
            <p:spPr>
              <a:xfrm>
                <a:off x="1732945" y="2475187"/>
                <a:ext cx="1152144" cy="1152144"/>
              </a:xfrm>
              <a:prstGeom prst="pie">
                <a:avLst>
                  <a:gd fmla="val 5353595" name="adj1"/>
                  <a:gd fmla="val 16200000" name="adj2"/>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grpSp>
          <p:nvGrpSpPr>
            <p:cNvPr id="221" name="Google Shape;221;p9"/>
            <p:cNvGrpSpPr/>
            <p:nvPr/>
          </p:nvGrpSpPr>
          <p:grpSpPr>
            <a:xfrm>
              <a:off x="9146913" y="7192476"/>
              <a:ext cx="914400" cy="914400"/>
              <a:chOff x="1728467" y="2475187"/>
              <a:chExt cx="1156622" cy="1152144"/>
            </a:xfrm>
          </p:grpSpPr>
          <p:sp>
            <p:nvSpPr>
              <p:cNvPr id="222" name="Google Shape;222;p9"/>
              <p:cNvSpPr/>
              <p:nvPr/>
            </p:nvSpPr>
            <p:spPr>
              <a:xfrm>
                <a:off x="1728467" y="2475187"/>
                <a:ext cx="1156622" cy="1150883"/>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23" name="Google Shape;223;p9"/>
              <p:cNvSpPr/>
              <p:nvPr/>
            </p:nvSpPr>
            <p:spPr>
              <a:xfrm>
                <a:off x="1732945" y="2475187"/>
                <a:ext cx="1152144" cy="1152144"/>
              </a:xfrm>
              <a:prstGeom prst="pie">
                <a:avLst>
                  <a:gd fmla="val 5353595" name="adj1"/>
                  <a:gd fmla="val 16200000" name="adj2"/>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cxnSp>
          <p:nvCxnSpPr>
            <p:cNvPr id="224" name="Google Shape;224;p9"/>
            <p:cNvCxnSpPr>
              <a:stCxn id="208" idx="2"/>
              <a:endCxn id="210" idx="6"/>
            </p:cNvCxnSpPr>
            <p:nvPr/>
          </p:nvCxnSpPr>
          <p:spPr>
            <a:xfrm flipH="1">
              <a:off x="4459341" y="2923727"/>
              <a:ext cx="1360800" cy="651000"/>
            </a:xfrm>
            <a:prstGeom prst="straightConnector1">
              <a:avLst/>
            </a:prstGeom>
            <a:noFill/>
            <a:ln cap="flat" cmpd="sng" w="9525">
              <a:solidFill>
                <a:srgbClr val="2F2F2F"/>
              </a:solidFill>
              <a:prstDash val="solid"/>
              <a:round/>
              <a:headEnd len="sm" w="sm" type="none"/>
              <a:tailEnd len="sm" w="sm" type="none"/>
            </a:ln>
          </p:spPr>
        </p:cxnSp>
        <p:cxnSp>
          <p:nvCxnSpPr>
            <p:cNvPr id="225" name="Google Shape;225;p9"/>
            <p:cNvCxnSpPr>
              <a:stCxn id="214" idx="2"/>
              <a:endCxn id="207" idx="6"/>
            </p:cNvCxnSpPr>
            <p:nvPr/>
          </p:nvCxnSpPr>
          <p:spPr>
            <a:xfrm rot="10800000">
              <a:off x="6730865" y="2923306"/>
              <a:ext cx="1360800" cy="689100"/>
            </a:xfrm>
            <a:prstGeom prst="straightConnector1">
              <a:avLst/>
            </a:prstGeom>
            <a:noFill/>
            <a:ln cap="flat" cmpd="sng" w="9525">
              <a:solidFill>
                <a:srgbClr val="2F2F2F"/>
              </a:solidFill>
              <a:prstDash val="solid"/>
              <a:round/>
              <a:headEnd len="sm" w="sm" type="none"/>
              <a:tailEnd len="sm" w="sm" type="none"/>
            </a:ln>
          </p:spPr>
        </p:cxnSp>
        <p:cxnSp>
          <p:nvCxnSpPr>
            <p:cNvPr id="226" name="Google Shape;226;p9"/>
            <p:cNvCxnSpPr>
              <a:stCxn id="227" idx="3"/>
              <a:endCxn id="213" idx="4"/>
            </p:cNvCxnSpPr>
            <p:nvPr/>
          </p:nvCxnSpPr>
          <p:spPr>
            <a:xfrm rot="10800000">
              <a:off x="8545351" y="4068585"/>
              <a:ext cx="740400" cy="585000"/>
            </a:xfrm>
            <a:prstGeom prst="straightConnector1">
              <a:avLst/>
            </a:prstGeom>
            <a:noFill/>
            <a:ln cap="flat" cmpd="sng" w="9525">
              <a:solidFill>
                <a:srgbClr val="2F2F2F"/>
              </a:solidFill>
              <a:prstDash val="solid"/>
              <a:round/>
              <a:headEnd len="sm" w="sm" type="none"/>
              <a:tailEnd len="sm" w="sm" type="none"/>
            </a:ln>
          </p:spPr>
        </p:cxnSp>
        <p:cxnSp>
          <p:nvCxnSpPr>
            <p:cNvPr id="228" name="Google Shape;228;p9"/>
            <p:cNvCxnSpPr>
              <a:endCxn id="214" idx="1"/>
            </p:cNvCxnSpPr>
            <p:nvPr/>
          </p:nvCxnSpPr>
          <p:spPr>
            <a:xfrm flipH="1" rot="10800000">
              <a:off x="7964495" y="4069606"/>
              <a:ext cx="582600" cy="579600"/>
            </a:xfrm>
            <a:prstGeom prst="straightConnector1">
              <a:avLst/>
            </a:prstGeom>
            <a:noFill/>
            <a:ln cap="flat" cmpd="sng" w="9525">
              <a:solidFill>
                <a:srgbClr val="2F2F2F"/>
              </a:solidFill>
              <a:prstDash val="solid"/>
              <a:round/>
              <a:headEnd len="sm" w="sm" type="none"/>
              <a:tailEnd len="sm" w="sm" type="none"/>
            </a:ln>
          </p:spPr>
        </p:cxnSp>
        <p:cxnSp>
          <p:nvCxnSpPr>
            <p:cNvPr id="229" name="Google Shape;229;p9"/>
            <p:cNvCxnSpPr>
              <a:endCxn id="207" idx="5"/>
            </p:cNvCxnSpPr>
            <p:nvPr/>
          </p:nvCxnSpPr>
          <p:spPr>
            <a:xfrm rot="10800000">
              <a:off x="6597090" y="3246162"/>
              <a:ext cx="1367400" cy="1403100"/>
            </a:xfrm>
            <a:prstGeom prst="straightConnector1">
              <a:avLst/>
            </a:prstGeom>
            <a:noFill/>
            <a:ln cap="flat" cmpd="sng" w="9525">
              <a:solidFill>
                <a:srgbClr val="2F2F2F"/>
              </a:solidFill>
              <a:prstDash val="solid"/>
              <a:round/>
              <a:headEnd len="sm" w="sm" type="none"/>
              <a:tailEnd len="sm" w="sm" type="none"/>
            </a:ln>
          </p:spPr>
        </p:cxnSp>
        <p:cxnSp>
          <p:nvCxnSpPr>
            <p:cNvPr id="230" name="Google Shape;230;p9"/>
            <p:cNvCxnSpPr>
              <a:stCxn id="231" idx="6"/>
              <a:endCxn id="227" idx="2"/>
            </p:cNvCxnSpPr>
            <p:nvPr/>
          </p:nvCxnSpPr>
          <p:spPr>
            <a:xfrm>
              <a:off x="8497957" y="5088468"/>
              <a:ext cx="332400" cy="22200"/>
            </a:xfrm>
            <a:prstGeom prst="straightConnector1">
              <a:avLst/>
            </a:prstGeom>
            <a:noFill/>
            <a:ln cap="flat" cmpd="sng" w="9525">
              <a:solidFill>
                <a:srgbClr val="2F2F2F"/>
              </a:solidFill>
              <a:prstDash val="solid"/>
              <a:round/>
              <a:headEnd len="sm" w="sm" type="none"/>
              <a:tailEnd len="sm" w="sm" type="none"/>
            </a:ln>
          </p:spPr>
        </p:cxnSp>
        <p:cxnSp>
          <p:nvCxnSpPr>
            <p:cNvPr id="232" name="Google Shape;232;p9"/>
            <p:cNvCxnSpPr>
              <a:endCxn id="214" idx="2"/>
            </p:cNvCxnSpPr>
            <p:nvPr/>
          </p:nvCxnSpPr>
          <p:spPr>
            <a:xfrm flipH="1" rot="10800000">
              <a:off x="6862565" y="3612406"/>
              <a:ext cx="1229100" cy="2310000"/>
            </a:xfrm>
            <a:prstGeom prst="straightConnector1">
              <a:avLst/>
            </a:prstGeom>
            <a:noFill/>
            <a:ln cap="flat" cmpd="sng" w="9525">
              <a:solidFill>
                <a:srgbClr val="2F2F2F"/>
              </a:solidFill>
              <a:prstDash val="solid"/>
              <a:round/>
              <a:headEnd len="sm" w="sm" type="none"/>
              <a:tailEnd len="sm" w="sm" type="none"/>
            </a:ln>
          </p:spPr>
        </p:cxnSp>
        <p:cxnSp>
          <p:nvCxnSpPr>
            <p:cNvPr id="233" name="Google Shape;233;p9"/>
            <p:cNvCxnSpPr>
              <a:stCxn id="217" idx="3"/>
              <a:endCxn id="213" idx="6"/>
            </p:cNvCxnSpPr>
            <p:nvPr/>
          </p:nvCxnSpPr>
          <p:spPr>
            <a:xfrm rot="10800000">
              <a:off x="9002583" y="3611926"/>
              <a:ext cx="1517700" cy="2309400"/>
            </a:xfrm>
            <a:prstGeom prst="straightConnector1">
              <a:avLst/>
            </a:prstGeom>
            <a:noFill/>
            <a:ln cap="flat" cmpd="sng" w="9525">
              <a:solidFill>
                <a:srgbClr val="2F2F2F"/>
              </a:solidFill>
              <a:prstDash val="solid"/>
              <a:round/>
              <a:headEnd len="sm" w="sm" type="none"/>
              <a:tailEnd len="sm" w="sm" type="none"/>
            </a:ln>
          </p:spPr>
        </p:cxnSp>
        <p:cxnSp>
          <p:nvCxnSpPr>
            <p:cNvPr id="234" name="Google Shape;234;p9"/>
            <p:cNvCxnSpPr>
              <a:stCxn id="215" idx="7"/>
              <a:endCxn id="231" idx="3"/>
            </p:cNvCxnSpPr>
            <p:nvPr/>
          </p:nvCxnSpPr>
          <p:spPr>
            <a:xfrm flipH="1" rot="10800000">
              <a:off x="7184202" y="5411391"/>
              <a:ext cx="533400" cy="644700"/>
            </a:xfrm>
            <a:prstGeom prst="straightConnector1">
              <a:avLst/>
            </a:prstGeom>
            <a:noFill/>
            <a:ln cap="flat" cmpd="sng" w="9525">
              <a:solidFill>
                <a:srgbClr val="2F2F2F"/>
              </a:solidFill>
              <a:prstDash val="solid"/>
              <a:round/>
              <a:headEnd len="sm" w="sm" type="none"/>
              <a:tailEnd len="sm" w="sm" type="none"/>
            </a:ln>
          </p:spPr>
        </p:cxnSp>
        <p:cxnSp>
          <p:nvCxnSpPr>
            <p:cNvPr id="235" name="Google Shape;235;p9"/>
            <p:cNvCxnSpPr>
              <a:stCxn id="220" idx="3"/>
            </p:cNvCxnSpPr>
            <p:nvPr/>
          </p:nvCxnSpPr>
          <p:spPr>
            <a:xfrm flipH="1" rot="10800000">
              <a:off x="7777083" y="5563476"/>
              <a:ext cx="187500" cy="1629000"/>
            </a:xfrm>
            <a:prstGeom prst="straightConnector1">
              <a:avLst/>
            </a:prstGeom>
            <a:noFill/>
            <a:ln cap="flat" cmpd="sng" w="9525">
              <a:solidFill>
                <a:srgbClr val="2F2F2F"/>
              </a:solidFill>
              <a:prstDash val="solid"/>
              <a:round/>
              <a:headEnd len="sm" w="sm" type="none"/>
              <a:tailEnd len="sm" w="sm" type="none"/>
            </a:ln>
          </p:spPr>
        </p:cxnSp>
        <p:cxnSp>
          <p:nvCxnSpPr>
            <p:cNvPr id="236" name="Google Shape;236;p9"/>
            <p:cNvCxnSpPr>
              <a:stCxn id="223" idx="3"/>
            </p:cNvCxnSpPr>
            <p:nvPr/>
          </p:nvCxnSpPr>
          <p:spPr>
            <a:xfrm rot="10800000">
              <a:off x="9337983" y="5562576"/>
              <a:ext cx="267900" cy="1629900"/>
            </a:xfrm>
            <a:prstGeom prst="straightConnector1">
              <a:avLst/>
            </a:prstGeom>
            <a:noFill/>
            <a:ln cap="flat" cmpd="sng" w="9525">
              <a:solidFill>
                <a:srgbClr val="2F2F2F"/>
              </a:solidFill>
              <a:prstDash val="solid"/>
              <a:round/>
              <a:headEnd len="sm" w="sm" type="none"/>
              <a:tailEnd len="sm" w="sm" type="none"/>
            </a:ln>
          </p:spPr>
        </p:cxnSp>
        <p:cxnSp>
          <p:nvCxnSpPr>
            <p:cNvPr id="237" name="Google Shape;237;p9"/>
            <p:cNvCxnSpPr>
              <a:stCxn id="219" idx="6"/>
              <a:endCxn id="223" idx="2"/>
            </p:cNvCxnSpPr>
            <p:nvPr/>
          </p:nvCxnSpPr>
          <p:spPr>
            <a:xfrm>
              <a:off x="8232513" y="7649176"/>
              <a:ext cx="918000" cy="600"/>
            </a:xfrm>
            <a:prstGeom prst="straightConnector1">
              <a:avLst/>
            </a:prstGeom>
            <a:noFill/>
            <a:ln cap="flat" cmpd="sng" w="9525">
              <a:solidFill>
                <a:srgbClr val="2F2F2F"/>
              </a:solidFill>
              <a:prstDash val="solid"/>
              <a:round/>
              <a:headEnd len="sm" w="sm" type="none"/>
              <a:tailEnd len="sm" w="sm" type="none"/>
            </a:ln>
          </p:spPr>
        </p:cxnSp>
        <p:cxnSp>
          <p:nvCxnSpPr>
            <p:cNvPr id="238" name="Google Shape;238;p9"/>
            <p:cNvCxnSpPr>
              <a:stCxn id="219" idx="7"/>
              <a:endCxn id="227" idx="1"/>
            </p:cNvCxnSpPr>
            <p:nvPr/>
          </p:nvCxnSpPr>
          <p:spPr>
            <a:xfrm flipH="1" rot="10800000">
              <a:off x="8098602" y="5567940"/>
              <a:ext cx="1187100" cy="1758300"/>
            </a:xfrm>
            <a:prstGeom prst="straightConnector1">
              <a:avLst/>
            </a:prstGeom>
            <a:noFill/>
            <a:ln cap="flat" cmpd="sng" w="9525">
              <a:solidFill>
                <a:srgbClr val="2F2F2F"/>
              </a:solidFill>
              <a:prstDash val="solid"/>
              <a:round/>
              <a:headEnd len="sm" w="sm" type="none"/>
              <a:tailEnd len="sm" w="sm" type="none"/>
            </a:ln>
          </p:spPr>
        </p:cxnSp>
        <p:cxnSp>
          <p:nvCxnSpPr>
            <p:cNvPr id="239" name="Google Shape;239;p9"/>
            <p:cNvCxnSpPr>
              <a:endCxn id="231" idx="4"/>
            </p:cNvCxnSpPr>
            <p:nvPr/>
          </p:nvCxnSpPr>
          <p:spPr>
            <a:xfrm rot="10800000">
              <a:off x="8040757" y="5545167"/>
              <a:ext cx="1277700" cy="1745400"/>
            </a:xfrm>
            <a:prstGeom prst="straightConnector1">
              <a:avLst/>
            </a:prstGeom>
            <a:noFill/>
            <a:ln cap="flat" cmpd="sng" w="9525">
              <a:solidFill>
                <a:srgbClr val="2F2F2F"/>
              </a:solidFill>
              <a:prstDash val="solid"/>
              <a:round/>
              <a:headEnd len="sm" w="sm" type="none"/>
              <a:tailEnd len="sm" w="sm" type="none"/>
            </a:ln>
          </p:spPr>
        </p:cxnSp>
        <p:cxnSp>
          <p:nvCxnSpPr>
            <p:cNvPr id="240" name="Google Shape;240;p9"/>
            <p:cNvCxnSpPr>
              <a:endCxn id="241" idx="5"/>
            </p:cNvCxnSpPr>
            <p:nvPr/>
          </p:nvCxnSpPr>
          <p:spPr>
            <a:xfrm rot="10800000">
              <a:off x="9607270" y="5433220"/>
              <a:ext cx="581100" cy="622800"/>
            </a:xfrm>
            <a:prstGeom prst="straightConnector1">
              <a:avLst/>
            </a:prstGeom>
            <a:noFill/>
            <a:ln cap="flat" cmpd="sng" w="9525">
              <a:solidFill>
                <a:srgbClr val="2F2F2F"/>
              </a:solidFill>
              <a:prstDash val="solid"/>
              <a:round/>
              <a:headEnd len="sm" w="sm" type="none"/>
              <a:tailEnd len="sm" w="sm" type="none"/>
            </a:ln>
          </p:spPr>
        </p:cxnSp>
        <p:cxnSp>
          <p:nvCxnSpPr>
            <p:cNvPr id="242" name="Google Shape;242;p9"/>
            <p:cNvCxnSpPr/>
            <p:nvPr/>
          </p:nvCxnSpPr>
          <p:spPr>
            <a:xfrm>
              <a:off x="7290767" y="6408397"/>
              <a:ext cx="2739803" cy="3443"/>
            </a:xfrm>
            <a:prstGeom prst="straightConnector1">
              <a:avLst/>
            </a:prstGeom>
            <a:noFill/>
            <a:ln cap="flat" cmpd="sng" w="9525">
              <a:solidFill>
                <a:srgbClr val="2F2F2F"/>
              </a:solidFill>
              <a:prstDash val="solid"/>
              <a:round/>
              <a:headEnd len="sm" w="sm" type="none"/>
              <a:tailEnd len="sm" w="sm" type="none"/>
            </a:ln>
          </p:spPr>
        </p:cxnSp>
        <p:cxnSp>
          <p:nvCxnSpPr>
            <p:cNvPr id="243" name="Google Shape;243;p9"/>
            <p:cNvCxnSpPr>
              <a:stCxn id="220" idx="2"/>
            </p:cNvCxnSpPr>
            <p:nvPr/>
          </p:nvCxnSpPr>
          <p:spPr>
            <a:xfrm rot="10800000">
              <a:off x="6862653" y="6836676"/>
              <a:ext cx="459000" cy="813000"/>
            </a:xfrm>
            <a:prstGeom prst="straightConnector1">
              <a:avLst/>
            </a:prstGeom>
            <a:noFill/>
            <a:ln cap="flat" cmpd="sng" w="9525">
              <a:solidFill>
                <a:srgbClr val="2F2F2F"/>
              </a:solidFill>
              <a:prstDash val="solid"/>
              <a:round/>
              <a:headEnd len="sm" w="sm" type="none"/>
              <a:tailEnd len="sm" w="sm" type="none"/>
            </a:ln>
          </p:spPr>
        </p:cxnSp>
        <p:cxnSp>
          <p:nvCxnSpPr>
            <p:cNvPr id="244" name="Google Shape;244;p9"/>
            <p:cNvCxnSpPr>
              <a:stCxn id="222" idx="6"/>
            </p:cNvCxnSpPr>
            <p:nvPr/>
          </p:nvCxnSpPr>
          <p:spPr>
            <a:xfrm flipH="1" rot="10800000">
              <a:off x="10061313" y="6834676"/>
              <a:ext cx="486300" cy="814500"/>
            </a:xfrm>
            <a:prstGeom prst="straightConnector1">
              <a:avLst/>
            </a:prstGeom>
            <a:noFill/>
            <a:ln cap="flat" cmpd="sng" w="9525">
              <a:solidFill>
                <a:srgbClr val="2F2F2F"/>
              </a:solidFill>
              <a:prstDash val="solid"/>
              <a:round/>
              <a:headEnd len="sm" w="sm" type="none"/>
              <a:tailEnd len="sm" w="sm" type="none"/>
            </a:ln>
          </p:spPr>
        </p:cxnSp>
        <p:cxnSp>
          <p:nvCxnSpPr>
            <p:cNvPr id="245" name="Google Shape;245;p9"/>
            <p:cNvCxnSpPr>
              <a:stCxn id="231" idx="2"/>
              <a:endCxn id="210" idx="6"/>
            </p:cNvCxnSpPr>
            <p:nvPr/>
          </p:nvCxnSpPr>
          <p:spPr>
            <a:xfrm rot="10800000">
              <a:off x="4459357" y="3574968"/>
              <a:ext cx="3124200" cy="1513500"/>
            </a:xfrm>
            <a:prstGeom prst="straightConnector1">
              <a:avLst/>
            </a:prstGeom>
            <a:noFill/>
            <a:ln cap="flat" cmpd="sng" w="9525">
              <a:solidFill>
                <a:srgbClr val="2F2F2F"/>
              </a:solidFill>
              <a:prstDash val="solid"/>
              <a:round/>
              <a:headEnd len="sm" w="sm" type="none"/>
              <a:tailEnd len="sm" w="sm" type="none"/>
            </a:ln>
          </p:spPr>
        </p:cxnSp>
        <p:cxnSp>
          <p:nvCxnSpPr>
            <p:cNvPr id="246" name="Google Shape;246;p9"/>
            <p:cNvCxnSpPr>
              <a:stCxn id="215" idx="0"/>
              <a:endCxn id="208" idx="1"/>
            </p:cNvCxnSpPr>
            <p:nvPr/>
          </p:nvCxnSpPr>
          <p:spPr>
            <a:xfrm rot="10800000">
              <a:off x="6275613" y="3381027"/>
              <a:ext cx="585300" cy="2541300"/>
            </a:xfrm>
            <a:prstGeom prst="straightConnector1">
              <a:avLst/>
            </a:prstGeom>
            <a:noFill/>
            <a:ln cap="flat" cmpd="sng" w="9525">
              <a:solidFill>
                <a:srgbClr val="2F2F2F"/>
              </a:solidFill>
              <a:prstDash val="solid"/>
              <a:round/>
              <a:headEnd len="sm" w="sm" type="none"/>
              <a:tailEnd len="sm" w="sm" type="none"/>
            </a:ln>
          </p:spPr>
        </p:cxnSp>
        <p:cxnSp>
          <p:nvCxnSpPr>
            <p:cNvPr id="247" name="Google Shape;247;p9"/>
            <p:cNvCxnSpPr>
              <a:stCxn id="215" idx="1"/>
              <a:endCxn id="210" idx="6"/>
            </p:cNvCxnSpPr>
            <p:nvPr/>
          </p:nvCxnSpPr>
          <p:spPr>
            <a:xfrm rot="10800000">
              <a:off x="4459524" y="3574791"/>
              <a:ext cx="2078100" cy="2481300"/>
            </a:xfrm>
            <a:prstGeom prst="straightConnector1">
              <a:avLst/>
            </a:prstGeom>
            <a:noFill/>
            <a:ln cap="flat" cmpd="sng" w="9525">
              <a:solidFill>
                <a:srgbClr val="2F2F2F"/>
              </a:solidFill>
              <a:prstDash val="solid"/>
              <a:round/>
              <a:headEnd len="sm" w="sm" type="none"/>
              <a:tailEnd len="sm" w="sm" type="none"/>
            </a:ln>
          </p:spPr>
        </p:cxnSp>
        <p:cxnSp>
          <p:nvCxnSpPr>
            <p:cNvPr id="248" name="Google Shape;248;p9"/>
            <p:cNvCxnSpPr>
              <a:stCxn id="223" idx="3"/>
            </p:cNvCxnSpPr>
            <p:nvPr/>
          </p:nvCxnSpPr>
          <p:spPr>
            <a:xfrm rot="10800000">
              <a:off x="8569383" y="4081776"/>
              <a:ext cx="1036500" cy="3110700"/>
            </a:xfrm>
            <a:prstGeom prst="straightConnector1">
              <a:avLst/>
            </a:prstGeom>
            <a:noFill/>
            <a:ln cap="flat" cmpd="sng" w="9525">
              <a:solidFill>
                <a:srgbClr val="2F2F2F"/>
              </a:solidFill>
              <a:prstDash val="solid"/>
              <a:round/>
              <a:headEnd len="sm" w="sm" type="none"/>
              <a:tailEnd len="sm" w="sm" type="none"/>
            </a:ln>
          </p:spPr>
        </p:cxnSp>
        <p:grpSp>
          <p:nvGrpSpPr>
            <p:cNvPr id="249" name="Google Shape;249;p9"/>
            <p:cNvGrpSpPr/>
            <p:nvPr/>
          </p:nvGrpSpPr>
          <p:grpSpPr>
            <a:xfrm>
              <a:off x="8826781" y="4653585"/>
              <a:ext cx="914400" cy="914400"/>
              <a:chOff x="1728467" y="2475187"/>
              <a:chExt cx="1156622" cy="1152144"/>
            </a:xfrm>
          </p:grpSpPr>
          <p:sp>
            <p:nvSpPr>
              <p:cNvPr id="241" name="Google Shape;241;p9"/>
              <p:cNvSpPr/>
              <p:nvPr/>
            </p:nvSpPr>
            <p:spPr>
              <a:xfrm>
                <a:off x="1728467" y="2475187"/>
                <a:ext cx="1156622" cy="1150883"/>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27" name="Google Shape;227;p9"/>
              <p:cNvSpPr/>
              <p:nvPr/>
            </p:nvSpPr>
            <p:spPr>
              <a:xfrm>
                <a:off x="1732945" y="2475187"/>
                <a:ext cx="1152144" cy="1152144"/>
              </a:xfrm>
              <a:prstGeom prst="pie">
                <a:avLst>
                  <a:gd fmla="val 5353595" name="adj1"/>
                  <a:gd fmla="val 16200000" name="adj2"/>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cxnSp>
          <p:nvCxnSpPr>
            <p:cNvPr id="250" name="Google Shape;250;p9"/>
            <p:cNvCxnSpPr>
              <a:stCxn id="219" idx="7"/>
              <a:endCxn id="213" idx="4"/>
            </p:cNvCxnSpPr>
            <p:nvPr/>
          </p:nvCxnSpPr>
          <p:spPr>
            <a:xfrm flipH="1" rot="10800000">
              <a:off x="8098602" y="4068540"/>
              <a:ext cx="446700" cy="3257700"/>
            </a:xfrm>
            <a:prstGeom prst="straightConnector1">
              <a:avLst/>
            </a:prstGeom>
            <a:noFill/>
            <a:ln cap="flat" cmpd="sng" w="9525">
              <a:solidFill>
                <a:srgbClr val="2F2F2F"/>
              </a:solidFill>
              <a:prstDash val="solid"/>
              <a:round/>
              <a:headEnd len="sm" w="sm" type="none"/>
              <a:tailEnd len="sm" w="sm" type="none"/>
            </a:ln>
          </p:spPr>
        </p:cxnSp>
        <p:sp>
          <p:nvSpPr>
            <p:cNvPr id="231" name="Google Shape;231;p9"/>
            <p:cNvSpPr/>
            <p:nvPr/>
          </p:nvSpPr>
          <p:spPr>
            <a:xfrm>
              <a:off x="7583557" y="4631768"/>
              <a:ext cx="914400" cy="913399"/>
            </a:xfrm>
            <a:prstGeom prst="ellipse">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51" name="Google Shape;251;p9"/>
            <p:cNvSpPr/>
            <p:nvPr/>
          </p:nvSpPr>
          <p:spPr>
            <a:xfrm>
              <a:off x="10064018" y="5905817"/>
              <a:ext cx="910860" cy="914400"/>
            </a:xfrm>
            <a:prstGeom prst="pie">
              <a:avLst>
                <a:gd fmla="val 928472" name="adj1"/>
                <a:gd fmla="val 5380515" name="adj2"/>
              </a:avLst>
            </a:prstGeom>
            <a:solidFill>
              <a:srgbClr val="F69200"/>
            </a:solidFill>
            <a:ln cap="flat" cmpd="sng" w="25400">
              <a:solidFill>
                <a:srgbClr val="B36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sp>
          <p:nvSpPr>
            <p:cNvPr id="252" name="Google Shape;252;p9"/>
            <p:cNvSpPr/>
            <p:nvPr/>
          </p:nvSpPr>
          <p:spPr>
            <a:xfrm>
              <a:off x="8828551" y="4654586"/>
              <a:ext cx="910860" cy="914400"/>
            </a:xfrm>
            <a:prstGeom prst="pie">
              <a:avLst>
                <a:gd fmla="val 928472" name="adj1"/>
                <a:gd fmla="val 5380515" name="adj2"/>
              </a:avLst>
            </a:prstGeom>
            <a:solidFill>
              <a:srgbClr val="F69200"/>
            </a:solidFill>
            <a:ln cap="flat" cmpd="sng" w="25400">
              <a:solidFill>
                <a:srgbClr val="B36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sp>
          <p:nvSpPr>
            <p:cNvPr id="253" name="Google Shape;253;p9"/>
            <p:cNvSpPr/>
            <p:nvPr/>
          </p:nvSpPr>
          <p:spPr>
            <a:xfrm>
              <a:off x="6400173" y="5931541"/>
              <a:ext cx="910860" cy="914400"/>
            </a:xfrm>
            <a:prstGeom prst="pie">
              <a:avLst>
                <a:gd fmla="val 928472" name="adj1"/>
                <a:gd fmla="val 5380515" name="adj2"/>
              </a:avLst>
            </a:prstGeom>
            <a:solidFill>
              <a:srgbClr val="F69200"/>
            </a:solidFill>
            <a:ln cap="flat" cmpd="sng" w="25400">
              <a:solidFill>
                <a:srgbClr val="B36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Arial"/>
                <a:ea typeface="Arial"/>
                <a:cs typeface="Arial"/>
                <a:sym typeface="Arial"/>
              </a:endParaRPr>
            </a:p>
          </p:txBody>
        </p:sp>
      </p:grpSp>
      <p:grpSp>
        <p:nvGrpSpPr>
          <p:cNvPr id="254" name="Google Shape;254;p9"/>
          <p:cNvGrpSpPr/>
          <p:nvPr/>
        </p:nvGrpSpPr>
        <p:grpSpPr>
          <a:xfrm>
            <a:off x="868377" y="1216189"/>
            <a:ext cx="2097077" cy="1138773"/>
            <a:chOff x="804042" y="6999891"/>
            <a:chExt cx="2689133" cy="1336525"/>
          </a:xfrm>
        </p:grpSpPr>
        <p:sp>
          <p:nvSpPr>
            <p:cNvPr id="255" name="Google Shape;255;p9"/>
            <p:cNvSpPr/>
            <p:nvPr/>
          </p:nvSpPr>
          <p:spPr>
            <a:xfrm>
              <a:off x="804042" y="6999891"/>
              <a:ext cx="346842" cy="326350"/>
            </a:xfrm>
            <a:prstGeom prst="roundRect">
              <a:avLst>
                <a:gd fmla="val 16667" name="adj"/>
              </a:avLst>
            </a:prstGeom>
            <a:solidFill>
              <a:srgbClr val="418AB3"/>
            </a:solidFill>
            <a:ln cap="flat" cmpd="sng" w="25400">
              <a:solidFill>
                <a:srgbClr val="2F64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56" name="Google Shape;256;p9"/>
            <p:cNvSpPr/>
            <p:nvPr/>
          </p:nvSpPr>
          <p:spPr>
            <a:xfrm>
              <a:off x="804042" y="7486000"/>
              <a:ext cx="346842" cy="326350"/>
            </a:xfrm>
            <a:prstGeom prst="roundRect">
              <a:avLst>
                <a:gd fmla="val 16667" name="adj"/>
              </a:avLst>
            </a:prstGeom>
            <a:solidFill>
              <a:srgbClr val="DF5327"/>
            </a:solidFill>
            <a:ln cap="flat" cmpd="sng" w="25400">
              <a:solidFill>
                <a:srgbClr val="A23C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57" name="Google Shape;257;p9"/>
            <p:cNvSpPr/>
            <p:nvPr/>
          </p:nvSpPr>
          <p:spPr>
            <a:xfrm>
              <a:off x="804042" y="7972109"/>
              <a:ext cx="346842" cy="326350"/>
            </a:xfrm>
            <a:prstGeom prst="roundRect">
              <a:avLst>
                <a:gd fmla="val 16667" name="adj"/>
              </a:avLst>
            </a:prstGeom>
            <a:solidFill>
              <a:srgbClr val="F69200"/>
            </a:solidFill>
            <a:ln cap="flat" cmpd="sng" w="25400">
              <a:solidFill>
                <a:srgbClr val="B36A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FFFFFF"/>
                </a:solidFill>
                <a:latin typeface="Arial"/>
                <a:ea typeface="Arial"/>
                <a:cs typeface="Arial"/>
                <a:sym typeface="Arial"/>
              </a:endParaRPr>
            </a:p>
          </p:txBody>
        </p:sp>
        <p:sp>
          <p:nvSpPr>
            <p:cNvPr id="258" name="Google Shape;258;p9"/>
            <p:cNvSpPr txBox="1"/>
            <p:nvPr/>
          </p:nvSpPr>
          <p:spPr>
            <a:xfrm>
              <a:off x="1227124" y="6999891"/>
              <a:ext cx="2266051" cy="13365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Thermophysics</a:t>
              </a:r>
              <a:endParaRPr b="0" i="0" sz="1600" u="none" cap="none" strike="noStrike">
                <a:solidFill>
                  <a:srgbClr val="000000"/>
                </a:solidFill>
                <a:latin typeface="Avenir"/>
                <a:ea typeface="Avenir"/>
                <a:cs typeface="Avenir"/>
                <a:sym typeface="Avenir"/>
              </a:endParaRPr>
            </a:p>
            <a:p>
              <a:pPr indent="0" lvl="0" marL="0" marR="0" rtl="0" algn="l">
                <a:lnSpc>
                  <a:spcPct val="100000"/>
                </a:lnSpc>
                <a:spcBef>
                  <a:spcPts val="120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IR Spectroscopy</a:t>
              </a:r>
              <a:endParaRPr/>
            </a:p>
            <a:p>
              <a:pPr indent="0" lvl="0" marL="0" marR="0" rtl="0" algn="l">
                <a:lnSpc>
                  <a:spcPct val="100000"/>
                </a:lnSpc>
                <a:spcBef>
                  <a:spcPts val="1200"/>
                </a:spcBef>
                <a:spcAft>
                  <a:spcPts val="0"/>
                </a:spcAft>
                <a:buClr>
                  <a:srgbClr val="000000"/>
                </a:buClr>
                <a:buSzPts val="1600"/>
                <a:buFont typeface="Avenir"/>
                <a:buNone/>
              </a:pPr>
              <a:r>
                <a:rPr b="0" i="0" lang="en-US" sz="1600" u="none" cap="none" strike="noStrike">
                  <a:solidFill>
                    <a:srgbClr val="000000"/>
                  </a:solidFill>
                  <a:latin typeface="Avenir"/>
                  <a:ea typeface="Avenir"/>
                  <a:cs typeface="Avenir"/>
                  <a:sym typeface="Avenir"/>
                </a:rPr>
                <a:t>VISNIR Spectroscopy</a:t>
              </a:r>
              <a:endParaRPr/>
            </a:p>
          </p:txBody>
        </p:sp>
      </p:grpSp>
      <p:sp>
        <p:nvSpPr>
          <p:cNvPr id="259" name="Google Shape;259;p9"/>
          <p:cNvSpPr/>
          <p:nvPr/>
        </p:nvSpPr>
        <p:spPr>
          <a:xfrm>
            <a:off x="234592" y="6174226"/>
            <a:ext cx="10596801" cy="677108"/>
          </a:xfrm>
          <a:prstGeom prst="rect">
            <a:avLst/>
          </a:prstGeom>
          <a:noFill/>
          <a:ln>
            <a:noFill/>
          </a:ln>
        </p:spPr>
        <p:txBody>
          <a:bodyPr anchorCtr="0" anchor="t" bIns="45700" lIns="91425" spcFirstLastPara="1" rIns="91425" wrap="square" tIns="45700">
            <a:spAutoFit/>
          </a:bodyPr>
          <a:lstStyle/>
          <a:p>
            <a:pPr indent="-579438" lvl="0" marL="579438" marR="0" rtl="0" algn="l">
              <a:spcBef>
                <a:spcPts val="0"/>
              </a:spcBef>
              <a:spcAft>
                <a:spcPts val="0"/>
              </a:spcAft>
              <a:buNone/>
            </a:pPr>
            <a:r>
              <a:rPr lang="en-US" sz="1100">
                <a:solidFill>
                  <a:srgbClr val="000000"/>
                </a:solidFill>
                <a:latin typeface="Avenir"/>
                <a:ea typeface="Avenir"/>
                <a:cs typeface="Avenir"/>
                <a:sym typeface="Avenir"/>
              </a:rPr>
              <a:t>Sources: 	</a:t>
            </a:r>
            <a:r>
              <a:rPr lang="en-US" sz="1100">
                <a:solidFill>
                  <a:srgbClr val="222222"/>
                </a:solidFill>
                <a:latin typeface="Avenir"/>
                <a:ea typeface="Avenir"/>
                <a:cs typeface="Avenir"/>
                <a:sym typeface="Avenir"/>
              </a:rPr>
              <a:t>Li, W., Zhang, S., Zheng, Z. et al. Untangling the network effects of productivity and prominence among scientists. Nat Commun 13, 4907 (2022). https://doi.org/10.1038/s41467-022-32604-6</a:t>
            </a:r>
            <a:endParaRPr sz="1100">
              <a:solidFill>
                <a:srgbClr val="000000"/>
              </a:solidFill>
              <a:latin typeface="Avenir"/>
              <a:ea typeface="Avenir"/>
              <a:cs typeface="Avenir"/>
              <a:sym typeface="Avenir"/>
            </a:endParaRPr>
          </a:p>
          <a:p>
            <a:pPr indent="-579438" lvl="0" marL="579438" marR="0" rtl="0" algn="l">
              <a:spcBef>
                <a:spcPts val="600"/>
              </a:spcBef>
              <a:spcAft>
                <a:spcPts val="0"/>
              </a:spcAft>
              <a:buNone/>
            </a:pPr>
            <a:r>
              <a:rPr lang="en-US" sz="1100">
                <a:solidFill>
                  <a:srgbClr val="000000"/>
                </a:solidFill>
                <a:latin typeface="Avenir"/>
                <a:ea typeface="Avenir"/>
                <a:cs typeface="Avenir"/>
                <a:sym typeface="Avenir"/>
              </a:rPr>
              <a:t>	Schwartz LP, Liénard JF, David SV. (2022). Impact of gender on the formation and outcome of formal mentoring relationships in the life sciences. PLoS Biol 20(9): e3001771. https://doi.org/10.1371/journal.pbio.3001771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altech Theme">
  <a:themeElements>
    <a:clrScheme name="Caltech Deep Colors">
      <a:dk1>
        <a:srgbClr val="000000"/>
      </a:dk1>
      <a:lt1>
        <a:srgbClr val="FFFFFF"/>
      </a:lt1>
      <a:dk2>
        <a:srgbClr val="76777B"/>
      </a:dk2>
      <a:lt2>
        <a:srgbClr val="C8C8C8"/>
      </a:lt2>
      <a:accent1>
        <a:srgbClr val="FF6C0C"/>
      </a:accent1>
      <a:accent2>
        <a:srgbClr val="003B4C"/>
      </a:accent2>
      <a:accent3>
        <a:srgbClr val="005851"/>
      </a:accent3>
      <a:accent4>
        <a:srgbClr val="79303F"/>
      </a:accent4>
      <a:accent5>
        <a:srgbClr val="1E988A"/>
      </a:accent5>
      <a:accent6>
        <a:srgbClr val="CF0A2C"/>
      </a:accent6>
      <a:hlink>
        <a:srgbClr val="00A1DF"/>
      </a:hlink>
      <a:folHlink>
        <a:srgbClr val="644B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2021-09-03T16:57:58Z</dcterms:created>
  <dc:creator>Malcom-Piqueux, Lindsey E.</dc:creator>
</cp:coreProperties>
</file>