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9753600" cx="13004800"/>
  <p:notesSz cx="6858000" cy="9144000"/>
  <p:embeddedFontLst>
    <p:embeddedFont>
      <p:font typeface="Tahoma"/>
      <p:regular r:id="rId15"/>
      <p:bold r:id="rId16"/>
    </p:embeddedFont>
    <p:embeddedFont>
      <p:font typeface="Helvetica Neue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1" roundtripDataSignature="AMtx7mif9X0I5RQ2wQXf+wj690tJw4+yE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FBCF1633-DAF0-44B8-A391-DBE2469F3974}">
  <a:tblStyle styleId="{FBCF1633-DAF0-44B8-A391-DBE2469F3974}" styleName="Table_0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CDD4EA"/>
          </a:solidFill>
        </a:fill>
      </a:tcStyle>
    </a:wholeTbl>
    <a:band1H>
      <a:tcTxStyle/>
    </a:band1H>
    <a:band2H>
      <a:tcTxStyle b="off" i="off"/>
      <a:tcStyle>
        <a:fill>
          <a:solidFill>
            <a:srgbClr val="E8EBF5"/>
          </a:solidFill>
        </a:fill>
      </a:tcStyle>
    </a:band2H>
    <a:band1V>
      <a:tcTxStyle/>
    </a:band1V>
    <a:band2V>
      <a:tcTxStyle/>
    </a:band2V>
    <a:lastCol>
      <a:tcTxStyle/>
    </a:lastCol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381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HelveticaNeue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schemas.openxmlformats.org/officeDocument/2006/relationships/font" Target="fonts/HelveticaNeue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HelveticaNeue-italic.fntdata"/><Relationship Id="rId6" Type="http://schemas.openxmlformats.org/officeDocument/2006/relationships/slide" Target="slides/slide1.xml"/><Relationship Id="rId18" Type="http://schemas.openxmlformats.org/officeDocument/2006/relationships/font" Target="fonts/HelveticaNeue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" name="Google Shape;8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aunchPadDesignSticker2021.png" id="12" name="Google Shape;1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7937" y="283912"/>
            <a:ext cx="1466892" cy="1455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11"/>
          <p:cNvCxnSpPr/>
          <p:nvPr/>
        </p:nvCxnSpPr>
        <p:spPr>
          <a:xfrm rot="10800000">
            <a:off x="2200052" y="1384300"/>
            <a:ext cx="9724764" cy="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4" name="Google Shape;14;p11"/>
          <p:cNvSpPr txBox="1"/>
          <p:nvPr>
            <p:ph type="title"/>
          </p:nvPr>
        </p:nvSpPr>
        <p:spPr>
          <a:xfrm>
            <a:off x="566056" y="5914409"/>
            <a:ext cx="10014857" cy="156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Tahoma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15" name="Google Shape;15;p11"/>
          <p:cNvSpPr txBox="1"/>
          <p:nvPr>
            <p:ph idx="1" type="body"/>
          </p:nvPr>
        </p:nvSpPr>
        <p:spPr>
          <a:xfrm>
            <a:off x="1515289" y="7478728"/>
            <a:ext cx="8116391" cy="678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1pPr>
            <a:lvl2pPr indent="-228600" lvl="1" marL="9144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2pPr>
            <a:lvl3pPr indent="-228600" lvl="2" marL="1371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3pPr>
            <a:lvl4pPr indent="-228600" lvl="3" marL="18288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4pPr>
            <a:lvl5pPr indent="-228600" lvl="4" marL="22860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sz="25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" name="Google Shape;16;p11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Power Point.png" id="17" name="Google Shape;1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1" y="0"/>
            <a:ext cx="13003898" cy="975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2023 Badge.png" id="19" name="Google Shape;1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417" y="12386"/>
            <a:ext cx="1947674" cy="19476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" name="Google Shape;20;p12"/>
          <p:cNvCxnSpPr/>
          <p:nvPr/>
        </p:nvCxnSpPr>
        <p:spPr>
          <a:xfrm rot="10800000">
            <a:off x="2200052" y="1384300"/>
            <a:ext cx="9724764" cy="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21" name="Google Shape;21;p12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2" name="Google Shape;22;p12"/>
          <p:cNvSpPr txBox="1"/>
          <p:nvPr>
            <p:ph idx="1" type="body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12"/>
          <p:cNvSpPr txBox="1"/>
          <p:nvPr>
            <p:ph idx="2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  <a:defRPr sz="2236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13"/>
          <p:cNvSpPr txBox="1"/>
          <p:nvPr>
            <p:ph idx="1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  <a:defRPr sz="2600"/>
            </a:lvl1pPr>
            <a:lvl2pPr indent="-3937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Char char="•"/>
              <a:defRPr sz="2600"/>
            </a:lvl2pPr>
            <a:lvl3pPr indent="-3937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Char char="•"/>
              <a:defRPr sz="2600"/>
            </a:lvl3pPr>
            <a:lvl4pPr indent="-3937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Char char="•"/>
              <a:defRPr sz="2600"/>
            </a:lvl4pPr>
            <a:lvl5pPr indent="-3937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Char char="•"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5"/>
          <p:cNvSpPr txBox="1"/>
          <p:nvPr>
            <p:ph type="title"/>
          </p:nvPr>
        </p:nvSpPr>
        <p:spPr>
          <a:xfrm>
            <a:off x="887306" y="2431627"/>
            <a:ext cx="11216642" cy="405722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Tahoma"/>
              <a:buNone/>
              <a:defRPr sz="64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" type="body"/>
          </p:nvPr>
        </p:nvSpPr>
        <p:spPr>
          <a:xfrm>
            <a:off x="887306" y="6527237"/>
            <a:ext cx="11216642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500"/>
              <a:buFont typeface="Tahoma"/>
              <a:buNone/>
              <a:defRPr sz="2500">
                <a:solidFill>
                  <a:srgbClr val="888888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" type="body"/>
          </p:nvPr>
        </p:nvSpPr>
        <p:spPr>
          <a:xfrm>
            <a:off x="894080" y="2596444"/>
            <a:ext cx="5527041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  <a:defRPr sz="2236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/>
          <p:nvPr>
            <p:ph type="title"/>
          </p:nvPr>
        </p:nvSpPr>
        <p:spPr>
          <a:xfrm>
            <a:off x="2144002" y="87731"/>
            <a:ext cx="11216641" cy="18852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" type="body"/>
          </p:nvPr>
        </p:nvSpPr>
        <p:spPr>
          <a:xfrm>
            <a:off x="895774" y="2390987"/>
            <a:ext cx="5501640" cy="1171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Tahoma"/>
              <a:buNone/>
              <a:defRPr b="1" sz="25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3" name="Google Shape;43;p17"/>
          <p:cNvSpPr txBox="1"/>
          <p:nvPr>
            <p:ph idx="2" type="body"/>
          </p:nvPr>
        </p:nvSpPr>
        <p:spPr>
          <a:xfrm>
            <a:off x="6583680" y="2390986"/>
            <a:ext cx="5528735" cy="11717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7"/>
          <p:cNvSpPr txBox="1"/>
          <p:nvPr>
            <p:ph idx="3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  <a:defRPr sz="2236"/>
            </a:lvl1pPr>
            <a:lvl2pPr indent="-3429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 showMasterSp="0">
  <p:cSld name="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lank Power Point.png" id="47" name="Google Shape;47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1015"/>
            <a:ext cx="13004801" cy="97515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aunchPadDesignSticker2021.png" id="48" name="Google Shape;4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937" y="283912"/>
            <a:ext cx="1466892" cy="145542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 rot="10800000">
            <a:off x="2200052" y="1384300"/>
            <a:ext cx="9724764" cy="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50" name="Google Shape;50;p18"/>
          <p:cNvSpPr txBox="1"/>
          <p:nvPr>
            <p:ph type="title"/>
          </p:nvPr>
        </p:nvSpPr>
        <p:spPr>
          <a:xfrm>
            <a:off x="1049799" y="3552907"/>
            <a:ext cx="4886543" cy="99019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1pPr>
            <a:lvl2pPr indent="0" lvl="1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2pPr>
            <a:lvl3pPr indent="0" lvl="2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3pPr>
            <a:lvl4pPr indent="0" lvl="3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4pPr>
            <a:lvl5pPr indent="0" lvl="4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5pPr>
            <a:lvl6pPr indent="0" lvl="5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6pPr>
            <a:lvl7pPr indent="0" lvl="6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7pPr>
            <a:lvl8pPr indent="0" lvl="7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8pPr>
            <a:lvl9pPr indent="0" lvl="8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sz="1400"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" name="Google Shape;52;p18"/>
          <p:cNvSpPr txBox="1"/>
          <p:nvPr>
            <p:ph idx="1" type="body"/>
          </p:nvPr>
        </p:nvSpPr>
        <p:spPr>
          <a:xfrm>
            <a:off x="1049799" y="4833465"/>
            <a:ext cx="4064001" cy="754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indent="-3429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Google Shape;6;p10"/>
          <p:cNvCxnSpPr/>
          <p:nvPr/>
        </p:nvCxnSpPr>
        <p:spPr>
          <a:xfrm rot="10800000">
            <a:off x="2200052" y="1384300"/>
            <a:ext cx="9724764" cy="2"/>
          </a:xfrm>
          <a:prstGeom prst="straightConnector1">
            <a:avLst/>
          </a:prstGeom>
          <a:noFill/>
          <a:ln cap="flat" cmpd="sng" w="25400">
            <a:solidFill>
              <a:srgbClr val="000000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7" name="Google Shape;7;p10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  <a:defRPr b="1" i="0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2023 Badge.png" id="8" name="Google Shape;8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392417" y="12386"/>
            <a:ext cx="1947674" cy="19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10"/>
          <p:cNvSpPr txBox="1"/>
          <p:nvPr>
            <p:ph type="title"/>
          </p:nvPr>
        </p:nvSpPr>
        <p:spPr>
          <a:xfrm>
            <a:off x="650240" y="130951"/>
            <a:ext cx="11704320" cy="21448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  <a:defRPr b="0" i="0" sz="46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" name="Google Shape;10;p10"/>
          <p:cNvSpPr txBox="1"/>
          <p:nvPr>
            <p:ph idx="1" type="body"/>
          </p:nvPr>
        </p:nvSpPr>
        <p:spPr>
          <a:xfrm>
            <a:off x="650240" y="2275840"/>
            <a:ext cx="11704320" cy="74777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41275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41275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41275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41275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41275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41275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41275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41275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41275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Char char="•"/>
              <a:defRPr b="0" i="0" sz="29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>
            <p:ph idx="4294967295" type="ctrTitle"/>
          </p:nvPr>
        </p:nvSpPr>
        <p:spPr>
          <a:xfrm>
            <a:off x="566056" y="5914409"/>
            <a:ext cx="10014857" cy="15643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Helvetica Neue"/>
              <a:buNone/>
            </a:pPr>
            <a:r>
              <a:rPr b="0" i="0" lang="en-US" sz="60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 Opportunities</a:t>
            </a:r>
            <a:endParaRPr b="0" i="0" sz="60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8" name="Google Shape;58;p1"/>
          <p:cNvSpPr txBox="1"/>
          <p:nvPr>
            <p:ph idx="4294967295" type="subTitle"/>
          </p:nvPr>
        </p:nvSpPr>
        <p:spPr>
          <a:xfrm>
            <a:off x="1515289" y="7478728"/>
            <a:ext cx="8116391" cy="6783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85000" lnSpcReduction="200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Michael H. New, PhD</a:t>
            </a:r>
            <a:endParaRPr/>
          </a:p>
          <a:p>
            <a: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b="0" i="0" lang="en-US" sz="25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Deputy Associate Administrator for Research, NASA SMD</a:t>
            </a:r>
            <a:endParaRPr b="0" i="0" sz="25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939799" y="9146117"/>
            <a:ext cx="2834642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7/24/23</a:t>
            </a:r>
            <a:endParaRPr b="1" i="0" sz="1400" u="none" cap="none" strike="noStrike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60" name="Google Shape;60;p1"/>
          <p:cNvSpPr txBox="1"/>
          <p:nvPr>
            <p:ph idx="12" type="sldNum"/>
          </p:nvPr>
        </p:nvSpPr>
        <p:spPr>
          <a:xfrm>
            <a:off x="11893371" y="9146117"/>
            <a:ext cx="217350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About me</a:t>
            </a:r>
            <a:endParaRPr/>
          </a:p>
        </p:txBody>
      </p:sp>
      <p:sp>
        <p:nvSpPr>
          <p:cNvPr id="66" name="Google Shape;66;p2"/>
          <p:cNvSpPr txBox="1"/>
          <p:nvPr>
            <p:ph idx="1" type="body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-243848" lvl="0" marL="24384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Born and raised in NYC.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PhD in Chemical Physics. At NASA for 25 years. Astrobiologist.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Became Deputy Associate Administrator for Research (DAAR) about 6 years ago.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Mission of my office: </a:t>
            </a:r>
            <a:endParaRPr/>
          </a:p>
          <a:p>
            <a:pPr indent="-282863" lvl="1" marL="77055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To ensure the quality, efficiency, fairness, inclusiveness, equity, accessibility, and transparency of SMD’s science competition processes, </a:t>
            </a:r>
            <a:endParaRPr/>
          </a:p>
          <a:p>
            <a:pPr indent="-282863" lvl="1" marL="77055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to improve innovation within SMD and the science community, and </a:t>
            </a:r>
            <a:endParaRPr/>
          </a:p>
          <a:p>
            <a:pPr indent="-282863" lvl="1" marL="77055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to broaden participation within the SMD research portfolio.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My pronouns are he, him, his.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Description: I have a large, dark beard and a ponytail. I wear glasses. Medium height.</a:t>
            </a:r>
            <a:endParaRPr/>
          </a:p>
        </p:txBody>
      </p:sp>
      <p:sp>
        <p:nvSpPr>
          <p:cNvPr id="67" name="Google Shape;67;p2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8" name="Google Shape;68;p2"/>
          <p:cNvSpPr txBox="1"/>
          <p:nvPr>
            <p:ph idx="2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</a:pPr>
            <a:r>
              <a:t/>
            </a:r>
            <a:endParaRPr/>
          </a:p>
        </p:txBody>
      </p:sp>
      <p:pic>
        <p:nvPicPr>
          <p:cNvPr descr="A person with a long beard and glasses&#10;&#10;Description automatically generated" id="69" name="Google Shape;6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091977" y="191423"/>
            <a:ext cx="1376370" cy="1720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A bit of a disclaimer</a:t>
            </a:r>
            <a:endParaRPr/>
          </a:p>
        </p:txBody>
      </p:sp>
      <p:sp>
        <p:nvSpPr>
          <p:cNvPr id="75" name="Google Shape;75;p3"/>
          <p:cNvSpPr txBox="1"/>
          <p:nvPr>
            <p:ph idx="1" type="body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43848" lvl="0" marL="24384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Being the PI of a flight project (mission or instrument) is a highly demanding, ultimately rewarding, and not always pleasant job. It’s perfectly acceptable to decide that it’s not for you.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There are plenty of flight project science positions short of being the PI.</a:t>
            </a:r>
            <a:endParaRPr/>
          </a:p>
          <a:p>
            <a:pPr indent="-282863" lvl="1" marL="77055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Deputy PI</a:t>
            </a:r>
            <a:endParaRPr/>
          </a:p>
          <a:p>
            <a:pPr indent="-282863" lvl="1" marL="77055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Project Scientist</a:t>
            </a:r>
            <a:endParaRPr/>
          </a:p>
          <a:p>
            <a:pPr indent="-282863" lvl="1" marL="77055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Deputy Project Scientist</a:t>
            </a:r>
            <a:endParaRPr/>
          </a:p>
          <a:p>
            <a:pPr indent="-282863" lvl="1" marL="77055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Instrument Scientist</a:t>
            </a:r>
            <a:endParaRPr/>
          </a:p>
          <a:p>
            <a:pPr indent="-282863" lvl="1" marL="77055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Co-Investigator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My goal with this presentation is to provide information about the multiple programs SMD offers for becoming involved with or leading flight projects.</a:t>
            </a:r>
            <a:endParaRPr/>
          </a:p>
        </p:txBody>
      </p:sp>
      <p:sp>
        <p:nvSpPr>
          <p:cNvPr id="76" name="Google Shape;76;p3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4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The Landscape</a:t>
            </a:r>
            <a:endParaRPr/>
          </a:p>
        </p:txBody>
      </p:sp>
      <p:sp>
        <p:nvSpPr>
          <p:cNvPr id="82" name="Google Shape;82;p4"/>
          <p:cNvSpPr txBox="1"/>
          <p:nvPr>
            <p:ph idx="1" type="body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fontScale="85000" lnSpcReduction="20000"/>
          </a:bodyPr>
          <a:lstStyle/>
          <a:p>
            <a:pPr indent="-243848" lvl="0" marL="243848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Broadly, there are two ways that SMD solicits for flight projects:</a:t>
            </a:r>
            <a:endParaRPr/>
          </a:p>
          <a:p>
            <a:pPr indent="-282863" lvl="1" marL="77055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Program elements in ROSES</a:t>
            </a:r>
            <a:endParaRPr/>
          </a:p>
          <a:p>
            <a:pPr indent="-336742" lvl="2" marL="1312132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These are usually lower cost, higher risk, and have fewer requirements to meet on the way to the launchpad.</a:t>
            </a:r>
            <a:endParaRPr/>
          </a:p>
          <a:p>
            <a:pPr indent="-336742" lvl="2" marL="1312132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Funded through grants or cooperative agreements.</a:t>
            </a:r>
            <a:endParaRPr/>
          </a:p>
          <a:p>
            <a:pPr indent="-336742" lvl="2" marL="1312132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Evaluation of proposals similar to evaluation of research proposals with a single panel of experts.</a:t>
            </a:r>
            <a:endParaRPr/>
          </a:p>
          <a:p>
            <a:pPr indent="-282863" lvl="1" marL="770558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Announcements of Opportunity (AOs)</a:t>
            </a:r>
            <a:endParaRPr/>
          </a:p>
          <a:p>
            <a:pPr indent="-336742" lvl="2" marL="1312132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Projects selected from AOs are usually higher cost, lower risk and subject to more requirements.</a:t>
            </a:r>
            <a:endParaRPr/>
          </a:p>
          <a:p>
            <a:pPr indent="-336742" lvl="2" marL="1312132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Funded through contracts.</a:t>
            </a:r>
            <a:endParaRPr/>
          </a:p>
          <a:p>
            <a:pPr indent="-336742" lvl="2" marL="1312132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Char char="•"/>
            </a:pPr>
            <a:r>
              <a:rPr lang="en-US"/>
              <a:t>Evaluation of proposals follows a two-panel approach: a science evaluation of science merit and implementation and an independent assessment of technical, cost, and management risks</a:t>
            </a:r>
            <a:endParaRPr/>
          </a:p>
        </p:txBody>
      </p:sp>
      <p:sp>
        <p:nvSpPr>
          <p:cNvPr id="83" name="Google Shape;83;p4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4" name="Google Shape;84;p4"/>
          <p:cNvSpPr txBox="1"/>
          <p:nvPr>
            <p:ph idx="2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</a:pPr>
            <a:r>
              <a:t/>
            </a:r>
            <a:endParaRPr/>
          </a:p>
        </p:txBody>
      </p:sp>
      <p:pic>
        <p:nvPicPr>
          <p:cNvPr descr="A red and white checkered rocket&#10;&#10;Description automatically generated" id="85" name="Google Shape;8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3430390">
            <a:off x="7208041" y="5540458"/>
            <a:ext cx="664773" cy="30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A plethora of opportunities</a:t>
            </a:r>
            <a:endParaRPr/>
          </a:p>
        </p:txBody>
      </p:sp>
      <p:sp>
        <p:nvSpPr>
          <p:cNvPr id="91" name="Google Shape;91;p5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5"/>
          <p:cNvSpPr txBox="1"/>
          <p:nvPr>
            <p:ph idx="1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r>
              <a:t/>
            </a:r>
            <a:endParaRPr/>
          </a:p>
        </p:txBody>
      </p:sp>
      <p:graphicFrame>
        <p:nvGraphicFramePr>
          <p:cNvPr id="93" name="Google Shape;93;p5"/>
          <p:cNvGraphicFramePr/>
          <p:nvPr/>
        </p:nvGraphicFramePr>
        <p:xfrm>
          <a:off x="253605" y="24852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{FBCF1633-DAF0-44B8-A391-DBE2469F3974}</a:tableStyleId>
              </a:tblPr>
              <a:tblGrid>
                <a:gridCol w="639775"/>
                <a:gridCol w="2732325"/>
                <a:gridCol w="116845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Division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Program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Representative Cost ($M)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PSD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SIMPLEx (min)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15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Earth Venture Instruments (Class D)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Heliophysics Msn of Opp SmallSat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Astro Msn of Opp SmallSat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40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PSD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SIMPLEx (max)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55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Heliophysics Msn of Opp Std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70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Astro Msn of Opp Std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80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Earth Venture Instruments (Class C)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108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Small Explorer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145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Earth Venture Continuity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150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Small Explorer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150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Earth Venture Missions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190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Medium Explorer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Medium Explorer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290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Earth Sys Explorer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310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PSD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Discovery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500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PSD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New Frontiers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900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Astro Probes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1,000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94" name="Google Shape;94;p5"/>
          <p:cNvSpPr txBox="1"/>
          <p:nvPr/>
        </p:nvSpPr>
        <p:spPr>
          <a:xfrm>
            <a:off x="856105" y="2115879"/>
            <a:ext cx="3540642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AO-solicited Opportunities</a:t>
            </a:r>
            <a:endParaRPr/>
          </a:p>
        </p:txBody>
      </p:sp>
      <p:graphicFrame>
        <p:nvGraphicFramePr>
          <p:cNvPr id="95" name="Google Shape;95;p5"/>
          <p:cNvGraphicFramePr/>
          <p:nvPr/>
        </p:nvGraphicFramePr>
        <p:xfrm>
          <a:off x="5805377" y="248520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{FBCF1633-DAF0-44B8-A391-DBE2469F3974}</a:tableStyleId>
              </a:tblPr>
              <a:tblGrid>
                <a:gridCol w="639775"/>
                <a:gridCol w="2656325"/>
                <a:gridCol w="1169575"/>
                <a:gridCol w="2020175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Division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Program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chemeClr val="lt1"/>
                          </a:solidFill>
                        </a:rPr>
                        <a:t>Representative Cost ($M)</a:t>
                      </a:r>
                      <a:endParaRPr b="0" i="0" sz="1400" u="none" cap="none" strike="noStrike">
                        <a:solidFill>
                          <a:schemeClr val="lt1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u="none" cap="none" strike="noStrike"/>
                        <a:t>Notes</a:t>
                      </a:r>
                      <a:endParaRPr/>
                    </a:p>
                  </a:txBody>
                  <a:tcPr marT="45725" marB="45725" marR="91450" marL="91450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Heliophysics Low-Cost Access to Space (HLCAS)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3.5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Sounding rockets and balloons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Astro Research  &amp; Analysis (suborbital) (APRA)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4.33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Sounding rockets, balloons, and CubeSats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ESD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In-space Validation of Earth Science Technology (InVEST)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7.5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Helio Flight Opportunities for Research and Technology (HFORT)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11.25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APD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Pioneers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20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SmallSats/CubeSats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XDV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Payloads and Research Investigations on the Surface of the Moon (PRISM)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Helvetica Neue"/>
                        <a:buNone/>
                      </a:pPr>
                      <a:r>
                        <a:rPr b="0" lang="en-US" sz="1400" u="none" cap="none" strike="noStrike">
                          <a:solidFill>
                            <a:srgbClr val="000000"/>
                          </a:solidFill>
                        </a:rPr>
                        <a:t>50</a:t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Avenir"/>
                        <a:ea typeface="Avenir"/>
                        <a:cs typeface="Avenir"/>
                        <a:sym typeface="Avenir"/>
                      </a:endParaRPr>
                    </a:p>
                  </a:txBody>
                  <a:tcPr marT="9525" marB="0" marR="9525" marL="9525" anchor="b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venir"/>
                        <a:buNone/>
                      </a:pPr>
                      <a:r>
                        <a:rPr b="0" i="0" lang="en-US" sz="1400" u="none" cap="none" strike="noStrike">
                          <a:solidFill>
                            <a:srgbClr val="000000"/>
                          </a:solidFill>
                          <a:latin typeface="Avenir"/>
                          <a:ea typeface="Avenir"/>
                          <a:cs typeface="Avenir"/>
                          <a:sym typeface="Avenir"/>
                        </a:rPr>
                        <a:t>Payloads for CLPS</a:t>
                      </a:r>
                      <a:endParaRPr/>
                    </a:p>
                  </a:txBody>
                  <a:tcPr marT="9525" marB="0" marR="9525" marL="9525" anchor="b"/>
                </a:tc>
              </a:tr>
            </a:tbl>
          </a:graphicData>
        </a:graphic>
      </p:graphicFrame>
      <p:sp>
        <p:nvSpPr>
          <p:cNvPr id="96" name="Google Shape;96;p5"/>
          <p:cNvSpPr txBox="1"/>
          <p:nvPr/>
        </p:nvSpPr>
        <p:spPr>
          <a:xfrm>
            <a:off x="7277986" y="2142660"/>
            <a:ext cx="3540642" cy="369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venir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rPr>
              <a:t>ROSES-solicited Opportunities</a:t>
            </a:r>
            <a:endParaRPr/>
          </a:p>
        </p:txBody>
      </p:sp>
      <p:sp>
        <p:nvSpPr>
          <p:cNvPr id="97" name="Google Shape;97;p5"/>
          <p:cNvSpPr txBox="1"/>
          <p:nvPr/>
        </p:nvSpPr>
        <p:spPr>
          <a:xfrm>
            <a:off x="5805377" y="5971228"/>
            <a:ext cx="6485860" cy="31700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There is a wide variety of solicitations that would allow you to get your first opportunity to be a flight-project PI. Most AOs are not issued every year. Many ROSES program elements are solicited every year or every other year.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These opportunities include hosted instruments, CubeSats, SmallSats, sounding rockets, balloons, and full missions.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Investigate them. See what fits your science and your personal goals and principles. Then try!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Developing some “mission cred”</a:t>
            </a:r>
            <a:endParaRPr/>
          </a:p>
        </p:txBody>
      </p:sp>
      <p:sp>
        <p:nvSpPr>
          <p:cNvPr id="103" name="Google Shape;103;p6"/>
          <p:cNvSpPr txBox="1"/>
          <p:nvPr>
            <p:ph idx="1" type="body"/>
          </p:nvPr>
        </p:nvSpPr>
        <p:spPr>
          <a:xfrm>
            <a:off x="894080" y="2596444"/>
            <a:ext cx="11216641" cy="6188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-243848" lvl="0" marL="24384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If you feel that you need to develop a better reputation as a flight-project team member, there are things that you can do short of leading a flight-project proposal.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A time-tested way is to study with or do a post-doc with someone already on a mission team. 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If you are hardware-oriented, consider applying to one of the technology/instrument development programs (</a:t>
            </a:r>
            <a:r>
              <a:rPr i="1" lang="en-US"/>
              <a:t>e.g., </a:t>
            </a:r>
            <a:r>
              <a:rPr lang="en-US"/>
              <a:t>APRA, SAT, HTIDS, IIP, PICASSO)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Consider gaining experience in working with mission science data through proposals to data analysis, Guest Investigator, or Guest Observer programs.</a:t>
            </a:r>
            <a:endParaRPr/>
          </a:p>
          <a:p>
            <a:pPr indent="-243848" lvl="0" marL="243848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900"/>
              <a:buChar char="•"/>
            </a:pPr>
            <a:r>
              <a:rPr lang="en-US"/>
              <a:t>Finally, when solicitations are released for “science team members”, “interdisciplinary scientists”, or “participating scientists”, consider applying. </a:t>
            </a:r>
            <a:endParaRPr/>
          </a:p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6"/>
          <p:cNvSpPr txBox="1"/>
          <p:nvPr>
            <p:ph idx="2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36"/>
              <a:buFont typeface="Tahom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7"/>
          <p:cNvSpPr txBox="1"/>
          <p:nvPr>
            <p:ph type="title"/>
          </p:nvPr>
        </p:nvSpPr>
        <p:spPr>
          <a:xfrm>
            <a:off x="2138371" y="352577"/>
            <a:ext cx="9826361" cy="99019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rPr lang="en-US"/>
              <a:t>Questions? Comments? Anecdotes?</a:t>
            </a:r>
            <a:endParaRPr/>
          </a:p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11780162" y="9146117"/>
            <a:ext cx="330559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7"/>
          <p:cNvSpPr txBox="1"/>
          <p:nvPr>
            <p:ph idx="1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Tahoma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"/>
          <p:cNvSpPr txBox="1"/>
          <p:nvPr/>
        </p:nvSpPr>
        <p:spPr>
          <a:xfrm>
            <a:off x="4353560" y="9146117"/>
            <a:ext cx="4297681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 Launchpad Title</a:t>
            </a:r>
            <a:endParaRPr/>
          </a:p>
        </p:txBody>
      </p:sp>
      <p:sp>
        <p:nvSpPr>
          <p:cNvPr id="118" name="Google Shape;118;p8"/>
          <p:cNvSpPr txBox="1"/>
          <p:nvPr/>
        </p:nvSpPr>
        <p:spPr>
          <a:xfrm>
            <a:off x="939799" y="9146117"/>
            <a:ext cx="2834642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5/10/21</a:t>
            </a:r>
            <a:endParaRPr/>
          </a:p>
        </p:txBody>
      </p:sp>
      <p:sp>
        <p:nvSpPr>
          <p:cNvPr id="119" name="Google Shape;119;p8"/>
          <p:cNvSpPr txBox="1"/>
          <p:nvPr>
            <p:ph idx="12" type="sldNum"/>
          </p:nvPr>
        </p:nvSpPr>
        <p:spPr>
          <a:xfrm>
            <a:off x="11893371" y="9146117"/>
            <a:ext cx="217350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b="1" lang="en-US" sz="1400"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9"/>
          <p:cNvSpPr txBox="1"/>
          <p:nvPr/>
        </p:nvSpPr>
        <p:spPr>
          <a:xfrm>
            <a:off x="4353560" y="9146117"/>
            <a:ext cx="4297681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PI Launchpad Title</a:t>
            </a:r>
            <a:endParaRPr/>
          </a:p>
        </p:txBody>
      </p:sp>
      <p:sp>
        <p:nvSpPr>
          <p:cNvPr id="125" name="Google Shape;125;p9"/>
          <p:cNvSpPr txBox="1"/>
          <p:nvPr>
            <p:ph type="title"/>
          </p:nvPr>
        </p:nvSpPr>
        <p:spPr>
          <a:xfrm>
            <a:off x="2138371" y="352577"/>
            <a:ext cx="9826361" cy="99019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Tahoma"/>
              <a:buNone/>
            </a:pPr>
            <a:r>
              <a:t/>
            </a:r>
            <a:endParaRPr/>
          </a:p>
        </p:txBody>
      </p:sp>
      <p:sp>
        <p:nvSpPr>
          <p:cNvPr id="126" name="Google Shape;126;p9"/>
          <p:cNvSpPr txBox="1"/>
          <p:nvPr/>
        </p:nvSpPr>
        <p:spPr>
          <a:xfrm>
            <a:off x="939799" y="9146117"/>
            <a:ext cx="2834642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5/10/21</a:t>
            </a:r>
            <a:endParaRPr/>
          </a:p>
        </p:txBody>
      </p:sp>
      <p:sp>
        <p:nvSpPr>
          <p:cNvPr id="127" name="Google Shape;127;p9"/>
          <p:cNvSpPr txBox="1"/>
          <p:nvPr>
            <p:ph idx="12" type="sldNum"/>
          </p:nvPr>
        </p:nvSpPr>
        <p:spPr>
          <a:xfrm>
            <a:off x="11893371" y="9146117"/>
            <a:ext cx="217350" cy="307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sp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ahoma"/>
              <a:buNone/>
            </a:pPr>
            <a:fld id="{00000000-1234-1234-1234-123412341234}" type="slidenum">
              <a:rPr b="1" lang="en-US" sz="1400">
                <a:latin typeface="Tahoma"/>
                <a:ea typeface="Tahoma"/>
                <a:cs typeface="Tahoma"/>
                <a:sym typeface="Tahoma"/>
              </a:rPr>
              <a:t>‹#›</a:t>
            </a:fld>
            <a:endParaRPr/>
          </a:p>
        </p:txBody>
      </p:sp>
      <p:sp>
        <p:nvSpPr>
          <p:cNvPr id="128" name="Google Shape;128;p9"/>
          <p:cNvSpPr txBox="1"/>
          <p:nvPr>
            <p:ph idx="1" type="body"/>
          </p:nvPr>
        </p:nvSpPr>
        <p:spPr>
          <a:xfrm>
            <a:off x="2138371" y="1476577"/>
            <a:ext cx="9826361" cy="434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