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embeddedFontLst>
    <p:embeddedFont>
      <p:font typeface="Arial Black"/>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hZ67AV4gNbOP+MRVfuFdTzXYPdp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ArialBlack-regular.fntdata"/><Relationship Id="rId41" Type="http://schemas.openxmlformats.org/officeDocument/2006/relationships/slide" Target="slides/slide37.xml"/><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cc02.safelinks.protection.outlook.com/?url=https%3A%2F%2Fwww.youtube.com%2Fwatch%3Fv%3DJ9EmaWsh9U4&amp;data=05%7C01%7Cjared.s.leisner%40nasa.gov%7Cfe9ea5bdb790471c679508db741d98a7%7C7005d45845be48ae8140d43da96dd17b%7C0%7C0%7C638231442680509928%7CUnknown%7CTWFpbGZsb3d8eyJWIjoiMC4wLjAwMDAiLCJQIjoiV2luMzIiLCJBTiI6Ik1haWwiLCJXVCI6Mn0%3D%7C3000%7C%7C%7C&amp;sdata=pBrzJVo4lRByHgFyF%2F5VZQNM5tifk5ixEyWPr5LKhuI%3D&amp;reserved=0"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533" name="Google Shape;53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578" name="Google Shape;57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0" name="Google Shape;71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210" name="Google Shape;21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745" name="Google Shape;74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761" name="Google Shape;76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772" name="Google Shape;77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790" name="Google Shape;79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802" name="Google Shape;80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814" name="Google Shape;81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822" name="Google Shape;82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1" name="Google Shape;83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218" name="Google Shape;21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5" name="Google Shape;86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3" name="Google Shape;87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1" name="Google Shape;891;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9" name="Google Shape;89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906" name="Google Shape;90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966" name="Google Shape;966;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245" name="Google Shape;24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301" name="Google Shape;30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359" name="Google Shape;35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417" name="Google Shape;41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The architecture -- science/TMC (aka forms A/B/C and D/O)</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the reviewers do and where do they come from? </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Form/Factors</a:t>
            </a:r>
            <a:endParaRPr sz="1100">
              <a:solidFill>
                <a:srgbClr val="000000"/>
              </a:solidFill>
              <a:latin typeface="Calibri"/>
              <a:ea typeface="Calibri"/>
              <a:cs typeface="Calibri"/>
              <a:sym typeface="Calibri"/>
            </a:endParaRPr>
          </a:p>
          <a:p>
            <a:pPr indent="-228600" lvl="2" marL="1143000" marR="0" rtl="0" algn="l">
              <a:spcBef>
                <a:spcPts val="0"/>
              </a:spcBef>
              <a:spcAft>
                <a:spcPts val="0"/>
              </a:spcAft>
              <a:buClr>
                <a:srgbClr val="000000"/>
              </a:buClr>
              <a:buSzPts val="1000"/>
              <a:buFont typeface="Noto Sans Symbols"/>
              <a:buChar char="▪"/>
            </a:pPr>
            <a:r>
              <a:rPr lang="en-US" sz="1200">
                <a:solidFill>
                  <a:srgbClr val="000000"/>
                </a:solidFill>
                <a:latin typeface="Calibri"/>
                <a:ea typeface="Calibri"/>
                <a:cs typeface="Calibri"/>
                <a:sym typeface="Calibri"/>
              </a:rPr>
              <a:t>Leveling</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Factors in Form A and B</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What are the "scales" of findings that feed into an evaluation:  Major/Minor Strengths/Weaknesses</a:t>
            </a:r>
            <a:endParaRPr sz="1100">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1000"/>
              <a:buFont typeface="Courier New"/>
              <a:buChar char="o"/>
            </a:pPr>
            <a:r>
              <a:rPr lang="en-US" sz="1200">
                <a:solidFill>
                  <a:srgbClr val="000000"/>
                </a:solidFill>
                <a:latin typeface="Calibri"/>
                <a:ea typeface="Calibri"/>
                <a:cs typeface="Calibri"/>
                <a:sym typeface="Calibri"/>
              </a:rPr>
              <a:t>Feel free to model off of what Tom Wagner in 2021:  </a:t>
            </a:r>
            <a:r>
              <a:rPr lang="en-US" sz="1200" u="sng">
                <a:solidFill>
                  <a:srgbClr val="000000"/>
                </a:solidFill>
                <a:latin typeface="Calibri"/>
                <a:ea typeface="Calibri"/>
                <a:cs typeface="Calibri"/>
                <a:sym typeface="Calibri"/>
                <a:hlinkClick r:id="rId2">
                  <a:extLst>
                    <a:ext uri="{A12FA001-AC4F-418D-AE19-62706E023703}">
                      <ahyp:hlinkClr val="tx"/>
                    </a:ext>
                  </a:extLst>
                </a:hlinkClick>
              </a:rPr>
              <a:t>https://www.youtube.com/watch?v=J9EmaWsh9U4</a:t>
            </a:r>
            <a:r>
              <a:rPr lang="en-US" sz="12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477" name="Google Shape;47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1.png"/><Relationship Id="rId8"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21.png"/><Relationship Id="rId5" Type="http://schemas.openxmlformats.org/officeDocument/2006/relationships/image" Target="../media/image14.png"/><Relationship Id="rId6" Type="http://schemas.openxmlformats.org/officeDocument/2006/relationships/image" Target="../media/image23.png"/><Relationship Id="rId7" Type="http://schemas.openxmlformats.org/officeDocument/2006/relationships/image" Target="../media/image20.png"/><Relationship Id="rId8"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18" name="Shape 18"/>
        <p:cNvGrpSpPr/>
        <p:nvPr/>
      </p:nvGrpSpPr>
      <p:grpSpPr>
        <a:xfrm>
          <a:off x="0" y="0"/>
          <a:ext cx="0" cy="0"/>
          <a:chOff x="0" y="0"/>
          <a:chExt cx="0" cy="0"/>
        </a:xfrm>
      </p:grpSpPr>
      <p:pic>
        <p:nvPicPr>
          <p:cNvPr id="19" name="Google Shape;19;p39"/>
          <p:cNvPicPr preferRelativeResize="0"/>
          <p:nvPr/>
        </p:nvPicPr>
        <p:blipFill rotWithShape="1">
          <a:blip r:embed="rId2">
            <a:alphaModFix/>
          </a:blip>
          <a:srcRect b="0" l="0" r="0" t="0"/>
          <a:stretch/>
        </p:blipFill>
        <p:spPr>
          <a:xfrm>
            <a:off x="-1524000" y="0"/>
            <a:ext cx="13716000" cy="6858000"/>
          </a:xfrm>
          <a:prstGeom prst="rect">
            <a:avLst/>
          </a:prstGeom>
          <a:noFill/>
          <a:ln>
            <a:noFill/>
          </a:ln>
        </p:spPr>
      </p:pic>
      <p:sp>
        <p:nvSpPr>
          <p:cNvPr id="20" name="Google Shape;20;p39"/>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9"/>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3" name="Google Shape;23;p39"/>
          <p:cNvPicPr preferRelativeResize="0"/>
          <p:nvPr/>
        </p:nvPicPr>
        <p:blipFill rotWithShape="1">
          <a:blip r:embed="rId3">
            <a:alphaModFix/>
          </a:blip>
          <a:srcRect b="0" l="0" r="0" t="0"/>
          <a:stretch/>
        </p:blipFill>
        <p:spPr>
          <a:xfrm>
            <a:off x="7842220" y="2930504"/>
            <a:ext cx="4907929" cy="4409468"/>
          </a:xfrm>
          <a:prstGeom prst="rect">
            <a:avLst/>
          </a:prstGeom>
          <a:noFill/>
          <a:ln>
            <a:noFill/>
          </a:ln>
        </p:spPr>
      </p:pic>
      <p:grpSp>
        <p:nvGrpSpPr>
          <p:cNvPr id="24" name="Google Shape;24;p39"/>
          <p:cNvGrpSpPr/>
          <p:nvPr/>
        </p:nvGrpSpPr>
        <p:grpSpPr>
          <a:xfrm>
            <a:off x="4150530" y="219971"/>
            <a:ext cx="5238318" cy="2738164"/>
            <a:chOff x="3761206" y="416378"/>
            <a:chExt cx="5238318" cy="2738164"/>
          </a:xfrm>
        </p:grpSpPr>
        <p:pic>
          <p:nvPicPr>
            <p:cNvPr id="25" name="Google Shape;25;p39"/>
            <p:cNvPicPr preferRelativeResize="0"/>
            <p:nvPr/>
          </p:nvPicPr>
          <p:blipFill rotWithShape="1">
            <a:blip r:embed="rId4">
              <a:alphaModFix/>
            </a:blip>
            <a:srcRect b="0" l="0" r="0" t="0"/>
            <a:stretch/>
          </p:blipFill>
          <p:spPr>
            <a:xfrm>
              <a:off x="5088255" y="930910"/>
              <a:ext cx="787400" cy="774700"/>
            </a:xfrm>
            <a:prstGeom prst="rect">
              <a:avLst/>
            </a:prstGeom>
            <a:noFill/>
            <a:ln>
              <a:noFill/>
            </a:ln>
          </p:spPr>
        </p:pic>
        <p:pic>
          <p:nvPicPr>
            <p:cNvPr id="26" name="Google Shape;26;p39"/>
            <p:cNvPicPr preferRelativeResize="0"/>
            <p:nvPr/>
          </p:nvPicPr>
          <p:blipFill rotWithShape="1">
            <a:blip r:embed="rId5">
              <a:alphaModFix/>
            </a:blip>
            <a:srcRect b="0" l="0" r="0" t="0"/>
            <a:stretch/>
          </p:blipFill>
          <p:spPr>
            <a:xfrm rot="-1242020">
              <a:off x="6559946" y="725010"/>
              <a:ext cx="2133600" cy="2120900"/>
            </a:xfrm>
            <a:prstGeom prst="rect">
              <a:avLst/>
            </a:prstGeom>
            <a:noFill/>
            <a:ln>
              <a:noFill/>
            </a:ln>
          </p:spPr>
        </p:pic>
        <p:pic>
          <p:nvPicPr>
            <p:cNvPr id="27" name="Google Shape;27;p39"/>
            <p:cNvPicPr preferRelativeResize="0"/>
            <p:nvPr/>
          </p:nvPicPr>
          <p:blipFill rotWithShape="1">
            <a:blip r:embed="rId6">
              <a:alphaModFix/>
            </a:blip>
            <a:srcRect b="0" l="0" r="0" t="0"/>
            <a:stretch/>
          </p:blipFill>
          <p:spPr>
            <a:xfrm>
              <a:off x="3761206" y="2026497"/>
              <a:ext cx="1028700" cy="635000"/>
            </a:xfrm>
            <a:prstGeom prst="rect">
              <a:avLst/>
            </a:prstGeom>
            <a:noFill/>
            <a:ln>
              <a:noFill/>
            </a:ln>
          </p:spPr>
        </p:pic>
      </p:grpSp>
      <p:pic>
        <p:nvPicPr>
          <p:cNvPr id="28" name="Google Shape;28;p39"/>
          <p:cNvPicPr preferRelativeResize="0"/>
          <p:nvPr/>
        </p:nvPicPr>
        <p:blipFill rotWithShape="1">
          <a:blip r:embed="rId7">
            <a:alphaModFix/>
          </a:blip>
          <a:srcRect b="0" l="0" r="0" t="0"/>
          <a:stretch/>
        </p:blipFill>
        <p:spPr>
          <a:xfrm>
            <a:off x="9142390" y="304799"/>
            <a:ext cx="2769575" cy="840423"/>
          </a:xfrm>
          <a:prstGeom prst="rect">
            <a:avLst/>
          </a:prstGeom>
          <a:noFill/>
          <a:ln>
            <a:noFill/>
          </a:ln>
        </p:spPr>
      </p:pic>
      <p:sp>
        <p:nvSpPr>
          <p:cNvPr id="29" name="Google Shape;29;p39"/>
          <p:cNvSpPr txBox="1"/>
          <p:nvPr>
            <p:ph idx="1" type="subTitle"/>
          </p:nvPr>
        </p:nvSpPr>
        <p:spPr>
          <a:xfrm>
            <a:off x="1581810" y="4098400"/>
            <a:ext cx="4348566" cy="1431161"/>
          </a:xfrm>
          <a:prstGeom prst="rect">
            <a:avLst/>
          </a:prstGeom>
          <a:noFill/>
          <a:ln>
            <a:noFill/>
          </a:ln>
        </p:spPr>
        <p:txBody>
          <a:bodyPr anchorCtr="0" anchor="t" bIns="45700" lIns="91425" spcFirstLastPara="1" rIns="91425" wrap="square" tIns="45700">
            <a:spAutoFit/>
          </a:bodyPr>
          <a:lstStyle>
            <a:lvl1pPr lvl="0" algn="l">
              <a:lnSpc>
                <a:spcPct val="100000"/>
              </a:lnSpc>
              <a:spcBef>
                <a:spcPts val="1000"/>
              </a:spcBef>
              <a:spcAft>
                <a:spcPts val="0"/>
              </a:spcAft>
              <a:buClr>
                <a:schemeClr val="lt1"/>
              </a:buClr>
              <a:buSzPts val="1800"/>
              <a:buNone/>
              <a:defRPr b="0" sz="18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30" name="Google Shape;30;p39"/>
          <p:cNvPicPr preferRelativeResize="0"/>
          <p:nvPr/>
        </p:nvPicPr>
        <p:blipFill rotWithShape="1">
          <a:blip r:embed="rId8">
            <a:alphaModFix/>
          </a:blip>
          <a:srcRect b="0" l="0" r="0" t="0"/>
          <a:stretch/>
        </p:blipFill>
        <p:spPr>
          <a:xfrm>
            <a:off x="12207890" y="6075666"/>
            <a:ext cx="2755900" cy="3365500"/>
          </a:xfrm>
          <a:prstGeom prst="rect">
            <a:avLst/>
          </a:prstGeom>
          <a:noFill/>
          <a:ln>
            <a:noFill/>
          </a:ln>
        </p:spPr>
      </p:pic>
      <p:pic>
        <p:nvPicPr>
          <p:cNvPr id="31" name="Google Shape;31;p39"/>
          <p:cNvPicPr preferRelativeResize="0"/>
          <p:nvPr/>
        </p:nvPicPr>
        <p:blipFill rotWithShape="1">
          <a:blip r:embed="rId9">
            <a:alphaModFix/>
          </a:blip>
          <a:srcRect b="0" l="0" r="0" t="0"/>
          <a:stretch/>
        </p:blipFill>
        <p:spPr>
          <a:xfrm>
            <a:off x="5132957" y="5797540"/>
            <a:ext cx="838200" cy="838200"/>
          </a:xfrm>
          <a:prstGeom prst="rect">
            <a:avLst/>
          </a:prstGeom>
          <a:noFill/>
          <a:ln>
            <a:noFill/>
          </a:ln>
        </p:spPr>
      </p:pic>
      <p:grpSp>
        <p:nvGrpSpPr>
          <p:cNvPr id="32" name="Google Shape;32;p39"/>
          <p:cNvGrpSpPr/>
          <p:nvPr/>
        </p:nvGrpSpPr>
        <p:grpSpPr>
          <a:xfrm>
            <a:off x="-473777" y="-10705"/>
            <a:ext cx="3197522" cy="6876906"/>
            <a:chOff x="-473777" y="-10705"/>
            <a:chExt cx="3197522" cy="6876906"/>
          </a:xfrm>
        </p:grpSpPr>
        <p:sp>
          <p:nvSpPr>
            <p:cNvPr id="33" name="Google Shape;33;p39"/>
            <p:cNvSpPr/>
            <p:nvPr/>
          </p:nvSpPr>
          <p:spPr>
            <a:xfrm>
              <a:off x="-473777" y="-10705"/>
              <a:ext cx="3197522" cy="6152517"/>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88CFEB"/>
                </a:gs>
                <a:gs pos="3000">
                  <a:srgbClr val="88CFEB"/>
                </a:gs>
                <a:gs pos="97000">
                  <a:srgbClr val="68BAE1"/>
                </a:gs>
                <a:gs pos="100000">
                  <a:srgbClr val="68BAE1"/>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39"/>
            <p:cNvSpPr/>
            <p:nvPr/>
          </p:nvSpPr>
          <p:spPr>
            <a:xfrm>
              <a:off x="-14253" y="-1132"/>
              <a:ext cx="1913089" cy="6867333"/>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8FD5ED"/>
                </a:gs>
                <a:gs pos="71000">
                  <a:srgbClr val="52B3D9"/>
                </a:gs>
                <a:gs pos="100000">
                  <a:srgbClr val="52B3D9"/>
                </a:gs>
              </a:gsLst>
              <a:lin ang="21593999"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352">
          <p15:clr>
            <a:srgbClr val="FBAE40"/>
          </p15:clr>
        </p15:guide>
        <p15:guide id="2" pos="336">
          <p15:clr>
            <a:srgbClr val="FBAE40"/>
          </p15:clr>
        </p15:guide>
        <p15:guide id="3" orient="horz" pos="2040">
          <p15:clr>
            <a:srgbClr val="FBAE40"/>
          </p15:clr>
        </p15:guide>
        <p15:guide id="4" pos="1056">
          <p15:clr>
            <a:srgbClr val="FBAE40"/>
          </p15:clr>
        </p15:guide>
        <p15:guide id="5" orient="horz" pos="26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23" name="Shape 123"/>
        <p:cNvGrpSpPr/>
        <p:nvPr/>
      </p:nvGrpSpPr>
      <p:grpSpPr>
        <a:xfrm>
          <a:off x="0" y="0"/>
          <a:ext cx="0" cy="0"/>
          <a:chOff x="0" y="0"/>
          <a:chExt cx="0" cy="0"/>
        </a:xfrm>
      </p:grpSpPr>
      <p:sp>
        <p:nvSpPr>
          <p:cNvPr id="124" name="Google Shape;124;p48"/>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48"/>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7" name="Google Shape;127;p48"/>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128" name="Shape 128"/>
        <p:cNvGrpSpPr/>
        <p:nvPr/>
      </p:nvGrpSpPr>
      <p:grpSpPr>
        <a:xfrm>
          <a:off x="0" y="0"/>
          <a:ext cx="0" cy="0"/>
          <a:chOff x="0" y="0"/>
          <a:chExt cx="0" cy="0"/>
        </a:xfrm>
      </p:grpSpPr>
      <p:sp>
        <p:nvSpPr>
          <p:cNvPr id="129" name="Google Shape;129;p49"/>
          <p:cNvSpPr txBox="1"/>
          <p:nvPr>
            <p:ph type="title"/>
          </p:nvPr>
        </p:nvSpPr>
        <p:spPr>
          <a:xfrm>
            <a:off x="4546060" y="1039166"/>
            <a:ext cx="6807739" cy="776288"/>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0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4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4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49"/>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49"/>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135" name="Shape 135"/>
        <p:cNvGrpSpPr/>
        <p:nvPr/>
      </p:nvGrpSpPr>
      <p:grpSpPr>
        <a:xfrm>
          <a:off x="0" y="0"/>
          <a:ext cx="0" cy="0"/>
          <a:chOff x="0" y="0"/>
          <a:chExt cx="0" cy="0"/>
        </a:xfrm>
      </p:grpSpPr>
      <p:sp>
        <p:nvSpPr>
          <p:cNvPr id="136" name="Google Shape;136;p5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0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5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8" name="Google Shape;138;p5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5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0" name="Google Shape;140;p5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50"/>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50"/>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144" name="Shape 144"/>
        <p:cNvGrpSpPr/>
        <p:nvPr/>
      </p:nvGrpSpPr>
      <p:grpSpPr>
        <a:xfrm>
          <a:off x="0" y="0"/>
          <a:ext cx="0" cy="0"/>
          <a:chOff x="0" y="0"/>
          <a:chExt cx="0" cy="0"/>
        </a:xfrm>
      </p:grpSpPr>
      <p:sp>
        <p:nvSpPr>
          <p:cNvPr id="145" name="Google Shape;145;p51"/>
          <p:cNvSpPr txBox="1"/>
          <p:nvPr>
            <p:ph type="title"/>
          </p:nvPr>
        </p:nvSpPr>
        <p:spPr>
          <a:xfrm>
            <a:off x="4695218" y="1039166"/>
            <a:ext cx="6658582" cy="776288"/>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0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51"/>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51"/>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49" name="Shape 149"/>
        <p:cNvGrpSpPr/>
        <p:nvPr/>
      </p:nvGrpSpPr>
      <p:grpSpPr>
        <a:xfrm>
          <a:off x="0" y="0"/>
          <a:ext cx="0" cy="0"/>
          <a:chOff x="0" y="0"/>
          <a:chExt cx="0" cy="0"/>
        </a:xfrm>
      </p:grpSpPr>
      <p:sp>
        <p:nvSpPr>
          <p:cNvPr id="150" name="Google Shape;150;p5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5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3200"/>
              <a:buNone/>
              <a:defRPr sz="3200"/>
            </a:lvl1pPr>
            <a:lvl2pPr indent="-228600" lvl="1" marL="914400" algn="l">
              <a:lnSpc>
                <a:spcPct val="90000"/>
              </a:lnSpc>
              <a:spcBef>
                <a:spcPts val="500"/>
              </a:spcBef>
              <a:spcAft>
                <a:spcPts val="0"/>
              </a:spcAft>
              <a:buClr>
                <a:schemeClr val="dk1"/>
              </a:buClr>
              <a:buSzPts val="2800"/>
              <a:buNone/>
              <a:defRPr sz="28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000"/>
              <a:buNone/>
              <a:defRPr sz="2000"/>
            </a:lvl4pPr>
            <a:lvl5pPr indent="-228600" lvl="4" marL="2286000" algn="l">
              <a:lnSpc>
                <a:spcPct val="90000"/>
              </a:lnSpc>
              <a:spcBef>
                <a:spcPts val="500"/>
              </a:spcBef>
              <a:spcAft>
                <a:spcPts val="0"/>
              </a:spcAft>
              <a:buClr>
                <a:schemeClr val="dk1"/>
              </a:buClr>
              <a:buSzPts val="2000"/>
              <a:buNone/>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2" name="Google Shape;152;p5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3" name="Google Shape;153;p52"/>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52"/>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56" name="Shape 156"/>
        <p:cNvGrpSpPr/>
        <p:nvPr/>
      </p:nvGrpSpPr>
      <p:grpSpPr>
        <a:xfrm>
          <a:off x="0" y="0"/>
          <a:ext cx="0" cy="0"/>
          <a:chOff x="0" y="0"/>
          <a:chExt cx="0" cy="0"/>
        </a:xfrm>
      </p:grpSpPr>
      <p:sp>
        <p:nvSpPr>
          <p:cNvPr id="157" name="Google Shape;157;p5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53"/>
          <p:cNvSpPr/>
          <p:nvPr>
            <p:ph idx="2" type="pic"/>
          </p:nvPr>
        </p:nvSpPr>
        <p:spPr>
          <a:xfrm>
            <a:off x="5183188" y="987425"/>
            <a:ext cx="6172200" cy="4873625"/>
          </a:xfrm>
          <a:prstGeom prst="rect">
            <a:avLst/>
          </a:prstGeom>
          <a:noFill/>
          <a:ln>
            <a:noFill/>
          </a:ln>
        </p:spPr>
      </p:sp>
      <p:sp>
        <p:nvSpPr>
          <p:cNvPr id="159" name="Google Shape;159;p5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0" name="Google Shape;160;p53"/>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53"/>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63" name="Shape 163"/>
        <p:cNvGrpSpPr/>
        <p:nvPr/>
      </p:nvGrpSpPr>
      <p:grpSpPr>
        <a:xfrm>
          <a:off x="0" y="0"/>
          <a:ext cx="0" cy="0"/>
          <a:chOff x="0" y="0"/>
          <a:chExt cx="0" cy="0"/>
        </a:xfrm>
      </p:grpSpPr>
      <p:sp>
        <p:nvSpPr>
          <p:cNvPr id="164" name="Google Shape;164;p54"/>
          <p:cNvSpPr txBox="1"/>
          <p:nvPr>
            <p:ph type="title"/>
          </p:nvPr>
        </p:nvSpPr>
        <p:spPr>
          <a:xfrm>
            <a:off x="4901938" y="1104144"/>
            <a:ext cx="6678105"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54"/>
          <p:cNvSpPr txBox="1"/>
          <p:nvPr>
            <p:ph idx="1" type="body"/>
          </p:nvPr>
        </p:nvSpPr>
        <p:spPr>
          <a:xfrm rot="5400000">
            <a:off x="8056325" y="-939676"/>
            <a:ext cx="369332" cy="667810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54"/>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54"/>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69" name="Shape 169"/>
        <p:cNvGrpSpPr/>
        <p:nvPr/>
      </p:nvGrpSpPr>
      <p:grpSpPr>
        <a:xfrm>
          <a:off x="0" y="0"/>
          <a:ext cx="0" cy="0"/>
          <a:chOff x="0" y="0"/>
          <a:chExt cx="0" cy="0"/>
        </a:xfrm>
      </p:grpSpPr>
      <p:sp>
        <p:nvSpPr>
          <p:cNvPr id="170" name="Google Shape;170;p5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5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55"/>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55"/>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175" name="Shape 175"/>
        <p:cNvGrpSpPr/>
        <p:nvPr/>
      </p:nvGrpSpPr>
      <p:grpSpPr>
        <a:xfrm>
          <a:off x="0" y="0"/>
          <a:ext cx="0" cy="0"/>
          <a:chOff x="0" y="0"/>
          <a:chExt cx="0" cy="0"/>
        </a:xfrm>
      </p:grpSpPr>
      <p:sp>
        <p:nvSpPr>
          <p:cNvPr id="176" name="Google Shape;176;p56"/>
          <p:cNvSpPr txBox="1"/>
          <p:nvPr>
            <p:ph type="title"/>
          </p:nvPr>
        </p:nvSpPr>
        <p:spPr>
          <a:xfrm>
            <a:off x="838200" y="685800"/>
            <a:ext cx="10515600" cy="646331"/>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56"/>
          <p:cNvSpPr txBox="1"/>
          <p:nvPr>
            <p:ph idx="12" type="sldNum"/>
          </p:nvPr>
        </p:nvSpPr>
        <p:spPr>
          <a:xfrm>
            <a:off x="90678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78" name="Google Shape;178;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rgbClr val="244D60"/>
              </a:buClr>
              <a:buSzPts val="1800"/>
              <a:buNone/>
              <a:defRPr>
                <a:solidFill>
                  <a:srgbClr val="244D60"/>
                </a:solidFill>
              </a:defRPr>
            </a:lvl1pPr>
            <a:lvl2pPr indent="-342900" lvl="1" marL="914400" algn="l">
              <a:lnSpc>
                <a:spcPct val="90000"/>
              </a:lnSpc>
              <a:spcBef>
                <a:spcPts val="500"/>
              </a:spcBef>
              <a:spcAft>
                <a:spcPts val="0"/>
              </a:spcAft>
              <a:buClr>
                <a:srgbClr val="244D60"/>
              </a:buClr>
              <a:buSzPts val="1800"/>
              <a:buFont typeface="Arial"/>
              <a:buChar char="-"/>
              <a:defRPr>
                <a:solidFill>
                  <a:srgbClr val="244D60"/>
                </a:solidFill>
              </a:defRPr>
            </a:lvl2pPr>
            <a:lvl3pPr indent="-342900" lvl="2" marL="1371600" algn="l">
              <a:lnSpc>
                <a:spcPct val="90000"/>
              </a:lnSpc>
              <a:spcBef>
                <a:spcPts val="500"/>
              </a:spcBef>
              <a:spcAft>
                <a:spcPts val="0"/>
              </a:spcAft>
              <a:buClr>
                <a:srgbClr val="244D60"/>
              </a:buClr>
              <a:buSzPts val="1800"/>
              <a:buFont typeface="Arial"/>
              <a:buChar char="-"/>
              <a:defRPr>
                <a:solidFill>
                  <a:srgbClr val="244D60"/>
                </a:solidFill>
              </a:defRPr>
            </a:lvl3pPr>
            <a:lvl4pPr indent="-342900" lvl="3" marL="1828800" algn="l">
              <a:lnSpc>
                <a:spcPct val="90000"/>
              </a:lnSpc>
              <a:spcBef>
                <a:spcPts val="500"/>
              </a:spcBef>
              <a:spcAft>
                <a:spcPts val="0"/>
              </a:spcAft>
              <a:buClr>
                <a:srgbClr val="244D60"/>
              </a:buClr>
              <a:buSzPts val="1800"/>
              <a:buFont typeface="Arial"/>
              <a:buChar char="-"/>
              <a:defRPr b="0">
                <a:solidFill>
                  <a:srgbClr val="244D60"/>
                </a:solidFill>
              </a:defRPr>
            </a:lvl4pPr>
            <a:lvl5pPr indent="-342900" lvl="4" marL="2286000" algn="l">
              <a:lnSpc>
                <a:spcPct val="90000"/>
              </a:lnSpc>
              <a:spcBef>
                <a:spcPts val="500"/>
              </a:spcBef>
              <a:spcAft>
                <a:spcPts val="0"/>
              </a:spcAft>
              <a:buClr>
                <a:srgbClr val="244D60"/>
              </a:buClr>
              <a:buSzPts val="1800"/>
              <a:buFont typeface="Arial"/>
              <a:buChar char="-"/>
              <a:defRPr b="0">
                <a:solidFill>
                  <a:srgbClr val="244D6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179" name="Shape 179"/>
        <p:cNvGrpSpPr/>
        <p:nvPr/>
      </p:nvGrpSpPr>
      <p:grpSpPr>
        <a:xfrm>
          <a:off x="0" y="0"/>
          <a:ext cx="0" cy="0"/>
          <a:chOff x="0" y="0"/>
          <a:chExt cx="0" cy="0"/>
        </a:xfrm>
      </p:grpSpPr>
      <p:sp>
        <p:nvSpPr>
          <p:cNvPr id="180" name="Google Shape;180;p57"/>
          <p:cNvSpPr txBox="1"/>
          <p:nvPr>
            <p:ph type="title"/>
          </p:nvPr>
        </p:nvSpPr>
        <p:spPr>
          <a:xfrm>
            <a:off x="4901938" y="1104144"/>
            <a:ext cx="6678105"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57"/>
          <p:cNvSpPr txBox="1"/>
          <p:nvPr>
            <p:ph idx="1" type="body"/>
          </p:nvPr>
        </p:nvSpPr>
        <p:spPr>
          <a:xfrm>
            <a:off x="603250" y="1122981"/>
            <a:ext cx="10985500" cy="515524"/>
          </a:xfrm>
          <a:prstGeom prst="rect">
            <a:avLst/>
          </a:prstGeom>
          <a:noFill/>
          <a:ln>
            <a:noFill/>
          </a:ln>
        </p:spPr>
        <p:txBody>
          <a:bodyPr anchorCtr="0" anchor="t" bIns="45700" lIns="45700" spcFirstLastPara="1" rIns="45700" wrap="square" tIns="45700">
            <a:spAutoFit/>
          </a:bodyPr>
          <a:lstStyle>
            <a:lvl1pPr indent="-228600" lvl="0" marL="457200" algn="l">
              <a:lnSpc>
                <a:spcPct val="100000"/>
              </a:lnSpc>
              <a:spcBef>
                <a:spcPts val="0"/>
              </a:spcBef>
              <a:spcAft>
                <a:spcPts val="0"/>
              </a:spcAft>
              <a:buClr>
                <a:schemeClr val="dk1"/>
              </a:buClr>
              <a:buSzPts val="2750"/>
              <a:buNone/>
              <a:defRPr b="1" sz="275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57"/>
          <p:cNvSpPr txBox="1"/>
          <p:nvPr>
            <p:ph idx="2" type="body"/>
          </p:nvPr>
        </p:nvSpPr>
        <p:spPr>
          <a:xfrm>
            <a:off x="4901939" y="2214710"/>
            <a:ext cx="6678104" cy="162300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57"/>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00BEEF"/>
                </a:solidFill>
                <a:latin typeface="Arial"/>
                <a:ea typeface="Arial"/>
                <a:cs typeface="Arial"/>
                <a:sym typeface="Arial"/>
              </a:defRPr>
            </a:lvl1pPr>
            <a:lvl2pPr indent="0" lvl="1" marL="0" algn="r">
              <a:spcBef>
                <a:spcPts val="0"/>
              </a:spcBef>
              <a:buNone/>
              <a:defRPr sz="1200">
                <a:solidFill>
                  <a:srgbClr val="00BEEF"/>
                </a:solidFill>
                <a:latin typeface="Arial"/>
                <a:ea typeface="Arial"/>
                <a:cs typeface="Arial"/>
                <a:sym typeface="Arial"/>
              </a:defRPr>
            </a:lvl2pPr>
            <a:lvl3pPr indent="0" lvl="2" marL="0" algn="r">
              <a:spcBef>
                <a:spcPts val="0"/>
              </a:spcBef>
              <a:buNone/>
              <a:defRPr sz="1200">
                <a:solidFill>
                  <a:srgbClr val="00BEEF"/>
                </a:solidFill>
                <a:latin typeface="Arial"/>
                <a:ea typeface="Arial"/>
                <a:cs typeface="Arial"/>
                <a:sym typeface="Arial"/>
              </a:defRPr>
            </a:lvl3pPr>
            <a:lvl4pPr indent="0" lvl="3" marL="0" algn="r">
              <a:spcBef>
                <a:spcPts val="0"/>
              </a:spcBef>
              <a:buNone/>
              <a:defRPr sz="1200">
                <a:solidFill>
                  <a:srgbClr val="00BEEF"/>
                </a:solidFill>
                <a:latin typeface="Arial"/>
                <a:ea typeface="Arial"/>
                <a:cs typeface="Arial"/>
                <a:sym typeface="Arial"/>
              </a:defRPr>
            </a:lvl4pPr>
            <a:lvl5pPr indent="0" lvl="4" marL="0" algn="r">
              <a:spcBef>
                <a:spcPts val="0"/>
              </a:spcBef>
              <a:buNone/>
              <a:defRPr sz="1200">
                <a:solidFill>
                  <a:srgbClr val="00BEEF"/>
                </a:solidFill>
                <a:latin typeface="Arial"/>
                <a:ea typeface="Arial"/>
                <a:cs typeface="Arial"/>
                <a:sym typeface="Arial"/>
              </a:defRPr>
            </a:lvl5pPr>
            <a:lvl6pPr indent="0" lvl="5" marL="0" algn="r">
              <a:spcBef>
                <a:spcPts val="0"/>
              </a:spcBef>
              <a:buNone/>
              <a:defRPr sz="1200">
                <a:solidFill>
                  <a:srgbClr val="00BEEF"/>
                </a:solidFill>
                <a:latin typeface="Arial"/>
                <a:ea typeface="Arial"/>
                <a:cs typeface="Arial"/>
                <a:sym typeface="Arial"/>
              </a:defRPr>
            </a:lvl6pPr>
            <a:lvl7pPr indent="0" lvl="6" marL="0" algn="r">
              <a:spcBef>
                <a:spcPts val="0"/>
              </a:spcBef>
              <a:buNone/>
              <a:defRPr sz="1200">
                <a:solidFill>
                  <a:srgbClr val="00BEEF"/>
                </a:solidFill>
                <a:latin typeface="Arial"/>
                <a:ea typeface="Arial"/>
                <a:cs typeface="Arial"/>
                <a:sym typeface="Arial"/>
              </a:defRPr>
            </a:lvl7pPr>
            <a:lvl8pPr indent="0" lvl="7" marL="0" algn="r">
              <a:spcBef>
                <a:spcPts val="0"/>
              </a:spcBef>
              <a:buNone/>
              <a:defRPr sz="1200">
                <a:solidFill>
                  <a:srgbClr val="00BEEF"/>
                </a:solidFill>
                <a:latin typeface="Arial"/>
                <a:ea typeface="Arial"/>
                <a:cs typeface="Arial"/>
                <a:sym typeface="Arial"/>
              </a:defRPr>
            </a:lvl8pPr>
            <a:lvl9pPr indent="0" lvl="8" marL="0" algn="r">
              <a:spcBef>
                <a:spcPts val="0"/>
              </a:spcBef>
              <a:buNone/>
              <a:defRPr sz="1200">
                <a:solidFill>
                  <a:srgbClr val="00BEE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type="obj">
  <p:cSld name="OBJECT">
    <p:spTree>
      <p:nvGrpSpPr>
        <p:cNvPr id="35" name="Shape 35"/>
        <p:cNvGrpSpPr/>
        <p:nvPr/>
      </p:nvGrpSpPr>
      <p:grpSpPr>
        <a:xfrm>
          <a:off x="0" y="0"/>
          <a:ext cx="0" cy="0"/>
          <a:chOff x="0" y="0"/>
          <a:chExt cx="0" cy="0"/>
        </a:xfrm>
      </p:grpSpPr>
      <p:pic>
        <p:nvPicPr>
          <p:cNvPr id="36" name="Google Shape;36;p40"/>
          <p:cNvPicPr preferRelativeResize="0"/>
          <p:nvPr/>
        </p:nvPicPr>
        <p:blipFill rotWithShape="1">
          <a:blip r:embed="rId2">
            <a:alphaModFix amt="60000"/>
          </a:blip>
          <a:srcRect b="0" l="0" r="0" t="0"/>
          <a:stretch/>
        </p:blipFill>
        <p:spPr>
          <a:xfrm>
            <a:off x="0" y="0"/>
            <a:ext cx="2743200" cy="6858000"/>
          </a:xfrm>
          <a:prstGeom prst="rect">
            <a:avLst/>
          </a:prstGeom>
          <a:noFill/>
          <a:ln>
            <a:noFill/>
          </a:ln>
        </p:spPr>
      </p:pic>
      <p:sp>
        <p:nvSpPr>
          <p:cNvPr id="37" name="Google Shape;37;p40"/>
          <p:cNvSpPr/>
          <p:nvPr/>
        </p:nvSpPr>
        <p:spPr>
          <a:xfrm>
            <a:off x="-461912" y="0"/>
            <a:ext cx="12653912" cy="6858000"/>
          </a:xfrm>
          <a:custGeom>
            <a:rect b="b" l="l" r="r" t="t"/>
            <a:pathLst>
              <a:path extrusionOk="0" h="2160" w="3986">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 name="Google Shape;38;p40"/>
          <p:cNvSpPr txBox="1"/>
          <p:nvPr>
            <p:ph type="title"/>
          </p:nvPr>
        </p:nvSpPr>
        <p:spPr>
          <a:xfrm>
            <a:off x="2324100" y="781734"/>
            <a:ext cx="9025378"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0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0"/>
          <p:cNvSpPr txBox="1"/>
          <p:nvPr>
            <p:ph idx="1" type="body"/>
          </p:nvPr>
        </p:nvSpPr>
        <p:spPr>
          <a:xfrm>
            <a:off x="2324100" y="2214710"/>
            <a:ext cx="9251621" cy="1936428"/>
          </a:xfrm>
          <a:prstGeom prst="rect">
            <a:avLst/>
          </a:prstGeom>
          <a:noFill/>
          <a:ln>
            <a:noFill/>
          </a:ln>
        </p:spPr>
        <p:txBody>
          <a:bodyPr anchorCtr="0" anchor="t" bIns="45700" lIns="91425" spcFirstLastPara="1" rIns="91425" wrap="square" tIns="45700">
            <a:spAutoFit/>
          </a:bodyPr>
          <a:lstStyle>
            <a:lvl1pPr indent="-342900" lvl="0" marL="457200" algn="l">
              <a:lnSpc>
                <a:spcPct val="100000"/>
              </a:lnSpc>
              <a:spcBef>
                <a:spcPts val="1000"/>
              </a:spcBef>
              <a:spcAft>
                <a:spcPts val="0"/>
              </a:spcAft>
              <a:buClr>
                <a:schemeClr val="dk1"/>
              </a:buClr>
              <a:buSzPts val="1800"/>
              <a:buFont typeface="Arial"/>
              <a:buChar char="•"/>
              <a:defRPr>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Font typeface="Courier New"/>
              <a:buChar char="o"/>
              <a:defRPr>
                <a:latin typeface="Times New Roman"/>
                <a:ea typeface="Times New Roman"/>
                <a:cs typeface="Times New Roman"/>
                <a:sym typeface="Times New Roman"/>
              </a:defRPr>
            </a:lvl2pPr>
            <a:lvl3pPr indent="-342900" lvl="2" marL="1371600" algn="l">
              <a:lnSpc>
                <a:spcPct val="90000"/>
              </a:lnSpc>
              <a:spcBef>
                <a:spcPts val="500"/>
              </a:spcBef>
              <a:spcAft>
                <a:spcPts val="0"/>
              </a:spcAft>
              <a:buClr>
                <a:schemeClr val="dk1"/>
              </a:buClr>
              <a:buSzPts val="1800"/>
              <a:buFont typeface="Noto Sans Symbols"/>
              <a:buChar char="▪"/>
              <a:defRPr>
                <a:latin typeface="Times New Roman"/>
                <a:ea typeface="Times New Roman"/>
                <a:cs typeface="Times New Roman"/>
                <a:sym typeface="Times New Roman"/>
              </a:defRPr>
            </a:lvl3pPr>
            <a:lvl4pPr indent="-342900" lvl="3" marL="1828800" algn="l">
              <a:lnSpc>
                <a:spcPct val="90000"/>
              </a:lnSpc>
              <a:spcBef>
                <a:spcPts val="500"/>
              </a:spcBef>
              <a:spcAft>
                <a:spcPts val="0"/>
              </a:spcAft>
              <a:buClr>
                <a:schemeClr val="dk1"/>
              </a:buClr>
              <a:buSzPts val="1800"/>
              <a:buFont typeface="Arial"/>
              <a:buChar char="•"/>
              <a:defRPr>
                <a:latin typeface="Times New Roman"/>
                <a:ea typeface="Times New Roman"/>
                <a:cs typeface="Times New Roman"/>
                <a:sym typeface="Times New Roman"/>
              </a:defRPr>
            </a:lvl4pPr>
            <a:lvl5pPr indent="-342900" lvl="4" marL="2286000" algn="l">
              <a:lnSpc>
                <a:spcPct val="90000"/>
              </a:lnSpc>
              <a:spcBef>
                <a:spcPts val="500"/>
              </a:spcBef>
              <a:spcAft>
                <a:spcPts val="0"/>
              </a:spcAft>
              <a:buClr>
                <a:schemeClr val="dk1"/>
              </a:buClr>
              <a:buSzPts val="1800"/>
              <a:buFont typeface="Courier New"/>
              <a:buChar char="o"/>
              <a:defRPr>
                <a:latin typeface="Times New Roman"/>
                <a:ea typeface="Times New Roman"/>
                <a:cs typeface="Times New Roman"/>
                <a:sym typeface="Times New Roman"/>
              </a:defRPr>
            </a:lvl5pPr>
            <a:lvl6pPr indent="-228600" lvl="5" marL="2743200" algn="l">
              <a:lnSpc>
                <a:spcPct val="90000"/>
              </a:lnSpc>
              <a:spcBef>
                <a:spcPts val="500"/>
              </a:spcBef>
              <a:spcAft>
                <a:spcPts val="0"/>
              </a:spcAft>
              <a:buClr>
                <a:schemeClr val="dk1"/>
              </a:buClr>
              <a:buSzPts val="1800"/>
              <a:buFont typeface="Noto Sans Symbols"/>
              <a:buNone/>
              <a:defRPr>
                <a:latin typeface="Times New Roman"/>
                <a:ea typeface="Times New Roman"/>
                <a:cs typeface="Times New Roman"/>
                <a:sym typeface="Times New Roman"/>
              </a:defRPr>
            </a:lvl6pPr>
            <a:lvl7pPr indent="-342900" lvl="6" marL="3200400" algn="l">
              <a:lnSpc>
                <a:spcPct val="90000"/>
              </a:lnSpc>
              <a:spcBef>
                <a:spcPts val="500"/>
              </a:spcBef>
              <a:spcAft>
                <a:spcPts val="0"/>
              </a:spcAft>
              <a:buClr>
                <a:schemeClr val="dk1"/>
              </a:buClr>
              <a:buSzPts val="1800"/>
              <a:buFont typeface="Arial"/>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40"/>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0"/>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14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showMasterSp="0">
  <p:cSld name="6_Title and Content">
    <p:spTree>
      <p:nvGrpSpPr>
        <p:cNvPr id="43" name="Shape 43"/>
        <p:cNvGrpSpPr/>
        <p:nvPr/>
      </p:nvGrpSpPr>
      <p:grpSpPr>
        <a:xfrm>
          <a:off x="0" y="0"/>
          <a:ext cx="0" cy="0"/>
          <a:chOff x="0" y="0"/>
          <a:chExt cx="0" cy="0"/>
        </a:xfrm>
      </p:grpSpPr>
      <p:sp>
        <p:nvSpPr>
          <p:cNvPr id="44" name="Google Shape;44;p41"/>
          <p:cNvSpPr/>
          <p:nvPr/>
        </p:nvSpPr>
        <p:spPr>
          <a:xfrm>
            <a:off x="0" y="-19393"/>
            <a:ext cx="12192000" cy="6887665"/>
          </a:xfrm>
          <a:prstGeom prst="rect">
            <a:avLst/>
          </a:prstGeom>
          <a:gradFill>
            <a:gsLst>
              <a:gs pos="0">
                <a:srgbClr val="255B74"/>
              </a:gs>
              <a:gs pos="25000">
                <a:srgbClr val="255B74"/>
              </a:gs>
              <a:gs pos="91000">
                <a:srgbClr val="C3873A"/>
              </a:gs>
              <a:gs pos="100000">
                <a:srgbClr val="C3873A"/>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5" name="Google Shape;45;p41"/>
          <p:cNvGrpSpPr/>
          <p:nvPr/>
        </p:nvGrpSpPr>
        <p:grpSpPr>
          <a:xfrm>
            <a:off x="517664" y="-19393"/>
            <a:ext cx="4628149" cy="6890327"/>
            <a:chOff x="3308351" y="2370138"/>
            <a:chExt cx="2760662" cy="4110037"/>
          </a:xfrm>
        </p:grpSpPr>
        <p:sp>
          <p:nvSpPr>
            <p:cNvPr id="46" name="Google Shape;46;p41"/>
            <p:cNvSpPr/>
            <p:nvPr/>
          </p:nvSpPr>
          <p:spPr>
            <a:xfrm>
              <a:off x="4494213" y="2370138"/>
              <a:ext cx="1574800" cy="3676650"/>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 name="Google Shape;47;p41"/>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 name="Google Shape;48;p41"/>
            <p:cNvSpPr/>
            <p:nvPr/>
          </p:nvSpPr>
          <p:spPr>
            <a:xfrm>
              <a:off x="3308351" y="2376488"/>
              <a:ext cx="2270125"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 name="Google Shape;49;p41"/>
          <p:cNvSpPr/>
          <p:nvPr/>
        </p:nvSpPr>
        <p:spPr>
          <a:xfrm>
            <a:off x="0" y="203200"/>
            <a:ext cx="12192000" cy="6184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 name="Google Shape;50;p41"/>
          <p:cNvSpPr txBox="1"/>
          <p:nvPr>
            <p:ph type="title"/>
          </p:nvPr>
        </p:nvSpPr>
        <p:spPr>
          <a:xfrm>
            <a:off x="400832" y="431953"/>
            <a:ext cx="11361107"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0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1"/>
          <p:cNvSpPr txBox="1"/>
          <p:nvPr>
            <p:ph idx="1" type="body"/>
          </p:nvPr>
        </p:nvSpPr>
        <p:spPr>
          <a:xfrm>
            <a:off x="400832" y="1447396"/>
            <a:ext cx="11147553" cy="1743041"/>
          </a:xfrm>
          <a:prstGeom prst="rect">
            <a:avLst/>
          </a:prstGeom>
          <a:noFill/>
          <a:ln>
            <a:noFill/>
          </a:ln>
        </p:spPr>
        <p:txBody>
          <a:bodyPr anchorCtr="0" anchor="t" bIns="45700" lIns="91425" spcFirstLastPara="1" rIns="91425" wrap="square" tIns="45700">
            <a:spAutoFit/>
          </a:bodyPr>
          <a:lstStyle>
            <a:lvl1pPr indent="-381000" lvl="0" marL="457200" algn="l">
              <a:lnSpc>
                <a:spcPct val="100000"/>
              </a:lnSpc>
              <a:spcBef>
                <a:spcPts val="1000"/>
              </a:spcBef>
              <a:spcAft>
                <a:spcPts val="0"/>
              </a:spcAft>
              <a:buClr>
                <a:schemeClr val="dk1"/>
              </a:buClr>
              <a:buSzPts val="2400"/>
              <a:buFont typeface="Arial"/>
              <a:buChar char="•"/>
              <a:defRPr sz="2400"/>
            </a:lvl1pPr>
            <a:lvl2pPr indent="-355600" lvl="1" marL="914400" algn="l">
              <a:lnSpc>
                <a:spcPct val="90000"/>
              </a:lnSpc>
              <a:spcBef>
                <a:spcPts val="500"/>
              </a:spcBef>
              <a:spcAft>
                <a:spcPts val="0"/>
              </a:spcAft>
              <a:buClr>
                <a:schemeClr val="dk1"/>
              </a:buClr>
              <a:buSzPts val="2000"/>
              <a:buFont typeface="Helvetica Neue"/>
              <a:buChar char="-"/>
              <a:defRPr sz="2000"/>
            </a:lvl2pPr>
            <a:lvl3pPr indent="-342900" lvl="2" marL="1371600" algn="l">
              <a:lnSpc>
                <a:spcPct val="90000"/>
              </a:lnSpc>
              <a:spcBef>
                <a:spcPts val="500"/>
              </a:spcBef>
              <a:spcAft>
                <a:spcPts val="0"/>
              </a:spcAft>
              <a:buClr>
                <a:schemeClr val="dk1"/>
              </a:buClr>
              <a:buSzPts val="1800"/>
              <a:buFont typeface="Arial"/>
              <a:buChar char="・"/>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41"/>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1"/>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6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rgbClr val="C47F19"/>
        </a:solidFill>
      </p:bgPr>
    </p:bg>
    <p:spTree>
      <p:nvGrpSpPr>
        <p:cNvPr id="55" name="Shape 55"/>
        <p:cNvGrpSpPr/>
        <p:nvPr/>
      </p:nvGrpSpPr>
      <p:grpSpPr>
        <a:xfrm>
          <a:off x="0" y="0"/>
          <a:ext cx="0" cy="0"/>
          <a:chOff x="0" y="0"/>
          <a:chExt cx="0" cy="0"/>
        </a:xfrm>
      </p:grpSpPr>
      <p:pic>
        <p:nvPicPr>
          <p:cNvPr id="56" name="Google Shape;56;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7" name="Google Shape;57;p42"/>
          <p:cNvSpPr/>
          <p:nvPr/>
        </p:nvSpPr>
        <p:spPr>
          <a:xfrm>
            <a:off x="0" y="2463616"/>
            <a:ext cx="12192000" cy="1713654"/>
          </a:xfrm>
          <a:prstGeom prst="rect">
            <a:avLst/>
          </a:prstGeom>
          <a:gradFill>
            <a:gsLst>
              <a:gs pos="0">
                <a:srgbClr val="BFE5FF">
                  <a:alpha val="36862"/>
                </a:srgbClr>
              </a:gs>
              <a:gs pos="14000">
                <a:srgbClr val="BFE5FF">
                  <a:alpha val="94901"/>
                </a:srgbClr>
              </a:gs>
              <a:gs pos="52999">
                <a:srgbClr val="BFE5FF"/>
              </a:gs>
              <a:gs pos="85000">
                <a:srgbClr val="BFE5FF">
                  <a:alpha val="94901"/>
                </a:srgbClr>
              </a:gs>
              <a:gs pos="100000">
                <a:srgbClr val="BFE5FF">
                  <a:alpha val="36862"/>
                </a:srgbClr>
              </a:gs>
            </a:gsLst>
            <a:lin ang="0" scaled="0"/>
          </a:gradFill>
          <a:ln>
            <a:noFill/>
          </a:ln>
          <a:effectLst>
            <a:outerShdw blurRad="254000" sx="103000" rotWithShape="0" algn="ctr" sy="103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 name="Google Shape;58;p42"/>
          <p:cNvSpPr txBox="1"/>
          <p:nvPr>
            <p:ph type="title"/>
          </p:nvPr>
        </p:nvSpPr>
        <p:spPr>
          <a:xfrm>
            <a:off x="831850" y="3016567"/>
            <a:ext cx="10515600" cy="646331"/>
          </a:xfrm>
          <a:prstGeom prst="rect">
            <a:avLst/>
          </a:prstGeom>
          <a:noFill/>
          <a:ln>
            <a:noFill/>
          </a:ln>
        </p:spPr>
        <p:txBody>
          <a:bodyPr anchorCtr="0" anchor="ctr" bIns="45700" lIns="91425" spcFirstLastPara="1" rIns="91425" wrap="square" tIns="45700">
            <a:spAutoFit/>
          </a:bodyPr>
          <a:lstStyle>
            <a:lvl1pPr lvl="0" algn="ctr">
              <a:lnSpc>
                <a:spcPct val="90000"/>
              </a:lnSpc>
              <a:spcBef>
                <a:spcPts val="0"/>
              </a:spcBef>
              <a:spcAft>
                <a:spcPts val="0"/>
              </a:spcAft>
              <a:buClr>
                <a:schemeClr val="dk1"/>
              </a:buClr>
              <a:buSzPts val="4000"/>
              <a:buFont typeface="Arial"/>
              <a:buNone/>
              <a:defRPr b="0" sz="4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42"/>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2"/>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showMasterSp="0">
  <p:cSld name="3_Title and Content">
    <p:spTree>
      <p:nvGrpSpPr>
        <p:cNvPr id="62" name="Shape 62"/>
        <p:cNvGrpSpPr/>
        <p:nvPr/>
      </p:nvGrpSpPr>
      <p:grpSpPr>
        <a:xfrm>
          <a:off x="0" y="0"/>
          <a:ext cx="0" cy="0"/>
          <a:chOff x="0" y="0"/>
          <a:chExt cx="0" cy="0"/>
        </a:xfrm>
      </p:grpSpPr>
      <p:pic>
        <p:nvPicPr>
          <p:cNvPr id="63" name="Google Shape;63;p43"/>
          <p:cNvPicPr preferRelativeResize="0"/>
          <p:nvPr/>
        </p:nvPicPr>
        <p:blipFill rotWithShape="1">
          <a:blip r:embed="rId2">
            <a:alphaModFix/>
          </a:blip>
          <a:srcRect b="0" l="0" r="0" t="0"/>
          <a:stretch/>
        </p:blipFill>
        <p:spPr>
          <a:xfrm>
            <a:off x="0" y="0"/>
            <a:ext cx="12192000" cy="6858000"/>
          </a:xfrm>
          <a:prstGeom prst="rect">
            <a:avLst/>
          </a:prstGeom>
          <a:noFill/>
          <a:ln>
            <a:noFill/>
          </a:ln>
        </p:spPr>
      </p:pic>
      <p:grpSp>
        <p:nvGrpSpPr>
          <p:cNvPr id="64" name="Google Shape;64;p43"/>
          <p:cNvGrpSpPr/>
          <p:nvPr/>
        </p:nvGrpSpPr>
        <p:grpSpPr>
          <a:xfrm>
            <a:off x="517664" y="-19393"/>
            <a:ext cx="4628149" cy="6890327"/>
            <a:chOff x="3308351" y="2370138"/>
            <a:chExt cx="2760662" cy="4110037"/>
          </a:xfrm>
        </p:grpSpPr>
        <p:sp>
          <p:nvSpPr>
            <p:cNvPr id="65" name="Google Shape;65;p43"/>
            <p:cNvSpPr/>
            <p:nvPr/>
          </p:nvSpPr>
          <p:spPr>
            <a:xfrm>
              <a:off x="4494213" y="2370138"/>
              <a:ext cx="1574800" cy="3676650"/>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 name="Google Shape;66;p43"/>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43"/>
            <p:cNvSpPr/>
            <p:nvPr/>
          </p:nvSpPr>
          <p:spPr>
            <a:xfrm>
              <a:off x="3308351" y="2376488"/>
              <a:ext cx="2270125"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 name="Google Shape;68;p43"/>
          <p:cNvSpPr/>
          <p:nvPr/>
        </p:nvSpPr>
        <p:spPr>
          <a:xfrm>
            <a:off x="0" y="0"/>
            <a:ext cx="12192000" cy="68580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 name="Google Shape;69;p43"/>
          <p:cNvSpPr/>
          <p:nvPr/>
        </p:nvSpPr>
        <p:spPr>
          <a:xfrm>
            <a:off x="0" y="203200"/>
            <a:ext cx="12192000" cy="6184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 name="Google Shape;70;p43"/>
          <p:cNvSpPr txBox="1"/>
          <p:nvPr>
            <p:ph type="title"/>
          </p:nvPr>
        </p:nvSpPr>
        <p:spPr>
          <a:xfrm>
            <a:off x="960120" y="331534"/>
            <a:ext cx="10393680" cy="646331"/>
          </a:xfrm>
          <a:prstGeom prst="rect">
            <a:avLst/>
          </a:prstGeom>
          <a:noFill/>
          <a:ln>
            <a:noFill/>
          </a:ln>
        </p:spPr>
        <p:txBody>
          <a:bodyPr anchorCtr="0" anchor="ctr" bIns="45700" lIns="91425" spcFirstLastPara="1" rIns="91425" wrap="square" tIns="45700">
            <a:spAutoFit/>
          </a:bodyPr>
          <a:lstStyle>
            <a:lvl1pPr lvl="0" algn="ctr">
              <a:lnSpc>
                <a:spcPct val="90000"/>
              </a:lnSpc>
              <a:spcBef>
                <a:spcPts val="0"/>
              </a:spcBef>
              <a:spcAft>
                <a:spcPts val="0"/>
              </a:spcAft>
              <a:buClr>
                <a:schemeClr val="dk1"/>
              </a:buClr>
              <a:buSzPts val="40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43"/>
          <p:cNvSpPr txBox="1"/>
          <p:nvPr>
            <p:ph idx="1" type="body"/>
          </p:nvPr>
        </p:nvSpPr>
        <p:spPr>
          <a:xfrm>
            <a:off x="960120" y="2271860"/>
            <a:ext cx="10619923" cy="162300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43"/>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3"/>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6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spTree>
      <p:nvGrpSpPr>
        <p:cNvPr id="75" name="Shape 75"/>
        <p:cNvGrpSpPr/>
        <p:nvPr/>
      </p:nvGrpSpPr>
      <p:grpSpPr>
        <a:xfrm>
          <a:off x="0" y="0"/>
          <a:ext cx="0" cy="0"/>
          <a:chOff x="0" y="0"/>
          <a:chExt cx="0" cy="0"/>
        </a:xfrm>
      </p:grpSpPr>
      <p:pic>
        <p:nvPicPr>
          <p:cNvPr id="76" name="Google Shape;76;p44"/>
          <p:cNvPicPr preferRelativeResize="0"/>
          <p:nvPr/>
        </p:nvPicPr>
        <p:blipFill rotWithShape="1">
          <a:blip r:embed="rId2">
            <a:alphaModFix/>
          </a:blip>
          <a:srcRect b="0" l="0" r="0" t="0"/>
          <a:stretch/>
        </p:blipFill>
        <p:spPr>
          <a:xfrm>
            <a:off x="-1524000" y="0"/>
            <a:ext cx="13716000" cy="6858000"/>
          </a:xfrm>
          <a:prstGeom prst="rect">
            <a:avLst/>
          </a:prstGeom>
          <a:noFill/>
          <a:ln>
            <a:noFill/>
          </a:ln>
        </p:spPr>
      </p:pic>
      <p:sp>
        <p:nvSpPr>
          <p:cNvPr id="77" name="Google Shape;77;p44"/>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4"/>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80" name="Google Shape;80;p44"/>
          <p:cNvPicPr preferRelativeResize="0"/>
          <p:nvPr/>
        </p:nvPicPr>
        <p:blipFill rotWithShape="1">
          <a:blip r:embed="rId3">
            <a:alphaModFix/>
          </a:blip>
          <a:srcRect b="0" l="0" r="0" t="0"/>
          <a:stretch/>
        </p:blipFill>
        <p:spPr>
          <a:xfrm>
            <a:off x="7842220" y="2930504"/>
            <a:ext cx="4907929" cy="4409468"/>
          </a:xfrm>
          <a:prstGeom prst="rect">
            <a:avLst/>
          </a:prstGeom>
          <a:noFill/>
          <a:ln>
            <a:noFill/>
          </a:ln>
        </p:spPr>
      </p:pic>
      <p:grpSp>
        <p:nvGrpSpPr>
          <p:cNvPr id="81" name="Google Shape;81;p44"/>
          <p:cNvGrpSpPr/>
          <p:nvPr/>
        </p:nvGrpSpPr>
        <p:grpSpPr>
          <a:xfrm>
            <a:off x="4150530" y="221329"/>
            <a:ext cx="5238318" cy="2738164"/>
            <a:chOff x="3761206" y="416378"/>
            <a:chExt cx="5238318" cy="2738164"/>
          </a:xfrm>
        </p:grpSpPr>
        <p:pic>
          <p:nvPicPr>
            <p:cNvPr id="82" name="Google Shape;82;p44"/>
            <p:cNvPicPr preferRelativeResize="0"/>
            <p:nvPr/>
          </p:nvPicPr>
          <p:blipFill rotWithShape="1">
            <a:blip r:embed="rId4">
              <a:alphaModFix/>
            </a:blip>
            <a:srcRect b="0" l="0" r="0" t="0"/>
            <a:stretch/>
          </p:blipFill>
          <p:spPr>
            <a:xfrm>
              <a:off x="5088255" y="930910"/>
              <a:ext cx="787400" cy="774700"/>
            </a:xfrm>
            <a:prstGeom prst="rect">
              <a:avLst/>
            </a:prstGeom>
            <a:noFill/>
            <a:ln>
              <a:noFill/>
            </a:ln>
          </p:spPr>
        </p:pic>
        <p:pic>
          <p:nvPicPr>
            <p:cNvPr id="83" name="Google Shape;83;p44"/>
            <p:cNvPicPr preferRelativeResize="0"/>
            <p:nvPr/>
          </p:nvPicPr>
          <p:blipFill rotWithShape="1">
            <a:blip r:embed="rId5">
              <a:alphaModFix/>
            </a:blip>
            <a:srcRect b="0" l="0" r="0" t="0"/>
            <a:stretch/>
          </p:blipFill>
          <p:spPr>
            <a:xfrm rot="-1242020">
              <a:off x="6559946" y="725010"/>
              <a:ext cx="2133600" cy="2120900"/>
            </a:xfrm>
            <a:prstGeom prst="rect">
              <a:avLst/>
            </a:prstGeom>
            <a:noFill/>
            <a:ln>
              <a:noFill/>
            </a:ln>
          </p:spPr>
        </p:pic>
        <p:pic>
          <p:nvPicPr>
            <p:cNvPr id="84" name="Google Shape;84;p44"/>
            <p:cNvPicPr preferRelativeResize="0"/>
            <p:nvPr/>
          </p:nvPicPr>
          <p:blipFill rotWithShape="1">
            <a:blip r:embed="rId6">
              <a:alphaModFix/>
            </a:blip>
            <a:srcRect b="0" l="0" r="0" t="0"/>
            <a:stretch/>
          </p:blipFill>
          <p:spPr>
            <a:xfrm>
              <a:off x="3761206" y="2026497"/>
              <a:ext cx="1028700" cy="635000"/>
            </a:xfrm>
            <a:prstGeom prst="rect">
              <a:avLst/>
            </a:prstGeom>
            <a:noFill/>
            <a:ln>
              <a:noFill/>
            </a:ln>
          </p:spPr>
        </p:pic>
      </p:grpSp>
      <p:pic>
        <p:nvPicPr>
          <p:cNvPr id="85" name="Google Shape;85;p44"/>
          <p:cNvPicPr preferRelativeResize="0"/>
          <p:nvPr/>
        </p:nvPicPr>
        <p:blipFill rotWithShape="1">
          <a:blip r:embed="rId7">
            <a:alphaModFix/>
          </a:blip>
          <a:srcRect b="0" l="0" r="0" t="0"/>
          <a:stretch/>
        </p:blipFill>
        <p:spPr>
          <a:xfrm>
            <a:off x="9142390" y="304799"/>
            <a:ext cx="2769575" cy="840423"/>
          </a:xfrm>
          <a:prstGeom prst="rect">
            <a:avLst/>
          </a:prstGeom>
          <a:noFill/>
          <a:ln>
            <a:noFill/>
          </a:ln>
        </p:spPr>
      </p:pic>
      <p:sp>
        <p:nvSpPr>
          <p:cNvPr id="86" name="Google Shape;86;p44"/>
          <p:cNvSpPr txBox="1"/>
          <p:nvPr>
            <p:ph idx="1" type="subTitle"/>
          </p:nvPr>
        </p:nvSpPr>
        <p:spPr>
          <a:xfrm>
            <a:off x="1592156" y="4567192"/>
            <a:ext cx="5797548" cy="1431161"/>
          </a:xfrm>
          <a:prstGeom prst="rect">
            <a:avLst/>
          </a:prstGeom>
          <a:noFill/>
          <a:ln>
            <a:noFill/>
          </a:ln>
        </p:spPr>
        <p:txBody>
          <a:bodyPr anchorCtr="0" anchor="t" bIns="45700" lIns="91425" spcFirstLastPara="1" rIns="91425" wrap="square" tIns="45700">
            <a:spAutoFit/>
          </a:bodyPr>
          <a:lstStyle>
            <a:lvl1pPr lvl="0" algn="l">
              <a:lnSpc>
                <a:spcPct val="100000"/>
              </a:lnSpc>
              <a:spcBef>
                <a:spcPts val="1000"/>
              </a:spcBef>
              <a:spcAft>
                <a:spcPts val="0"/>
              </a:spcAft>
              <a:buClr>
                <a:schemeClr val="lt1"/>
              </a:buClr>
              <a:buSzPts val="1800"/>
              <a:buNone/>
              <a:defRPr b="0" sz="18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87" name="Google Shape;87;p44"/>
          <p:cNvPicPr preferRelativeResize="0"/>
          <p:nvPr/>
        </p:nvPicPr>
        <p:blipFill rotWithShape="1">
          <a:blip r:embed="rId8">
            <a:alphaModFix/>
          </a:blip>
          <a:srcRect b="0" l="0" r="0" t="0"/>
          <a:stretch/>
        </p:blipFill>
        <p:spPr>
          <a:xfrm>
            <a:off x="12207890" y="6075666"/>
            <a:ext cx="2755900" cy="3365500"/>
          </a:xfrm>
          <a:prstGeom prst="rect">
            <a:avLst/>
          </a:prstGeom>
          <a:noFill/>
          <a:ln>
            <a:noFill/>
          </a:ln>
        </p:spPr>
      </p:pic>
      <p:pic>
        <p:nvPicPr>
          <p:cNvPr id="88" name="Google Shape;88;p44"/>
          <p:cNvPicPr preferRelativeResize="0"/>
          <p:nvPr/>
        </p:nvPicPr>
        <p:blipFill rotWithShape="1">
          <a:blip r:embed="rId9">
            <a:alphaModFix/>
          </a:blip>
          <a:srcRect b="0" l="0" r="0" t="0"/>
          <a:stretch/>
        </p:blipFill>
        <p:spPr>
          <a:xfrm>
            <a:off x="5132957" y="5797540"/>
            <a:ext cx="838200" cy="838200"/>
          </a:xfrm>
          <a:prstGeom prst="rect">
            <a:avLst/>
          </a:prstGeom>
          <a:noFill/>
          <a:ln>
            <a:noFill/>
          </a:ln>
        </p:spPr>
      </p:pic>
      <p:grpSp>
        <p:nvGrpSpPr>
          <p:cNvPr id="89" name="Google Shape;89;p44"/>
          <p:cNvGrpSpPr/>
          <p:nvPr/>
        </p:nvGrpSpPr>
        <p:grpSpPr>
          <a:xfrm>
            <a:off x="-473777" y="-10705"/>
            <a:ext cx="3197522" cy="6876906"/>
            <a:chOff x="-473777" y="-18943"/>
            <a:chExt cx="3197522" cy="6876906"/>
          </a:xfrm>
        </p:grpSpPr>
        <p:sp>
          <p:nvSpPr>
            <p:cNvPr id="90" name="Google Shape;90;p44"/>
            <p:cNvSpPr/>
            <p:nvPr/>
          </p:nvSpPr>
          <p:spPr>
            <a:xfrm>
              <a:off x="-473777" y="-18943"/>
              <a:ext cx="3197522" cy="6152517"/>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88CFEB"/>
                </a:gs>
                <a:gs pos="3000">
                  <a:srgbClr val="88CFEB"/>
                </a:gs>
                <a:gs pos="97000">
                  <a:srgbClr val="68BAE1"/>
                </a:gs>
                <a:gs pos="100000">
                  <a:srgbClr val="68BAE1"/>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44"/>
            <p:cNvSpPr/>
            <p:nvPr/>
          </p:nvSpPr>
          <p:spPr>
            <a:xfrm>
              <a:off x="-14253" y="-9370"/>
              <a:ext cx="1913089" cy="6867333"/>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8FD5ED"/>
                </a:gs>
                <a:gs pos="71000">
                  <a:srgbClr val="52B3D9"/>
                </a:gs>
                <a:gs pos="100000">
                  <a:srgbClr val="52B3D9"/>
                </a:gs>
              </a:gsLst>
              <a:lin ang="21593999"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872">
          <p15:clr>
            <a:srgbClr val="FBAE40"/>
          </p15:clr>
        </p15:guide>
        <p15:guide id="2" pos="1056">
          <p15:clr>
            <a:srgbClr val="FBAE40"/>
          </p15:clr>
        </p15:guide>
        <p15:guide id="3" orient="horz" pos="2688">
          <p15:clr>
            <a:srgbClr val="FBAE40"/>
          </p15:clr>
        </p15:guide>
        <p15:guide id="4" orient="horz" pos="29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spTree>
      <p:nvGrpSpPr>
        <p:cNvPr id="92" name="Shape 92"/>
        <p:cNvGrpSpPr/>
        <p:nvPr/>
      </p:nvGrpSpPr>
      <p:grpSpPr>
        <a:xfrm>
          <a:off x="0" y="0"/>
          <a:ext cx="0" cy="0"/>
          <a:chOff x="0" y="0"/>
          <a:chExt cx="0" cy="0"/>
        </a:xfrm>
      </p:grpSpPr>
      <p:pic>
        <p:nvPicPr>
          <p:cNvPr id="93" name="Google Shape;93;p45"/>
          <p:cNvPicPr preferRelativeResize="0"/>
          <p:nvPr/>
        </p:nvPicPr>
        <p:blipFill rotWithShape="1">
          <a:blip r:embed="rId2">
            <a:alphaModFix/>
          </a:blip>
          <a:srcRect b="0" l="0" r="0" t="0"/>
          <a:stretch/>
        </p:blipFill>
        <p:spPr>
          <a:xfrm>
            <a:off x="0" y="0"/>
            <a:ext cx="12192000" cy="6858000"/>
          </a:xfrm>
          <a:prstGeom prst="rect">
            <a:avLst/>
          </a:prstGeom>
          <a:noFill/>
          <a:ln>
            <a:noFill/>
          </a:ln>
        </p:spPr>
      </p:pic>
      <p:grpSp>
        <p:nvGrpSpPr>
          <p:cNvPr id="94" name="Google Shape;94;p45"/>
          <p:cNvGrpSpPr/>
          <p:nvPr/>
        </p:nvGrpSpPr>
        <p:grpSpPr>
          <a:xfrm>
            <a:off x="517664" y="-19393"/>
            <a:ext cx="4628149" cy="6890327"/>
            <a:chOff x="3308351" y="2370138"/>
            <a:chExt cx="2760662" cy="4110037"/>
          </a:xfrm>
        </p:grpSpPr>
        <p:sp>
          <p:nvSpPr>
            <p:cNvPr id="95" name="Google Shape;95;p45"/>
            <p:cNvSpPr/>
            <p:nvPr/>
          </p:nvSpPr>
          <p:spPr>
            <a:xfrm>
              <a:off x="4494213" y="2370138"/>
              <a:ext cx="1574800" cy="3676650"/>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45"/>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45"/>
            <p:cNvSpPr/>
            <p:nvPr/>
          </p:nvSpPr>
          <p:spPr>
            <a:xfrm>
              <a:off x="3308351" y="2376488"/>
              <a:ext cx="2270125"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8" name="Google Shape;98;p45"/>
          <p:cNvSpPr/>
          <p:nvPr/>
        </p:nvSpPr>
        <p:spPr>
          <a:xfrm>
            <a:off x="0" y="0"/>
            <a:ext cx="12192000" cy="68580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 name="Google Shape;99;p45"/>
          <p:cNvSpPr/>
          <p:nvPr/>
        </p:nvSpPr>
        <p:spPr>
          <a:xfrm>
            <a:off x="0" y="203200"/>
            <a:ext cx="12192000" cy="6184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 name="Google Shape;100;p45"/>
          <p:cNvSpPr txBox="1"/>
          <p:nvPr>
            <p:ph type="title"/>
          </p:nvPr>
        </p:nvSpPr>
        <p:spPr>
          <a:xfrm>
            <a:off x="5410985" y="1081796"/>
            <a:ext cx="6169057" cy="1200329"/>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0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45"/>
          <p:cNvSpPr txBox="1"/>
          <p:nvPr>
            <p:ph idx="1" type="body"/>
          </p:nvPr>
        </p:nvSpPr>
        <p:spPr>
          <a:xfrm>
            <a:off x="5410986" y="2776413"/>
            <a:ext cx="6169057" cy="162300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45"/>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5"/>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744">
          <p15:clr>
            <a:srgbClr val="FBAE40"/>
          </p15:clr>
        </p15:guide>
        <p15:guide id="2" pos="340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showMasterSp="0">
  <p:cSld name="5_Title and Content">
    <p:spTree>
      <p:nvGrpSpPr>
        <p:cNvPr id="105" name="Shape 105"/>
        <p:cNvGrpSpPr/>
        <p:nvPr/>
      </p:nvGrpSpPr>
      <p:grpSpPr>
        <a:xfrm>
          <a:off x="0" y="0"/>
          <a:ext cx="0" cy="0"/>
          <a:chOff x="0" y="0"/>
          <a:chExt cx="0" cy="0"/>
        </a:xfrm>
      </p:grpSpPr>
      <p:sp>
        <p:nvSpPr>
          <p:cNvPr id="106" name="Google Shape;106;p46"/>
          <p:cNvSpPr/>
          <p:nvPr/>
        </p:nvSpPr>
        <p:spPr>
          <a:xfrm>
            <a:off x="0" y="-19393"/>
            <a:ext cx="12192000" cy="6887665"/>
          </a:xfrm>
          <a:prstGeom prst="rect">
            <a:avLst/>
          </a:prstGeom>
          <a:gradFill>
            <a:gsLst>
              <a:gs pos="0">
                <a:srgbClr val="255B74"/>
              </a:gs>
              <a:gs pos="25000">
                <a:srgbClr val="255B74"/>
              </a:gs>
              <a:gs pos="91000">
                <a:srgbClr val="C3873A"/>
              </a:gs>
              <a:gs pos="100000">
                <a:srgbClr val="C3873A"/>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7" name="Google Shape;107;p46"/>
          <p:cNvGrpSpPr/>
          <p:nvPr/>
        </p:nvGrpSpPr>
        <p:grpSpPr>
          <a:xfrm>
            <a:off x="517664" y="-19393"/>
            <a:ext cx="4628149" cy="6890327"/>
            <a:chOff x="3308351" y="2370138"/>
            <a:chExt cx="2760662" cy="4110037"/>
          </a:xfrm>
        </p:grpSpPr>
        <p:sp>
          <p:nvSpPr>
            <p:cNvPr id="108" name="Google Shape;108;p46"/>
            <p:cNvSpPr/>
            <p:nvPr/>
          </p:nvSpPr>
          <p:spPr>
            <a:xfrm>
              <a:off x="4494213" y="2370138"/>
              <a:ext cx="1574800" cy="3676650"/>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46"/>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46"/>
            <p:cNvSpPr/>
            <p:nvPr/>
          </p:nvSpPr>
          <p:spPr>
            <a:xfrm>
              <a:off x="3308351" y="2376488"/>
              <a:ext cx="2270125"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1" name="Google Shape;111;p46"/>
          <p:cNvSpPr/>
          <p:nvPr/>
        </p:nvSpPr>
        <p:spPr>
          <a:xfrm>
            <a:off x="0" y="203200"/>
            <a:ext cx="12192000" cy="6184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 name="Google Shape;112;p46"/>
          <p:cNvSpPr txBox="1"/>
          <p:nvPr>
            <p:ph type="title"/>
          </p:nvPr>
        </p:nvSpPr>
        <p:spPr>
          <a:xfrm>
            <a:off x="1186363" y="268034"/>
            <a:ext cx="10393680"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0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46"/>
          <p:cNvSpPr txBox="1"/>
          <p:nvPr>
            <p:ph idx="1" type="body"/>
          </p:nvPr>
        </p:nvSpPr>
        <p:spPr>
          <a:xfrm>
            <a:off x="928462" y="1447396"/>
            <a:ext cx="10619923" cy="162300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6"/>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46"/>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6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17" name="Shape 117"/>
        <p:cNvGrpSpPr/>
        <p:nvPr/>
      </p:nvGrpSpPr>
      <p:grpSpPr>
        <a:xfrm>
          <a:off x="0" y="0"/>
          <a:ext cx="0" cy="0"/>
          <a:chOff x="0" y="0"/>
          <a:chExt cx="0" cy="0"/>
        </a:xfrm>
      </p:grpSpPr>
      <p:sp>
        <p:nvSpPr>
          <p:cNvPr id="118" name="Google Shape;118;p47"/>
          <p:cNvSpPr txBox="1"/>
          <p:nvPr>
            <p:ph type="title"/>
          </p:nvPr>
        </p:nvSpPr>
        <p:spPr>
          <a:xfrm>
            <a:off x="4876799" y="827145"/>
            <a:ext cx="6678105" cy="1200329"/>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0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47"/>
          <p:cNvSpPr txBox="1"/>
          <p:nvPr>
            <p:ph idx="1" type="body"/>
          </p:nvPr>
        </p:nvSpPr>
        <p:spPr>
          <a:xfrm>
            <a:off x="4876800" y="2214710"/>
            <a:ext cx="6678104" cy="162300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47"/>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47"/>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3072">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9.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38"/>
          <p:cNvPicPr preferRelativeResize="0"/>
          <p:nvPr/>
        </p:nvPicPr>
        <p:blipFill rotWithShape="1">
          <a:blip r:embed="rId1">
            <a:alphaModFix amt="60000"/>
          </a:blip>
          <a:srcRect b="0" l="0" r="0" t="0"/>
          <a:stretch/>
        </p:blipFill>
        <p:spPr>
          <a:xfrm>
            <a:off x="0" y="0"/>
            <a:ext cx="5181600" cy="6858000"/>
          </a:xfrm>
          <a:prstGeom prst="rect">
            <a:avLst/>
          </a:prstGeom>
          <a:noFill/>
          <a:ln>
            <a:noFill/>
          </a:ln>
        </p:spPr>
      </p:pic>
      <p:sp>
        <p:nvSpPr>
          <p:cNvPr id="11" name="Google Shape;11;p38"/>
          <p:cNvSpPr/>
          <p:nvPr/>
        </p:nvSpPr>
        <p:spPr>
          <a:xfrm>
            <a:off x="-400554" y="-1287"/>
            <a:ext cx="2070763" cy="6857459"/>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0">
                <a:schemeClr val="lt1"/>
              </a:gs>
              <a:gs pos="95000">
                <a:srgbClr val="91B4C8"/>
              </a:gs>
              <a:gs pos="100000">
                <a:srgbClr val="91B4C8"/>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 name="Google Shape;12;p38"/>
          <p:cNvSpPr/>
          <p:nvPr/>
        </p:nvSpPr>
        <p:spPr>
          <a:xfrm>
            <a:off x="1513028" y="541"/>
            <a:ext cx="10701073" cy="6857459"/>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chemeClr val="lt1"/>
              </a:gs>
              <a:gs pos="65000">
                <a:schemeClr val="lt1"/>
              </a:gs>
              <a:gs pos="80000">
                <a:srgbClr val="F2F7FA"/>
              </a:gs>
              <a:gs pos="85000">
                <a:srgbClr val="DBE8EE"/>
              </a:gs>
              <a:gs pos="100000">
                <a:srgbClr val="DBE8EE"/>
              </a:gs>
            </a:gsLst>
            <a:path path="circle">
              <a:fillToRect b="100%" l="100%"/>
            </a:path>
            <a:tileRect r="-100%" t="-10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 name="Google Shape;13;p38"/>
          <p:cNvSpPr txBox="1"/>
          <p:nvPr>
            <p:ph type="title"/>
          </p:nvPr>
        </p:nvSpPr>
        <p:spPr>
          <a:xfrm>
            <a:off x="4901938" y="1104144"/>
            <a:ext cx="6678105" cy="646331"/>
          </a:xfrm>
          <a:prstGeom prst="rect">
            <a:avLst/>
          </a:prstGeom>
          <a:noFill/>
          <a:ln>
            <a:noFill/>
          </a:ln>
        </p:spPr>
        <p:txBody>
          <a:bodyPr anchorCtr="0" anchor="ctr" bIns="45700" lIns="91425" spcFirstLastPara="1" rIns="91425" wrap="square" tIns="45700">
            <a:spAutoFit/>
          </a:bodyPr>
          <a:lstStyle>
            <a:lvl1pPr lvl="0" marR="0" rtl="0" algn="l">
              <a:lnSpc>
                <a:spcPct val="90000"/>
              </a:lnSpc>
              <a:spcBef>
                <a:spcPts val="0"/>
              </a:spcBef>
              <a:spcAft>
                <a:spcPts val="0"/>
              </a:spcAft>
              <a:buClr>
                <a:schemeClr val="dk1"/>
              </a:buClr>
              <a:buSzPts val="4000"/>
              <a:buFont typeface="Arial"/>
              <a:buNone/>
              <a:defRPr b="0"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38"/>
          <p:cNvSpPr txBox="1"/>
          <p:nvPr>
            <p:ph idx="1" type="body"/>
          </p:nvPr>
        </p:nvSpPr>
        <p:spPr>
          <a:xfrm>
            <a:off x="4901939" y="2214710"/>
            <a:ext cx="6678104" cy="369332"/>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0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 name="Google Shape;15;p38"/>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2"/>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000">
                <a:solidFill>
                  <a:srgbClr val="33CDF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38"/>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rgbClr val="00BEEF"/>
                </a:solidFill>
                <a:latin typeface="Arial"/>
                <a:ea typeface="Arial"/>
                <a:cs typeface="Arial"/>
                <a:sym typeface="Arial"/>
              </a:defRPr>
            </a:lvl1pPr>
            <a:lvl2pPr indent="0" lvl="1" marL="0" marR="0" rtl="0" algn="r">
              <a:spcBef>
                <a:spcPts val="0"/>
              </a:spcBef>
              <a:buNone/>
              <a:defRPr b="0" sz="1200" u="none">
                <a:solidFill>
                  <a:srgbClr val="00BEEF"/>
                </a:solidFill>
                <a:latin typeface="Arial"/>
                <a:ea typeface="Arial"/>
                <a:cs typeface="Arial"/>
                <a:sym typeface="Arial"/>
              </a:defRPr>
            </a:lvl2pPr>
            <a:lvl3pPr indent="0" lvl="2" marL="0" marR="0" rtl="0" algn="r">
              <a:spcBef>
                <a:spcPts val="0"/>
              </a:spcBef>
              <a:buNone/>
              <a:defRPr b="0" sz="1200" u="none">
                <a:solidFill>
                  <a:srgbClr val="00BEEF"/>
                </a:solidFill>
                <a:latin typeface="Arial"/>
                <a:ea typeface="Arial"/>
                <a:cs typeface="Arial"/>
                <a:sym typeface="Arial"/>
              </a:defRPr>
            </a:lvl3pPr>
            <a:lvl4pPr indent="0" lvl="3" marL="0" marR="0" rtl="0" algn="r">
              <a:spcBef>
                <a:spcPts val="0"/>
              </a:spcBef>
              <a:buNone/>
              <a:defRPr b="0" sz="1200" u="none">
                <a:solidFill>
                  <a:srgbClr val="00BEEF"/>
                </a:solidFill>
                <a:latin typeface="Arial"/>
                <a:ea typeface="Arial"/>
                <a:cs typeface="Arial"/>
                <a:sym typeface="Arial"/>
              </a:defRPr>
            </a:lvl4pPr>
            <a:lvl5pPr indent="0" lvl="4" marL="0" marR="0" rtl="0" algn="r">
              <a:spcBef>
                <a:spcPts val="0"/>
              </a:spcBef>
              <a:buNone/>
              <a:defRPr b="0" sz="1200" u="none">
                <a:solidFill>
                  <a:srgbClr val="00BEEF"/>
                </a:solidFill>
                <a:latin typeface="Arial"/>
                <a:ea typeface="Arial"/>
                <a:cs typeface="Arial"/>
                <a:sym typeface="Arial"/>
              </a:defRPr>
            </a:lvl5pPr>
            <a:lvl6pPr indent="0" lvl="5" marL="0" marR="0" rtl="0" algn="r">
              <a:spcBef>
                <a:spcPts val="0"/>
              </a:spcBef>
              <a:buNone/>
              <a:defRPr b="0" sz="1200" u="none">
                <a:solidFill>
                  <a:srgbClr val="00BEEF"/>
                </a:solidFill>
                <a:latin typeface="Arial"/>
                <a:ea typeface="Arial"/>
                <a:cs typeface="Arial"/>
                <a:sym typeface="Arial"/>
              </a:defRPr>
            </a:lvl6pPr>
            <a:lvl7pPr indent="0" lvl="6" marL="0" marR="0" rtl="0" algn="r">
              <a:spcBef>
                <a:spcPts val="0"/>
              </a:spcBef>
              <a:buNone/>
              <a:defRPr b="0" sz="1200" u="none">
                <a:solidFill>
                  <a:srgbClr val="00BEEF"/>
                </a:solidFill>
                <a:latin typeface="Arial"/>
                <a:ea typeface="Arial"/>
                <a:cs typeface="Arial"/>
                <a:sym typeface="Arial"/>
              </a:defRPr>
            </a:lvl7pPr>
            <a:lvl8pPr indent="0" lvl="7" marL="0" marR="0" rtl="0" algn="r">
              <a:spcBef>
                <a:spcPts val="0"/>
              </a:spcBef>
              <a:buNone/>
              <a:defRPr b="0" sz="1200" u="none">
                <a:solidFill>
                  <a:srgbClr val="00BEEF"/>
                </a:solidFill>
                <a:latin typeface="Arial"/>
                <a:ea typeface="Arial"/>
                <a:cs typeface="Arial"/>
                <a:sym typeface="Arial"/>
              </a:defRPr>
            </a:lvl8pPr>
            <a:lvl9pPr indent="0" lvl="8" marL="0" marR="0" rtl="0" algn="r">
              <a:spcBef>
                <a:spcPts val="0"/>
              </a:spcBef>
              <a:buNone/>
              <a:defRPr b="0" sz="1200" u="none">
                <a:solidFill>
                  <a:srgbClr val="00BEE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soma.larc.nasa.gov/" TargetMode="Externa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hyperlink" Target="https://soma.larc.nasa.gov/STP/DYNAMIC/index.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grpSp>
        <p:nvGrpSpPr>
          <p:cNvPr id="189" name="Google Shape;189;p1"/>
          <p:cNvGrpSpPr/>
          <p:nvPr/>
        </p:nvGrpSpPr>
        <p:grpSpPr>
          <a:xfrm>
            <a:off x="1705014" y="3991791"/>
            <a:ext cx="4331613" cy="469567"/>
            <a:chOff x="1429592" y="3698480"/>
            <a:chExt cx="6350060" cy="688377"/>
          </a:xfrm>
        </p:grpSpPr>
        <p:grpSp>
          <p:nvGrpSpPr>
            <p:cNvPr id="190" name="Google Shape;190;p1"/>
            <p:cNvGrpSpPr/>
            <p:nvPr/>
          </p:nvGrpSpPr>
          <p:grpSpPr>
            <a:xfrm>
              <a:off x="1429592" y="3698480"/>
              <a:ext cx="3136593" cy="688377"/>
              <a:chOff x="339725" y="371475"/>
              <a:chExt cx="2647951" cy="571500"/>
            </a:xfrm>
          </p:grpSpPr>
          <p:sp>
            <p:nvSpPr>
              <p:cNvPr id="191" name="Google Shape;191;p1"/>
              <p:cNvSpPr/>
              <p:nvPr/>
            </p:nvSpPr>
            <p:spPr>
              <a:xfrm>
                <a:off x="339725" y="417513"/>
                <a:ext cx="265113" cy="487363"/>
              </a:xfrm>
              <a:custGeom>
                <a:rect b="b" l="l" r="r" t="t"/>
                <a:pathLst>
                  <a:path extrusionOk="0" h="307" w="16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solidFill>
                <a:srgbClr val="02BF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2" name="Google Shape;192;p1"/>
              <p:cNvSpPr/>
              <p:nvPr/>
            </p:nvSpPr>
            <p:spPr>
              <a:xfrm>
                <a:off x="654050" y="417513"/>
                <a:ext cx="393700" cy="487363"/>
              </a:xfrm>
              <a:custGeom>
                <a:rect b="b" l="l" r="r" t="t"/>
                <a:pathLst>
                  <a:path extrusionOk="0" h="307" w="248">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solidFill>
                <a:srgbClr val="02BF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3" name="Google Shape;193;p1"/>
              <p:cNvSpPr/>
              <p:nvPr/>
            </p:nvSpPr>
            <p:spPr>
              <a:xfrm>
                <a:off x="1103313" y="417513"/>
                <a:ext cx="307975" cy="487363"/>
              </a:xfrm>
              <a:custGeom>
                <a:rect b="b" l="l" r="r" t="t"/>
                <a:pathLst>
                  <a:path extrusionOk="0" h="128" w="82">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solidFill>
                <a:srgbClr val="02BF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4" name="Google Shape;194;p1"/>
              <p:cNvSpPr/>
              <p:nvPr/>
            </p:nvSpPr>
            <p:spPr>
              <a:xfrm>
                <a:off x="1466850" y="417513"/>
                <a:ext cx="236538" cy="487363"/>
              </a:xfrm>
              <a:custGeom>
                <a:rect b="b" l="l" r="r" t="t"/>
                <a:pathLst>
                  <a:path extrusionOk="0" h="307" w="149">
                    <a:moveTo>
                      <a:pt x="0" y="0"/>
                    </a:moveTo>
                    <a:lnTo>
                      <a:pt x="33" y="0"/>
                    </a:lnTo>
                    <a:lnTo>
                      <a:pt x="33" y="276"/>
                    </a:lnTo>
                    <a:lnTo>
                      <a:pt x="149" y="276"/>
                    </a:lnTo>
                    <a:lnTo>
                      <a:pt x="149" y="307"/>
                    </a:lnTo>
                    <a:lnTo>
                      <a:pt x="0" y="307"/>
                    </a:lnTo>
                    <a:lnTo>
                      <a:pt x="0" y="0"/>
                    </a:lnTo>
                    <a:close/>
                  </a:path>
                </a:pathLst>
              </a:custGeom>
              <a:solidFill>
                <a:srgbClr val="02BF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5" name="Google Shape;195;p1"/>
              <p:cNvSpPr/>
              <p:nvPr/>
            </p:nvSpPr>
            <p:spPr>
              <a:xfrm>
                <a:off x="2343150" y="417513"/>
                <a:ext cx="327025" cy="487363"/>
              </a:xfrm>
              <a:custGeom>
                <a:rect b="b" l="l" r="r" t="t"/>
                <a:pathLst>
                  <a:path extrusionOk="0" h="128" w="87">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solidFill>
                <a:srgbClr val="02BF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6" name="Google Shape;196;p1"/>
              <p:cNvSpPr/>
              <p:nvPr/>
            </p:nvSpPr>
            <p:spPr>
              <a:xfrm>
                <a:off x="2722563" y="417513"/>
                <a:ext cx="265113" cy="487363"/>
              </a:xfrm>
              <a:custGeom>
                <a:rect b="b" l="l" r="r" t="t"/>
                <a:pathLst>
                  <a:path extrusionOk="0" h="307" w="16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solidFill>
                <a:srgbClr val="02BF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7" name="Google Shape;197;p1"/>
              <p:cNvSpPr/>
              <p:nvPr/>
            </p:nvSpPr>
            <p:spPr>
              <a:xfrm>
                <a:off x="1728788" y="371475"/>
                <a:ext cx="561975" cy="571500"/>
              </a:xfrm>
              <a:custGeom>
                <a:rect b="b" l="l" r="r" t="t"/>
                <a:pathLst>
                  <a:path extrusionOk="0" h="150" w="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solidFill>
                <a:srgbClr val="02BF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nvGrpSpPr>
            <p:cNvPr id="198" name="Google Shape;198;p1"/>
            <p:cNvGrpSpPr/>
            <p:nvPr/>
          </p:nvGrpSpPr>
          <p:grpSpPr>
            <a:xfrm>
              <a:off x="4653946" y="3742523"/>
              <a:ext cx="3125706" cy="593772"/>
              <a:chOff x="4764088" y="3179763"/>
              <a:chExt cx="2657475" cy="504825"/>
            </a:xfrm>
          </p:grpSpPr>
          <p:sp>
            <p:nvSpPr>
              <p:cNvPr id="199" name="Google Shape;199;p1"/>
              <p:cNvSpPr/>
              <p:nvPr/>
            </p:nvSpPr>
            <p:spPr>
              <a:xfrm>
                <a:off x="4764088" y="3179763"/>
                <a:ext cx="300038" cy="504825"/>
              </a:xfrm>
              <a:custGeom>
                <a:rect b="b" l="l" r="r" t="t"/>
                <a:pathLst>
                  <a:path extrusionOk="0" h="132" w="80">
                    <a:moveTo>
                      <a:pt x="14" y="94"/>
                    </a:moveTo>
                    <a:cubicBezTo>
                      <a:pt x="16" y="116"/>
                      <a:pt x="32" y="120"/>
                      <a:pt x="40" y="120"/>
                    </a:cubicBezTo>
                    <a:cubicBezTo>
                      <a:pt x="53" y="120"/>
                      <a:pt x="65" y="110"/>
                      <a:pt x="65" y="96"/>
                    </a:cubicBezTo>
                    <a:cubicBezTo>
                      <a:pt x="65" y="78"/>
                      <a:pt x="50" y="74"/>
                      <a:pt x="35" y="69"/>
                    </a:cubicBezTo>
                    <a:cubicBezTo>
                      <a:pt x="25" y="66"/>
                      <a:pt x="3" y="59"/>
                      <a:pt x="3" y="35"/>
                    </a:cubicBezTo>
                    <a:cubicBezTo>
                      <a:pt x="2" y="13"/>
                      <a:pt x="21" y="0"/>
                      <a:pt x="41" y="0"/>
                    </a:cubicBezTo>
                    <a:cubicBezTo>
                      <a:pt x="56" y="0"/>
                      <a:pt x="75" y="9"/>
                      <a:pt x="77" y="33"/>
                    </a:cubicBezTo>
                    <a:cubicBezTo>
                      <a:pt x="63" y="33"/>
                      <a:pt x="63" y="33"/>
                      <a:pt x="63" y="33"/>
                    </a:cubicBezTo>
                    <a:cubicBezTo>
                      <a:pt x="61" y="25"/>
                      <a:pt x="57" y="12"/>
                      <a:pt x="40" y="12"/>
                    </a:cubicBezTo>
                    <a:cubicBezTo>
                      <a:pt x="27" y="12"/>
                      <a:pt x="17" y="21"/>
                      <a:pt x="17" y="34"/>
                    </a:cubicBezTo>
                    <a:cubicBezTo>
                      <a:pt x="17" y="50"/>
                      <a:pt x="29" y="53"/>
                      <a:pt x="48" y="60"/>
                    </a:cubicBezTo>
                    <a:cubicBezTo>
                      <a:pt x="61" y="65"/>
                      <a:pt x="80" y="71"/>
                      <a:pt x="80" y="95"/>
                    </a:cubicBezTo>
                    <a:cubicBezTo>
                      <a:pt x="80" y="116"/>
                      <a:pt x="64" y="132"/>
                      <a:pt x="40" y="132"/>
                    </a:cubicBezTo>
                    <a:cubicBezTo>
                      <a:pt x="19" y="132"/>
                      <a:pt x="1" y="119"/>
                      <a:pt x="0" y="94"/>
                    </a:cubicBezTo>
                    <a:lnTo>
                      <a:pt x="14" y="9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00" name="Google Shape;200;p1"/>
              <p:cNvSpPr/>
              <p:nvPr/>
            </p:nvSpPr>
            <p:spPr>
              <a:xfrm>
                <a:off x="5113338" y="3179763"/>
                <a:ext cx="468313" cy="504825"/>
              </a:xfrm>
              <a:custGeom>
                <a:rect b="b" l="l" r="r" t="t"/>
                <a:pathLst>
                  <a:path extrusionOk="0" h="132" w="125">
                    <a:moveTo>
                      <a:pt x="125" y="96"/>
                    </a:moveTo>
                    <a:cubicBezTo>
                      <a:pt x="117" y="115"/>
                      <a:pt x="95" y="132"/>
                      <a:pt x="66" y="132"/>
                    </a:cubicBezTo>
                    <a:cubicBezTo>
                      <a:pt x="29" y="132"/>
                      <a:pt x="0" y="103"/>
                      <a:pt x="0" y="66"/>
                    </a:cubicBezTo>
                    <a:cubicBezTo>
                      <a:pt x="0" y="30"/>
                      <a:pt x="28" y="0"/>
                      <a:pt x="66" y="0"/>
                    </a:cubicBezTo>
                    <a:cubicBezTo>
                      <a:pt x="98" y="0"/>
                      <a:pt x="118" y="21"/>
                      <a:pt x="125" y="37"/>
                    </a:cubicBezTo>
                    <a:cubicBezTo>
                      <a:pt x="110" y="37"/>
                      <a:pt x="110" y="37"/>
                      <a:pt x="110" y="37"/>
                    </a:cubicBezTo>
                    <a:cubicBezTo>
                      <a:pt x="105" y="30"/>
                      <a:pt x="91" y="13"/>
                      <a:pt x="66" y="13"/>
                    </a:cubicBezTo>
                    <a:cubicBezTo>
                      <a:pt x="36" y="13"/>
                      <a:pt x="14" y="36"/>
                      <a:pt x="14" y="66"/>
                    </a:cubicBezTo>
                    <a:cubicBezTo>
                      <a:pt x="14" y="96"/>
                      <a:pt x="37" y="120"/>
                      <a:pt x="66" y="120"/>
                    </a:cubicBezTo>
                    <a:cubicBezTo>
                      <a:pt x="93" y="120"/>
                      <a:pt x="107" y="101"/>
                      <a:pt x="110" y="96"/>
                    </a:cubicBezTo>
                    <a:lnTo>
                      <a:pt x="125" y="9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01" name="Google Shape;201;p1"/>
              <p:cNvSpPr/>
              <p:nvPr/>
            </p:nvSpPr>
            <p:spPr>
              <a:xfrm>
                <a:off x="5653088" y="3187701"/>
                <a:ext cx="52388" cy="49053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02" name="Google Shape;202;p1"/>
              <p:cNvSpPr/>
              <p:nvPr/>
            </p:nvSpPr>
            <p:spPr>
              <a:xfrm>
                <a:off x="5803901" y="3187701"/>
                <a:ext cx="265113" cy="490538"/>
              </a:xfrm>
              <a:custGeom>
                <a:rect b="b" l="l" r="r" t="t"/>
                <a:pathLst>
                  <a:path extrusionOk="0" h="309" w="167">
                    <a:moveTo>
                      <a:pt x="0" y="0"/>
                    </a:moveTo>
                    <a:lnTo>
                      <a:pt x="167" y="0"/>
                    </a:lnTo>
                    <a:lnTo>
                      <a:pt x="167" y="32"/>
                    </a:lnTo>
                    <a:lnTo>
                      <a:pt x="33" y="32"/>
                    </a:lnTo>
                    <a:lnTo>
                      <a:pt x="33" y="138"/>
                    </a:lnTo>
                    <a:lnTo>
                      <a:pt x="165" y="138"/>
                    </a:lnTo>
                    <a:lnTo>
                      <a:pt x="165" y="169"/>
                    </a:lnTo>
                    <a:lnTo>
                      <a:pt x="33" y="169"/>
                    </a:lnTo>
                    <a:lnTo>
                      <a:pt x="33" y="277"/>
                    </a:lnTo>
                    <a:lnTo>
                      <a:pt x="167" y="277"/>
                    </a:lnTo>
                    <a:lnTo>
                      <a:pt x="167" y="309"/>
                    </a:lnTo>
                    <a:lnTo>
                      <a:pt x="0" y="309"/>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03" name="Google Shape;203;p1"/>
              <p:cNvSpPr/>
              <p:nvPr/>
            </p:nvSpPr>
            <p:spPr>
              <a:xfrm>
                <a:off x="6151563" y="3187701"/>
                <a:ext cx="387350" cy="490538"/>
              </a:xfrm>
              <a:custGeom>
                <a:rect b="b" l="l" r="r" t="t"/>
                <a:pathLst>
                  <a:path extrusionOk="0" h="309" w="244">
                    <a:moveTo>
                      <a:pt x="213" y="258"/>
                    </a:moveTo>
                    <a:lnTo>
                      <a:pt x="213" y="0"/>
                    </a:lnTo>
                    <a:lnTo>
                      <a:pt x="244" y="0"/>
                    </a:lnTo>
                    <a:lnTo>
                      <a:pt x="244" y="309"/>
                    </a:lnTo>
                    <a:lnTo>
                      <a:pt x="213" y="309"/>
                    </a:lnTo>
                    <a:lnTo>
                      <a:pt x="34" y="48"/>
                    </a:lnTo>
                    <a:lnTo>
                      <a:pt x="34" y="309"/>
                    </a:lnTo>
                    <a:lnTo>
                      <a:pt x="0" y="309"/>
                    </a:lnTo>
                    <a:lnTo>
                      <a:pt x="0" y="0"/>
                    </a:lnTo>
                    <a:lnTo>
                      <a:pt x="36" y="0"/>
                    </a:lnTo>
                    <a:lnTo>
                      <a:pt x="213" y="25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04" name="Google Shape;204;p1"/>
              <p:cNvSpPr/>
              <p:nvPr/>
            </p:nvSpPr>
            <p:spPr>
              <a:xfrm>
                <a:off x="6613526" y="3179763"/>
                <a:ext cx="469900" cy="504825"/>
              </a:xfrm>
              <a:custGeom>
                <a:rect b="b" l="l" r="r" t="t"/>
                <a:pathLst>
                  <a:path extrusionOk="0" h="132" w="125">
                    <a:moveTo>
                      <a:pt x="125" y="96"/>
                    </a:moveTo>
                    <a:cubicBezTo>
                      <a:pt x="117" y="115"/>
                      <a:pt x="95" y="132"/>
                      <a:pt x="67" y="132"/>
                    </a:cubicBezTo>
                    <a:cubicBezTo>
                      <a:pt x="29" y="132"/>
                      <a:pt x="0" y="103"/>
                      <a:pt x="0" y="66"/>
                    </a:cubicBezTo>
                    <a:cubicBezTo>
                      <a:pt x="0" y="30"/>
                      <a:pt x="28" y="0"/>
                      <a:pt x="66" y="0"/>
                    </a:cubicBezTo>
                    <a:cubicBezTo>
                      <a:pt x="98" y="0"/>
                      <a:pt x="118" y="21"/>
                      <a:pt x="125" y="37"/>
                    </a:cubicBezTo>
                    <a:cubicBezTo>
                      <a:pt x="110" y="37"/>
                      <a:pt x="110" y="37"/>
                      <a:pt x="110" y="37"/>
                    </a:cubicBezTo>
                    <a:cubicBezTo>
                      <a:pt x="106" y="30"/>
                      <a:pt x="91" y="13"/>
                      <a:pt x="66" y="13"/>
                    </a:cubicBezTo>
                    <a:cubicBezTo>
                      <a:pt x="37" y="13"/>
                      <a:pt x="14" y="36"/>
                      <a:pt x="14" y="66"/>
                    </a:cubicBezTo>
                    <a:cubicBezTo>
                      <a:pt x="14" y="96"/>
                      <a:pt x="37" y="120"/>
                      <a:pt x="66" y="120"/>
                    </a:cubicBezTo>
                    <a:cubicBezTo>
                      <a:pt x="93" y="120"/>
                      <a:pt x="107" y="101"/>
                      <a:pt x="110" y="96"/>
                    </a:cubicBezTo>
                    <a:lnTo>
                      <a:pt x="125" y="9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05" name="Google Shape;205;p1"/>
              <p:cNvSpPr/>
              <p:nvPr/>
            </p:nvSpPr>
            <p:spPr>
              <a:xfrm>
                <a:off x="7154863" y="3187701"/>
                <a:ext cx="266700" cy="490538"/>
              </a:xfrm>
              <a:custGeom>
                <a:rect b="b" l="l" r="r" t="t"/>
                <a:pathLst>
                  <a:path extrusionOk="0" h="309" w="168">
                    <a:moveTo>
                      <a:pt x="0" y="0"/>
                    </a:moveTo>
                    <a:lnTo>
                      <a:pt x="168" y="0"/>
                    </a:lnTo>
                    <a:lnTo>
                      <a:pt x="168" y="32"/>
                    </a:lnTo>
                    <a:lnTo>
                      <a:pt x="33" y="32"/>
                    </a:lnTo>
                    <a:lnTo>
                      <a:pt x="33" y="138"/>
                    </a:lnTo>
                    <a:lnTo>
                      <a:pt x="168" y="138"/>
                    </a:lnTo>
                    <a:lnTo>
                      <a:pt x="168" y="169"/>
                    </a:lnTo>
                    <a:lnTo>
                      <a:pt x="33" y="169"/>
                    </a:lnTo>
                    <a:lnTo>
                      <a:pt x="33" y="277"/>
                    </a:lnTo>
                    <a:lnTo>
                      <a:pt x="168" y="277"/>
                    </a:lnTo>
                    <a:lnTo>
                      <a:pt x="168" y="309"/>
                    </a:lnTo>
                    <a:lnTo>
                      <a:pt x="0" y="309"/>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sp>
        <p:nvSpPr>
          <p:cNvPr id="206" name="Google Shape;206;p1"/>
          <p:cNvSpPr txBox="1"/>
          <p:nvPr/>
        </p:nvSpPr>
        <p:spPr>
          <a:xfrm>
            <a:off x="1597115" y="4637264"/>
            <a:ext cx="6293120"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1" lang="en-US" sz="1800">
                <a:solidFill>
                  <a:schemeClr val="lt1"/>
                </a:solidFill>
                <a:latin typeface="Arial"/>
                <a:ea typeface="Arial"/>
                <a:cs typeface="Arial"/>
                <a:sym typeface="Arial"/>
              </a:rPr>
              <a:t>Evaluation Process, SMD AOs</a:t>
            </a:r>
            <a:endParaRPr/>
          </a:p>
          <a:p>
            <a:pPr indent="0" lvl="0" marL="0" marR="0" rtl="0" algn="l">
              <a:lnSpc>
                <a:spcPct val="100000"/>
              </a:lnSpc>
              <a:spcBef>
                <a:spcPts val="600"/>
              </a:spcBef>
              <a:spcAft>
                <a:spcPts val="0"/>
              </a:spcAft>
              <a:buClr>
                <a:schemeClr val="lt1"/>
              </a:buClr>
              <a:buSzPts val="1400"/>
              <a:buFont typeface="Arial"/>
              <a:buNone/>
            </a:pPr>
            <a:r>
              <a:rPr b="1" i="1" lang="en-US" sz="1400">
                <a:solidFill>
                  <a:schemeClr val="lt1"/>
                </a:solidFill>
                <a:latin typeface="Arial"/>
                <a:ea typeface="Arial"/>
                <a:cs typeface="Arial"/>
                <a:sym typeface="Arial"/>
              </a:rPr>
              <a:t>PI Launchpad 2023</a:t>
            </a:r>
            <a:endParaRPr/>
          </a:p>
          <a:p>
            <a:pPr indent="0" lvl="0" marL="0" marR="0" rtl="0" algn="l">
              <a:lnSpc>
                <a:spcPct val="100000"/>
              </a:lnSpc>
              <a:spcBef>
                <a:spcPts val="600"/>
              </a:spcBef>
              <a:spcAft>
                <a:spcPts val="0"/>
              </a:spcAft>
              <a:buClr>
                <a:schemeClr val="lt1"/>
              </a:buClr>
              <a:buSzPts val="1100"/>
              <a:buFont typeface="Arial"/>
              <a:buNone/>
            </a:pPr>
            <a:r>
              <a:t/>
            </a:r>
            <a:endParaRPr b="1" sz="1100">
              <a:solidFill>
                <a:schemeClr val="lt1"/>
              </a:solidFill>
              <a:latin typeface="Arial"/>
              <a:ea typeface="Arial"/>
              <a:cs typeface="Arial"/>
              <a:sym typeface="Arial"/>
            </a:endParaRPr>
          </a:p>
          <a:p>
            <a:pPr indent="0" lvl="0" marL="0" marR="0" rtl="0" algn="l">
              <a:lnSpc>
                <a:spcPct val="100000"/>
              </a:lnSpc>
              <a:spcBef>
                <a:spcPts val="600"/>
              </a:spcBef>
              <a:spcAft>
                <a:spcPts val="0"/>
              </a:spcAft>
              <a:buClr>
                <a:schemeClr val="lt1"/>
              </a:buClr>
              <a:buSzPts val="1100"/>
              <a:buFont typeface="Arial"/>
              <a:buNone/>
            </a:pPr>
            <a:r>
              <a:t/>
            </a:r>
            <a:endParaRPr b="1" sz="1100">
              <a:solidFill>
                <a:schemeClr val="lt1"/>
              </a:solidFill>
              <a:latin typeface="Arial"/>
              <a:ea typeface="Arial"/>
              <a:cs typeface="Arial"/>
              <a:sym typeface="Arial"/>
            </a:endParaRPr>
          </a:p>
          <a:p>
            <a:pPr indent="0" lvl="0" marL="0" marR="0" rtl="0" algn="l">
              <a:lnSpc>
                <a:spcPct val="100000"/>
              </a:lnSpc>
              <a:spcBef>
                <a:spcPts val="600"/>
              </a:spcBef>
              <a:spcAft>
                <a:spcPts val="0"/>
              </a:spcAft>
              <a:buClr>
                <a:schemeClr val="lt1"/>
              </a:buClr>
              <a:buSzPts val="1800"/>
              <a:buFont typeface="Arial"/>
              <a:buNone/>
            </a:pPr>
            <a:r>
              <a:rPr b="0" lang="en-US" sz="1800">
                <a:solidFill>
                  <a:schemeClr val="lt1"/>
                </a:solidFill>
                <a:latin typeface="Arial"/>
                <a:ea typeface="Arial"/>
                <a:cs typeface="Arial"/>
                <a:sym typeface="Arial"/>
              </a:rPr>
              <a:t>Dr. Jared Leisner</a:t>
            </a:r>
            <a:endParaRPr/>
          </a:p>
          <a:p>
            <a:pPr indent="0" lvl="0" marL="0" marR="0" rtl="0" algn="l">
              <a:lnSpc>
                <a:spcPct val="100000"/>
              </a:lnSpc>
              <a:spcBef>
                <a:spcPts val="0"/>
              </a:spcBef>
              <a:spcAft>
                <a:spcPts val="0"/>
              </a:spcAft>
              <a:buClr>
                <a:schemeClr val="lt1"/>
              </a:buClr>
              <a:buSzPts val="1800"/>
              <a:buFont typeface="Arial"/>
              <a:buNone/>
            </a:pPr>
            <a:r>
              <a:rPr b="0" lang="en-US" sz="1800">
                <a:solidFill>
                  <a:schemeClr val="lt1"/>
                </a:solidFill>
                <a:latin typeface="Arial"/>
                <a:ea typeface="Arial"/>
                <a:cs typeface="Arial"/>
                <a:sym typeface="Arial"/>
              </a:rPr>
              <a:t>Heliophysics Division</a:t>
            </a:r>
            <a:endParaRPr/>
          </a:p>
          <a:p>
            <a:pPr indent="0" lvl="0" marL="0" marR="0" rtl="0" algn="l">
              <a:lnSpc>
                <a:spcPct val="100000"/>
              </a:lnSpc>
              <a:spcBef>
                <a:spcPts val="0"/>
              </a:spcBef>
              <a:spcAft>
                <a:spcPts val="0"/>
              </a:spcAft>
              <a:buClr>
                <a:schemeClr val="lt1"/>
              </a:buClr>
              <a:buSzPts val="1800"/>
              <a:buFont typeface="Arial"/>
              <a:buNone/>
            </a:pPr>
            <a:r>
              <a:rPr b="0" lang="en-US" sz="1800">
                <a:solidFill>
                  <a:schemeClr val="lt1"/>
                </a:solidFill>
                <a:latin typeface="Arial"/>
                <a:ea typeface="Arial"/>
                <a:cs typeface="Arial"/>
                <a:sym typeface="Arial"/>
              </a:rPr>
              <a:t>Science Mission Directorate</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10"/>
          <p:cNvSpPr txBox="1"/>
          <p:nvPr>
            <p:ph type="title"/>
          </p:nvPr>
        </p:nvSpPr>
        <p:spPr>
          <a:xfrm>
            <a:off x="960120" y="274320"/>
            <a:ext cx="1039368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Competitive Phase A</a:t>
            </a:r>
            <a:endParaRPr sz="3600"/>
          </a:p>
        </p:txBody>
      </p:sp>
      <p:sp>
        <p:nvSpPr>
          <p:cNvPr id="536" name="Google Shape;536;p10"/>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37" name="Google Shape;537;p10"/>
          <p:cNvSpPr txBox="1"/>
          <p:nvPr/>
        </p:nvSpPr>
        <p:spPr>
          <a:xfrm>
            <a:off x="659428"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CSR Criteria and Requirements  Released</a:t>
            </a:r>
            <a:endParaRPr/>
          </a:p>
        </p:txBody>
      </p:sp>
      <p:cxnSp>
        <p:nvCxnSpPr>
          <p:cNvPr id="538" name="Google Shape;538;p10"/>
          <p:cNvCxnSpPr/>
          <p:nvPr/>
        </p:nvCxnSpPr>
        <p:spPr>
          <a:xfrm>
            <a:off x="6585296" y="1768999"/>
            <a:ext cx="305757" cy="2219"/>
          </a:xfrm>
          <a:prstGeom prst="straightConnector1">
            <a:avLst/>
          </a:prstGeom>
          <a:noFill/>
          <a:ln cap="flat" cmpd="sng" w="9525">
            <a:solidFill>
              <a:srgbClr val="385623"/>
            </a:solidFill>
            <a:prstDash val="solid"/>
            <a:miter lim="800000"/>
            <a:headEnd len="sm" w="sm" type="none"/>
            <a:tailEnd len="med" w="med" type="triangle"/>
          </a:ln>
        </p:spPr>
      </p:cxnSp>
      <p:sp>
        <p:nvSpPr>
          <p:cNvPr id="539" name="Google Shape;539;p10"/>
          <p:cNvSpPr txBox="1"/>
          <p:nvPr/>
        </p:nvSpPr>
        <p:spPr>
          <a:xfrm>
            <a:off x="2515660"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Phase A Kick-Off</a:t>
            </a:r>
            <a:endParaRPr/>
          </a:p>
        </p:txBody>
      </p:sp>
      <p:sp>
        <p:nvSpPr>
          <p:cNvPr id="540" name="Google Shape;540;p10"/>
          <p:cNvSpPr txBox="1"/>
          <p:nvPr/>
        </p:nvSpPr>
        <p:spPr>
          <a:xfrm>
            <a:off x="6228124"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Meeting 1</a:t>
            </a:r>
            <a:endParaRPr/>
          </a:p>
        </p:txBody>
      </p:sp>
      <p:sp>
        <p:nvSpPr>
          <p:cNvPr id="541" name="Google Shape;541;p10"/>
          <p:cNvSpPr txBox="1"/>
          <p:nvPr/>
        </p:nvSpPr>
        <p:spPr>
          <a:xfrm>
            <a:off x="8084356"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CSRs Due</a:t>
            </a:r>
            <a:endParaRPr/>
          </a:p>
        </p:txBody>
      </p:sp>
      <p:sp>
        <p:nvSpPr>
          <p:cNvPr id="542" name="Google Shape;542;p10"/>
          <p:cNvSpPr/>
          <p:nvPr/>
        </p:nvSpPr>
        <p:spPr>
          <a:xfrm>
            <a:off x="9940587"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Compliance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Check of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CSRs</a:t>
            </a:r>
            <a:endParaRPr/>
          </a:p>
        </p:txBody>
      </p:sp>
      <p:sp>
        <p:nvSpPr>
          <p:cNvPr id="543" name="Google Shape;543;p10"/>
          <p:cNvSpPr/>
          <p:nvPr/>
        </p:nvSpPr>
        <p:spPr>
          <a:xfrm>
            <a:off x="7113254" y="2758276"/>
            <a:ext cx="18288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TMC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Plenary Meeting</a:t>
            </a:r>
            <a:endParaRPr/>
          </a:p>
        </p:txBody>
      </p:sp>
      <p:sp>
        <p:nvSpPr>
          <p:cNvPr id="544" name="Google Shape;544;p10"/>
          <p:cNvSpPr txBox="1"/>
          <p:nvPr/>
        </p:nvSpPr>
        <p:spPr>
          <a:xfrm>
            <a:off x="1032223" y="3351908"/>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Evaluation Kickoff</a:t>
            </a:r>
            <a:endParaRPr/>
          </a:p>
        </p:txBody>
      </p:sp>
      <p:sp>
        <p:nvSpPr>
          <p:cNvPr id="545" name="Google Shape;545;p10"/>
          <p:cNvSpPr/>
          <p:nvPr/>
        </p:nvSpPr>
        <p:spPr>
          <a:xfrm>
            <a:off x="7113254" y="3867623"/>
            <a:ext cx="18288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Science Evaluation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Plenary Meeting</a:t>
            </a:r>
            <a:endParaRPr/>
          </a:p>
        </p:txBody>
      </p:sp>
      <p:sp>
        <p:nvSpPr>
          <p:cNvPr id="546" name="Google Shape;546;p10"/>
          <p:cNvSpPr/>
          <p:nvPr/>
        </p:nvSpPr>
        <p:spPr>
          <a:xfrm>
            <a:off x="6074908" y="5021085"/>
            <a:ext cx="18288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Down-selection</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by SMD AA</a:t>
            </a:r>
            <a:endParaRPr/>
          </a:p>
        </p:txBody>
      </p:sp>
      <p:sp>
        <p:nvSpPr>
          <p:cNvPr id="547" name="Google Shape;547;p10"/>
          <p:cNvSpPr/>
          <p:nvPr/>
        </p:nvSpPr>
        <p:spPr>
          <a:xfrm>
            <a:off x="8402817"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Debriefings to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Phase A PIs</a:t>
            </a:r>
            <a:endParaRPr/>
          </a:p>
        </p:txBody>
      </p:sp>
      <p:sp>
        <p:nvSpPr>
          <p:cNvPr id="548" name="Google Shape;548;p10"/>
          <p:cNvSpPr/>
          <p:nvPr/>
        </p:nvSpPr>
        <p:spPr>
          <a:xfrm>
            <a:off x="3975599"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a:t>
            </a:r>
            <a:br>
              <a:rPr lang="en-US" sz="1100">
                <a:solidFill>
                  <a:schemeClr val="lt1"/>
                </a:solidFill>
                <a:latin typeface="Arial"/>
                <a:ea typeface="Arial"/>
                <a:cs typeface="Arial"/>
                <a:sym typeface="Arial"/>
              </a:rPr>
            </a:br>
            <a:r>
              <a:rPr lang="en-US" sz="1100">
                <a:solidFill>
                  <a:schemeClr val="lt1"/>
                </a:solidFill>
                <a:latin typeface="Arial"/>
                <a:ea typeface="Arial"/>
                <a:cs typeface="Arial"/>
                <a:sym typeface="Arial"/>
              </a:rPr>
              <a:t>Meeting 2</a:t>
            </a:r>
            <a:endParaRPr/>
          </a:p>
        </p:txBody>
      </p:sp>
      <p:cxnSp>
        <p:nvCxnSpPr>
          <p:cNvPr id="549" name="Google Shape;549;p10"/>
          <p:cNvCxnSpPr/>
          <p:nvPr/>
        </p:nvCxnSpPr>
        <p:spPr>
          <a:xfrm>
            <a:off x="2031028" y="1714413"/>
            <a:ext cx="484632" cy="0"/>
          </a:xfrm>
          <a:prstGeom prst="straightConnector1">
            <a:avLst/>
          </a:prstGeom>
          <a:noFill/>
          <a:ln cap="flat" cmpd="sng" w="19050">
            <a:solidFill>
              <a:schemeClr val="dk1"/>
            </a:solidFill>
            <a:prstDash val="solid"/>
            <a:miter lim="800000"/>
            <a:headEnd len="sm" w="sm" type="none"/>
            <a:tailEnd len="med" w="med" type="triangle"/>
          </a:ln>
        </p:spPr>
      </p:cxnSp>
      <p:sp>
        <p:nvSpPr>
          <p:cNvPr id="550" name="Google Shape;550;p10"/>
          <p:cNvSpPr/>
          <p:nvPr/>
        </p:nvSpPr>
        <p:spPr>
          <a:xfrm>
            <a:off x="3238159" y="2758276"/>
            <a:ext cx="32004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Technical, Management and Cost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(TMC) Evaluation</a:t>
            </a:r>
            <a:endParaRPr/>
          </a:p>
        </p:txBody>
      </p:sp>
      <p:sp>
        <p:nvSpPr>
          <p:cNvPr id="551" name="Google Shape;551;p10"/>
          <p:cNvSpPr txBox="1"/>
          <p:nvPr/>
        </p:nvSpPr>
        <p:spPr>
          <a:xfrm>
            <a:off x="3238159" y="3867623"/>
            <a:ext cx="32004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Scientific Merit &amp; Scientific Implementation Merit and Feasibility Evaluation</a:t>
            </a:r>
            <a:endParaRPr/>
          </a:p>
        </p:txBody>
      </p:sp>
      <p:cxnSp>
        <p:nvCxnSpPr>
          <p:cNvPr id="552" name="Google Shape;552;p10"/>
          <p:cNvCxnSpPr>
            <a:stCxn id="539" idx="3"/>
          </p:cNvCxnSpPr>
          <p:nvPr/>
        </p:nvCxnSpPr>
        <p:spPr>
          <a:xfrm>
            <a:off x="3887260" y="1714413"/>
            <a:ext cx="23409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553" name="Google Shape;553;p10"/>
          <p:cNvCxnSpPr/>
          <p:nvPr/>
        </p:nvCxnSpPr>
        <p:spPr>
          <a:xfrm>
            <a:off x="7599724"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554" name="Google Shape;554;p10"/>
          <p:cNvCxnSpPr>
            <a:endCxn id="542" idx="1"/>
          </p:cNvCxnSpPr>
          <p:nvPr/>
        </p:nvCxnSpPr>
        <p:spPr>
          <a:xfrm>
            <a:off x="9456087" y="1714413"/>
            <a:ext cx="4845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555" name="Google Shape;555;p10"/>
          <p:cNvCxnSpPr>
            <a:endCxn id="550" idx="1"/>
          </p:cNvCxnSpPr>
          <p:nvPr/>
        </p:nvCxnSpPr>
        <p:spPr>
          <a:xfrm flipH="1" rot="10800000">
            <a:off x="2403859" y="2986876"/>
            <a:ext cx="834300" cy="730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556" name="Google Shape;556;p10"/>
          <p:cNvCxnSpPr/>
          <p:nvPr/>
        </p:nvCxnSpPr>
        <p:spPr>
          <a:xfrm>
            <a:off x="2403823" y="3717668"/>
            <a:ext cx="834300" cy="378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557" name="Google Shape;557;p10"/>
          <p:cNvCxnSpPr>
            <a:stCxn id="542" idx="3"/>
          </p:cNvCxnSpPr>
          <p:nvPr/>
        </p:nvCxnSpPr>
        <p:spPr>
          <a:xfrm flipH="1">
            <a:off x="1032087" y="1714413"/>
            <a:ext cx="10280100" cy="2003400"/>
          </a:xfrm>
          <a:prstGeom prst="bentConnector5">
            <a:avLst>
              <a:gd fmla="val -2224" name="adj1"/>
              <a:gd fmla="val 49996" name="adj2"/>
              <a:gd fmla="val 102223" name="adj3"/>
            </a:avLst>
          </a:prstGeom>
          <a:noFill/>
          <a:ln cap="flat" cmpd="sng" w="19050">
            <a:solidFill>
              <a:schemeClr val="dk1"/>
            </a:solidFill>
            <a:prstDash val="solid"/>
            <a:miter lim="800000"/>
            <a:headEnd len="sm" w="sm" type="none"/>
            <a:tailEnd len="med" w="med" type="triangle"/>
          </a:ln>
        </p:spPr>
      </p:cxnSp>
      <p:cxnSp>
        <p:nvCxnSpPr>
          <p:cNvPr id="558" name="Google Shape;558;p10"/>
          <p:cNvCxnSpPr/>
          <p:nvPr/>
        </p:nvCxnSpPr>
        <p:spPr>
          <a:xfrm rot="10800000">
            <a:off x="4209393" y="3214588"/>
            <a:ext cx="0" cy="653035"/>
          </a:xfrm>
          <a:prstGeom prst="straightConnector1">
            <a:avLst/>
          </a:prstGeom>
          <a:noFill/>
          <a:ln cap="flat" cmpd="sng" w="19050">
            <a:solidFill>
              <a:schemeClr val="dk1"/>
            </a:solidFill>
            <a:prstDash val="solid"/>
            <a:miter lim="800000"/>
            <a:headEnd len="med" w="med" type="triangle"/>
            <a:tailEnd len="med" w="med" type="triangle"/>
          </a:ln>
        </p:spPr>
      </p:cxnSp>
      <p:sp>
        <p:nvSpPr>
          <p:cNvPr id="559" name="Google Shape;559;p10"/>
          <p:cNvSpPr txBox="1"/>
          <p:nvPr/>
        </p:nvSpPr>
        <p:spPr>
          <a:xfrm>
            <a:off x="9731113" y="3356619"/>
            <a:ext cx="1371600" cy="73152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Finalize Evaluation Documentation</a:t>
            </a:r>
            <a:endParaRPr/>
          </a:p>
        </p:txBody>
      </p:sp>
      <p:cxnSp>
        <p:nvCxnSpPr>
          <p:cNvPr id="560" name="Google Shape;560;p10"/>
          <p:cNvCxnSpPr>
            <a:stCxn id="550" idx="3"/>
            <a:endCxn id="543" idx="1"/>
          </p:cNvCxnSpPr>
          <p:nvPr/>
        </p:nvCxnSpPr>
        <p:spPr>
          <a:xfrm>
            <a:off x="6438559" y="2986876"/>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561" name="Google Shape;561;p10"/>
          <p:cNvCxnSpPr>
            <a:stCxn id="543" idx="3"/>
          </p:cNvCxnSpPr>
          <p:nvPr/>
        </p:nvCxnSpPr>
        <p:spPr>
          <a:xfrm>
            <a:off x="8942054" y="2986876"/>
            <a:ext cx="789000" cy="735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562" name="Google Shape;562;p10"/>
          <p:cNvCxnSpPr>
            <a:stCxn id="545" idx="3"/>
          </p:cNvCxnSpPr>
          <p:nvPr/>
        </p:nvCxnSpPr>
        <p:spPr>
          <a:xfrm flipH="1" rot="10800000">
            <a:off x="8942054" y="3722423"/>
            <a:ext cx="789000" cy="373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563" name="Google Shape;563;p10"/>
          <p:cNvCxnSpPr>
            <a:endCxn id="545" idx="1"/>
          </p:cNvCxnSpPr>
          <p:nvPr/>
        </p:nvCxnSpPr>
        <p:spPr>
          <a:xfrm>
            <a:off x="6438554" y="4096223"/>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564" name="Google Shape;564;p10"/>
          <p:cNvCxnSpPr>
            <a:endCxn id="548" idx="1"/>
          </p:cNvCxnSpPr>
          <p:nvPr/>
        </p:nvCxnSpPr>
        <p:spPr>
          <a:xfrm>
            <a:off x="1656899" y="5386845"/>
            <a:ext cx="2318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565" name="Google Shape;565;p10"/>
          <p:cNvCxnSpPr>
            <a:stCxn id="548" idx="3"/>
            <a:endCxn id="546" idx="1"/>
          </p:cNvCxnSpPr>
          <p:nvPr/>
        </p:nvCxnSpPr>
        <p:spPr>
          <a:xfrm>
            <a:off x="5575799" y="5386845"/>
            <a:ext cx="4992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566" name="Google Shape;566;p10"/>
          <p:cNvCxnSpPr>
            <a:stCxn id="546" idx="3"/>
          </p:cNvCxnSpPr>
          <p:nvPr/>
        </p:nvCxnSpPr>
        <p:spPr>
          <a:xfrm flipH="1" rot="10800000">
            <a:off x="7903708" y="5382645"/>
            <a:ext cx="499200" cy="4200"/>
          </a:xfrm>
          <a:prstGeom prst="straightConnector1">
            <a:avLst/>
          </a:prstGeom>
          <a:noFill/>
          <a:ln cap="flat" cmpd="sng" w="19050">
            <a:solidFill>
              <a:schemeClr val="dk1"/>
            </a:solidFill>
            <a:prstDash val="solid"/>
            <a:miter lim="800000"/>
            <a:headEnd len="sm" w="sm" type="none"/>
            <a:tailEnd len="med" w="med" type="triangle"/>
          </a:ln>
        </p:spPr>
      </p:cxnSp>
      <p:sp>
        <p:nvSpPr>
          <p:cNvPr id="567" name="Google Shape;567;p10"/>
          <p:cNvSpPr/>
          <p:nvPr/>
        </p:nvSpPr>
        <p:spPr>
          <a:xfrm>
            <a:off x="3351830" y="3360720"/>
            <a:ext cx="1715125" cy="342190"/>
          </a:xfrm>
          <a:prstGeom prst="rect">
            <a:avLst/>
          </a:prstGeom>
          <a:gradFill>
            <a:gsLst>
              <a:gs pos="0">
                <a:srgbClr val="F4B183"/>
              </a:gs>
              <a:gs pos="49000">
                <a:srgbClr val="F4B183"/>
              </a:gs>
              <a:gs pos="50000">
                <a:schemeClr val="lt1"/>
              </a:gs>
              <a:gs pos="51000">
                <a:srgbClr val="255E9D"/>
              </a:gs>
              <a:gs pos="100000">
                <a:srgbClr val="255E9D"/>
              </a:gs>
            </a:gsLst>
            <a:lin ang="2700000" scaled="0"/>
          </a:gra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Comments, Discussion</a:t>
            </a:r>
            <a:endParaRPr/>
          </a:p>
        </p:txBody>
      </p:sp>
      <p:cxnSp>
        <p:nvCxnSpPr>
          <p:cNvPr id="568" name="Google Shape;568;p10"/>
          <p:cNvCxnSpPr>
            <a:stCxn id="550" idx="2"/>
          </p:cNvCxnSpPr>
          <p:nvPr/>
        </p:nvCxnSpPr>
        <p:spPr>
          <a:xfrm>
            <a:off x="4838359" y="3215476"/>
            <a:ext cx="635100" cy="143400"/>
          </a:xfrm>
          <a:prstGeom prst="straightConnector1">
            <a:avLst/>
          </a:prstGeom>
          <a:noFill/>
          <a:ln cap="flat" cmpd="sng" w="19050">
            <a:solidFill>
              <a:schemeClr val="dk1"/>
            </a:solidFill>
            <a:prstDash val="solid"/>
            <a:miter lim="800000"/>
            <a:headEnd len="sm" w="sm" type="none"/>
            <a:tailEnd len="med" w="med" type="triangle"/>
          </a:ln>
        </p:spPr>
      </p:cxnSp>
      <p:cxnSp>
        <p:nvCxnSpPr>
          <p:cNvPr id="569" name="Google Shape;569;p10"/>
          <p:cNvCxnSpPr>
            <a:stCxn id="551" idx="0"/>
          </p:cNvCxnSpPr>
          <p:nvPr/>
        </p:nvCxnSpPr>
        <p:spPr>
          <a:xfrm flipH="1" rot="10800000">
            <a:off x="4838359" y="3701123"/>
            <a:ext cx="635100" cy="166500"/>
          </a:xfrm>
          <a:prstGeom prst="straightConnector1">
            <a:avLst/>
          </a:prstGeom>
          <a:noFill/>
          <a:ln cap="flat" cmpd="sng" w="19050">
            <a:solidFill>
              <a:schemeClr val="dk1"/>
            </a:solidFill>
            <a:prstDash val="solid"/>
            <a:miter lim="800000"/>
            <a:headEnd len="sm" w="sm" type="none"/>
            <a:tailEnd len="med" w="med" type="triangle"/>
          </a:ln>
        </p:spPr>
      </p:cxnSp>
      <p:cxnSp>
        <p:nvCxnSpPr>
          <p:cNvPr id="570" name="Google Shape;570;p10"/>
          <p:cNvCxnSpPr/>
          <p:nvPr/>
        </p:nvCxnSpPr>
        <p:spPr>
          <a:xfrm rot="10800000">
            <a:off x="5944956" y="3214587"/>
            <a:ext cx="0" cy="653035"/>
          </a:xfrm>
          <a:prstGeom prst="straightConnector1">
            <a:avLst/>
          </a:prstGeom>
          <a:noFill/>
          <a:ln cap="flat" cmpd="sng" w="19050">
            <a:solidFill>
              <a:schemeClr val="dk1"/>
            </a:solidFill>
            <a:prstDash val="solid"/>
            <a:miter lim="800000"/>
            <a:headEnd len="med" w="med" type="triangle"/>
            <a:tailEnd len="med" w="med" type="triangle"/>
          </a:ln>
        </p:spPr>
      </p:cxnSp>
      <p:cxnSp>
        <p:nvCxnSpPr>
          <p:cNvPr id="571" name="Google Shape;571;p10"/>
          <p:cNvCxnSpPr/>
          <p:nvPr/>
        </p:nvCxnSpPr>
        <p:spPr>
          <a:xfrm rot="10800000">
            <a:off x="8017592" y="3214587"/>
            <a:ext cx="0" cy="653035"/>
          </a:xfrm>
          <a:prstGeom prst="straightConnector1">
            <a:avLst/>
          </a:prstGeom>
          <a:noFill/>
          <a:ln cap="flat" cmpd="sng" w="19050">
            <a:solidFill>
              <a:schemeClr val="dk1"/>
            </a:solidFill>
            <a:prstDash val="solid"/>
            <a:miter lim="800000"/>
            <a:headEnd len="med" w="med" type="triangle"/>
            <a:tailEnd len="med" w="med" type="triangle"/>
          </a:ln>
        </p:spPr>
      </p:cxnSp>
      <p:sp>
        <p:nvSpPr>
          <p:cNvPr id="572" name="Google Shape;572;p10"/>
          <p:cNvSpPr/>
          <p:nvPr/>
        </p:nvSpPr>
        <p:spPr>
          <a:xfrm>
            <a:off x="5473415" y="3358861"/>
            <a:ext cx="965140" cy="342190"/>
          </a:xfrm>
          <a:prstGeom prst="rect">
            <a:avLst/>
          </a:prstGeom>
          <a:gradFill>
            <a:gsLst>
              <a:gs pos="0">
                <a:srgbClr val="F4B183"/>
              </a:gs>
              <a:gs pos="49000">
                <a:srgbClr val="F4B183"/>
              </a:gs>
              <a:gs pos="50000">
                <a:schemeClr val="lt1"/>
              </a:gs>
              <a:gs pos="51000">
                <a:srgbClr val="255E9D"/>
              </a:gs>
              <a:gs pos="100000">
                <a:srgbClr val="255E9D"/>
              </a:gs>
            </a:gsLst>
            <a:lin ang="2700000" scaled="0"/>
          </a:gra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Site Visit,</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SQRLs</a:t>
            </a:r>
            <a:endParaRPr/>
          </a:p>
        </p:txBody>
      </p:sp>
      <p:sp>
        <p:nvSpPr>
          <p:cNvPr id="573" name="Google Shape;573;p10"/>
          <p:cNvSpPr/>
          <p:nvPr/>
        </p:nvSpPr>
        <p:spPr>
          <a:xfrm>
            <a:off x="7169083" y="3351908"/>
            <a:ext cx="1715125" cy="342190"/>
          </a:xfrm>
          <a:prstGeom prst="rect">
            <a:avLst/>
          </a:prstGeom>
          <a:gradFill>
            <a:gsLst>
              <a:gs pos="0">
                <a:srgbClr val="F4B183"/>
              </a:gs>
              <a:gs pos="49000">
                <a:srgbClr val="F4B183"/>
              </a:gs>
              <a:gs pos="50000">
                <a:schemeClr val="lt1"/>
              </a:gs>
              <a:gs pos="51000">
                <a:srgbClr val="255E9D"/>
              </a:gs>
              <a:gs pos="100000">
                <a:srgbClr val="255E9D"/>
              </a:gs>
            </a:gsLst>
            <a:lin ang="2700000" scaled="0"/>
          </a:gra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Discussion, Overlap</a:t>
            </a:r>
            <a:endParaRPr/>
          </a:p>
        </p:txBody>
      </p:sp>
      <p:cxnSp>
        <p:nvCxnSpPr>
          <p:cNvPr id="574" name="Google Shape;574;p10"/>
          <p:cNvCxnSpPr/>
          <p:nvPr/>
        </p:nvCxnSpPr>
        <p:spPr>
          <a:xfrm flipH="1">
            <a:off x="1876213" y="3722379"/>
            <a:ext cx="9226500" cy="1660500"/>
          </a:xfrm>
          <a:prstGeom prst="bentConnector5">
            <a:avLst>
              <a:gd fmla="val -2478" name="adj1"/>
              <a:gd fmla="val 59085" name="adj2"/>
              <a:gd fmla="val 102477" name="adj3"/>
            </a:avLst>
          </a:prstGeom>
          <a:noFill/>
          <a:ln cap="flat" cmpd="sng" w="19050">
            <a:solidFill>
              <a:schemeClr val="dk1"/>
            </a:solidFill>
            <a:prstDash val="solid"/>
            <a:miter lim="800000"/>
            <a:headEnd len="sm" w="sm" type="none"/>
            <a:tailEnd len="med" w="med" type="triangle"/>
          </a:ln>
        </p:spPr>
      </p:cxnSp>
    </p:spTree>
  </p:cSld>
  <p:clrMapOvr>
    <a:masterClrMapping/>
  </p:clrMapOvr>
  <mc:AlternateContent>
    <mc:Choice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11"/>
          <p:cNvSpPr txBox="1"/>
          <p:nvPr>
            <p:ph type="title"/>
          </p:nvPr>
        </p:nvSpPr>
        <p:spPr>
          <a:xfrm>
            <a:off x="960120" y="274320"/>
            <a:ext cx="1039368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Competitive Phase A</a:t>
            </a:r>
            <a:endParaRPr sz="3600"/>
          </a:p>
        </p:txBody>
      </p:sp>
      <p:sp>
        <p:nvSpPr>
          <p:cNvPr id="581" name="Google Shape;581;p11"/>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2" name="Google Shape;582;p11"/>
          <p:cNvSpPr txBox="1"/>
          <p:nvPr/>
        </p:nvSpPr>
        <p:spPr>
          <a:xfrm>
            <a:off x="659428"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CSR Criteria and Requirements  Released</a:t>
            </a:r>
            <a:endParaRPr/>
          </a:p>
        </p:txBody>
      </p:sp>
      <p:cxnSp>
        <p:nvCxnSpPr>
          <p:cNvPr id="583" name="Google Shape;583;p11"/>
          <p:cNvCxnSpPr/>
          <p:nvPr/>
        </p:nvCxnSpPr>
        <p:spPr>
          <a:xfrm>
            <a:off x="6585296" y="1768999"/>
            <a:ext cx="305757" cy="2219"/>
          </a:xfrm>
          <a:prstGeom prst="straightConnector1">
            <a:avLst/>
          </a:prstGeom>
          <a:noFill/>
          <a:ln cap="flat" cmpd="sng" w="9525">
            <a:solidFill>
              <a:srgbClr val="385623"/>
            </a:solidFill>
            <a:prstDash val="solid"/>
            <a:miter lim="800000"/>
            <a:headEnd len="sm" w="sm" type="none"/>
            <a:tailEnd len="med" w="med" type="triangle"/>
          </a:ln>
        </p:spPr>
      </p:cxnSp>
      <p:sp>
        <p:nvSpPr>
          <p:cNvPr id="584" name="Google Shape;584;p11"/>
          <p:cNvSpPr txBox="1"/>
          <p:nvPr/>
        </p:nvSpPr>
        <p:spPr>
          <a:xfrm>
            <a:off x="2515660"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Phase A Kick-Off</a:t>
            </a:r>
            <a:endParaRPr/>
          </a:p>
        </p:txBody>
      </p:sp>
      <p:sp>
        <p:nvSpPr>
          <p:cNvPr id="585" name="Google Shape;585;p11"/>
          <p:cNvSpPr txBox="1"/>
          <p:nvPr/>
        </p:nvSpPr>
        <p:spPr>
          <a:xfrm>
            <a:off x="6228124"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Meeting 1</a:t>
            </a:r>
            <a:endParaRPr/>
          </a:p>
        </p:txBody>
      </p:sp>
      <p:sp>
        <p:nvSpPr>
          <p:cNvPr id="586" name="Google Shape;586;p11"/>
          <p:cNvSpPr txBox="1"/>
          <p:nvPr/>
        </p:nvSpPr>
        <p:spPr>
          <a:xfrm>
            <a:off x="8084356"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CSRs Due</a:t>
            </a:r>
            <a:endParaRPr/>
          </a:p>
        </p:txBody>
      </p:sp>
      <p:sp>
        <p:nvSpPr>
          <p:cNvPr id="587" name="Google Shape;587;p11"/>
          <p:cNvSpPr/>
          <p:nvPr/>
        </p:nvSpPr>
        <p:spPr>
          <a:xfrm>
            <a:off x="9940587"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Compliance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Check of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CSRs</a:t>
            </a:r>
            <a:endParaRPr/>
          </a:p>
        </p:txBody>
      </p:sp>
      <p:sp>
        <p:nvSpPr>
          <p:cNvPr id="588" name="Google Shape;588;p11"/>
          <p:cNvSpPr/>
          <p:nvPr/>
        </p:nvSpPr>
        <p:spPr>
          <a:xfrm>
            <a:off x="7113254" y="2758276"/>
            <a:ext cx="18288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TMC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Plenary Meeting</a:t>
            </a:r>
            <a:endParaRPr/>
          </a:p>
        </p:txBody>
      </p:sp>
      <p:sp>
        <p:nvSpPr>
          <p:cNvPr id="589" name="Google Shape;589;p11"/>
          <p:cNvSpPr txBox="1"/>
          <p:nvPr/>
        </p:nvSpPr>
        <p:spPr>
          <a:xfrm>
            <a:off x="1032223" y="3351908"/>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Evaluation Kickoff</a:t>
            </a:r>
            <a:endParaRPr/>
          </a:p>
        </p:txBody>
      </p:sp>
      <p:sp>
        <p:nvSpPr>
          <p:cNvPr id="590" name="Google Shape;590;p11"/>
          <p:cNvSpPr/>
          <p:nvPr/>
        </p:nvSpPr>
        <p:spPr>
          <a:xfrm>
            <a:off x="7113254" y="3867623"/>
            <a:ext cx="18288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Science Evaluation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Plenary Meeting</a:t>
            </a:r>
            <a:endParaRPr/>
          </a:p>
        </p:txBody>
      </p:sp>
      <p:sp>
        <p:nvSpPr>
          <p:cNvPr id="591" name="Google Shape;591;p11"/>
          <p:cNvSpPr/>
          <p:nvPr/>
        </p:nvSpPr>
        <p:spPr>
          <a:xfrm>
            <a:off x="6074908" y="5021085"/>
            <a:ext cx="18288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Down-selection</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by SMD AA</a:t>
            </a:r>
            <a:endParaRPr/>
          </a:p>
        </p:txBody>
      </p:sp>
      <p:sp>
        <p:nvSpPr>
          <p:cNvPr id="592" name="Google Shape;592;p11"/>
          <p:cNvSpPr/>
          <p:nvPr/>
        </p:nvSpPr>
        <p:spPr>
          <a:xfrm>
            <a:off x="8402817"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Debriefings to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Phase A PIs</a:t>
            </a:r>
            <a:endParaRPr/>
          </a:p>
        </p:txBody>
      </p:sp>
      <p:sp>
        <p:nvSpPr>
          <p:cNvPr id="593" name="Google Shape;593;p11"/>
          <p:cNvSpPr/>
          <p:nvPr/>
        </p:nvSpPr>
        <p:spPr>
          <a:xfrm>
            <a:off x="3975599"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a:t>
            </a:r>
            <a:br>
              <a:rPr lang="en-US" sz="1100">
                <a:solidFill>
                  <a:schemeClr val="lt1"/>
                </a:solidFill>
                <a:latin typeface="Arial"/>
                <a:ea typeface="Arial"/>
                <a:cs typeface="Arial"/>
                <a:sym typeface="Arial"/>
              </a:rPr>
            </a:br>
            <a:r>
              <a:rPr lang="en-US" sz="1100">
                <a:solidFill>
                  <a:schemeClr val="lt1"/>
                </a:solidFill>
                <a:latin typeface="Arial"/>
                <a:ea typeface="Arial"/>
                <a:cs typeface="Arial"/>
                <a:sym typeface="Arial"/>
              </a:rPr>
              <a:t>Meeting 2</a:t>
            </a:r>
            <a:endParaRPr/>
          </a:p>
        </p:txBody>
      </p:sp>
      <p:cxnSp>
        <p:nvCxnSpPr>
          <p:cNvPr id="594" name="Google Shape;594;p11"/>
          <p:cNvCxnSpPr/>
          <p:nvPr/>
        </p:nvCxnSpPr>
        <p:spPr>
          <a:xfrm>
            <a:off x="2031028" y="1714413"/>
            <a:ext cx="484632" cy="0"/>
          </a:xfrm>
          <a:prstGeom prst="straightConnector1">
            <a:avLst/>
          </a:prstGeom>
          <a:noFill/>
          <a:ln cap="flat" cmpd="sng" w="19050">
            <a:solidFill>
              <a:schemeClr val="dk1"/>
            </a:solidFill>
            <a:prstDash val="solid"/>
            <a:miter lim="800000"/>
            <a:headEnd len="sm" w="sm" type="none"/>
            <a:tailEnd len="med" w="med" type="triangle"/>
          </a:ln>
        </p:spPr>
      </p:cxnSp>
      <p:sp>
        <p:nvSpPr>
          <p:cNvPr id="595" name="Google Shape;595;p11"/>
          <p:cNvSpPr/>
          <p:nvPr/>
        </p:nvSpPr>
        <p:spPr>
          <a:xfrm>
            <a:off x="3238159" y="2758276"/>
            <a:ext cx="32004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Technical, Management and Cost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(TMC) Evaluation</a:t>
            </a:r>
            <a:endParaRPr/>
          </a:p>
        </p:txBody>
      </p:sp>
      <p:sp>
        <p:nvSpPr>
          <p:cNvPr id="596" name="Google Shape;596;p11"/>
          <p:cNvSpPr txBox="1"/>
          <p:nvPr/>
        </p:nvSpPr>
        <p:spPr>
          <a:xfrm>
            <a:off x="3238159" y="3867623"/>
            <a:ext cx="32004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Scientific Merit &amp; Scientific Implementation Merit and Feasibility Evaluation</a:t>
            </a:r>
            <a:endParaRPr/>
          </a:p>
        </p:txBody>
      </p:sp>
      <p:cxnSp>
        <p:nvCxnSpPr>
          <p:cNvPr id="597" name="Google Shape;597;p11"/>
          <p:cNvCxnSpPr>
            <a:stCxn id="584" idx="3"/>
          </p:cNvCxnSpPr>
          <p:nvPr/>
        </p:nvCxnSpPr>
        <p:spPr>
          <a:xfrm>
            <a:off x="3887260" y="1714413"/>
            <a:ext cx="23409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598" name="Google Shape;598;p11"/>
          <p:cNvCxnSpPr/>
          <p:nvPr/>
        </p:nvCxnSpPr>
        <p:spPr>
          <a:xfrm>
            <a:off x="7599724"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599" name="Google Shape;599;p11"/>
          <p:cNvCxnSpPr>
            <a:endCxn id="587" idx="1"/>
          </p:cNvCxnSpPr>
          <p:nvPr/>
        </p:nvCxnSpPr>
        <p:spPr>
          <a:xfrm>
            <a:off x="9456087" y="1714413"/>
            <a:ext cx="4845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600" name="Google Shape;600;p11"/>
          <p:cNvCxnSpPr>
            <a:endCxn id="595" idx="1"/>
          </p:cNvCxnSpPr>
          <p:nvPr/>
        </p:nvCxnSpPr>
        <p:spPr>
          <a:xfrm flipH="1" rot="10800000">
            <a:off x="2403859" y="2986876"/>
            <a:ext cx="834300" cy="730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601" name="Google Shape;601;p11"/>
          <p:cNvCxnSpPr/>
          <p:nvPr/>
        </p:nvCxnSpPr>
        <p:spPr>
          <a:xfrm>
            <a:off x="2403823" y="3717668"/>
            <a:ext cx="834300" cy="378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602" name="Google Shape;602;p11"/>
          <p:cNvCxnSpPr>
            <a:stCxn id="587" idx="3"/>
          </p:cNvCxnSpPr>
          <p:nvPr/>
        </p:nvCxnSpPr>
        <p:spPr>
          <a:xfrm flipH="1">
            <a:off x="1032087" y="1714413"/>
            <a:ext cx="10280100" cy="2003400"/>
          </a:xfrm>
          <a:prstGeom prst="bentConnector5">
            <a:avLst>
              <a:gd fmla="val -2224" name="adj1"/>
              <a:gd fmla="val 49996" name="adj2"/>
              <a:gd fmla="val 102223" name="adj3"/>
            </a:avLst>
          </a:prstGeom>
          <a:noFill/>
          <a:ln cap="flat" cmpd="sng" w="19050">
            <a:solidFill>
              <a:schemeClr val="dk1"/>
            </a:solidFill>
            <a:prstDash val="solid"/>
            <a:miter lim="800000"/>
            <a:headEnd len="sm" w="sm" type="none"/>
            <a:tailEnd len="med" w="med" type="triangle"/>
          </a:ln>
        </p:spPr>
      </p:cxnSp>
      <p:cxnSp>
        <p:nvCxnSpPr>
          <p:cNvPr id="603" name="Google Shape;603;p11"/>
          <p:cNvCxnSpPr/>
          <p:nvPr/>
        </p:nvCxnSpPr>
        <p:spPr>
          <a:xfrm rot="10800000">
            <a:off x="4209393" y="3214588"/>
            <a:ext cx="0" cy="653035"/>
          </a:xfrm>
          <a:prstGeom prst="straightConnector1">
            <a:avLst/>
          </a:prstGeom>
          <a:noFill/>
          <a:ln cap="flat" cmpd="sng" w="19050">
            <a:solidFill>
              <a:schemeClr val="dk1"/>
            </a:solidFill>
            <a:prstDash val="solid"/>
            <a:miter lim="800000"/>
            <a:headEnd len="med" w="med" type="triangle"/>
            <a:tailEnd len="med" w="med" type="triangle"/>
          </a:ln>
        </p:spPr>
      </p:cxnSp>
      <p:sp>
        <p:nvSpPr>
          <p:cNvPr id="604" name="Google Shape;604;p11"/>
          <p:cNvSpPr txBox="1"/>
          <p:nvPr/>
        </p:nvSpPr>
        <p:spPr>
          <a:xfrm>
            <a:off x="9731113" y="3356619"/>
            <a:ext cx="1371600" cy="73152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Finalize Evaluation Documentation</a:t>
            </a:r>
            <a:endParaRPr/>
          </a:p>
        </p:txBody>
      </p:sp>
      <p:cxnSp>
        <p:nvCxnSpPr>
          <p:cNvPr id="605" name="Google Shape;605;p11"/>
          <p:cNvCxnSpPr>
            <a:stCxn id="595" idx="3"/>
            <a:endCxn id="588" idx="1"/>
          </p:cNvCxnSpPr>
          <p:nvPr/>
        </p:nvCxnSpPr>
        <p:spPr>
          <a:xfrm>
            <a:off x="6438559" y="2986876"/>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606" name="Google Shape;606;p11"/>
          <p:cNvCxnSpPr>
            <a:stCxn id="588" idx="3"/>
          </p:cNvCxnSpPr>
          <p:nvPr/>
        </p:nvCxnSpPr>
        <p:spPr>
          <a:xfrm>
            <a:off x="8942054" y="2986876"/>
            <a:ext cx="789000" cy="735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607" name="Google Shape;607;p11"/>
          <p:cNvCxnSpPr>
            <a:stCxn id="590" idx="3"/>
          </p:cNvCxnSpPr>
          <p:nvPr/>
        </p:nvCxnSpPr>
        <p:spPr>
          <a:xfrm flipH="1" rot="10800000">
            <a:off x="8942054" y="3722423"/>
            <a:ext cx="789000" cy="373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608" name="Google Shape;608;p11"/>
          <p:cNvCxnSpPr>
            <a:endCxn id="590" idx="1"/>
          </p:cNvCxnSpPr>
          <p:nvPr/>
        </p:nvCxnSpPr>
        <p:spPr>
          <a:xfrm>
            <a:off x="6438554" y="4096223"/>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609" name="Google Shape;609;p11"/>
          <p:cNvCxnSpPr>
            <a:endCxn id="593" idx="1"/>
          </p:cNvCxnSpPr>
          <p:nvPr/>
        </p:nvCxnSpPr>
        <p:spPr>
          <a:xfrm>
            <a:off x="1656899" y="5386845"/>
            <a:ext cx="2318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610" name="Google Shape;610;p11"/>
          <p:cNvCxnSpPr>
            <a:stCxn id="593" idx="3"/>
            <a:endCxn id="591" idx="1"/>
          </p:cNvCxnSpPr>
          <p:nvPr/>
        </p:nvCxnSpPr>
        <p:spPr>
          <a:xfrm>
            <a:off x="5575799" y="5386845"/>
            <a:ext cx="4992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611" name="Google Shape;611;p11"/>
          <p:cNvCxnSpPr>
            <a:stCxn id="591" idx="3"/>
          </p:cNvCxnSpPr>
          <p:nvPr/>
        </p:nvCxnSpPr>
        <p:spPr>
          <a:xfrm flipH="1" rot="10800000">
            <a:off x="7903708" y="5382645"/>
            <a:ext cx="499200" cy="4200"/>
          </a:xfrm>
          <a:prstGeom prst="straightConnector1">
            <a:avLst/>
          </a:prstGeom>
          <a:noFill/>
          <a:ln cap="flat" cmpd="sng" w="19050">
            <a:solidFill>
              <a:schemeClr val="dk1"/>
            </a:solidFill>
            <a:prstDash val="solid"/>
            <a:miter lim="800000"/>
            <a:headEnd len="sm" w="sm" type="none"/>
            <a:tailEnd len="med" w="med" type="triangle"/>
          </a:ln>
        </p:spPr>
      </p:cxnSp>
      <p:sp>
        <p:nvSpPr>
          <p:cNvPr id="612" name="Google Shape;612;p11"/>
          <p:cNvSpPr/>
          <p:nvPr/>
        </p:nvSpPr>
        <p:spPr>
          <a:xfrm>
            <a:off x="3351830" y="3360720"/>
            <a:ext cx="1715125" cy="342190"/>
          </a:xfrm>
          <a:prstGeom prst="rect">
            <a:avLst/>
          </a:prstGeom>
          <a:gradFill>
            <a:gsLst>
              <a:gs pos="0">
                <a:srgbClr val="F4B183"/>
              </a:gs>
              <a:gs pos="49000">
                <a:srgbClr val="F4B183"/>
              </a:gs>
              <a:gs pos="50000">
                <a:schemeClr val="lt1"/>
              </a:gs>
              <a:gs pos="51000">
                <a:srgbClr val="255E9D"/>
              </a:gs>
              <a:gs pos="100000">
                <a:srgbClr val="255E9D"/>
              </a:gs>
            </a:gsLst>
            <a:lin ang="2700000" scaled="0"/>
          </a:gra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Comments, Discussion</a:t>
            </a:r>
            <a:endParaRPr/>
          </a:p>
        </p:txBody>
      </p:sp>
      <p:cxnSp>
        <p:nvCxnSpPr>
          <p:cNvPr id="613" name="Google Shape;613;p11"/>
          <p:cNvCxnSpPr>
            <a:stCxn id="595" idx="2"/>
          </p:cNvCxnSpPr>
          <p:nvPr/>
        </p:nvCxnSpPr>
        <p:spPr>
          <a:xfrm>
            <a:off x="4838359" y="3215476"/>
            <a:ext cx="635100" cy="143400"/>
          </a:xfrm>
          <a:prstGeom prst="straightConnector1">
            <a:avLst/>
          </a:prstGeom>
          <a:noFill/>
          <a:ln cap="flat" cmpd="sng" w="19050">
            <a:solidFill>
              <a:schemeClr val="dk1"/>
            </a:solidFill>
            <a:prstDash val="solid"/>
            <a:miter lim="800000"/>
            <a:headEnd len="sm" w="sm" type="none"/>
            <a:tailEnd len="med" w="med" type="triangle"/>
          </a:ln>
        </p:spPr>
      </p:cxnSp>
      <p:cxnSp>
        <p:nvCxnSpPr>
          <p:cNvPr id="614" name="Google Shape;614;p11"/>
          <p:cNvCxnSpPr>
            <a:stCxn id="596" idx="0"/>
          </p:cNvCxnSpPr>
          <p:nvPr/>
        </p:nvCxnSpPr>
        <p:spPr>
          <a:xfrm flipH="1" rot="10800000">
            <a:off x="4838359" y="3701123"/>
            <a:ext cx="635100" cy="166500"/>
          </a:xfrm>
          <a:prstGeom prst="straightConnector1">
            <a:avLst/>
          </a:prstGeom>
          <a:noFill/>
          <a:ln cap="flat" cmpd="sng" w="19050">
            <a:solidFill>
              <a:schemeClr val="dk1"/>
            </a:solidFill>
            <a:prstDash val="solid"/>
            <a:miter lim="800000"/>
            <a:headEnd len="sm" w="sm" type="none"/>
            <a:tailEnd len="med" w="med" type="triangle"/>
          </a:ln>
        </p:spPr>
      </p:cxnSp>
      <p:cxnSp>
        <p:nvCxnSpPr>
          <p:cNvPr id="615" name="Google Shape;615;p11"/>
          <p:cNvCxnSpPr/>
          <p:nvPr/>
        </p:nvCxnSpPr>
        <p:spPr>
          <a:xfrm rot="10800000">
            <a:off x="5944956" y="3214587"/>
            <a:ext cx="0" cy="653035"/>
          </a:xfrm>
          <a:prstGeom prst="straightConnector1">
            <a:avLst/>
          </a:prstGeom>
          <a:noFill/>
          <a:ln cap="flat" cmpd="sng" w="19050">
            <a:solidFill>
              <a:schemeClr val="dk1"/>
            </a:solidFill>
            <a:prstDash val="solid"/>
            <a:miter lim="800000"/>
            <a:headEnd len="med" w="med" type="triangle"/>
            <a:tailEnd len="med" w="med" type="triangle"/>
          </a:ln>
        </p:spPr>
      </p:cxnSp>
      <p:cxnSp>
        <p:nvCxnSpPr>
          <p:cNvPr id="616" name="Google Shape;616;p11"/>
          <p:cNvCxnSpPr/>
          <p:nvPr/>
        </p:nvCxnSpPr>
        <p:spPr>
          <a:xfrm rot="10800000">
            <a:off x="8017592" y="3214587"/>
            <a:ext cx="0" cy="653035"/>
          </a:xfrm>
          <a:prstGeom prst="straightConnector1">
            <a:avLst/>
          </a:prstGeom>
          <a:noFill/>
          <a:ln cap="flat" cmpd="sng" w="19050">
            <a:solidFill>
              <a:schemeClr val="dk1"/>
            </a:solidFill>
            <a:prstDash val="solid"/>
            <a:miter lim="800000"/>
            <a:headEnd len="med" w="med" type="triangle"/>
            <a:tailEnd len="med" w="med" type="triangle"/>
          </a:ln>
        </p:spPr>
      </p:cxnSp>
      <p:sp>
        <p:nvSpPr>
          <p:cNvPr id="617" name="Google Shape;617;p11"/>
          <p:cNvSpPr/>
          <p:nvPr/>
        </p:nvSpPr>
        <p:spPr>
          <a:xfrm>
            <a:off x="5473415" y="3358861"/>
            <a:ext cx="965140" cy="342190"/>
          </a:xfrm>
          <a:prstGeom prst="rect">
            <a:avLst/>
          </a:prstGeom>
          <a:gradFill>
            <a:gsLst>
              <a:gs pos="0">
                <a:srgbClr val="F4B183"/>
              </a:gs>
              <a:gs pos="49000">
                <a:srgbClr val="F4B183"/>
              </a:gs>
              <a:gs pos="50000">
                <a:schemeClr val="lt1"/>
              </a:gs>
              <a:gs pos="51000">
                <a:srgbClr val="255E9D"/>
              </a:gs>
              <a:gs pos="100000">
                <a:srgbClr val="255E9D"/>
              </a:gs>
            </a:gsLst>
            <a:lin ang="2700000" scaled="0"/>
          </a:gra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Site Visit,</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SQRLs</a:t>
            </a:r>
            <a:endParaRPr/>
          </a:p>
        </p:txBody>
      </p:sp>
      <p:sp>
        <p:nvSpPr>
          <p:cNvPr id="618" name="Google Shape;618;p11"/>
          <p:cNvSpPr/>
          <p:nvPr/>
        </p:nvSpPr>
        <p:spPr>
          <a:xfrm>
            <a:off x="7169083" y="3351908"/>
            <a:ext cx="1715125" cy="342190"/>
          </a:xfrm>
          <a:prstGeom prst="rect">
            <a:avLst/>
          </a:prstGeom>
          <a:gradFill>
            <a:gsLst>
              <a:gs pos="0">
                <a:srgbClr val="F4B183"/>
              </a:gs>
              <a:gs pos="49000">
                <a:srgbClr val="F4B183"/>
              </a:gs>
              <a:gs pos="50000">
                <a:schemeClr val="lt1"/>
              </a:gs>
              <a:gs pos="51000">
                <a:srgbClr val="255E9D"/>
              </a:gs>
              <a:gs pos="100000">
                <a:srgbClr val="255E9D"/>
              </a:gs>
            </a:gsLst>
            <a:lin ang="2700000" scaled="0"/>
          </a:gra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Discussion, Overlap</a:t>
            </a:r>
            <a:endParaRPr/>
          </a:p>
        </p:txBody>
      </p:sp>
      <p:sp>
        <p:nvSpPr>
          <p:cNvPr id="619" name="Google Shape;619;p11"/>
          <p:cNvSpPr/>
          <p:nvPr/>
        </p:nvSpPr>
        <p:spPr>
          <a:xfrm>
            <a:off x="0" y="886968"/>
            <a:ext cx="12192000" cy="5504688"/>
          </a:xfrm>
          <a:custGeom>
            <a:rect b="b" l="l" r="r" t="t"/>
            <a:pathLst>
              <a:path extrusionOk="0" h="5504688" w="12192000">
                <a:moveTo>
                  <a:pt x="6096000" y="2036916"/>
                </a:moveTo>
                <a:cubicBezTo>
                  <a:pt x="4216269" y="2036916"/>
                  <a:pt x="2692444" y="2313255"/>
                  <a:pt x="2692444" y="2654136"/>
                </a:cubicBezTo>
                <a:cubicBezTo>
                  <a:pt x="2692444" y="2995017"/>
                  <a:pt x="4216269" y="3271356"/>
                  <a:pt x="6096000" y="3271356"/>
                </a:cubicBezTo>
                <a:cubicBezTo>
                  <a:pt x="7975732" y="3271356"/>
                  <a:pt x="9499556" y="2995017"/>
                  <a:pt x="9499556" y="2654136"/>
                </a:cubicBezTo>
                <a:cubicBezTo>
                  <a:pt x="9499556" y="2313255"/>
                  <a:pt x="7975732" y="2036916"/>
                  <a:pt x="6096000" y="2036916"/>
                </a:cubicBezTo>
                <a:close/>
                <a:moveTo>
                  <a:pt x="0" y="0"/>
                </a:moveTo>
                <a:lnTo>
                  <a:pt x="12192000" y="0"/>
                </a:lnTo>
                <a:lnTo>
                  <a:pt x="12192000" y="5504688"/>
                </a:lnTo>
                <a:lnTo>
                  <a:pt x="0" y="5504688"/>
                </a:lnTo>
                <a:close/>
              </a:path>
            </a:pathLst>
          </a:cu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0" name="Google Shape;620;p11"/>
          <p:cNvSpPr txBox="1"/>
          <p:nvPr/>
        </p:nvSpPr>
        <p:spPr>
          <a:xfrm>
            <a:off x="2962900" y="4275506"/>
            <a:ext cx="6266199" cy="1569660"/>
          </a:xfrm>
          <a:prstGeom prst="rect">
            <a:avLst/>
          </a:prstGeom>
          <a:solidFill>
            <a:schemeClr val="dk1">
              <a:alpha val="74901"/>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In Step-2, there is no wall between the Science and the TMC reviewers. They participate in the Site Visit together and can directly discuss during the evaluation process</a:t>
            </a:r>
            <a:endParaRPr/>
          </a:p>
        </p:txBody>
      </p:sp>
      <p:cxnSp>
        <p:nvCxnSpPr>
          <p:cNvPr id="621" name="Google Shape;621;p11"/>
          <p:cNvCxnSpPr/>
          <p:nvPr/>
        </p:nvCxnSpPr>
        <p:spPr>
          <a:xfrm flipH="1">
            <a:off x="1876213" y="3722379"/>
            <a:ext cx="9226500" cy="1660500"/>
          </a:xfrm>
          <a:prstGeom prst="bentConnector5">
            <a:avLst>
              <a:gd fmla="val -2478" name="adj1"/>
              <a:gd fmla="val 59085" name="adj2"/>
              <a:gd fmla="val 102477" name="adj3"/>
            </a:avLst>
          </a:prstGeom>
          <a:noFill/>
          <a:ln cap="flat" cmpd="sng" w="19050">
            <a:solidFill>
              <a:schemeClr val="dk1"/>
            </a:solidFill>
            <a:prstDash val="solid"/>
            <a:miter lim="800000"/>
            <a:headEnd len="sm" w="sm" type="none"/>
            <a:tailEnd len="sm" w="sm" type="none"/>
          </a:ln>
        </p:spPr>
      </p:cxnSp>
    </p:spTree>
  </p:cSld>
  <p:clrMapOvr>
    <a:masterClrMapping/>
  </p:clrMapOvr>
  <mc:AlternateContent>
    <mc:Choice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12"/>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28" name="Google Shape;628;p12"/>
          <p:cNvSpPr txBox="1"/>
          <p:nvPr>
            <p:ph type="title"/>
          </p:nvPr>
        </p:nvSpPr>
        <p:spPr>
          <a:xfrm>
            <a:off x="831850" y="3016567"/>
            <a:ext cx="10515600" cy="646331"/>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4000"/>
              <a:buFont typeface="Arial"/>
              <a:buNone/>
            </a:pPr>
            <a:r>
              <a:rPr lang="en-US"/>
              <a:t>Guiding Documents</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13"/>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Acquisition Homepage</a:t>
            </a:r>
            <a:endParaRPr sz="3600"/>
          </a:p>
        </p:txBody>
      </p:sp>
      <p:sp>
        <p:nvSpPr>
          <p:cNvPr id="634" name="Google Shape;634;p13"/>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35" name="Google Shape;635;p13"/>
          <p:cNvSpPr txBox="1"/>
          <p:nvPr/>
        </p:nvSpPr>
        <p:spPr>
          <a:xfrm>
            <a:off x="1802166" y="1580225"/>
            <a:ext cx="3701989"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Acquisition Homepage has all the information for a solicitation.</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If it is here, you are responsible for knowing about it. If it is not here, NASA is not responsible for it.</a:t>
            </a:r>
            <a:endParaRPr/>
          </a:p>
        </p:txBody>
      </p:sp>
      <p:sp>
        <p:nvSpPr>
          <p:cNvPr id="636" name="Google Shape;636;p13"/>
          <p:cNvSpPr txBox="1"/>
          <p:nvPr/>
        </p:nvSpPr>
        <p:spPr>
          <a:xfrm>
            <a:off x="2267712" y="3678897"/>
            <a:ext cx="313381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It looks like a lot (and it is!), but it is all necessary and NASA puts it there </a:t>
            </a:r>
            <a:r>
              <a:rPr i="1" lang="en-US" sz="1800">
                <a:solidFill>
                  <a:schemeClr val="dk1"/>
                </a:solidFill>
                <a:latin typeface="Times New Roman"/>
                <a:ea typeface="Times New Roman"/>
                <a:cs typeface="Times New Roman"/>
                <a:sym typeface="Times New Roman"/>
              </a:rPr>
              <a:t>for</a:t>
            </a:r>
            <a:r>
              <a:rPr lang="en-US" sz="1800">
                <a:solidFill>
                  <a:schemeClr val="dk1"/>
                </a:solidFill>
                <a:latin typeface="Times New Roman"/>
                <a:ea typeface="Times New Roman"/>
                <a:cs typeface="Times New Roman"/>
                <a:sym typeface="Times New Roman"/>
              </a:rPr>
              <a:t> </a:t>
            </a:r>
            <a:r>
              <a:rPr i="1" lang="en-US" sz="1800">
                <a:solidFill>
                  <a:schemeClr val="dk1"/>
                </a:solidFill>
                <a:latin typeface="Times New Roman"/>
                <a:ea typeface="Times New Roman"/>
                <a:cs typeface="Times New Roman"/>
                <a:sym typeface="Times New Roman"/>
              </a:rPr>
              <a:t>your benefit</a:t>
            </a:r>
            <a:r>
              <a:rPr lang="en-US" sz="1800">
                <a:solidFill>
                  <a:schemeClr val="dk1"/>
                </a:solidFill>
                <a:latin typeface="Times New Roman"/>
                <a:ea typeface="Times New Roman"/>
                <a:cs typeface="Times New Roman"/>
                <a:sym typeface="Times New Roman"/>
              </a:rPr>
              <a:t>.</a:t>
            </a:r>
            <a:endParaRPr/>
          </a:p>
        </p:txBody>
      </p:sp>
      <p:sp>
        <p:nvSpPr>
          <p:cNvPr id="637" name="Google Shape;637;p13"/>
          <p:cNvSpPr txBox="1"/>
          <p:nvPr/>
        </p:nvSpPr>
        <p:spPr>
          <a:xfrm>
            <a:off x="2851211" y="5223573"/>
            <a:ext cx="289264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Check it regularly for AOs you are proposing to. Look back at past AOs for insights.</a:t>
            </a:r>
            <a:endParaRPr/>
          </a:p>
        </p:txBody>
      </p:sp>
      <p:sp>
        <p:nvSpPr>
          <p:cNvPr id="638" name="Google Shape;638;p13"/>
          <p:cNvSpPr txBox="1"/>
          <p:nvPr/>
        </p:nvSpPr>
        <p:spPr>
          <a:xfrm>
            <a:off x="3247307" y="6418131"/>
            <a:ext cx="274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u="sng">
                <a:solidFill>
                  <a:schemeClr val="accent1"/>
                </a:solidFill>
                <a:latin typeface="Calibri"/>
                <a:ea typeface="Calibri"/>
                <a:cs typeface="Calibri"/>
                <a:sym typeface="Calibri"/>
                <a:hlinkClick r:id="rId3">
                  <a:extLst>
                    <a:ext uri="{A12FA001-AC4F-418D-AE19-62706E023703}">
                      <ahyp:hlinkClr val="tx"/>
                    </a:ext>
                  </a:extLst>
                </a:hlinkClick>
              </a:rPr>
              <a:t>https://soma.larc.nasa.gov</a:t>
            </a:r>
            <a:endParaRPr i="1" sz="1800">
              <a:solidFill>
                <a:schemeClr val="accent1"/>
              </a:solidFill>
              <a:latin typeface="Calibri"/>
              <a:ea typeface="Calibri"/>
              <a:cs typeface="Calibri"/>
              <a:sym typeface="Calibri"/>
            </a:endParaRPr>
          </a:p>
        </p:txBody>
      </p:sp>
      <p:pic>
        <p:nvPicPr>
          <p:cNvPr descr="Graphical user interface, website&#10;&#10;Description automatically generated" id="639" name="Google Shape;639;p13"/>
          <p:cNvPicPr preferRelativeResize="0"/>
          <p:nvPr/>
        </p:nvPicPr>
        <p:blipFill rotWithShape="1">
          <a:blip r:embed="rId4">
            <a:alphaModFix/>
          </a:blip>
          <a:srcRect b="0" l="0" r="0" t="0"/>
          <a:stretch/>
        </p:blipFill>
        <p:spPr>
          <a:xfrm>
            <a:off x="6579484" y="1100529"/>
            <a:ext cx="5109117" cy="5686933"/>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spTree>
  </p:cSld>
  <p:clrMapOvr>
    <a:masterClrMapping/>
  </p:clrMapOvr>
  <mc:AlternateContent>
    <mc:Choice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descr="Graphical user interface, website&#10;&#10;Description automatically generated" id="644" name="Google Shape;644;p14"/>
          <p:cNvPicPr preferRelativeResize="0"/>
          <p:nvPr/>
        </p:nvPicPr>
        <p:blipFill rotWithShape="1">
          <a:blip r:embed="rId3">
            <a:alphaModFix/>
          </a:blip>
          <a:srcRect b="0" l="0" r="0" t="0"/>
          <a:stretch/>
        </p:blipFill>
        <p:spPr>
          <a:xfrm>
            <a:off x="6579484" y="1100529"/>
            <a:ext cx="5109117" cy="5686933"/>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sp>
        <p:nvSpPr>
          <p:cNvPr id="645" name="Google Shape;645;p14"/>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Acquisition Homepage</a:t>
            </a:r>
            <a:endParaRPr sz="3600"/>
          </a:p>
        </p:txBody>
      </p:sp>
      <p:sp>
        <p:nvSpPr>
          <p:cNvPr id="646" name="Google Shape;646;p14"/>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47" name="Google Shape;647;p14"/>
          <p:cNvSpPr txBox="1"/>
          <p:nvPr/>
        </p:nvSpPr>
        <p:spPr>
          <a:xfrm>
            <a:off x="1476538" y="2171783"/>
            <a:ext cx="3877064"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Important information from NASA</a:t>
            </a:r>
            <a:endParaRPr/>
          </a:p>
        </p:txBody>
      </p:sp>
      <p:sp>
        <p:nvSpPr>
          <p:cNvPr id="648" name="Google Shape;648;p14"/>
          <p:cNvSpPr txBox="1"/>
          <p:nvPr/>
        </p:nvSpPr>
        <p:spPr>
          <a:xfrm>
            <a:off x="1225485" y="2853235"/>
            <a:ext cx="412811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Important documents</a:t>
            </a:r>
            <a:endParaRPr/>
          </a:p>
        </p:txBody>
      </p:sp>
      <p:sp>
        <p:nvSpPr>
          <p:cNvPr id="649" name="Google Shape;649;p14"/>
          <p:cNvSpPr txBox="1"/>
          <p:nvPr/>
        </p:nvSpPr>
        <p:spPr>
          <a:xfrm>
            <a:off x="2539794" y="3534687"/>
            <a:ext cx="2813808"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Clarifications</a:t>
            </a:r>
            <a:endParaRPr/>
          </a:p>
        </p:txBody>
      </p:sp>
      <p:sp>
        <p:nvSpPr>
          <p:cNvPr id="650" name="Google Shape;650;p14"/>
          <p:cNvSpPr txBox="1"/>
          <p:nvPr/>
        </p:nvSpPr>
        <p:spPr>
          <a:xfrm>
            <a:off x="2709915" y="4897591"/>
            <a:ext cx="2643687"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More (and more) important information</a:t>
            </a:r>
            <a:endParaRPr/>
          </a:p>
        </p:txBody>
      </p:sp>
      <p:cxnSp>
        <p:nvCxnSpPr>
          <p:cNvPr id="651" name="Google Shape;651;p14"/>
          <p:cNvCxnSpPr>
            <a:stCxn id="647" idx="3"/>
          </p:cNvCxnSpPr>
          <p:nvPr/>
        </p:nvCxnSpPr>
        <p:spPr>
          <a:xfrm>
            <a:off x="5353602" y="2356449"/>
            <a:ext cx="1364400" cy="453900"/>
          </a:xfrm>
          <a:prstGeom prst="straightConnector1">
            <a:avLst/>
          </a:prstGeom>
          <a:noFill/>
          <a:ln cap="flat" cmpd="sng" w="19050">
            <a:solidFill>
              <a:schemeClr val="dk1"/>
            </a:solidFill>
            <a:prstDash val="solid"/>
            <a:miter lim="800000"/>
            <a:headEnd len="sm" w="sm" type="none"/>
            <a:tailEnd len="med" w="med" type="triangle"/>
          </a:ln>
        </p:spPr>
      </p:cxnSp>
      <p:cxnSp>
        <p:nvCxnSpPr>
          <p:cNvPr id="652" name="Google Shape;652;p14"/>
          <p:cNvCxnSpPr>
            <a:stCxn id="648" idx="3"/>
          </p:cNvCxnSpPr>
          <p:nvPr/>
        </p:nvCxnSpPr>
        <p:spPr>
          <a:xfrm flipH="1" rot="10800000">
            <a:off x="5353602" y="3000401"/>
            <a:ext cx="1364400" cy="37500"/>
          </a:xfrm>
          <a:prstGeom prst="straightConnector1">
            <a:avLst/>
          </a:prstGeom>
          <a:noFill/>
          <a:ln cap="flat" cmpd="sng" w="19050">
            <a:solidFill>
              <a:schemeClr val="dk1"/>
            </a:solidFill>
            <a:prstDash val="solid"/>
            <a:miter lim="800000"/>
            <a:headEnd len="sm" w="sm" type="none"/>
            <a:tailEnd len="med" w="med" type="triangle"/>
          </a:ln>
        </p:spPr>
      </p:cxnSp>
      <p:cxnSp>
        <p:nvCxnSpPr>
          <p:cNvPr id="653" name="Google Shape;653;p14"/>
          <p:cNvCxnSpPr>
            <a:stCxn id="649" idx="3"/>
          </p:cNvCxnSpPr>
          <p:nvPr/>
        </p:nvCxnSpPr>
        <p:spPr>
          <a:xfrm flipH="1" rot="10800000">
            <a:off x="5353602" y="3347353"/>
            <a:ext cx="1364400" cy="372000"/>
          </a:xfrm>
          <a:prstGeom prst="straightConnector1">
            <a:avLst/>
          </a:prstGeom>
          <a:noFill/>
          <a:ln cap="flat" cmpd="sng" w="19050">
            <a:solidFill>
              <a:schemeClr val="dk1"/>
            </a:solidFill>
            <a:prstDash val="solid"/>
            <a:miter lim="800000"/>
            <a:headEnd len="sm" w="sm" type="none"/>
            <a:tailEnd len="med" w="med" type="triangle"/>
          </a:ln>
        </p:spPr>
      </p:cxnSp>
      <p:cxnSp>
        <p:nvCxnSpPr>
          <p:cNvPr id="654" name="Google Shape;654;p14"/>
          <p:cNvCxnSpPr>
            <a:stCxn id="650" idx="3"/>
          </p:cNvCxnSpPr>
          <p:nvPr/>
        </p:nvCxnSpPr>
        <p:spPr>
          <a:xfrm flipH="1" rot="10800000">
            <a:off x="5353602" y="4028857"/>
            <a:ext cx="1364400" cy="1191900"/>
          </a:xfrm>
          <a:prstGeom prst="straightConnector1">
            <a:avLst/>
          </a:prstGeom>
          <a:noFill/>
          <a:ln cap="flat" cmpd="sng" w="19050">
            <a:solidFill>
              <a:schemeClr val="dk1"/>
            </a:solidFill>
            <a:prstDash val="solid"/>
            <a:miter lim="800000"/>
            <a:headEnd len="sm" w="sm" type="none"/>
            <a:tailEnd len="med" w="med" type="triangle"/>
          </a:ln>
        </p:spPr>
      </p:cxnSp>
      <p:cxnSp>
        <p:nvCxnSpPr>
          <p:cNvPr id="655" name="Google Shape;655;p14"/>
          <p:cNvCxnSpPr>
            <a:stCxn id="650" idx="3"/>
          </p:cNvCxnSpPr>
          <p:nvPr/>
        </p:nvCxnSpPr>
        <p:spPr>
          <a:xfrm flipH="1" rot="10800000">
            <a:off x="5353602" y="3844357"/>
            <a:ext cx="1364400" cy="1376400"/>
          </a:xfrm>
          <a:prstGeom prst="straightConnector1">
            <a:avLst/>
          </a:prstGeom>
          <a:noFill/>
          <a:ln cap="flat" cmpd="sng" w="19050">
            <a:solidFill>
              <a:schemeClr val="dk1"/>
            </a:solidFill>
            <a:prstDash val="solid"/>
            <a:miter lim="800000"/>
            <a:headEnd len="sm" w="sm" type="none"/>
            <a:tailEnd len="med" w="med" type="triangle"/>
          </a:ln>
        </p:spPr>
      </p:cxnSp>
      <p:sp>
        <p:nvSpPr>
          <p:cNvPr id="656" name="Google Shape;656;p14"/>
          <p:cNvSpPr txBox="1"/>
          <p:nvPr/>
        </p:nvSpPr>
        <p:spPr>
          <a:xfrm>
            <a:off x="2539794" y="4216139"/>
            <a:ext cx="2813808"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Times New Roman"/>
                <a:ea typeface="Times New Roman"/>
                <a:cs typeface="Times New Roman"/>
                <a:sym typeface="Times New Roman"/>
              </a:rPr>
              <a:t>AO documents themselves</a:t>
            </a:r>
            <a:endParaRPr/>
          </a:p>
        </p:txBody>
      </p:sp>
      <p:cxnSp>
        <p:nvCxnSpPr>
          <p:cNvPr id="657" name="Google Shape;657;p14"/>
          <p:cNvCxnSpPr>
            <a:stCxn id="656" idx="3"/>
          </p:cNvCxnSpPr>
          <p:nvPr/>
        </p:nvCxnSpPr>
        <p:spPr>
          <a:xfrm flipH="1" rot="10800000">
            <a:off x="5353602" y="3520905"/>
            <a:ext cx="1364400" cy="879900"/>
          </a:xfrm>
          <a:prstGeom prst="straightConnector1">
            <a:avLst/>
          </a:prstGeom>
          <a:noFill/>
          <a:ln cap="flat" cmpd="sng" w="19050">
            <a:solidFill>
              <a:schemeClr val="dk1"/>
            </a:solidFill>
            <a:prstDash val="solid"/>
            <a:miter lim="800000"/>
            <a:headEnd len="sm" w="sm" type="none"/>
            <a:tailEnd len="med" w="med" type="triangle"/>
          </a:ln>
        </p:spPr>
      </p:cxnSp>
      <p:cxnSp>
        <p:nvCxnSpPr>
          <p:cNvPr id="658" name="Google Shape;658;p14"/>
          <p:cNvCxnSpPr>
            <a:stCxn id="656" idx="3"/>
          </p:cNvCxnSpPr>
          <p:nvPr/>
        </p:nvCxnSpPr>
        <p:spPr>
          <a:xfrm flipH="1" rot="10800000">
            <a:off x="5353602" y="3694605"/>
            <a:ext cx="1364400" cy="706200"/>
          </a:xfrm>
          <a:prstGeom prst="straightConnector1">
            <a:avLst/>
          </a:prstGeom>
          <a:noFill/>
          <a:ln cap="flat" cmpd="sng" w="19050">
            <a:solidFill>
              <a:schemeClr val="dk1"/>
            </a:solidFill>
            <a:prstDash val="solid"/>
            <a:miter lim="800000"/>
            <a:headEnd len="sm" w="sm" type="none"/>
            <a:tailEnd len="med" w="med" type="triangle"/>
          </a:ln>
        </p:spPr>
      </p:cxnSp>
      <p:sp>
        <p:nvSpPr>
          <p:cNvPr id="659" name="Google Shape;659;p14"/>
          <p:cNvSpPr txBox="1"/>
          <p:nvPr/>
        </p:nvSpPr>
        <p:spPr>
          <a:xfrm>
            <a:off x="2331334" y="6429791"/>
            <a:ext cx="424815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u="sng">
                <a:solidFill>
                  <a:srgbClr val="2F5496"/>
                </a:solidFill>
                <a:latin typeface="Calibri"/>
                <a:ea typeface="Calibri"/>
                <a:cs typeface="Calibri"/>
                <a:sym typeface="Calibri"/>
                <a:hlinkClick r:id="rId4">
                  <a:extLst>
                    <a:ext uri="{A12FA001-AC4F-418D-AE19-62706E023703}">
                      <ahyp:hlinkClr val="tx"/>
                    </a:ext>
                  </a:extLst>
                </a:hlinkClick>
              </a:rPr>
              <a:t>https://soma.larc.nasa.gov/STP/DYNAMIC/index.html</a:t>
            </a:r>
            <a:endParaRPr i="1" sz="1400">
              <a:solidFill>
                <a:srgbClr val="2F5496"/>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5"/>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Guiding Documents</a:t>
            </a:r>
            <a:endParaRPr sz="3600"/>
          </a:p>
        </p:txBody>
      </p:sp>
      <p:sp>
        <p:nvSpPr>
          <p:cNvPr id="665" name="Google Shape;665;p15"/>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666" name="Google Shape;666;p15"/>
          <p:cNvGrpSpPr/>
          <p:nvPr/>
        </p:nvGrpSpPr>
        <p:grpSpPr>
          <a:xfrm>
            <a:off x="1966451" y="1353357"/>
            <a:ext cx="4389648" cy="2743200"/>
            <a:chOff x="1966451" y="1078055"/>
            <a:chExt cx="4389648" cy="2743200"/>
          </a:xfrm>
        </p:grpSpPr>
        <p:pic>
          <p:nvPicPr>
            <p:cNvPr descr="Text, letter&#10;&#10;Description automatically generated" id="667" name="Google Shape;667;p15"/>
            <p:cNvPicPr preferRelativeResize="0"/>
            <p:nvPr/>
          </p:nvPicPr>
          <p:blipFill rotWithShape="1">
            <a:blip r:embed="rId3">
              <a:alphaModFix/>
            </a:blip>
            <a:srcRect b="0" l="0" r="0" t="0"/>
            <a:stretch/>
          </p:blipFill>
          <p:spPr>
            <a:xfrm>
              <a:off x="1966451" y="1078055"/>
              <a:ext cx="2120398" cy="2743200"/>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pic>
          <p:nvPicPr>
            <p:cNvPr descr="Text&#10;&#10;Description automatically generated" id="668" name="Google Shape;668;p15"/>
            <p:cNvPicPr preferRelativeResize="0"/>
            <p:nvPr/>
          </p:nvPicPr>
          <p:blipFill rotWithShape="1">
            <a:blip r:embed="rId4">
              <a:alphaModFix/>
            </a:blip>
            <a:srcRect b="0" l="0" r="0" t="0"/>
            <a:stretch/>
          </p:blipFill>
          <p:spPr>
            <a:xfrm>
              <a:off x="4235701" y="1078055"/>
              <a:ext cx="2120398" cy="2743200"/>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grpSp>
      <p:pic>
        <p:nvPicPr>
          <p:cNvPr descr="Graphical user interface, website&#10;&#10;Description automatically generated" id="669" name="Google Shape;669;p15"/>
          <p:cNvPicPr preferRelativeResize="0"/>
          <p:nvPr/>
        </p:nvPicPr>
        <p:blipFill rotWithShape="1">
          <a:blip r:embed="rId5">
            <a:alphaModFix/>
          </a:blip>
          <a:srcRect b="0" l="0" r="0" t="0"/>
          <a:stretch/>
        </p:blipFill>
        <p:spPr>
          <a:xfrm>
            <a:off x="1965441" y="4258749"/>
            <a:ext cx="2121408" cy="3134516"/>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pic>
        <p:nvPicPr>
          <p:cNvPr descr="Website&#10;&#10;Description automatically generated" id="670" name="Google Shape;670;p15"/>
          <p:cNvPicPr preferRelativeResize="0"/>
          <p:nvPr/>
        </p:nvPicPr>
        <p:blipFill rotWithShape="1">
          <a:blip r:embed="rId6">
            <a:alphaModFix/>
          </a:blip>
          <a:srcRect b="0" l="0" r="0" t="0"/>
          <a:stretch/>
        </p:blipFill>
        <p:spPr>
          <a:xfrm>
            <a:off x="8625349" y="1353357"/>
            <a:ext cx="3200400" cy="1800224"/>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sp>
        <p:nvSpPr>
          <p:cNvPr id="671" name="Google Shape;671;p15"/>
          <p:cNvSpPr txBox="1"/>
          <p:nvPr/>
        </p:nvSpPr>
        <p:spPr>
          <a:xfrm>
            <a:off x="4235701" y="4258749"/>
            <a:ext cx="3224354"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Times New Roman"/>
                <a:ea typeface="Times New Roman"/>
                <a:cs typeface="Times New Roman"/>
                <a:sym typeface="Times New Roman"/>
              </a:rPr>
              <a:t>Competition/Project Rules</a:t>
            </a:r>
            <a:endParaRPr sz="1800">
              <a:solidFill>
                <a:schemeClr val="dk1"/>
              </a:solidFill>
              <a:latin typeface="Times New Roman"/>
              <a:ea typeface="Times New Roman"/>
              <a:cs typeface="Times New Roman"/>
              <a:sym typeface="Times New Roman"/>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What NASA wants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What a project must do</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What a proposal must contain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How a proposal must be written</a:t>
            </a:r>
            <a:endParaRPr/>
          </a:p>
          <a:p>
            <a:pPr indent="0" lvl="0" marL="0" marR="0" rtl="0" algn="l">
              <a:spcBef>
                <a:spcPts val="0"/>
              </a:spcBef>
              <a:spcAft>
                <a:spcPts val="0"/>
              </a:spcAft>
              <a:buNone/>
            </a:pPr>
            <a:r>
              <a:t/>
            </a:r>
            <a:endParaRPr i="1"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i="1" lang="en-US" sz="1800">
                <a:solidFill>
                  <a:schemeClr val="dk1"/>
                </a:solidFill>
                <a:latin typeface="Times New Roman"/>
                <a:ea typeface="Times New Roman"/>
                <a:cs typeface="Times New Roman"/>
                <a:sym typeface="Times New Roman"/>
              </a:rPr>
              <a:t>NASA Project Requirements</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672" name="Google Shape;672;p15"/>
          <p:cNvSpPr txBox="1"/>
          <p:nvPr/>
        </p:nvSpPr>
        <p:spPr>
          <a:xfrm>
            <a:off x="8625349" y="3429000"/>
            <a:ext cx="338860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Times New Roman"/>
                <a:ea typeface="Times New Roman"/>
                <a:cs typeface="Times New Roman"/>
                <a:sym typeface="Times New Roman"/>
              </a:rPr>
              <a:t>NASA Evaluation Process</a:t>
            </a:r>
            <a:endParaRPr sz="1800">
              <a:solidFill>
                <a:schemeClr val="dk1"/>
              </a:solidFill>
              <a:latin typeface="Times New Roman"/>
              <a:ea typeface="Times New Roman"/>
              <a:cs typeface="Times New Roman"/>
              <a:sym typeface="Times New Roman"/>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AO overview [recap]</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AO evaluation process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Criteria (Factors)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TMC cost assessment</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AO Clarification Process</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Tree>
  </p:cSld>
  <p:clrMapOvr>
    <a:masterClrMapping/>
  </p:clrMapOvr>
  <mc:AlternateContent>
    <mc:Choice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6"/>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Guiding Documents</a:t>
            </a:r>
            <a:endParaRPr sz="3600"/>
          </a:p>
        </p:txBody>
      </p:sp>
      <p:sp>
        <p:nvSpPr>
          <p:cNvPr id="678" name="Google Shape;678;p16"/>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679" name="Google Shape;679;p16"/>
          <p:cNvGrpSpPr/>
          <p:nvPr/>
        </p:nvGrpSpPr>
        <p:grpSpPr>
          <a:xfrm>
            <a:off x="1966451" y="1353357"/>
            <a:ext cx="4389648" cy="2743200"/>
            <a:chOff x="1966451" y="1078055"/>
            <a:chExt cx="4389648" cy="2743200"/>
          </a:xfrm>
        </p:grpSpPr>
        <p:pic>
          <p:nvPicPr>
            <p:cNvPr descr="Text, letter&#10;&#10;Description automatically generated" id="680" name="Google Shape;680;p16"/>
            <p:cNvPicPr preferRelativeResize="0"/>
            <p:nvPr/>
          </p:nvPicPr>
          <p:blipFill rotWithShape="1">
            <a:blip r:embed="rId3">
              <a:alphaModFix/>
            </a:blip>
            <a:srcRect b="0" l="0" r="0" t="0"/>
            <a:stretch/>
          </p:blipFill>
          <p:spPr>
            <a:xfrm>
              <a:off x="1966451" y="1078055"/>
              <a:ext cx="2120398" cy="2743200"/>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pic>
          <p:nvPicPr>
            <p:cNvPr descr="Text&#10;&#10;Description automatically generated" id="681" name="Google Shape;681;p16"/>
            <p:cNvPicPr preferRelativeResize="0"/>
            <p:nvPr/>
          </p:nvPicPr>
          <p:blipFill rotWithShape="1">
            <a:blip r:embed="rId4">
              <a:alphaModFix/>
            </a:blip>
            <a:srcRect b="0" l="0" r="0" t="0"/>
            <a:stretch/>
          </p:blipFill>
          <p:spPr>
            <a:xfrm>
              <a:off x="4235701" y="1078055"/>
              <a:ext cx="2120398" cy="2743200"/>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grpSp>
      <p:pic>
        <p:nvPicPr>
          <p:cNvPr descr="Graphical user interface, website&#10;&#10;Description automatically generated" id="682" name="Google Shape;682;p16"/>
          <p:cNvPicPr preferRelativeResize="0"/>
          <p:nvPr/>
        </p:nvPicPr>
        <p:blipFill rotWithShape="1">
          <a:blip r:embed="rId5">
            <a:alphaModFix/>
          </a:blip>
          <a:srcRect b="0" l="0" r="0" t="0"/>
          <a:stretch/>
        </p:blipFill>
        <p:spPr>
          <a:xfrm>
            <a:off x="1965441" y="4258749"/>
            <a:ext cx="2121408" cy="3134516"/>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pic>
        <p:nvPicPr>
          <p:cNvPr descr="Website&#10;&#10;Description automatically generated" id="683" name="Google Shape;683;p16"/>
          <p:cNvPicPr preferRelativeResize="0"/>
          <p:nvPr/>
        </p:nvPicPr>
        <p:blipFill rotWithShape="1">
          <a:blip r:embed="rId6">
            <a:alphaModFix/>
          </a:blip>
          <a:srcRect b="0" l="0" r="0" t="0"/>
          <a:stretch/>
        </p:blipFill>
        <p:spPr>
          <a:xfrm>
            <a:off x="8625349" y="1353357"/>
            <a:ext cx="3200400" cy="1800224"/>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sp>
        <p:nvSpPr>
          <p:cNvPr id="684" name="Google Shape;684;p16"/>
          <p:cNvSpPr txBox="1"/>
          <p:nvPr/>
        </p:nvSpPr>
        <p:spPr>
          <a:xfrm>
            <a:off x="4235701" y="4258749"/>
            <a:ext cx="3224354"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Competition/Project Rules</a:t>
            </a:r>
            <a:endParaRPr sz="18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What NASA wants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What a project must do</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What a proposal must contain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How a proposal must be written</a:t>
            </a:r>
            <a:endParaRPr/>
          </a:p>
          <a:p>
            <a:pPr indent="0" lvl="0" marL="0" marR="0" rtl="0" algn="l">
              <a:spcBef>
                <a:spcPts val="0"/>
              </a:spcBef>
              <a:spcAft>
                <a:spcPts val="0"/>
              </a:spcAft>
              <a:buNone/>
            </a:pPr>
            <a:r>
              <a:t/>
            </a:r>
            <a:endParaRPr i="1" sz="1800">
              <a:solidFill>
                <a:schemeClr val="dk1"/>
              </a:solidFill>
              <a:latin typeface="Calibri"/>
              <a:ea typeface="Calibri"/>
              <a:cs typeface="Calibri"/>
              <a:sym typeface="Calibri"/>
            </a:endParaRPr>
          </a:p>
          <a:p>
            <a:pPr indent="0" lvl="0" marL="0" marR="0" rtl="0" algn="l">
              <a:spcBef>
                <a:spcPts val="0"/>
              </a:spcBef>
              <a:spcAft>
                <a:spcPts val="0"/>
              </a:spcAft>
              <a:buNone/>
            </a:pPr>
            <a:r>
              <a:rPr i="1" lang="en-US" sz="1800">
                <a:solidFill>
                  <a:schemeClr val="dk1"/>
                </a:solidFill>
                <a:latin typeface="Calibri"/>
                <a:ea typeface="Calibri"/>
                <a:cs typeface="Calibri"/>
                <a:sym typeface="Calibri"/>
              </a:rPr>
              <a:t>NASA Project Requirements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5" name="Google Shape;685;p16"/>
          <p:cNvSpPr txBox="1"/>
          <p:nvPr/>
        </p:nvSpPr>
        <p:spPr>
          <a:xfrm>
            <a:off x="8625349" y="3429000"/>
            <a:ext cx="338860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NASA Evaluation Process</a:t>
            </a:r>
            <a:endParaRPr sz="18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AO overview [recap]</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AO evaluation process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Criteria (Factors)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TMC cost assessment</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AO Clarification Process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6" name="Google Shape;686;p16"/>
          <p:cNvSpPr/>
          <p:nvPr/>
        </p:nvSpPr>
        <p:spPr>
          <a:xfrm>
            <a:off x="1" y="1191165"/>
            <a:ext cx="12192000" cy="5666835"/>
          </a:xfrm>
          <a:prstGeom prst="rect">
            <a:avLst/>
          </a:prstGeom>
          <a:solidFill>
            <a:schemeClr val="dk1">
              <a:alpha val="74901"/>
            </a:scheme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7" name="Google Shape;687;p16"/>
          <p:cNvSpPr txBox="1"/>
          <p:nvPr/>
        </p:nvSpPr>
        <p:spPr>
          <a:xfrm>
            <a:off x="4579429" y="1658269"/>
            <a:ext cx="4657725" cy="4708981"/>
          </a:xfrm>
          <a:prstGeom prst="rect">
            <a:avLst/>
          </a:prstGeom>
          <a:solidFill>
            <a:schemeClr val="lt1">
              <a:alpha val="89803"/>
            </a:schemeClr>
          </a:solid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Key investigation elements/info to look for:</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Allowable topics</a:t>
            </a:r>
            <a:endParaRPr/>
          </a:p>
          <a:p>
            <a:pPr indent="-342900" lvl="2" marL="12573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Any agency focus?</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Previous selections (for context)</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Relationship to other programs/projects</a:t>
            </a:r>
            <a:endParaRPr/>
          </a:p>
          <a:p>
            <a:pPr indent="0" lvl="1" marL="0" marR="0" rtl="0" algn="l">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1" marL="0" marR="0" rtl="0" algn="l">
              <a:spcBef>
                <a:spcPts val="0"/>
              </a:spcBef>
              <a:spcAft>
                <a:spcPts val="0"/>
              </a:spcAft>
              <a:buNone/>
            </a:pPr>
            <a:r>
              <a:rPr b="0" i="0" lang="en-US" sz="2000" u="none" cap="none" strike="noStrike">
                <a:solidFill>
                  <a:schemeClr val="dk1"/>
                </a:solidFill>
                <a:latin typeface="Calibri"/>
                <a:ea typeface="Calibri"/>
                <a:cs typeface="Calibri"/>
                <a:sym typeface="Calibri"/>
              </a:rPr>
              <a:t>Key technical elements/info to look for:</a:t>
            </a:r>
            <a:endParaRPr/>
          </a:p>
          <a:p>
            <a:pPr indent="-342900" lvl="2"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Risk class</a:t>
            </a:r>
            <a:endParaRPr/>
          </a:p>
          <a:p>
            <a:pPr indent="-342900" lvl="2"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Access to space</a:t>
            </a:r>
            <a:endParaRPr/>
          </a:p>
          <a:p>
            <a:pPr indent="-342900" lvl="2"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Launch Readiness Date</a:t>
            </a:r>
            <a:endParaRPr/>
          </a:p>
          <a:p>
            <a:pPr indent="0" lvl="1" marL="0" marR="0" rtl="0" algn="l">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1" marL="0" marR="0" rtl="0" algn="l">
              <a:spcBef>
                <a:spcPts val="0"/>
              </a:spcBef>
              <a:spcAft>
                <a:spcPts val="0"/>
              </a:spcAft>
              <a:buNone/>
            </a:pPr>
            <a:r>
              <a:rPr b="0" i="0" lang="en-US" sz="2000" u="none" cap="none" strike="noStrike">
                <a:solidFill>
                  <a:schemeClr val="dk1"/>
                </a:solidFill>
                <a:latin typeface="Calibri"/>
                <a:ea typeface="Calibri"/>
                <a:cs typeface="Calibri"/>
                <a:sym typeface="Calibri"/>
              </a:rPr>
              <a:t>Key programmatic constraints</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Cost cap</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Limit on contributions</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17"/>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Guiding Documents</a:t>
            </a:r>
            <a:endParaRPr sz="3600"/>
          </a:p>
        </p:txBody>
      </p:sp>
      <p:sp>
        <p:nvSpPr>
          <p:cNvPr id="693" name="Google Shape;693;p17"/>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694" name="Google Shape;694;p17"/>
          <p:cNvGrpSpPr/>
          <p:nvPr/>
        </p:nvGrpSpPr>
        <p:grpSpPr>
          <a:xfrm>
            <a:off x="1966451" y="1353357"/>
            <a:ext cx="4389648" cy="2743200"/>
            <a:chOff x="1966451" y="1078055"/>
            <a:chExt cx="4389648" cy="2743200"/>
          </a:xfrm>
        </p:grpSpPr>
        <p:pic>
          <p:nvPicPr>
            <p:cNvPr descr="Text, letter&#10;&#10;Description automatically generated" id="695" name="Google Shape;695;p17"/>
            <p:cNvPicPr preferRelativeResize="0"/>
            <p:nvPr/>
          </p:nvPicPr>
          <p:blipFill rotWithShape="1">
            <a:blip r:embed="rId3">
              <a:alphaModFix/>
            </a:blip>
            <a:srcRect b="0" l="0" r="0" t="0"/>
            <a:stretch/>
          </p:blipFill>
          <p:spPr>
            <a:xfrm>
              <a:off x="1966451" y="1078055"/>
              <a:ext cx="2120398" cy="2743200"/>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pic>
          <p:nvPicPr>
            <p:cNvPr descr="Text&#10;&#10;Description automatically generated" id="696" name="Google Shape;696;p17"/>
            <p:cNvPicPr preferRelativeResize="0"/>
            <p:nvPr/>
          </p:nvPicPr>
          <p:blipFill rotWithShape="1">
            <a:blip r:embed="rId4">
              <a:alphaModFix/>
            </a:blip>
            <a:srcRect b="0" l="0" r="0" t="0"/>
            <a:stretch/>
          </p:blipFill>
          <p:spPr>
            <a:xfrm>
              <a:off x="4235701" y="1078055"/>
              <a:ext cx="2120398" cy="2743200"/>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grpSp>
      <p:pic>
        <p:nvPicPr>
          <p:cNvPr descr="Graphical user interface, website&#10;&#10;Description automatically generated" id="697" name="Google Shape;697;p17"/>
          <p:cNvPicPr preferRelativeResize="0"/>
          <p:nvPr/>
        </p:nvPicPr>
        <p:blipFill rotWithShape="1">
          <a:blip r:embed="rId5">
            <a:alphaModFix/>
          </a:blip>
          <a:srcRect b="0" l="0" r="0" t="0"/>
          <a:stretch/>
        </p:blipFill>
        <p:spPr>
          <a:xfrm>
            <a:off x="1965441" y="4258749"/>
            <a:ext cx="2121408" cy="3134516"/>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pic>
        <p:nvPicPr>
          <p:cNvPr descr="Website&#10;&#10;Description automatically generated" id="698" name="Google Shape;698;p17"/>
          <p:cNvPicPr preferRelativeResize="0"/>
          <p:nvPr/>
        </p:nvPicPr>
        <p:blipFill rotWithShape="1">
          <a:blip r:embed="rId6">
            <a:alphaModFix/>
          </a:blip>
          <a:srcRect b="0" l="0" r="0" t="0"/>
          <a:stretch/>
        </p:blipFill>
        <p:spPr>
          <a:xfrm>
            <a:off x="8625349" y="1353357"/>
            <a:ext cx="3200400" cy="1800224"/>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sp>
        <p:nvSpPr>
          <p:cNvPr id="699" name="Google Shape;699;p17"/>
          <p:cNvSpPr txBox="1"/>
          <p:nvPr/>
        </p:nvSpPr>
        <p:spPr>
          <a:xfrm>
            <a:off x="4235701" y="4258749"/>
            <a:ext cx="3224354"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Times New Roman"/>
                <a:ea typeface="Times New Roman"/>
                <a:cs typeface="Times New Roman"/>
                <a:sym typeface="Times New Roman"/>
              </a:rPr>
              <a:t>Competition/Project Rules</a:t>
            </a:r>
            <a:endParaRPr sz="1800">
              <a:solidFill>
                <a:schemeClr val="dk1"/>
              </a:solidFill>
              <a:latin typeface="Times New Roman"/>
              <a:ea typeface="Times New Roman"/>
              <a:cs typeface="Times New Roman"/>
              <a:sym typeface="Times New Roman"/>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What NASA wants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What a project must do</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What a proposal must contain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How a proposal must be written</a:t>
            </a:r>
            <a:endParaRPr/>
          </a:p>
          <a:p>
            <a:pPr indent="0" lvl="0" marL="0" marR="0" rtl="0" algn="l">
              <a:spcBef>
                <a:spcPts val="0"/>
              </a:spcBef>
              <a:spcAft>
                <a:spcPts val="0"/>
              </a:spcAft>
              <a:buNone/>
            </a:pPr>
            <a:r>
              <a:t/>
            </a:r>
            <a:endParaRPr i="1"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i="1" lang="en-US" sz="1800">
                <a:solidFill>
                  <a:schemeClr val="dk1"/>
                </a:solidFill>
                <a:latin typeface="Times New Roman"/>
                <a:ea typeface="Times New Roman"/>
                <a:cs typeface="Times New Roman"/>
                <a:sym typeface="Times New Roman"/>
              </a:rPr>
              <a:t>NASA Project Requirements</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700" name="Google Shape;700;p17"/>
          <p:cNvSpPr txBox="1"/>
          <p:nvPr/>
        </p:nvSpPr>
        <p:spPr>
          <a:xfrm>
            <a:off x="8625349" y="3429000"/>
            <a:ext cx="338860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Times New Roman"/>
                <a:ea typeface="Times New Roman"/>
                <a:cs typeface="Times New Roman"/>
                <a:sym typeface="Times New Roman"/>
              </a:rPr>
              <a:t>NASA Evaluation Process</a:t>
            </a:r>
            <a:endParaRPr sz="1800">
              <a:solidFill>
                <a:schemeClr val="dk1"/>
              </a:solidFill>
              <a:latin typeface="Times New Roman"/>
              <a:ea typeface="Times New Roman"/>
              <a:cs typeface="Times New Roman"/>
              <a:sym typeface="Times New Roman"/>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AO overview [recap]</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AO evaluation process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Criteria (Factors)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TMC cost assessment</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AO Clarification Process</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701" name="Google Shape;701;p17"/>
          <p:cNvSpPr txBox="1"/>
          <p:nvPr/>
        </p:nvSpPr>
        <p:spPr>
          <a:xfrm rot="-900000">
            <a:off x="1953328" y="3434571"/>
            <a:ext cx="2145631" cy="400110"/>
          </a:xfrm>
          <a:prstGeom prst="rect">
            <a:avLst/>
          </a:prstGeom>
          <a:solidFill>
            <a:schemeClr val="lt1">
              <a:alpha val="89803"/>
            </a:schemeClr>
          </a:solid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FF0000"/>
                </a:solidFill>
                <a:latin typeface="Calibri"/>
                <a:ea typeface="Calibri"/>
                <a:cs typeface="Calibri"/>
                <a:sym typeface="Calibri"/>
              </a:rPr>
              <a:t>108 Requirements</a:t>
            </a:r>
            <a:endParaRPr/>
          </a:p>
        </p:txBody>
      </p:sp>
      <p:sp>
        <p:nvSpPr>
          <p:cNvPr id="702" name="Google Shape;702;p17"/>
          <p:cNvSpPr txBox="1"/>
          <p:nvPr/>
        </p:nvSpPr>
        <p:spPr>
          <a:xfrm rot="-900000">
            <a:off x="4222577" y="3434571"/>
            <a:ext cx="2145631" cy="400110"/>
          </a:xfrm>
          <a:prstGeom prst="rect">
            <a:avLst/>
          </a:prstGeom>
          <a:solidFill>
            <a:schemeClr val="lt1">
              <a:alpha val="89803"/>
            </a:schemeClr>
          </a:solid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FF0000"/>
                </a:solidFill>
                <a:latin typeface="Calibri"/>
                <a:ea typeface="Calibri"/>
                <a:cs typeface="Calibri"/>
                <a:sym typeface="Calibri"/>
              </a:rPr>
              <a:t>85 Requirements</a:t>
            </a:r>
            <a:endParaRPr/>
          </a:p>
        </p:txBody>
      </p:sp>
      <p:sp>
        <p:nvSpPr>
          <p:cNvPr id="703" name="Google Shape;703;p17"/>
          <p:cNvSpPr txBox="1"/>
          <p:nvPr/>
        </p:nvSpPr>
        <p:spPr>
          <a:xfrm rot="-900000">
            <a:off x="1730309" y="4703899"/>
            <a:ext cx="2539953" cy="1631216"/>
          </a:xfrm>
          <a:prstGeom prst="rect">
            <a:avLst/>
          </a:prstGeom>
          <a:solidFill>
            <a:schemeClr val="lt1">
              <a:alpha val="89803"/>
            </a:schemeClr>
          </a:solid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0000"/>
                </a:solidFill>
                <a:latin typeface="Calibri"/>
                <a:ea typeface="Calibri"/>
                <a:cs typeface="Calibri"/>
                <a:sym typeface="Calibri"/>
              </a:rPr>
              <a:t>34 Agency-wide docs</a:t>
            </a:r>
            <a:endParaRPr/>
          </a:p>
          <a:p>
            <a:pPr indent="0" lvl="0" marL="0" marR="0" rtl="0" algn="l">
              <a:spcBef>
                <a:spcPts val="0"/>
              </a:spcBef>
              <a:spcAft>
                <a:spcPts val="0"/>
              </a:spcAft>
              <a:buNone/>
            </a:pPr>
            <a:r>
              <a:t/>
            </a:r>
            <a:endParaRPr sz="2000">
              <a:solidFill>
                <a:srgbClr val="FF0000"/>
              </a:solidFill>
              <a:latin typeface="Calibri"/>
              <a:ea typeface="Calibri"/>
              <a:cs typeface="Calibri"/>
              <a:sym typeface="Calibri"/>
            </a:endParaRPr>
          </a:p>
          <a:p>
            <a:pPr indent="0" lvl="0" marL="0" marR="0" rtl="0" algn="l">
              <a:spcBef>
                <a:spcPts val="0"/>
              </a:spcBef>
              <a:spcAft>
                <a:spcPts val="0"/>
              </a:spcAft>
              <a:buNone/>
            </a:pPr>
            <a:r>
              <a:rPr lang="en-US" sz="2000">
                <a:solidFill>
                  <a:srgbClr val="FF0000"/>
                </a:solidFill>
                <a:latin typeface="Calibri"/>
                <a:ea typeface="Calibri"/>
                <a:cs typeface="Calibri"/>
                <a:sym typeface="Calibri"/>
              </a:rPr>
              <a:t>23 Program-level docs</a:t>
            </a:r>
            <a:endParaRPr/>
          </a:p>
          <a:p>
            <a:pPr indent="0" lvl="0" marL="0" marR="0" rtl="0" algn="l">
              <a:spcBef>
                <a:spcPts val="0"/>
              </a:spcBef>
              <a:spcAft>
                <a:spcPts val="0"/>
              </a:spcAft>
              <a:buNone/>
            </a:pPr>
            <a:r>
              <a:t/>
            </a:r>
            <a:endParaRPr sz="2000">
              <a:solidFill>
                <a:srgbClr val="FF0000"/>
              </a:solidFill>
              <a:latin typeface="Calibri"/>
              <a:ea typeface="Calibri"/>
              <a:cs typeface="Calibri"/>
              <a:sym typeface="Calibri"/>
            </a:endParaRPr>
          </a:p>
          <a:p>
            <a:pPr indent="0" lvl="0" marL="0" marR="0" rtl="0" algn="l">
              <a:spcBef>
                <a:spcPts val="0"/>
              </a:spcBef>
              <a:spcAft>
                <a:spcPts val="0"/>
              </a:spcAft>
              <a:buNone/>
            </a:pPr>
            <a:r>
              <a:rPr lang="en-US" sz="2000">
                <a:solidFill>
                  <a:srgbClr val="FF0000"/>
                </a:solidFill>
                <a:latin typeface="Calibri"/>
                <a:ea typeface="Calibri"/>
                <a:cs typeface="Calibri"/>
                <a:sym typeface="Calibri"/>
              </a:rPr>
              <a:t>15 AO-specific refs</a:t>
            </a:r>
            <a:endParaRPr/>
          </a:p>
        </p:txBody>
      </p:sp>
      <p:sp>
        <p:nvSpPr>
          <p:cNvPr id="704" name="Google Shape;704;p17"/>
          <p:cNvSpPr txBox="1"/>
          <p:nvPr/>
        </p:nvSpPr>
        <p:spPr>
          <a:xfrm rot="-900000">
            <a:off x="9145124" y="3572988"/>
            <a:ext cx="2221019" cy="1323439"/>
          </a:xfrm>
          <a:prstGeom prst="rect">
            <a:avLst/>
          </a:prstGeom>
          <a:solidFill>
            <a:schemeClr val="lt1">
              <a:alpha val="89803"/>
            </a:schemeClr>
          </a:solid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0000"/>
                </a:solidFill>
                <a:latin typeface="Calibri"/>
                <a:ea typeface="Calibri"/>
                <a:cs typeface="Calibri"/>
                <a:sym typeface="Calibri"/>
              </a:rPr>
              <a:t>SMD’s detailed commitment to how the evaluation will be conducted.</a:t>
            </a:r>
            <a:endParaRPr/>
          </a:p>
        </p:txBody>
      </p:sp>
      <p:sp>
        <p:nvSpPr>
          <p:cNvPr id="705" name="Google Shape;705;p17"/>
          <p:cNvSpPr txBox="1"/>
          <p:nvPr/>
        </p:nvSpPr>
        <p:spPr>
          <a:xfrm rot="-900000">
            <a:off x="2271371" y="2719472"/>
            <a:ext cx="1509546" cy="400110"/>
          </a:xfrm>
          <a:prstGeom prst="rect">
            <a:avLst/>
          </a:prstGeom>
          <a:solidFill>
            <a:schemeClr val="lt1">
              <a:alpha val="89803"/>
            </a:schemeClr>
          </a:solid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FF0000"/>
                </a:solidFill>
                <a:latin typeface="Calibri"/>
                <a:ea typeface="Calibri"/>
                <a:cs typeface="Calibri"/>
                <a:sym typeface="Calibri"/>
              </a:rPr>
              <a:t>~150 pages</a:t>
            </a:r>
            <a:endParaRPr/>
          </a:p>
        </p:txBody>
      </p:sp>
      <p:sp>
        <p:nvSpPr>
          <p:cNvPr id="706" name="Google Shape;706;p17"/>
          <p:cNvSpPr txBox="1"/>
          <p:nvPr/>
        </p:nvSpPr>
        <p:spPr>
          <a:xfrm rot="-900000">
            <a:off x="4541127" y="2719472"/>
            <a:ext cx="1509546" cy="400110"/>
          </a:xfrm>
          <a:prstGeom prst="rect">
            <a:avLst/>
          </a:prstGeom>
          <a:solidFill>
            <a:schemeClr val="lt1">
              <a:alpha val="89803"/>
            </a:schemeClr>
          </a:solid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FF0000"/>
                </a:solidFill>
                <a:latin typeface="Calibri"/>
                <a:ea typeface="Calibri"/>
                <a:cs typeface="Calibri"/>
                <a:sym typeface="Calibri"/>
              </a:rPr>
              <a:t>~70 pages</a:t>
            </a:r>
            <a:endParaRPr/>
          </a:p>
        </p:txBody>
      </p:sp>
      <p:sp>
        <p:nvSpPr>
          <p:cNvPr id="707" name="Google Shape;707;p17"/>
          <p:cNvSpPr txBox="1"/>
          <p:nvPr/>
        </p:nvSpPr>
        <p:spPr>
          <a:xfrm rot="-900000">
            <a:off x="9564876" y="2047195"/>
            <a:ext cx="1509546" cy="400110"/>
          </a:xfrm>
          <a:prstGeom prst="rect">
            <a:avLst/>
          </a:prstGeom>
          <a:solidFill>
            <a:schemeClr val="lt1">
              <a:alpha val="89803"/>
            </a:schemeClr>
          </a:solid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FF0000"/>
                </a:solidFill>
                <a:latin typeface="Calibri"/>
                <a:ea typeface="Calibri"/>
                <a:cs typeface="Calibri"/>
                <a:sym typeface="Calibri"/>
              </a:rPr>
              <a:t>~60 slides</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18"/>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Pre-Proposal Conference Documents</a:t>
            </a:r>
            <a:endParaRPr sz="3600"/>
          </a:p>
        </p:txBody>
      </p:sp>
      <p:sp>
        <p:nvSpPr>
          <p:cNvPr id="713" name="Google Shape;713;p18"/>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714" name="Google Shape;714;p18"/>
          <p:cNvGrpSpPr/>
          <p:nvPr/>
        </p:nvGrpSpPr>
        <p:grpSpPr>
          <a:xfrm>
            <a:off x="1890940" y="1686847"/>
            <a:ext cx="4543584" cy="4687867"/>
            <a:chOff x="1433740" y="1734472"/>
            <a:chExt cx="4543584" cy="4687867"/>
          </a:xfrm>
        </p:grpSpPr>
        <p:pic>
          <p:nvPicPr>
            <p:cNvPr descr="Graphical user interface, website&#10;&#10;Description automatically generated" id="715" name="Google Shape;715;p18"/>
            <p:cNvPicPr preferRelativeResize="0"/>
            <p:nvPr/>
          </p:nvPicPr>
          <p:blipFill rotWithShape="1">
            <a:blip r:embed="rId3">
              <a:alphaModFix/>
            </a:blip>
            <a:srcRect b="0" l="0" r="0" t="0"/>
            <a:stretch/>
          </p:blipFill>
          <p:spPr>
            <a:xfrm>
              <a:off x="1433740" y="1734472"/>
              <a:ext cx="3429000" cy="1928813"/>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pic>
          <p:nvPicPr>
            <p:cNvPr descr="Graphical user interface, website&#10;&#10;Description automatically generated" id="716" name="Google Shape;716;p18"/>
            <p:cNvPicPr preferRelativeResize="0"/>
            <p:nvPr/>
          </p:nvPicPr>
          <p:blipFill rotWithShape="1">
            <a:blip r:embed="rId4">
              <a:alphaModFix/>
            </a:blip>
            <a:srcRect b="0" l="0" r="0" t="0"/>
            <a:stretch/>
          </p:blipFill>
          <p:spPr>
            <a:xfrm>
              <a:off x="1991032" y="3113999"/>
              <a:ext cx="3429000" cy="1928813"/>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pic>
          <p:nvPicPr>
            <p:cNvPr descr="Graphical user interface, website&#10;&#10;Description automatically generated" id="717" name="Google Shape;717;p18"/>
            <p:cNvPicPr preferRelativeResize="0"/>
            <p:nvPr/>
          </p:nvPicPr>
          <p:blipFill rotWithShape="1">
            <a:blip r:embed="rId5">
              <a:alphaModFix/>
            </a:blip>
            <a:srcRect b="0" l="0" r="0" t="0"/>
            <a:stretch/>
          </p:blipFill>
          <p:spPr>
            <a:xfrm>
              <a:off x="2548324" y="4493526"/>
              <a:ext cx="3429000" cy="1928813"/>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grpSp>
      <p:sp>
        <p:nvSpPr>
          <p:cNvPr id="718" name="Google Shape;718;p18"/>
          <p:cNvSpPr txBox="1"/>
          <p:nvPr/>
        </p:nvSpPr>
        <p:spPr>
          <a:xfrm>
            <a:off x="6872062" y="1686847"/>
            <a:ext cx="4676810"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Pre-Proposal Conference is the one opportunity to hear the emphasis (or emphases) of the AO in the words of the people that</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wrote the solicitation,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run the evaluation, and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make recommendations to SMD leadership.</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19"/>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Pre-Proposal Conference Documents</a:t>
            </a:r>
            <a:endParaRPr sz="3600"/>
          </a:p>
        </p:txBody>
      </p:sp>
      <p:sp>
        <p:nvSpPr>
          <p:cNvPr id="725" name="Google Shape;725;p19"/>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726" name="Google Shape;726;p19"/>
          <p:cNvGrpSpPr/>
          <p:nvPr/>
        </p:nvGrpSpPr>
        <p:grpSpPr>
          <a:xfrm>
            <a:off x="1890940" y="1686847"/>
            <a:ext cx="4543584" cy="4687867"/>
            <a:chOff x="1433740" y="1734472"/>
            <a:chExt cx="4543584" cy="4687867"/>
          </a:xfrm>
        </p:grpSpPr>
        <p:pic>
          <p:nvPicPr>
            <p:cNvPr descr="Graphical user interface, website&#10;&#10;Description automatically generated" id="727" name="Google Shape;727;p19"/>
            <p:cNvPicPr preferRelativeResize="0"/>
            <p:nvPr/>
          </p:nvPicPr>
          <p:blipFill rotWithShape="1">
            <a:blip r:embed="rId3">
              <a:alphaModFix/>
            </a:blip>
            <a:srcRect b="0" l="0" r="0" t="0"/>
            <a:stretch/>
          </p:blipFill>
          <p:spPr>
            <a:xfrm>
              <a:off x="1433740" y="1734472"/>
              <a:ext cx="3429000" cy="1928813"/>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pic>
          <p:nvPicPr>
            <p:cNvPr descr="Graphical user interface, website&#10;&#10;Description automatically generated" id="728" name="Google Shape;728;p19"/>
            <p:cNvPicPr preferRelativeResize="0"/>
            <p:nvPr/>
          </p:nvPicPr>
          <p:blipFill rotWithShape="1">
            <a:blip r:embed="rId4">
              <a:alphaModFix/>
            </a:blip>
            <a:srcRect b="0" l="0" r="0" t="0"/>
            <a:stretch/>
          </p:blipFill>
          <p:spPr>
            <a:xfrm>
              <a:off x="1991032" y="3113999"/>
              <a:ext cx="3429000" cy="1928813"/>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pic>
          <p:nvPicPr>
            <p:cNvPr descr="Graphical user interface, website&#10;&#10;Description automatically generated" id="729" name="Google Shape;729;p19"/>
            <p:cNvPicPr preferRelativeResize="0"/>
            <p:nvPr/>
          </p:nvPicPr>
          <p:blipFill rotWithShape="1">
            <a:blip r:embed="rId5">
              <a:alphaModFix/>
            </a:blip>
            <a:srcRect b="0" l="0" r="0" t="0"/>
            <a:stretch/>
          </p:blipFill>
          <p:spPr>
            <a:xfrm>
              <a:off x="2548324" y="4493526"/>
              <a:ext cx="3429000" cy="1928813"/>
            </a:xfrm>
            <a:prstGeom prst="rect">
              <a:avLst/>
            </a:prstGeom>
            <a:noFill/>
            <a:ln cap="flat" cmpd="sng" w="19050">
              <a:solidFill>
                <a:schemeClr val="dk1"/>
              </a:solidFill>
              <a:prstDash val="solid"/>
              <a:round/>
              <a:headEnd len="sm" w="sm" type="none"/>
              <a:tailEnd len="sm" w="sm" type="none"/>
            </a:ln>
            <a:effectLst>
              <a:outerShdw blurRad="50800" rotWithShape="0" algn="br" dir="13500000" dist="38100">
                <a:srgbClr val="000000">
                  <a:alpha val="40000"/>
                </a:srgbClr>
              </a:outerShdw>
            </a:effectLst>
          </p:spPr>
        </p:pic>
      </p:grpSp>
      <p:sp>
        <p:nvSpPr>
          <p:cNvPr id="730" name="Google Shape;730;p19"/>
          <p:cNvSpPr txBox="1"/>
          <p:nvPr/>
        </p:nvSpPr>
        <p:spPr>
          <a:xfrm>
            <a:off x="6872062" y="1686847"/>
            <a:ext cx="4676810"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Pre-Proposal Conference is the one opportunity to hear the emphasis (or emphases) of the AO in the words of the people that</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wrote the solicitation,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run the evaluation, and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make recommendations to SMD leadership.</a:t>
            </a:r>
            <a:endParaRPr/>
          </a:p>
        </p:txBody>
      </p:sp>
      <p:sp>
        <p:nvSpPr>
          <p:cNvPr id="731" name="Google Shape;731;p19"/>
          <p:cNvSpPr txBox="1"/>
          <p:nvPr/>
        </p:nvSpPr>
        <p:spPr>
          <a:xfrm>
            <a:off x="8143488" y="4862820"/>
            <a:ext cx="3540932" cy="1754326"/>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dk1"/>
                </a:solidFill>
                <a:latin typeface="Calibri"/>
                <a:ea typeface="Calibri"/>
                <a:cs typeface="Calibri"/>
                <a:sym typeface="Calibri"/>
              </a:rPr>
              <a:t>Note:</a:t>
            </a:r>
            <a:r>
              <a:rPr b="1" lang="en-US" sz="18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These are open to the public. Even if you are not proposing to a particular AO, you can listen to hear the types of things that get discussed. </a:t>
            </a:r>
            <a:r>
              <a:rPr i="1" lang="en-US" sz="1800" u="sng">
                <a:solidFill>
                  <a:schemeClr val="dk1"/>
                </a:solidFill>
                <a:latin typeface="Calibri"/>
                <a:ea typeface="Calibri"/>
                <a:cs typeface="Calibri"/>
                <a:sym typeface="Calibri"/>
              </a:rPr>
              <a:t>Both what is important and what is not.</a:t>
            </a:r>
            <a:endParaRPr/>
          </a:p>
        </p:txBody>
      </p:sp>
      <p:sp>
        <p:nvSpPr>
          <p:cNvPr id="732" name="Google Shape;732;p19"/>
          <p:cNvSpPr txBox="1"/>
          <p:nvPr/>
        </p:nvSpPr>
        <p:spPr>
          <a:xfrm rot="-900000">
            <a:off x="3450047" y="4902476"/>
            <a:ext cx="2539953" cy="1015663"/>
          </a:xfrm>
          <a:prstGeom prst="rect">
            <a:avLst/>
          </a:prstGeom>
          <a:solidFill>
            <a:schemeClr val="lt1">
              <a:alpha val="89803"/>
            </a:schemeClr>
          </a:solid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0000"/>
                </a:solidFill>
                <a:latin typeface="Calibri"/>
                <a:ea typeface="Calibri"/>
                <a:cs typeface="Calibri"/>
                <a:sym typeface="Calibri"/>
              </a:rPr>
              <a:t>What standards are proposals assessed against in TMC?</a:t>
            </a:r>
            <a:endParaRPr/>
          </a:p>
        </p:txBody>
      </p:sp>
      <p:sp>
        <p:nvSpPr>
          <p:cNvPr id="733" name="Google Shape;733;p19"/>
          <p:cNvSpPr txBox="1"/>
          <p:nvPr/>
        </p:nvSpPr>
        <p:spPr>
          <a:xfrm rot="-900000">
            <a:off x="2892756" y="3542680"/>
            <a:ext cx="2539953" cy="1015663"/>
          </a:xfrm>
          <a:prstGeom prst="rect">
            <a:avLst/>
          </a:prstGeom>
          <a:solidFill>
            <a:schemeClr val="lt1">
              <a:alpha val="89803"/>
            </a:schemeClr>
          </a:solid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0000"/>
                </a:solidFill>
                <a:latin typeface="Calibri"/>
                <a:ea typeface="Calibri"/>
                <a:cs typeface="Calibri"/>
                <a:sym typeface="Calibri"/>
              </a:rPr>
              <a:t>What are the key aspects of the Science Review?</a:t>
            </a:r>
            <a:endParaRPr/>
          </a:p>
        </p:txBody>
      </p:sp>
      <p:sp>
        <p:nvSpPr>
          <p:cNvPr id="734" name="Google Shape;734;p19"/>
          <p:cNvSpPr txBox="1"/>
          <p:nvPr/>
        </p:nvSpPr>
        <p:spPr>
          <a:xfrm rot="-900000">
            <a:off x="2257632" y="2369143"/>
            <a:ext cx="2542032" cy="707886"/>
          </a:xfrm>
          <a:prstGeom prst="rect">
            <a:avLst/>
          </a:prstGeom>
          <a:solidFill>
            <a:schemeClr val="lt1">
              <a:alpha val="89803"/>
            </a:schemeClr>
          </a:solid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0000"/>
                </a:solidFill>
                <a:latin typeface="Calibri"/>
                <a:ea typeface="Calibri"/>
                <a:cs typeface="Calibri"/>
                <a:sym typeface="Calibri"/>
              </a:rPr>
              <a:t>What aspects are new in this solicitation?</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Introduction</a:t>
            </a:r>
            <a:endParaRPr sz="3600"/>
          </a:p>
        </p:txBody>
      </p:sp>
      <p:sp>
        <p:nvSpPr>
          <p:cNvPr id="213" name="Google Shape;213;p2"/>
          <p:cNvSpPr txBox="1"/>
          <p:nvPr>
            <p:ph idx="1" type="body"/>
          </p:nvPr>
        </p:nvSpPr>
        <p:spPr>
          <a:xfrm>
            <a:off x="1737359" y="1325880"/>
            <a:ext cx="9875520" cy="4778231"/>
          </a:xfrm>
          <a:prstGeom prst="rect">
            <a:avLst/>
          </a:prstGeom>
          <a:noFill/>
          <a:ln>
            <a:noFill/>
          </a:ln>
        </p:spPr>
        <p:txBody>
          <a:bodyPr anchorCtr="0" anchor="t" bIns="45700" lIns="91425" spcFirstLastPara="1" rIns="91425" wrap="square" tIns="45700">
            <a:spAutoFit/>
          </a:bodyPr>
          <a:lstStyle/>
          <a:p>
            <a:pPr indent="-285750" lvl="0" marL="285750" rtl="0" algn="l">
              <a:lnSpc>
                <a:spcPct val="100000"/>
              </a:lnSpc>
              <a:spcBef>
                <a:spcPts val="0"/>
              </a:spcBef>
              <a:spcAft>
                <a:spcPts val="0"/>
              </a:spcAft>
              <a:buClr>
                <a:schemeClr val="dk1"/>
              </a:buClr>
              <a:buSzPts val="2000"/>
              <a:buFont typeface="Arial"/>
              <a:buChar char="•"/>
            </a:pPr>
            <a:r>
              <a:rPr lang="en-US" sz="2000"/>
              <a:t>AO Solicitation, Evaluation Overview</a:t>
            </a:r>
            <a:endParaRPr/>
          </a:p>
          <a:p>
            <a:pPr indent="-285750" lvl="1" marL="742950" rtl="0" algn="l">
              <a:lnSpc>
                <a:spcPct val="90000"/>
              </a:lnSpc>
              <a:spcBef>
                <a:spcPts val="500"/>
              </a:spcBef>
              <a:spcAft>
                <a:spcPts val="0"/>
              </a:spcAft>
              <a:buClr>
                <a:schemeClr val="dk1"/>
              </a:buClr>
              <a:buSzPts val="2000"/>
              <a:buChar char="o"/>
            </a:pPr>
            <a:r>
              <a:rPr lang="en-US" sz="2000"/>
              <a:t>NASA process</a:t>
            </a:r>
            <a:endParaRPr/>
          </a:p>
          <a:p>
            <a:pPr indent="-285750" lvl="1" marL="742950" rtl="0" algn="l">
              <a:lnSpc>
                <a:spcPct val="90000"/>
              </a:lnSpc>
              <a:spcBef>
                <a:spcPts val="500"/>
              </a:spcBef>
              <a:spcAft>
                <a:spcPts val="0"/>
              </a:spcAft>
              <a:buClr>
                <a:schemeClr val="dk1"/>
              </a:buClr>
              <a:buSzPts val="2000"/>
              <a:buChar char="o"/>
            </a:pPr>
            <a:r>
              <a:rPr lang="en-US" sz="2000"/>
              <a:t>Announcement of Opportunity, accompanying documents</a:t>
            </a:r>
            <a:endParaRPr/>
          </a:p>
          <a:p>
            <a:pPr indent="-285750" lvl="0" marL="285750" rtl="0" algn="l">
              <a:lnSpc>
                <a:spcPct val="100000"/>
              </a:lnSpc>
              <a:spcBef>
                <a:spcPts val="1000"/>
              </a:spcBef>
              <a:spcAft>
                <a:spcPts val="0"/>
              </a:spcAft>
              <a:buClr>
                <a:schemeClr val="dk1"/>
              </a:buClr>
              <a:buSzPts val="2000"/>
              <a:buFont typeface="Arial"/>
              <a:buChar char="•"/>
            </a:pPr>
            <a:r>
              <a:rPr lang="en-US" sz="2000"/>
              <a:t>Evaluation Criteria, Factors</a:t>
            </a:r>
            <a:endParaRPr/>
          </a:p>
          <a:p>
            <a:pPr indent="-285750" lvl="1" marL="742950" rtl="0" algn="l">
              <a:lnSpc>
                <a:spcPct val="90000"/>
              </a:lnSpc>
              <a:spcBef>
                <a:spcPts val="500"/>
              </a:spcBef>
              <a:spcAft>
                <a:spcPts val="0"/>
              </a:spcAft>
              <a:buClr>
                <a:schemeClr val="dk1"/>
              </a:buClr>
              <a:buSzPts val="2000"/>
              <a:buChar char="o"/>
            </a:pPr>
            <a:r>
              <a:rPr lang="en-US" sz="2000"/>
              <a:t>What is the logic?</a:t>
            </a:r>
            <a:endParaRPr/>
          </a:p>
          <a:p>
            <a:pPr indent="-285750" lvl="1" marL="742950" rtl="0" algn="l">
              <a:lnSpc>
                <a:spcPct val="90000"/>
              </a:lnSpc>
              <a:spcBef>
                <a:spcPts val="500"/>
              </a:spcBef>
              <a:spcAft>
                <a:spcPts val="0"/>
              </a:spcAft>
              <a:buClr>
                <a:schemeClr val="dk1"/>
              </a:buClr>
              <a:buSzPts val="2000"/>
              <a:buChar char="o"/>
            </a:pPr>
            <a:r>
              <a:rPr lang="en-US" sz="2000"/>
              <a:t>What is the evaluation based on?</a:t>
            </a:r>
            <a:endParaRPr/>
          </a:p>
          <a:p>
            <a:pPr indent="-285750" lvl="1" marL="742950" rtl="0" algn="l">
              <a:lnSpc>
                <a:spcPct val="90000"/>
              </a:lnSpc>
              <a:spcBef>
                <a:spcPts val="500"/>
              </a:spcBef>
              <a:spcAft>
                <a:spcPts val="0"/>
              </a:spcAft>
              <a:buClr>
                <a:schemeClr val="dk1"/>
              </a:buClr>
              <a:buSzPts val="2000"/>
              <a:buChar char="o"/>
            </a:pPr>
            <a:r>
              <a:rPr lang="en-US" sz="2000"/>
              <a:t>How are findings classified?</a:t>
            </a:r>
            <a:endParaRPr/>
          </a:p>
          <a:p>
            <a:pPr indent="-285750" lvl="1" marL="742950" rtl="0" algn="l">
              <a:lnSpc>
                <a:spcPct val="90000"/>
              </a:lnSpc>
              <a:spcBef>
                <a:spcPts val="500"/>
              </a:spcBef>
              <a:spcAft>
                <a:spcPts val="0"/>
              </a:spcAft>
              <a:buClr>
                <a:schemeClr val="dk1"/>
              </a:buClr>
              <a:buSzPts val="2000"/>
              <a:buChar char="o"/>
            </a:pPr>
            <a:r>
              <a:rPr lang="en-US" sz="2000"/>
              <a:t>How are proposals rated? </a:t>
            </a:r>
            <a:endParaRPr/>
          </a:p>
          <a:p>
            <a:pPr indent="-285750" lvl="0" marL="285750" rtl="0" algn="l">
              <a:lnSpc>
                <a:spcPct val="100000"/>
              </a:lnSpc>
              <a:spcBef>
                <a:spcPts val="1000"/>
              </a:spcBef>
              <a:spcAft>
                <a:spcPts val="0"/>
              </a:spcAft>
              <a:buClr>
                <a:schemeClr val="dk1"/>
              </a:buClr>
              <a:buSzPts val="2000"/>
              <a:buFont typeface="Arial"/>
              <a:buChar char="•"/>
            </a:pPr>
            <a:r>
              <a:rPr lang="en-US" sz="2000"/>
              <a:t>Selection Process</a:t>
            </a:r>
            <a:endParaRPr/>
          </a:p>
          <a:p>
            <a:pPr indent="-285750" lvl="1" marL="742950" rtl="0" algn="l">
              <a:lnSpc>
                <a:spcPct val="90000"/>
              </a:lnSpc>
              <a:spcBef>
                <a:spcPts val="500"/>
              </a:spcBef>
              <a:spcAft>
                <a:spcPts val="0"/>
              </a:spcAft>
              <a:buClr>
                <a:schemeClr val="dk1"/>
              </a:buClr>
              <a:buSzPts val="2000"/>
              <a:buChar char="o"/>
            </a:pPr>
            <a:r>
              <a:rPr lang="en-US" sz="2000"/>
              <a:t>Categorization, Steering Committee</a:t>
            </a:r>
            <a:endParaRPr/>
          </a:p>
          <a:p>
            <a:pPr indent="-285750" lvl="1" marL="742950" rtl="0" algn="l">
              <a:lnSpc>
                <a:spcPct val="90000"/>
              </a:lnSpc>
              <a:spcBef>
                <a:spcPts val="500"/>
              </a:spcBef>
              <a:spcAft>
                <a:spcPts val="0"/>
              </a:spcAft>
              <a:buClr>
                <a:schemeClr val="dk1"/>
              </a:buClr>
              <a:buSzPts val="2000"/>
              <a:buChar char="o"/>
            </a:pPr>
            <a:r>
              <a:rPr lang="en-US" sz="2000"/>
              <a:t>Selection Official</a:t>
            </a:r>
            <a:endParaRPr/>
          </a:p>
          <a:p>
            <a:pPr indent="-158750" lvl="1" marL="742950" rtl="0" algn="l">
              <a:lnSpc>
                <a:spcPct val="90000"/>
              </a:lnSpc>
              <a:spcBef>
                <a:spcPts val="500"/>
              </a:spcBef>
              <a:spcAft>
                <a:spcPts val="0"/>
              </a:spcAft>
              <a:buClr>
                <a:schemeClr val="dk1"/>
              </a:buClr>
              <a:buSzPts val="2000"/>
              <a:buNone/>
            </a:pPr>
            <a:r>
              <a:t/>
            </a:r>
            <a:endParaRPr sz="2000"/>
          </a:p>
          <a:p>
            <a:pPr indent="-158750" lvl="0" marL="285750" rtl="0" algn="l">
              <a:lnSpc>
                <a:spcPct val="100000"/>
              </a:lnSpc>
              <a:spcBef>
                <a:spcPts val="1000"/>
              </a:spcBef>
              <a:spcAft>
                <a:spcPts val="0"/>
              </a:spcAft>
              <a:buClr>
                <a:schemeClr val="dk1"/>
              </a:buClr>
              <a:buSzPts val="2000"/>
              <a:buFont typeface="Arial"/>
              <a:buNone/>
            </a:pPr>
            <a:r>
              <a:t/>
            </a:r>
            <a:endParaRPr sz="2000"/>
          </a:p>
        </p:txBody>
      </p:sp>
      <p:sp>
        <p:nvSpPr>
          <p:cNvPr id="214" name="Google Shape;214;p2"/>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20"/>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41" name="Google Shape;741;p20"/>
          <p:cNvSpPr txBox="1"/>
          <p:nvPr>
            <p:ph type="title"/>
          </p:nvPr>
        </p:nvSpPr>
        <p:spPr>
          <a:xfrm>
            <a:off x="831850" y="3016567"/>
            <a:ext cx="10515600" cy="646331"/>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4000"/>
              <a:buFont typeface="Arial"/>
              <a:buNone/>
            </a:pPr>
            <a:r>
              <a:rPr lang="en-US"/>
              <a:t>Criteria, Findings</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21"/>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Evaluation Criteria</a:t>
            </a:r>
            <a:endParaRPr sz="3600"/>
          </a:p>
        </p:txBody>
      </p:sp>
      <p:sp>
        <p:nvSpPr>
          <p:cNvPr id="748" name="Google Shape;748;p21"/>
          <p:cNvSpPr txBox="1"/>
          <p:nvPr>
            <p:ph idx="1" type="body"/>
          </p:nvPr>
        </p:nvSpPr>
        <p:spPr>
          <a:xfrm>
            <a:off x="1737359" y="1325880"/>
            <a:ext cx="9875520" cy="5950347"/>
          </a:xfrm>
          <a:prstGeom prst="rect">
            <a:avLst/>
          </a:prstGeom>
          <a:noFill/>
          <a:ln>
            <a:noFill/>
          </a:ln>
        </p:spPr>
        <p:txBody>
          <a:bodyPr anchorCtr="0" anchor="t" bIns="45700" lIns="91425" spcFirstLastPara="1" rIns="91425" wrap="square" tIns="45700">
            <a:spAutoFit/>
          </a:bodyPr>
          <a:lstStyle/>
          <a:p>
            <a:pPr indent="-285750" lvl="0" marL="285750" rtl="0" algn="l">
              <a:lnSpc>
                <a:spcPct val="100000"/>
              </a:lnSpc>
              <a:spcBef>
                <a:spcPts val="0"/>
              </a:spcBef>
              <a:spcAft>
                <a:spcPts val="0"/>
              </a:spcAft>
              <a:buClr>
                <a:schemeClr val="dk1"/>
              </a:buClr>
              <a:buSzPts val="2000"/>
              <a:buFont typeface="Arial"/>
              <a:buChar char="•"/>
            </a:pPr>
            <a:r>
              <a:rPr lang="en-US" sz="2000"/>
              <a:t>Criteria are sets of factors that structure of the evaluation</a:t>
            </a:r>
            <a:endParaRPr/>
          </a:p>
          <a:p>
            <a:pPr indent="-285750" lvl="1" marL="742950" rtl="0" algn="l">
              <a:lnSpc>
                <a:spcPct val="90000"/>
              </a:lnSpc>
              <a:spcBef>
                <a:spcPts val="500"/>
              </a:spcBef>
              <a:spcAft>
                <a:spcPts val="0"/>
              </a:spcAft>
              <a:buClr>
                <a:schemeClr val="dk1"/>
              </a:buClr>
              <a:buSzPts val="2000"/>
              <a:buChar char="o"/>
            </a:pPr>
            <a:r>
              <a:rPr lang="en-US" sz="2000"/>
              <a:t>Criteria do not overlap with each other</a:t>
            </a:r>
            <a:endParaRPr/>
          </a:p>
          <a:p>
            <a:pPr indent="-285750" lvl="1" marL="742950" rtl="0" algn="l">
              <a:lnSpc>
                <a:spcPct val="90000"/>
              </a:lnSpc>
              <a:spcBef>
                <a:spcPts val="500"/>
              </a:spcBef>
              <a:spcAft>
                <a:spcPts val="0"/>
              </a:spcAft>
              <a:buClr>
                <a:schemeClr val="dk1"/>
              </a:buClr>
              <a:buSzPts val="2000"/>
              <a:buChar char="o"/>
            </a:pPr>
            <a:r>
              <a:rPr lang="en-US" sz="2000"/>
              <a:t>Factors within a criterion do not overlap with one another</a:t>
            </a:r>
            <a:endParaRPr/>
          </a:p>
          <a:p>
            <a:pPr indent="-285750" lvl="1" marL="742950" rtl="0" algn="l">
              <a:lnSpc>
                <a:spcPct val="90000"/>
              </a:lnSpc>
              <a:spcBef>
                <a:spcPts val="500"/>
              </a:spcBef>
              <a:spcAft>
                <a:spcPts val="0"/>
              </a:spcAft>
              <a:buClr>
                <a:schemeClr val="dk1"/>
              </a:buClr>
              <a:buSzPts val="2000"/>
              <a:buChar char="o"/>
            </a:pPr>
            <a:r>
              <a:rPr lang="en-US" sz="2000"/>
              <a:t>Each criterion is assigned a weight that shows approximate relative significance</a:t>
            </a:r>
            <a:endParaRPr/>
          </a:p>
          <a:p>
            <a:pPr indent="-158750" lvl="0" marL="285750" rtl="0" algn="l">
              <a:lnSpc>
                <a:spcPct val="100000"/>
              </a:lnSpc>
              <a:spcBef>
                <a:spcPts val="1000"/>
              </a:spcBef>
              <a:spcAft>
                <a:spcPts val="0"/>
              </a:spcAft>
              <a:buClr>
                <a:schemeClr val="dk1"/>
              </a:buClr>
              <a:buSzPts val="2000"/>
              <a:buFont typeface="Arial"/>
              <a:buNone/>
            </a:pPr>
            <a:r>
              <a:t/>
            </a:r>
            <a:endParaRPr sz="2000"/>
          </a:p>
          <a:p>
            <a:pPr indent="-285750" lvl="0" marL="285750" rtl="0" algn="l">
              <a:lnSpc>
                <a:spcPct val="100000"/>
              </a:lnSpc>
              <a:spcBef>
                <a:spcPts val="1000"/>
              </a:spcBef>
              <a:spcAft>
                <a:spcPts val="0"/>
              </a:spcAft>
              <a:buClr>
                <a:schemeClr val="dk1"/>
              </a:buClr>
              <a:buSzPts val="2000"/>
              <a:buFont typeface="Arial"/>
              <a:buChar char="•"/>
            </a:pPr>
            <a:r>
              <a:rPr lang="en-US" sz="2000"/>
              <a:t>Standard AO Template has three criteria, CSR G&amp;R adds criteria </a:t>
            </a:r>
            <a:endParaRPr/>
          </a:p>
          <a:p>
            <a:pPr indent="-285750" lvl="1" marL="742950" rtl="0" algn="l">
              <a:lnSpc>
                <a:spcPct val="90000"/>
              </a:lnSpc>
              <a:spcBef>
                <a:spcPts val="500"/>
              </a:spcBef>
              <a:spcAft>
                <a:spcPts val="0"/>
              </a:spcAft>
              <a:buClr>
                <a:schemeClr val="dk1"/>
              </a:buClr>
              <a:buSzPts val="2000"/>
              <a:buChar char="o"/>
            </a:pPr>
            <a:r>
              <a:rPr lang="en-US" sz="2000"/>
              <a:t>Standard AO</a:t>
            </a:r>
            <a:endParaRPr/>
          </a:p>
          <a:p>
            <a:pPr indent="-285750" lvl="2" marL="1200150" rtl="0" algn="l">
              <a:lnSpc>
                <a:spcPct val="90000"/>
              </a:lnSpc>
              <a:spcBef>
                <a:spcPts val="500"/>
              </a:spcBef>
              <a:spcAft>
                <a:spcPts val="0"/>
              </a:spcAft>
              <a:buClr>
                <a:schemeClr val="dk1"/>
              </a:buClr>
              <a:buSzPts val="2000"/>
              <a:buChar char="▪"/>
            </a:pPr>
            <a:r>
              <a:rPr i="1" lang="en-US" sz="2000"/>
              <a:t>Scientific Merit…</a:t>
            </a:r>
            <a:r>
              <a:rPr lang="en-US" sz="2000"/>
              <a:t>: How compelling are the science objectives proposed? Will the investigation complete the science objectives?</a:t>
            </a:r>
            <a:endParaRPr/>
          </a:p>
          <a:p>
            <a:pPr indent="-285750" lvl="2" marL="1200150" rtl="0" algn="l">
              <a:lnSpc>
                <a:spcPct val="90000"/>
              </a:lnSpc>
              <a:spcBef>
                <a:spcPts val="500"/>
              </a:spcBef>
              <a:spcAft>
                <a:spcPts val="0"/>
              </a:spcAft>
              <a:buClr>
                <a:schemeClr val="dk1"/>
              </a:buClr>
              <a:buSzPts val="2000"/>
              <a:buChar char="▪"/>
            </a:pPr>
            <a:r>
              <a:rPr i="1" lang="en-US" sz="2000"/>
              <a:t>Scientific Implementation Merit and Feasibility…</a:t>
            </a:r>
            <a:r>
              <a:rPr lang="en-US" sz="2000"/>
              <a:t>: Will the mission provide the needed measurements within the technical implementation? Will the science team be able to complete the necessary work? </a:t>
            </a:r>
            <a:endParaRPr/>
          </a:p>
          <a:p>
            <a:pPr indent="-285750" lvl="2" marL="1200150" rtl="0" algn="l">
              <a:lnSpc>
                <a:spcPct val="90000"/>
              </a:lnSpc>
              <a:spcBef>
                <a:spcPts val="500"/>
              </a:spcBef>
              <a:spcAft>
                <a:spcPts val="0"/>
              </a:spcAft>
              <a:buClr>
                <a:schemeClr val="dk1"/>
              </a:buClr>
              <a:buSzPts val="2000"/>
              <a:buChar char="▪"/>
            </a:pPr>
            <a:r>
              <a:rPr i="1" lang="en-US" sz="2000"/>
              <a:t>TMC Feasibility…</a:t>
            </a:r>
            <a:r>
              <a:rPr lang="en-US" sz="2000"/>
              <a:t>: How feasible is the technical implementation?</a:t>
            </a:r>
            <a:endParaRPr/>
          </a:p>
          <a:p>
            <a:pPr indent="-285750" lvl="1" marL="742950" rtl="0" algn="l">
              <a:lnSpc>
                <a:spcPct val="90000"/>
              </a:lnSpc>
              <a:spcBef>
                <a:spcPts val="500"/>
              </a:spcBef>
              <a:spcAft>
                <a:spcPts val="0"/>
              </a:spcAft>
              <a:buClr>
                <a:schemeClr val="dk1"/>
              </a:buClr>
              <a:buSzPts val="2000"/>
              <a:buChar char="o"/>
            </a:pPr>
            <a:r>
              <a:rPr lang="en-US" sz="2000"/>
              <a:t>CSR G&amp;R</a:t>
            </a:r>
            <a:endParaRPr/>
          </a:p>
          <a:p>
            <a:pPr indent="-285750" lvl="2" marL="1200150" rtl="0" algn="l">
              <a:lnSpc>
                <a:spcPct val="90000"/>
              </a:lnSpc>
              <a:spcBef>
                <a:spcPts val="500"/>
              </a:spcBef>
              <a:spcAft>
                <a:spcPts val="0"/>
              </a:spcAft>
              <a:buClr>
                <a:schemeClr val="dk1"/>
              </a:buClr>
              <a:buSzPts val="2000"/>
              <a:buChar char="▪"/>
            </a:pPr>
            <a:r>
              <a:rPr i="1" lang="en-US" sz="2000"/>
              <a:t>Merit of the Student Collaboration; Science Enhancement Options</a:t>
            </a:r>
            <a:endParaRPr/>
          </a:p>
          <a:p>
            <a:pPr indent="-285750" lvl="2" marL="1200150" rtl="0" algn="l">
              <a:lnSpc>
                <a:spcPct val="90000"/>
              </a:lnSpc>
              <a:spcBef>
                <a:spcPts val="500"/>
              </a:spcBef>
              <a:spcAft>
                <a:spcPts val="0"/>
              </a:spcAft>
              <a:buClr>
                <a:schemeClr val="dk1"/>
              </a:buClr>
              <a:buSzPts val="2000"/>
              <a:buChar char="▪"/>
            </a:pPr>
            <a:r>
              <a:rPr i="1" lang="en-US" sz="2000"/>
              <a:t>Merit of the Small Business Subcontracting Plans</a:t>
            </a:r>
            <a:endParaRPr/>
          </a:p>
          <a:p>
            <a:pPr indent="-158750" lvl="0" marL="285750" rtl="0" algn="l">
              <a:lnSpc>
                <a:spcPct val="100000"/>
              </a:lnSpc>
              <a:spcBef>
                <a:spcPts val="1000"/>
              </a:spcBef>
              <a:spcAft>
                <a:spcPts val="0"/>
              </a:spcAft>
              <a:buClr>
                <a:schemeClr val="dk1"/>
              </a:buClr>
              <a:buSzPts val="2000"/>
              <a:buFont typeface="Arial"/>
              <a:buNone/>
            </a:pPr>
            <a:r>
              <a:t/>
            </a:r>
            <a:endParaRPr sz="2000"/>
          </a:p>
        </p:txBody>
      </p:sp>
      <p:sp>
        <p:nvSpPr>
          <p:cNvPr id="749" name="Google Shape;749;p21"/>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50" name="Google Shape;750;p21"/>
          <p:cNvSpPr txBox="1"/>
          <p:nvPr/>
        </p:nvSpPr>
        <p:spPr>
          <a:xfrm>
            <a:off x="10169135" y="5780473"/>
            <a:ext cx="1871090" cy="369332"/>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See Washito’s talk</a:t>
            </a:r>
            <a:endParaRPr/>
          </a:p>
        </p:txBody>
      </p:sp>
      <p:cxnSp>
        <p:nvCxnSpPr>
          <p:cNvPr id="751" name="Google Shape;751;p21"/>
          <p:cNvCxnSpPr>
            <a:stCxn id="750" idx="1"/>
          </p:cNvCxnSpPr>
          <p:nvPr/>
        </p:nvCxnSpPr>
        <p:spPr>
          <a:xfrm rot="10800000">
            <a:off x="9782135" y="5705339"/>
            <a:ext cx="387000" cy="259800"/>
          </a:xfrm>
          <a:prstGeom prst="straightConnector1">
            <a:avLst/>
          </a:prstGeom>
          <a:noFill/>
          <a:ln cap="flat" cmpd="sng" w="19050">
            <a:solidFill>
              <a:srgbClr val="FF0000"/>
            </a:solidFill>
            <a:prstDash val="solid"/>
            <a:miter lim="800000"/>
            <a:headEnd len="sm" w="sm" type="none"/>
            <a:tailEnd len="med" w="med" type="triangle"/>
          </a:ln>
        </p:spPr>
      </p:cxnSp>
      <p:sp>
        <p:nvSpPr>
          <p:cNvPr id="752" name="Google Shape;752;p21"/>
          <p:cNvSpPr txBox="1"/>
          <p:nvPr/>
        </p:nvSpPr>
        <p:spPr>
          <a:xfrm>
            <a:off x="1251719" y="4116387"/>
            <a:ext cx="859594" cy="369332"/>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Form A</a:t>
            </a:r>
            <a:endParaRPr/>
          </a:p>
        </p:txBody>
      </p:sp>
      <p:sp>
        <p:nvSpPr>
          <p:cNvPr id="753" name="Google Shape;753;p21"/>
          <p:cNvSpPr txBox="1"/>
          <p:nvPr/>
        </p:nvSpPr>
        <p:spPr>
          <a:xfrm>
            <a:off x="1251719" y="4724128"/>
            <a:ext cx="851580" cy="369332"/>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Form B</a:t>
            </a:r>
            <a:endParaRPr/>
          </a:p>
        </p:txBody>
      </p:sp>
      <p:sp>
        <p:nvSpPr>
          <p:cNvPr id="754" name="Google Shape;754;p21"/>
          <p:cNvSpPr txBox="1"/>
          <p:nvPr/>
        </p:nvSpPr>
        <p:spPr>
          <a:xfrm>
            <a:off x="1256528" y="5372855"/>
            <a:ext cx="849976" cy="369332"/>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Form C</a:t>
            </a:r>
            <a:endParaRPr/>
          </a:p>
        </p:txBody>
      </p:sp>
      <p:cxnSp>
        <p:nvCxnSpPr>
          <p:cNvPr id="755" name="Google Shape;755;p21"/>
          <p:cNvCxnSpPr>
            <a:stCxn id="752" idx="3"/>
          </p:cNvCxnSpPr>
          <p:nvPr/>
        </p:nvCxnSpPr>
        <p:spPr>
          <a:xfrm>
            <a:off x="2111313" y="4301053"/>
            <a:ext cx="589500" cy="0"/>
          </a:xfrm>
          <a:prstGeom prst="straightConnector1">
            <a:avLst/>
          </a:prstGeom>
          <a:noFill/>
          <a:ln cap="flat" cmpd="sng" w="19050">
            <a:solidFill>
              <a:srgbClr val="FF0000"/>
            </a:solidFill>
            <a:prstDash val="solid"/>
            <a:miter lim="800000"/>
            <a:headEnd len="sm" w="sm" type="none"/>
            <a:tailEnd len="med" w="med" type="triangle"/>
          </a:ln>
        </p:spPr>
      </p:cxnSp>
      <p:cxnSp>
        <p:nvCxnSpPr>
          <p:cNvPr id="756" name="Google Shape;756;p21"/>
          <p:cNvCxnSpPr>
            <a:stCxn id="753" idx="3"/>
          </p:cNvCxnSpPr>
          <p:nvPr/>
        </p:nvCxnSpPr>
        <p:spPr>
          <a:xfrm>
            <a:off x="2103299" y="4908794"/>
            <a:ext cx="597600" cy="7800"/>
          </a:xfrm>
          <a:prstGeom prst="straightConnector1">
            <a:avLst/>
          </a:prstGeom>
          <a:noFill/>
          <a:ln cap="flat" cmpd="sng" w="19050">
            <a:solidFill>
              <a:srgbClr val="FF0000"/>
            </a:solidFill>
            <a:prstDash val="solid"/>
            <a:miter lim="800000"/>
            <a:headEnd len="sm" w="sm" type="none"/>
            <a:tailEnd len="med" w="med" type="triangle"/>
          </a:ln>
        </p:spPr>
      </p:cxnSp>
      <p:cxnSp>
        <p:nvCxnSpPr>
          <p:cNvPr id="757" name="Google Shape;757;p21"/>
          <p:cNvCxnSpPr>
            <a:stCxn id="754" idx="3"/>
          </p:cNvCxnSpPr>
          <p:nvPr/>
        </p:nvCxnSpPr>
        <p:spPr>
          <a:xfrm>
            <a:off x="2106504" y="5557521"/>
            <a:ext cx="594300" cy="0"/>
          </a:xfrm>
          <a:prstGeom prst="straightConnector1">
            <a:avLst/>
          </a:prstGeom>
          <a:noFill/>
          <a:ln cap="flat" cmpd="sng" w="19050">
            <a:solidFill>
              <a:srgbClr val="FF0000"/>
            </a:solidFill>
            <a:prstDash val="solid"/>
            <a:miter lim="800000"/>
            <a:headEnd len="sm" w="sm" type="none"/>
            <a:tailEnd len="med" w="med" type="triangle"/>
          </a:ln>
        </p:spPr>
      </p:cxnSp>
    </p:spTree>
  </p:cSld>
  <p:clrMapOvr>
    <a:masterClrMapping/>
  </p:clrMapOvr>
  <mc:AlternateContent>
    <mc:Choice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22"/>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Evaluation Criteria</a:t>
            </a:r>
            <a:endParaRPr sz="3600"/>
          </a:p>
        </p:txBody>
      </p:sp>
      <p:sp>
        <p:nvSpPr>
          <p:cNvPr id="764" name="Google Shape;764;p22"/>
          <p:cNvSpPr txBox="1"/>
          <p:nvPr>
            <p:ph idx="1" type="body"/>
          </p:nvPr>
        </p:nvSpPr>
        <p:spPr>
          <a:xfrm>
            <a:off x="1737359" y="1325880"/>
            <a:ext cx="9875520" cy="798195"/>
          </a:xfrm>
          <a:prstGeom prst="rect">
            <a:avLst/>
          </a:prstGeom>
          <a:noFill/>
          <a:ln>
            <a:noFill/>
          </a:ln>
        </p:spPr>
        <p:txBody>
          <a:bodyPr anchorCtr="0" anchor="t" bIns="45700" lIns="91425" spcFirstLastPara="1" rIns="91425" wrap="square" tIns="45700">
            <a:spAutoFit/>
          </a:bodyPr>
          <a:lstStyle/>
          <a:p>
            <a:pPr indent="0" lvl="0" marL="0" rtl="0" algn="ctr">
              <a:lnSpc>
                <a:spcPct val="100000"/>
              </a:lnSpc>
              <a:spcBef>
                <a:spcPts val="0"/>
              </a:spcBef>
              <a:spcAft>
                <a:spcPts val="0"/>
              </a:spcAft>
              <a:buClr>
                <a:schemeClr val="dk1"/>
              </a:buClr>
              <a:buSzPts val="2000"/>
              <a:buNone/>
            </a:pPr>
            <a:r>
              <a:rPr i="1" lang="en-US" sz="2000"/>
              <a:t>Always read a solicitation’s evaluation criteria closely.</a:t>
            </a:r>
            <a:br>
              <a:rPr i="1" lang="en-US" sz="2000"/>
            </a:br>
            <a:r>
              <a:rPr i="1" lang="en-US" sz="2000"/>
              <a:t>They can be and are tailored for an AO!</a:t>
            </a:r>
            <a:endParaRPr/>
          </a:p>
          <a:p>
            <a:pPr indent="-158750" lvl="0" marL="285750" rtl="0" algn="l">
              <a:lnSpc>
                <a:spcPct val="100000"/>
              </a:lnSpc>
              <a:spcBef>
                <a:spcPts val="1000"/>
              </a:spcBef>
              <a:spcAft>
                <a:spcPts val="0"/>
              </a:spcAft>
              <a:buClr>
                <a:schemeClr val="dk1"/>
              </a:buClr>
              <a:buSzPts val="2000"/>
              <a:buFont typeface="Arial"/>
              <a:buNone/>
            </a:pPr>
            <a:r>
              <a:t/>
            </a:r>
            <a:endParaRPr i="1" sz="2000"/>
          </a:p>
          <a:p>
            <a:pPr indent="-158750" lvl="0" marL="285750" rtl="0" algn="l">
              <a:lnSpc>
                <a:spcPct val="100000"/>
              </a:lnSpc>
              <a:spcBef>
                <a:spcPts val="1000"/>
              </a:spcBef>
              <a:spcAft>
                <a:spcPts val="0"/>
              </a:spcAft>
              <a:buClr>
                <a:schemeClr val="dk1"/>
              </a:buClr>
              <a:buSzPts val="2000"/>
              <a:buFont typeface="Arial"/>
              <a:buNone/>
            </a:pPr>
            <a:r>
              <a:t/>
            </a:r>
            <a:endParaRPr i="1" sz="2000"/>
          </a:p>
          <a:p>
            <a:pPr indent="-158750" lvl="0" marL="285750" rtl="0" algn="l">
              <a:lnSpc>
                <a:spcPct val="100000"/>
              </a:lnSpc>
              <a:spcBef>
                <a:spcPts val="1000"/>
              </a:spcBef>
              <a:spcAft>
                <a:spcPts val="0"/>
              </a:spcAft>
              <a:buClr>
                <a:schemeClr val="dk1"/>
              </a:buClr>
              <a:buSzPts val="2000"/>
              <a:buFont typeface="Arial"/>
              <a:buNone/>
            </a:pPr>
            <a:r>
              <a:t/>
            </a:r>
            <a:endParaRPr i="1" sz="2000"/>
          </a:p>
        </p:txBody>
      </p:sp>
      <p:sp>
        <p:nvSpPr>
          <p:cNvPr id="765" name="Google Shape;765;p22"/>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66" name="Google Shape;766;p22"/>
          <p:cNvSpPr txBox="1"/>
          <p:nvPr/>
        </p:nvSpPr>
        <p:spPr>
          <a:xfrm>
            <a:off x="1737360" y="2133600"/>
            <a:ext cx="9959340" cy="48013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Times New Roman"/>
                <a:ea typeface="Times New Roman"/>
                <a:cs typeface="Times New Roman"/>
                <a:sym typeface="Times New Roman"/>
              </a:rPr>
              <a:t>Scientific Merit…</a:t>
            </a:r>
            <a:endParaRPr/>
          </a:p>
          <a:p>
            <a:pPr indent="-285750" lvl="1"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Investigation goals:</a:t>
            </a:r>
            <a:r>
              <a:rPr b="0" i="0" lang="en-US" sz="1800" u="none" cap="none" strike="noStrike">
                <a:solidFill>
                  <a:schemeClr val="dk1"/>
                </a:solidFill>
                <a:latin typeface="Times New Roman"/>
                <a:ea typeface="Times New Roman"/>
                <a:cs typeface="Times New Roman"/>
                <a:sym typeface="Times New Roman"/>
              </a:rPr>
              <a:t> Are they clear and specific? Do they translate into progress on program priorities?</a:t>
            </a:r>
            <a:endParaRPr/>
          </a:p>
          <a:p>
            <a:pPr indent="-285750" lvl="1"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Investigation objectives:</a:t>
            </a:r>
            <a:r>
              <a:rPr b="0" i="0" lang="en-US" sz="1800" u="none" cap="none" strike="noStrike">
                <a:solidFill>
                  <a:schemeClr val="dk1"/>
                </a:solidFill>
                <a:latin typeface="Times New Roman"/>
                <a:ea typeface="Times New Roman"/>
                <a:cs typeface="Times New Roman"/>
                <a:sym typeface="Times New Roman"/>
              </a:rPr>
              <a:t> Are they clear and specific? Do their completion translate into progress on the investigation goals?</a:t>
            </a:r>
            <a:endParaRPr/>
          </a:p>
          <a:p>
            <a:pPr indent="-285750" lvl="1"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Investigation research plan:</a:t>
            </a:r>
            <a:r>
              <a:rPr b="0" i="0" lang="en-US" sz="1800" u="none" cap="none" strike="noStrike">
                <a:solidFill>
                  <a:schemeClr val="dk1"/>
                </a:solidFill>
                <a:latin typeface="Times New Roman"/>
                <a:ea typeface="Times New Roman"/>
                <a:cs typeface="Times New Roman"/>
                <a:sym typeface="Times New Roman"/>
              </a:rPr>
              <a:t> Is it able to complete the investigation objectives? Can it be completed using the anticipated data sets?</a:t>
            </a:r>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0" marR="0" rtl="0" algn="l">
              <a:spcBef>
                <a:spcPts val="0"/>
              </a:spcBef>
              <a:spcAft>
                <a:spcPts val="0"/>
              </a:spcAft>
              <a:buNone/>
            </a:pPr>
            <a:r>
              <a:rPr b="0" i="1" lang="en-US" sz="1800" u="none" cap="none" strike="noStrike">
                <a:solidFill>
                  <a:schemeClr val="dk1"/>
                </a:solidFill>
                <a:latin typeface="Times New Roman"/>
                <a:ea typeface="Times New Roman"/>
                <a:cs typeface="Times New Roman"/>
                <a:sym typeface="Times New Roman"/>
              </a:rPr>
              <a:t>Scientific Impl. Merit and Feasibility</a:t>
            </a:r>
            <a:endParaRPr/>
          </a:p>
          <a:p>
            <a:pPr indent="-285750" lvl="2"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Anticipated data sets:</a:t>
            </a:r>
            <a:r>
              <a:rPr b="0" i="0" lang="en-US" sz="1800" u="none" cap="none" strike="noStrike">
                <a:solidFill>
                  <a:schemeClr val="dk1"/>
                </a:solidFill>
                <a:latin typeface="Times New Roman"/>
                <a:ea typeface="Times New Roman"/>
                <a:cs typeface="Times New Roman"/>
                <a:sym typeface="Times New Roman"/>
              </a:rPr>
              <a:t> Does the mission design provide sufficient/appropriate observing time to generate anticipated data sets from anticipated measurements? Can the anticipated measurements be obtained from the anticipated observations? </a:t>
            </a:r>
            <a:endParaRPr/>
          </a:p>
          <a:p>
            <a:pPr indent="-285750" lvl="2"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Instruments: </a:t>
            </a:r>
            <a:r>
              <a:rPr b="0" i="0" lang="en-US" sz="1800" u="none" cap="none" strike="noStrike">
                <a:solidFill>
                  <a:schemeClr val="dk1"/>
                </a:solidFill>
                <a:latin typeface="Times New Roman"/>
                <a:ea typeface="Times New Roman"/>
                <a:cs typeface="Times New Roman"/>
                <a:sym typeface="Times New Roman"/>
              </a:rPr>
              <a:t>Can they provide the anticipated observations? Can they provide the planned observations </a:t>
            </a:r>
            <a:r>
              <a:rPr b="0" i="1" lang="en-US" sz="1800" u="none" cap="none" strike="noStrike">
                <a:solidFill>
                  <a:schemeClr val="dk1"/>
                </a:solidFill>
                <a:latin typeface="Times New Roman"/>
                <a:ea typeface="Times New Roman"/>
                <a:cs typeface="Times New Roman"/>
                <a:sym typeface="Times New Roman"/>
              </a:rPr>
              <a:t>in this space environment</a:t>
            </a:r>
            <a:r>
              <a:rPr b="0" i="0" lang="en-US" sz="1800" u="none" cap="none" strike="noStrike">
                <a:solidFill>
                  <a:schemeClr val="dk1"/>
                </a:solidFill>
                <a:latin typeface="Times New Roman"/>
                <a:ea typeface="Times New Roman"/>
                <a:cs typeface="Times New Roman"/>
                <a:sym typeface="Times New Roman"/>
              </a:rPr>
              <a:t>?</a:t>
            </a:r>
            <a:endParaRPr/>
          </a:p>
          <a:p>
            <a:pPr indent="-285750" lvl="2"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Resiliency:</a:t>
            </a:r>
            <a:r>
              <a:rPr b="0" i="0" lang="en-US" sz="1800" u="none" cap="none" strike="noStrike">
                <a:solidFill>
                  <a:schemeClr val="dk1"/>
                </a:solidFill>
                <a:latin typeface="Times New Roman"/>
                <a:ea typeface="Times New Roman"/>
                <a:cs typeface="Times New Roman"/>
                <a:sym typeface="Times New Roman"/>
              </a:rPr>
              <a:t> Can the mission withstand anomalies, missed observations, and/or performance degradation?</a:t>
            </a:r>
            <a:endParaRPr/>
          </a:p>
          <a:p>
            <a:pPr indent="-285750" lvl="2"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Data analysis, archiving</a:t>
            </a:r>
            <a:endParaRPr/>
          </a:p>
          <a:p>
            <a:pPr indent="-285750" lvl="2"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Science team performance/capability</a:t>
            </a:r>
            <a:endParaRPr/>
          </a:p>
        </p:txBody>
      </p:sp>
      <p:sp>
        <p:nvSpPr>
          <p:cNvPr id="767" name="Google Shape;767;p22"/>
          <p:cNvSpPr txBox="1"/>
          <p:nvPr/>
        </p:nvSpPr>
        <p:spPr>
          <a:xfrm flipH="1" rot="-1472121">
            <a:off x="1772883" y="5351404"/>
            <a:ext cx="2185574" cy="64633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accent1"/>
                </a:solidFill>
                <a:latin typeface="Times New Roman"/>
                <a:ea typeface="Times New Roman"/>
                <a:cs typeface="Times New Roman"/>
                <a:sym typeface="Times New Roman"/>
              </a:rPr>
              <a:t>Assumes no issues</a:t>
            </a:r>
            <a:endParaRPr/>
          </a:p>
          <a:p>
            <a:pPr indent="0" lvl="0" marL="0" marR="0" rtl="0" algn="ctr">
              <a:spcBef>
                <a:spcPts val="0"/>
              </a:spcBef>
              <a:spcAft>
                <a:spcPts val="0"/>
              </a:spcAft>
              <a:buNone/>
            </a:pPr>
            <a:r>
              <a:rPr lang="en-US" sz="1800">
                <a:solidFill>
                  <a:schemeClr val="accent1"/>
                </a:solidFill>
                <a:latin typeface="Times New Roman"/>
                <a:ea typeface="Times New Roman"/>
                <a:cs typeface="Times New Roman"/>
                <a:sym typeface="Times New Roman"/>
              </a:rPr>
              <a:t>in Forms B or C</a:t>
            </a:r>
            <a:endParaRPr/>
          </a:p>
        </p:txBody>
      </p:sp>
      <p:sp>
        <p:nvSpPr>
          <p:cNvPr id="768" name="Google Shape;768;p22"/>
          <p:cNvSpPr txBox="1"/>
          <p:nvPr/>
        </p:nvSpPr>
        <p:spPr>
          <a:xfrm flipH="1" rot="-1472121">
            <a:off x="5003212" y="5873504"/>
            <a:ext cx="2185574" cy="64633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accent1"/>
                </a:solidFill>
                <a:latin typeface="Times New Roman"/>
                <a:ea typeface="Times New Roman"/>
                <a:cs typeface="Times New Roman"/>
                <a:sym typeface="Times New Roman"/>
              </a:rPr>
              <a:t>Assumes no issues</a:t>
            </a:r>
            <a:endParaRPr/>
          </a:p>
          <a:p>
            <a:pPr indent="0" lvl="0" marL="0" marR="0" rtl="0" algn="ctr">
              <a:spcBef>
                <a:spcPts val="0"/>
              </a:spcBef>
              <a:spcAft>
                <a:spcPts val="0"/>
              </a:spcAft>
              <a:buNone/>
            </a:pPr>
            <a:r>
              <a:rPr lang="en-US" sz="1800">
                <a:solidFill>
                  <a:schemeClr val="accent1"/>
                </a:solidFill>
                <a:latin typeface="Times New Roman"/>
                <a:ea typeface="Times New Roman"/>
                <a:cs typeface="Times New Roman"/>
                <a:sym typeface="Times New Roman"/>
              </a:rPr>
              <a:t>in Forms A or C</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23"/>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Evaluation Criteria</a:t>
            </a:r>
            <a:endParaRPr sz="3600"/>
          </a:p>
        </p:txBody>
      </p:sp>
      <p:sp>
        <p:nvSpPr>
          <p:cNvPr id="775" name="Google Shape;775;p23"/>
          <p:cNvSpPr txBox="1"/>
          <p:nvPr>
            <p:ph idx="1" type="body"/>
          </p:nvPr>
        </p:nvSpPr>
        <p:spPr>
          <a:xfrm>
            <a:off x="1737359" y="1325880"/>
            <a:ext cx="9875520" cy="798195"/>
          </a:xfrm>
          <a:prstGeom prst="rect">
            <a:avLst/>
          </a:prstGeom>
          <a:noFill/>
          <a:ln>
            <a:noFill/>
          </a:ln>
        </p:spPr>
        <p:txBody>
          <a:bodyPr anchorCtr="0" anchor="t" bIns="45700" lIns="91425" spcFirstLastPara="1" rIns="91425" wrap="square" tIns="45700">
            <a:spAutoFit/>
          </a:bodyPr>
          <a:lstStyle/>
          <a:p>
            <a:pPr indent="0" lvl="0" marL="0" rtl="0" algn="ctr">
              <a:lnSpc>
                <a:spcPct val="100000"/>
              </a:lnSpc>
              <a:spcBef>
                <a:spcPts val="0"/>
              </a:spcBef>
              <a:spcAft>
                <a:spcPts val="0"/>
              </a:spcAft>
              <a:buClr>
                <a:schemeClr val="dk1"/>
              </a:buClr>
              <a:buSzPts val="2000"/>
              <a:buNone/>
            </a:pPr>
            <a:r>
              <a:rPr i="1" lang="en-US" sz="2000"/>
              <a:t>Always read a solicitation’s evaluation criteria closely.</a:t>
            </a:r>
            <a:br>
              <a:rPr i="1" lang="en-US" sz="2000"/>
            </a:br>
            <a:r>
              <a:rPr i="1" lang="en-US" sz="2000"/>
              <a:t>They can be and are tailored for an AO!</a:t>
            </a:r>
            <a:endParaRPr/>
          </a:p>
          <a:p>
            <a:pPr indent="-158750" lvl="0" marL="285750" rtl="0" algn="l">
              <a:lnSpc>
                <a:spcPct val="100000"/>
              </a:lnSpc>
              <a:spcBef>
                <a:spcPts val="1000"/>
              </a:spcBef>
              <a:spcAft>
                <a:spcPts val="0"/>
              </a:spcAft>
              <a:buClr>
                <a:schemeClr val="dk1"/>
              </a:buClr>
              <a:buSzPts val="2000"/>
              <a:buFont typeface="Arial"/>
              <a:buNone/>
            </a:pPr>
            <a:r>
              <a:t/>
            </a:r>
            <a:endParaRPr i="1" sz="2000"/>
          </a:p>
          <a:p>
            <a:pPr indent="-158750" lvl="0" marL="285750" rtl="0" algn="l">
              <a:lnSpc>
                <a:spcPct val="100000"/>
              </a:lnSpc>
              <a:spcBef>
                <a:spcPts val="1000"/>
              </a:spcBef>
              <a:spcAft>
                <a:spcPts val="0"/>
              </a:spcAft>
              <a:buClr>
                <a:schemeClr val="dk1"/>
              </a:buClr>
              <a:buSzPts val="2000"/>
              <a:buFont typeface="Arial"/>
              <a:buNone/>
            </a:pPr>
            <a:r>
              <a:t/>
            </a:r>
            <a:endParaRPr i="1" sz="2000"/>
          </a:p>
          <a:p>
            <a:pPr indent="-158750" lvl="0" marL="285750" rtl="0" algn="l">
              <a:lnSpc>
                <a:spcPct val="100000"/>
              </a:lnSpc>
              <a:spcBef>
                <a:spcPts val="1000"/>
              </a:spcBef>
              <a:spcAft>
                <a:spcPts val="0"/>
              </a:spcAft>
              <a:buClr>
                <a:schemeClr val="dk1"/>
              </a:buClr>
              <a:buSzPts val="2000"/>
              <a:buFont typeface="Arial"/>
              <a:buNone/>
            </a:pPr>
            <a:r>
              <a:t/>
            </a:r>
            <a:endParaRPr i="1" sz="2000"/>
          </a:p>
        </p:txBody>
      </p:sp>
      <p:sp>
        <p:nvSpPr>
          <p:cNvPr id="776" name="Google Shape;776;p23"/>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77" name="Google Shape;777;p23"/>
          <p:cNvSpPr txBox="1"/>
          <p:nvPr/>
        </p:nvSpPr>
        <p:spPr>
          <a:xfrm>
            <a:off x="1737360" y="2133600"/>
            <a:ext cx="9959340" cy="48013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Times New Roman"/>
                <a:ea typeface="Times New Roman"/>
                <a:cs typeface="Times New Roman"/>
                <a:sym typeface="Times New Roman"/>
              </a:rPr>
              <a:t>Scientific Merit…</a:t>
            </a:r>
            <a:endParaRPr/>
          </a:p>
          <a:p>
            <a:pPr indent="-285750" lvl="1" marL="457200" marR="0" rtl="0" algn="l">
              <a:spcBef>
                <a:spcPts val="0"/>
              </a:spcBef>
              <a:spcAft>
                <a:spcPts val="0"/>
              </a:spcAft>
              <a:buClr>
                <a:srgbClr val="FF0000"/>
              </a:buClr>
              <a:buSzPts val="1800"/>
              <a:buFont typeface="Arial"/>
              <a:buChar char="•"/>
            </a:pPr>
            <a:r>
              <a:rPr b="1" i="0" lang="en-US" sz="1800" u="none" cap="none" strike="noStrike">
                <a:solidFill>
                  <a:srgbClr val="FF0000"/>
                </a:solidFill>
                <a:latin typeface="Times New Roman"/>
                <a:ea typeface="Times New Roman"/>
                <a:cs typeface="Times New Roman"/>
                <a:sym typeface="Times New Roman"/>
              </a:rPr>
              <a:t>Investigation goals</a:t>
            </a:r>
            <a:r>
              <a:rPr b="1" i="0" lang="en-US" sz="1800" u="none" cap="none" strike="noStrike">
                <a:solidFill>
                  <a:schemeClr val="dk1"/>
                </a:solidFill>
                <a:latin typeface="Times New Roman"/>
                <a:ea typeface="Times New Roman"/>
                <a:cs typeface="Times New Roman"/>
                <a:sym typeface="Times New Roman"/>
              </a:rPr>
              <a:t>:</a:t>
            </a:r>
            <a:r>
              <a:rPr b="0" i="0" lang="en-US" sz="1800" u="none" cap="none" strike="noStrike">
                <a:solidFill>
                  <a:schemeClr val="dk1"/>
                </a:solidFill>
                <a:latin typeface="Times New Roman"/>
                <a:ea typeface="Times New Roman"/>
                <a:cs typeface="Times New Roman"/>
                <a:sym typeface="Times New Roman"/>
              </a:rPr>
              <a:t> Are they clear and specific? Do they translate into progress on </a:t>
            </a:r>
            <a:r>
              <a:rPr b="0" i="0" lang="en-US" sz="1800" u="sng" cap="none" strike="noStrike">
                <a:solidFill>
                  <a:srgbClr val="7030A0"/>
                </a:solidFill>
                <a:latin typeface="Times New Roman"/>
                <a:ea typeface="Times New Roman"/>
                <a:cs typeface="Times New Roman"/>
                <a:sym typeface="Times New Roman"/>
              </a:rPr>
              <a:t>program priorities</a:t>
            </a:r>
            <a:r>
              <a:rPr b="0" i="0" lang="en-US" sz="1800" u="none" cap="none" strike="noStrike">
                <a:solidFill>
                  <a:schemeClr val="dk1"/>
                </a:solidFill>
                <a:latin typeface="Times New Roman"/>
                <a:ea typeface="Times New Roman"/>
                <a:cs typeface="Times New Roman"/>
                <a:sym typeface="Times New Roman"/>
              </a:rPr>
              <a:t>?</a:t>
            </a:r>
            <a:endParaRPr/>
          </a:p>
          <a:p>
            <a:pPr indent="-285750" lvl="1" marL="457200" marR="0" rtl="0" algn="l">
              <a:spcBef>
                <a:spcPts val="0"/>
              </a:spcBef>
              <a:spcAft>
                <a:spcPts val="0"/>
              </a:spcAft>
              <a:buClr>
                <a:schemeClr val="accent6"/>
              </a:buClr>
              <a:buSzPts val="1800"/>
              <a:buFont typeface="Arial"/>
              <a:buChar char="•"/>
            </a:pPr>
            <a:r>
              <a:rPr b="1" i="0" lang="en-US" sz="1800" u="none" cap="none" strike="noStrike">
                <a:solidFill>
                  <a:schemeClr val="accent6"/>
                </a:solidFill>
                <a:latin typeface="Times New Roman"/>
                <a:ea typeface="Times New Roman"/>
                <a:cs typeface="Times New Roman"/>
                <a:sym typeface="Times New Roman"/>
              </a:rPr>
              <a:t>Investigation objectives</a:t>
            </a:r>
            <a:r>
              <a:rPr b="1" i="0" lang="en-US" sz="1800" u="none" cap="none" strike="noStrike">
                <a:solidFill>
                  <a:schemeClr val="dk1"/>
                </a:solidFill>
                <a:latin typeface="Times New Roman"/>
                <a:ea typeface="Times New Roman"/>
                <a:cs typeface="Times New Roman"/>
                <a:sym typeface="Times New Roman"/>
              </a:rPr>
              <a:t>:</a:t>
            </a:r>
            <a:r>
              <a:rPr b="0" i="0" lang="en-US" sz="1800" u="none" cap="none" strike="noStrike">
                <a:solidFill>
                  <a:schemeClr val="dk1"/>
                </a:solidFill>
                <a:latin typeface="Times New Roman"/>
                <a:ea typeface="Times New Roman"/>
                <a:cs typeface="Times New Roman"/>
                <a:sym typeface="Times New Roman"/>
              </a:rPr>
              <a:t> Are they clear and specific? Do their completion translate into progress on the </a:t>
            </a:r>
            <a:r>
              <a:rPr b="0" i="0" lang="en-US" sz="1800" u="sng" cap="none" strike="noStrike">
                <a:solidFill>
                  <a:srgbClr val="FF0000"/>
                </a:solidFill>
                <a:latin typeface="Times New Roman"/>
                <a:ea typeface="Times New Roman"/>
                <a:cs typeface="Times New Roman"/>
                <a:sym typeface="Times New Roman"/>
              </a:rPr>
              <a:t>investigation goals</a:t>
            </a:r>
            <a:r>
              <a:rPr b="0" i="0" lang="en-US" sz="1800" u="none" cap="none" strike="noStrike">
                <a:solidFill>
                  <a:schemeClr val="dk1"/>
                </a:solidFill>
                <a:latin typeface="Times New Roman"/>
                <a:ea typeface="Times New Roman"/>
                <a:cs typeface="Times New Roman"/>
                <a:sym typeface="Times New Roman"/>
              </a:rPr>
              <a:t>?</a:t>
            </a:r>
            <a:endParaRPr/>
          </a:p>
          <a:p>
            <a:pPr indent="-285750" lvl="1"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Investigation research plan:</a:t>
            </a:r>
            <a:r>
              <a:rPr b="0" i="0" lang="en-US" sz="1800" u="none" cap="none" strike="noStrike">
                <a:solidFill>
                  <a:schemeClr val="dk1"/>
                </a:solidFill>
                <a:latin typeface="Times New Roman"/>
                <a:ea typeface="Times New Roman"/>
                <a:cs typeface="Times New Roman"/>
                <a:sym typeface="Times New Roman"/>
              </a:rPr>
              <a:t> Is it able to complete the </a:t>
            </a:r>
            <a:r>
              <a:rPr b="0" i="0" lang="en-US" sz="1800" u="sng" cap="none" strike="noStrike">
                <a:solidFill>
                  <a:schemeClr val="accent6"/>
                </a:solidFill>
                <a:latin typeface="Times New Roman"/>
                <a:ea typeface="Times New Roman"/>
                <a:cs typeface="Times New Roman"/>
                <a:sym typeface="Times New Roman"/>
              </a:rPr>
              <a:t>investigation objectives</a:t>
            </a:r>
            <a:r>
              <a:rPr b="0" i="0" lang="en-US" sz="1800" u="none" cap="none" strike="noStrike">
                <a:solidFill>
                  <a:schemeClr val="dk1"/>
                </a:solidFill>
                <a:latin typeface="Times New Roman"/>
                <a:ea typeface="Times New Roman"/>
                <a:cs typeface="Times New Roman"/>
                <a:sym typeface="Times New Roman"/>
              </a:rPr>
              <a:t>? Can it be completed using the </a:t>
            </a:r>
            <a:r>
              <a:rPr b="0" i="0" lang="en-US" sz="1800" u="sng" cap="none" strike="noStrike">
                <a:solidFill>
                  <a:srgbClr val="BF9000"/>
                </a:solidFill>
                <a:latin typeface="Times New Roman"/>
                <a:ea typeface="Times New Roman"/>
                <a:cs typeface="Times New Roman"/>
                <a:sym typeface="Times New Roman"/>
              </a:rPr>
              <a:t>anticipated data sets</a:t>
            </a:r>
            <a:r>
              <a:rPr b="0" i="0" lang="en-US" sz="1800" u="none" cap="none" strike="noStrike">
                <a:solidFill>
                  <a:schemeClr val="dk1"/>
                </a:solidFill>
                <a:latin typeface="Times New Roman"/>
                <a:ea typeface="Times New Roman"/>
                <a:cs typeface="Times New Roman"/>
                <a:sym typeface="Times New Roman"/>
              </a:rPr>
              <a:t>?</a:t>
            </a:r>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0" marR="0" rtl="0" algn="l">
              <a:spcBef>
                <a:spcPts val="0"/>
              </a:spcBef>
              <a:spcAft>
                <a:spcPts val="0"/>
              </a:spcAft>
              <a:buNone/>
            </a:pPr>
            <a:r>
              <a:rPr b="0" i="1" lang="en-US" sz="1800" u="none" cap="none" strike="noStrike">
                <a:solidFill>
                  <a:schemeClr val="dk1"/>
                </a:solidFill>
                <a:latin typeface="Times New Roman"/>
                <a:ea typeface="Times New Roman"/>
                <a:cs typeface="Times New Roman"/>
                <a:sym typeface="Times New Roman"/>
              </a:rPr>
              <a:t>Scientific Impl. Merit and Feasibility</a:t>
            </a:r>
            <a:endParaRPr/>
          </a:p>
          <a:p>
            <a:pPr indent="-285750" lvl="2" marL="457200" marR="0" rtl="0" algn="l">
              <a:spcBef>
                <a:spcPts val="0"/>
              </a:spcBef>
              <a:spcAft>
                <a:spcPts val="0"/>
              </a:spcAft>
              <a:buClr>
                <a:srgbClr val="BF9000"/>
              </a:buClr>
              <a:buSzPts val="1800"/>
              <a:buFont typeface="Arial"/>
              <a:buChar char="•"/>
            </a:pPr>
            <a:r>
              <a:rPr b="1" i="0" lang="en-US" sz="1800" u="none" cap="none" strike="noStrike">
                <a:solidFill>
                  <a:srgbClr val="BF9000"/>
                </a:solidFill>
                <a:latin typeface="Times New Roman"/>
                <a:ea typeface="Times New Roman"/>
                <a:cs typeface="Times New Roman"/>
                <a:sym typeface="Times New Roman"/>
              </a:rPr>
              <a:t>Anticipated data sets</a:t>
            </a:r>
            <a:r>
              <a:rPr b="1" i="0" lang="en-US" sz="1800" u="none" cap="none" strike="noStrike">
                <a:solidFill>
                  <a:schemeClr val="dk1"/>
                </a:solidFill>
                <a:latin typeface="Times New Roman"/>
                <a:ea typeface="Times New Roman"/>
                <a:cs typeface="Times New Roman"/>
                <a:sym typeface="Times New Roman"/>
              </a:rPr>
              <a:t>:</a:t>
            </a:r>
            <a:r>
              <a:rPr b="0" i="0" lang="en-US" sz="1800" u="none" cap="none" strike="noStrike">
                <a:solidFill>
                  <a:schemeClr val="dk1"/>
                </a:solidFill>
                <a:latin typeface="Times New Roman"/>
                <a:ea typeface="Times New Roman"/>
                <a:cs typeface="Times New Roman"/>
                <a:sym typeface="Times New Roman"/>
              </a:rPr>
              <a:t> Does the mission design provide sufficient/appropriate observing time to generate anticipated data sets from anticipated measurements? Can the anticipated measurements be obtained from the </a:t>
            </a:r>
            <a:r>
              <a:rPr b="0" i="0" lang="en-US" sz="1800" u="sng" cap="none" strike="noStrike">
                <a:solidFill>
                  <a:srgbClr val="C55A11"/>
                </a:solidFill>
                <a:latin typeface="Times New Roman"/>
                <a:ea typeface="Times New Roman"/>
                <a:cs typeface="Times New Roman"/>
                <a:sym typeface="Times New Roman"/>
              </a:rPr>
              <a:t>anticipated observations</a:t>
            </a:r>
            <a:r>
              <a:rPr b="0" i="0" lang="en-US" sz="1800" u="none" cap="none" strike="noStrike">
                <a:solidFill>
                  <a:schemeClr val="dk1"/>
                </a:solidFill>
                <a:latin typeface="Times New Roman"/>
                <a:ea typeface="Times New Roman"/>
                <a:cs typeface="Times New Roman"/>
                <a:sym typeface="Times New Roman"/>
              </a:rPr>
              <a:t>? </a:t>
            </a:r>
            <a:endParaRPr/>
          </a:p>
          <a:p>
            <a:pPr indent="-285750" lvl="2"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Instruments: </a:t>
            </a:r>
            <a:r>
              <a:rPr b="0" i="0" lang="en-US" sz="1800" u="none" cap="none" strike="noStrike">
                <a:solidFill>
                  <a:schemeClr val="dk1"/>
                </a:solidFill>
                <a:latin typeface="Times New Roman"/>
                <a:ea typeface="Times New Roman"/>
                <a:cs typeface="Times New Roman"/>
                <a:sym typeface="Times New Roman"/>
              </a:rPr>
              <a:t>Can they provide the </a:t>
            </a:r>
            <a:r>
              <a:rPr b="0" i="0" lang="en-US" sz="1800" u="sng" cap="none" strike="noStrike">
                <a:solidFill>
                  <a:srgbClr val="C55A11"/>
                </a:solidFill>
                <a:latin typeface="Times New Roman"/>
                <a:ea typeface="Times New Roman"/>
                <a:cs typeface="Times New Roman"/>
                <a:sym typeface="Times New Roman"/>
              </a:rPr>
              <a:t>anticipated observations</a:t>
            </a:r>
            <a:r>
              <a:rPr b="0" i="0" lang="en-US" sz="1800" u="none" cap="none" strike="noStrike">
                <a:solidFill>
                  <a:schemeClr val="dk1"/>
                </a:solidFill>
                <a:latin typeface="Times New Roman"/>
                <a:ea typeface="Times New Roman"/>
                <a:cs typeface="Times New Roman"/>
                <a:sym typeface="Times New Roman"/>
              </a:rPr>
              <a:t>? Can they provide the planned observations </a:t>
            </a:r>
            <a:r>
              <a:rPr b="0" i="1" lang="en-US" sz="1800" u="none" cap="none" strike="noStrike">
                <a:solidFill>
                  <a:schemeClr val="dk1"/>
                </a:solidFill>
                <a:latin typeface="Times New Roman"/>
                <a:ea typeface="Times New Roman"/>
                <a:cs typeface="Times New Roman"/>
                <a:sym typeface="Times New Roman"/>
              </a:rPr>
              <a:t>in this space environment</a:t>
            </a:r>
            <a:r>
              <a:rPr b="0" i="0" lang="en-US" sz="1800" u="none" cap="none" strike="noStrike">
                <a:solidFill>
                  <a:schemeClr val="dk1"/>
                </a:solidFill>
                <a:latin typeface="Times New Roman"/>
                <a:ea typeface="Times New Roman"/>
                <a:cs typeface="Times New Roman"/>
                <a:sym typeface="Times New Roman"/>
              </a:rPr>
              <a:t>?</a:t>
            </a:r>
            <a:endParaRPr/>
          </a:p>
          <a:p>
            <a:pPr indent="-285750" lvl="2"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Resiliency:</a:t>
            </a:r>
            <a:r>
              <a:rPr b="0" i="0" lang="en-US" sz="1800" u="none" cap="none" strike="noStrike">
                <a:solidFill>
                  <a:schemeClr val="dk1"/>
                </a:solidFill>
                <a:latin typeface="Times New Roman"/>
                <a:ea typeface="Times New Roman"/>
                <a:cs typeface="Times New Roman"/>
                <a:sym typeface="Times New Roman"/>
              </a:rPr>
              <a:t> Can the mission withstand anomalies, missed observations, and/or performance degradation?</a:t>
            </a:r>
            <a:endParaRPr/>
          </a:p>
          <a:p>
            <a:pPr indent="-285750" lvl="2"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Data analysis, archiving</a:t>
            </a:r>
            <a:endParaRPr/>
          </a:p>
          <a:p>
            <a:pPr indent="-285750" lvl="2"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Science team performance/capability</a:t>
            </a:r>
            <a:endParaRPr/>
          </a:p>
        </p:txBody>
      </p:sp>
      <p:sp>
        <p:nvSpPr>
          <p:cNvPr id="778" name="Google Shape;778;p23"/>
          <p:cNvSpPr txBox="1"/>
          <p:nvPr/>
        </p:nvSpPr>
        <p:spPr>
          <a:xfrm>
            <a:off x="1871133" y="1399603"/>
            <a:ext cx="198966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7030A0"/>
                </a:solidFill>
                <a:latin typeface="Calibri"/>
                <a:ea typeface="Calibri"/>
                <a:cs typeface="Calibri"/>
                <a:sym typeface="Calibri"/>
              </a:rPr>
              <a:t>Translation: What</a:t>
            </a:r>
            <a:endParaRPr/>
          </a:p>
          <a:p>
            <a:pPr indent="0" lvl="0" marL="0" marR="0" rtl="0" algn="l">
              <a:spcBef>
                <a:spcPts val="0"/>
              </a:spcBef>
              <a:spcAft>
                <a:spcPts val="0"/>
              </a:spcAft>
              <a:buNone/>
            </a:pPr>
            <a:r>
              <a:rPr lang="en-US" sz="1800">
                <a:solidFill>
                  <a:srgbClr val="7030A0"/>
                </a:solidFill>
                <a:latin typeface="Calibri"/>
                <a:ea typeface="Calibri"/>
                <a:cs typeface="Calibri"/>
                <a:sym typeface="Calibri"/>
              </a:rPr>
              <a:t>NASA cares about.</a:t>
            </a:r>
            <a:endParaRPr/>
          </a:p>
        </p:txBody>
      </p:sp>
      <p:cxnSp>
        <p:nvCxnSpPr>
          <p:cNvPr id="779" name="Google Shape;779;p23"/>
          <p:cNvCxnSpPr>
            <a:endCxn id="778" idx="1"/>
          </p:cNvCxnSpPr>
          <p:nvPr/>
        </p:nvCxnSpPr>
        <p:spPr>
          <a:xfrm rot="-5400000">
            <a:off x="967833" y="2245369"/>
            <a:ext cx="1425900" cy="380700"/>
          </a:xfrm>
          <a:prstGeom prst="bentConnector2">
            <a:avLst/>
          </a:prstGeom>
          <a:noFill/>
          <a:ln cap="flat" cmpd="sng" w="38100">
            <a:solidFill>
              <a:srgbClr val="7030A0"/>
            </a:solidFill>
            <a:prstDash val="solid"/>
            <a:miter lim="800000"/>
            <a:headEnd len="sm" w="sm" type="none"/>
            <a:tailEnd len="med" w="med" type="triangle"/>
          </a:ln>
        </p:spPr>
      </p:cxnSp>
      <p:cxnSp>
        <p:nvCxnSpPr>
          <p:cNvPr id="780" name="Google Shape;780;p23"/>
          <p:cNvCxnSpPr/>
          <p:nvPr/>
        </p:nvCxnSpPr>
        <p:spPr>
          <a:xfrm>
            <a:off x="1490523" y="3148541"/>
            <a:ext cx="575344" cy="9524"/>
          </a:xfrm>
          <a:prstGeom prst="straightConnector1">
            <a:avLst/>
          </a:prstGeom>
          <a:noFill/>
          <a:ln cap="flat" cmpd="sng" w="31750">
            <a:solidFill>
              <a:srgbClr val="7030A0"/>
            </a:solidFill>
            <a:prstDash val="solid"/>
            <a:miter lim="800000"/>
            <a:headEnd len="sm" w="sm" type="none"/>
            <a:tailEnd len="sm" w="sm" type="none"/>
          </a:ln>
        </p:spPr>
      </p:cxnSp>
      <p:sp>
        <p:nvSpPr>
          <p:cNvPr id="781" name="Google Shape;781;p23"/>
          <p:cNvSpPr/>
          <p:nvPr/>
        </p:nvSpPr>
        <p:spPr>
          <a:xfrm>
            <a:off x="3557694" y="2581275"/>
            <a:ext cx="1371600" cy="2439458"/>
          </a:xfrm>
          <a:prstGeom prst="arc">
            <a:avLst>
              <a:gd fmla="val 16200000" name="adj1"/>
              <a:gd fmla="val 0" name="adj2"/>
            </a:avLst>
          </a:prstGeom>
          <a:noFill/>
          <a:ln cap="flat" cmpd="sng" w="38100">
            <a:solidFill>
              <a:srgbClr val="FF0000"/>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82" name="Google Shape;782;p23"/>
          <p:cNvSpPr/>
          <p:nvPr/>
        </p:nvSpPr>
        <p:spPr>
          <a:xfrm rot="10294645">
            <a:off x="2637274" y="2418522"/>
            <a:ext cx="1371600" cy="2102265"/>
          </a:xfrm>
          <a:prstGeom prst="arc">
            <a:avLst>
              <a:gd fmla="val 16259705" name="adj1"/>
              <a:gd fmla="val 0" name="adj2"/>
            </a:avLst>
          </a:prstGeom>
          <a:noFill/>
          <a:ln cap="flat" cmpd="sng" w="38100">
            <a:solidFill>
              <a:srgbClr val="A8D08C"/>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783" name="Google Shape;783;p23"/>
          <p:cNvCxnSpPr/>
          <p:nvPr/>
        </p:nvCxnSpPr>
        <p:spPr>
          <a:xfrm flipH="1">
            <a:off x="6350000" y="2785533"/>
            <a:ext cx="1024467" cy="1905000"/>
          </a:xfrm>
          <a:prstGeom prst="straightConnector1">
            <a:avLst/>
          </a:prstGeom>
          <a:noFill/>
          <a:ln cap="flat" cmpd="sng" w="38100">
            <a:solidFill>
              <a:srgbClr val="BF9000"/>
            </a:solidFill>
            <a:prstDash val="solid"/>
            <a:miter lim="800000"/>
            <a:headEnd len="sm" w="sm" type="none"/>
            <a:tailEnd len="med" w="med" type="triangle"/>
          </a:ln>
        </p:spPr>
      </p:cxnSp>
      <p:cxnSp>
        <p:nvCxnSpPr>
          <p:cNvPr id="784" name="Google Shape;784;p23"/>
          <p:cNvCxnSpPr/>
          <p:nvPr/>
        </p:nvCxnSpPr>
        <p:spPr>
          <a:xfrm flipH="1" rot="10800000">
            <a:off x="6984999" y="3954057"/>
            <a:ext cx="592800" cy="580200"/>
          </a:xfrm>
          <a:prstGeom prst="bentConnector3">
            <a:avLst>
              <a:gd fmla="val 1429" name="adj1"/>
            </a:avLst>
          </a:prstGeom>
          <a:noFill/>
          <a:ln cap="flat" cmpd="sng" w="38100">
            <a:solidFill>
              <a:srgbClr val="C55A11"/>
            </a:solidFill>
            <a:prstDash val="solid"/>
            <a:miter lim="800000"/>
            <a:headEnd len="sm" w="sm" type="none"/>
            <a:tailEnd len="med" w="med" type="triangle"/>
          </a:ln>
        </p:spPr>
      </p:cxnSp>
      <p:cxnSp>
        <p:nvCxnSpPr>
          <p:cNvPr id="785" name="Google Shape;785;p23"/>
          <p:cNvCxnSpPr/>
          <p:nvPr/>
        </p:nvCxnSpPr>
        <p:spPr>
          <a:xfrm>
            <a:off x="6984999" y="4550633"/>
            <a:ext cx="292100" cy="0"/>
          </a:xfrm>
          <a:prstGeom prst="straightConnector1">
            <a:avLst/>
          </a:prstGeom>
          <a:noFill/>
          <a:ln cap="flat" cmpd="sng" w="38100">
            <a:solidFill>
              <a:srgbClr val="C55A11"/>
            </a:solidFill>
            <a:prstDash val="solid"/>
            <a:miter lim="800000"/>
            <a:headEnd len="sm" w="sm" type="none"/>
            <a:tailEnd len="sm" w="sm" type="none"/>
          </a:ln>
        </p:spPr>
      </p:cxnSp>
      <p:sp>
        <p:nvSpPr>
          <p:cNvPr id="786" name="Google Shape;786;p23"/>
          <p:cNvSpPr txBox="1"/>
          <p:nvPr/>
        </p:nvSpPr>
        <p:spPr>
          <a:xfrm rot="-747718">
            <a:off x="1968872" y="5564197"/>
            <a:ext cx="403610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u="sng">
                <a:solidFill>
                  <a:schemeClr val="dk1"/>
                </a:solidFill>
                <a:latin typeface="Calibri"/>
                <a:ea typeface="Calibri"/>
                <a:cs typeface="Calibri"/>
                <a:sym typeface="Calibri"/>
              </a:rPr>
              <a:t>The evaluation flow mirrors the flow of your investigation requirements!</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24"/>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Evaluation Factors [Form A]</a:t>
            </a:r>
            <a:endParaRPr sz="3600"/>
          </a:p>
        </p:txBody>
      </p:sp>
      <p:sp>
        <p:nvSpPr>
          <p:cNvPr id="793" name="Google Shape;793;p24"/>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94" name="Google Shape;794;p24"/>
          <p:cNvSpPr txBox="1"/>
          <p:nvPr/>
        </p:nvSpPr>
        <p:spPr>
          <a:xfrm>
            <a:off x="1737360" y="1325880"/>
            <a:ext cx="9959340" cy="50783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Times New Roman"/>
                <a:ea typeface="Times New Roman"/>
                <a:cs typeface="Times New Roman"/>
                <a:sym typeface="Times New Roman"/>
              </a:rPr>
              <a:t>Standard AO Template</a:t>
            </a:r>
            <a:endParaRPr/>
          </a:p>
          <a:p>
            <a:pPr indent="-285750" lvl="1"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Form A</a:t>
            </a:r>
            <a:endParaRPr/>
          </a:p>
          <a:p>
            <a:pPr indent="-285750" lvl="2"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A-1. Compelling nature and scientific priority of the proposed investigation's science goals and objectives.</a:t>
            </a:r>
            <a:endParaRPr b="1" i="0" sz="1800" u="none" cap="none" strike="noStrike">
              <a:solidFill>
                <a:schemeClr val="dk1"/>
              </a:solidFill>
              <a:latin typeface="Times New Roman"/>
              <a:ea typeface="Times New Roman"/>
              <a:cs typeface="Times New Roman"/>
              <a:sym typeface="Times New Roman"/>
            </a:endParaRPr>
          </a:p>
          <a:p>
            <a:pPr indent="-285750" lvl="2"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A-2. Programmatic value of the proposed investigation.</a:t>
            </a:r>
            <a:endParaRPr/>
          </a:p>
          <a:p>
            <a:pPr indent="-285750" lvl="2"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A-3.</a:t>
            </a:r>
            <a:r>
              <a:rPr b="1" i="0" lang="en-US" sz="1800" u="none" cap="none" strike="noStrike">
                <a:solidFill>
                  <a:schemeClr val="dk1"/>
                </a:solidFill>
                <a:latin typeface="Times New Roman"/>
                <a:ea typeface="Times New Roman"/>
                <a:cs typeface="Times New Roman"/>
                <a:sym typeface="Times New Roman"/>
              </a:rPr>
              <a:t> </a:t>
            </a:r>
            <a:r>
              <a:rPr b="0" i="0" lang="en-US" sz="1800" u="none" cap="none" strike="noStrike">
                <a:solidFill>
                  <a:schemeClr val="dk1"/>
                </a:solidFill>
                <a:latin typeface="Times New Roman"/>
                <a:ea typeface="Times New Roman"/>
                <a:cs typeface="Times New Roman"/>
                <a:sym typeface="Times New Roman"/>
              </a:rPr>
              <a:t>Likelihood of scientific success.</a:t>
            </a:r>
            <a:endParaRPr/>
          </a:p>
          <a:p>
            <a:pPr indent="-285750" lvl="2"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A-4. Scientific value of the Threshold Science Mission. </a:t>
            </a:r>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0" marR="0" rtl="0" algn="l">
              <a:spcBef>
                <a:spcPts val="0"/>
              </a:spcBef>
              <a:spcAft>
                <a:spcPts val="0"/>
              </a:spcAft>
              <a:buNone/>
            </a:pPr>
            <a:r>
              <a:rPr b="0" i="1" lang="en-US" sz="1800" u="none" cap="none" strike="noStrike">
                <a:solidFill>
                  <a:schemeClr val="dk1"/>
                </a:solidFill>
                <a:latin typeface="Times New Roman"/>
                <a:ea typeface="Times New Roman"/>
                <a:cs typeface="Times New Roman"/>
                <a:sym typeface="Times New Roman"/>
              </a:rPr>
              <a:t>DYNAMIC AO</a:t>
            </a:r>
            <a:endParaRPr/>
          </a:p>
          <a:p>
            <a:pPr indent="-285750" lvl="2"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Form A</a:t>
            </a:r>
            <a:endParaRPr/>
          </a:p>
          <a:p>
            <a:pPr indent="-285750" lvl="3"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A-1. Scientific value and priority of the proposed investigation’s goals.</a:t>
            </a:r>
            <a:endParaRPr/>
          </a:p>
          <a:p>
            <a:pPr indent="-285750" lvl="3"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A-2. Compelling nature and scientific value of the proposed investigation's science objectives.</a:t>
            </a:r>
            <a:endParaRPr/>
          </a:p>
          <a:p>
            <a:pPr indent="-285750" lvl="3"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A-3. Likelihood of the research plan to complete the investigation's science objectives.</a:t>
            </a:r>
            <a:endParaRPr/>
          </a:p>
          <a:p>
            <a:pPr indent="-285750" lvl="3"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A-4. Scientific value of the Threshold Science Investigation.</a:t>
            </a:r>
            <a:endParaRPr/>
          </a:p>
          <a:p>
            <a:pPr indent="-285750" lvl="2"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Form D</a:t>
            </a:r>
            <a:endParaRPr/>
          </a:p>
          <a:p>
            <a:pPr indent="-285750" lvl="3"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D-1. Programmatic value of the proposed science investigation.</a:t>
            </a:r>
            <a:endParaRPr/>
          </a:p>
          <a:p>
            <a:pPr indent="-285750" lvl="3"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D-2. Programmatic value of the proposed technical implementation.</a:t>
            </a:r>
            <a:endParaRPr/>
          </a:p>
        </p:txBody>
      </p:sp>
      <p:cxnSp>
        <p:nvCxnSpPr>
          <p:cNvPr id="795" name="Google Shape;795;p24"/>
          <p:cNvCxnSpPr/>
          <p:nvPr/>
        </p:nvCxnSpPr>
        <p:spPr>
          <a:xfrm flipH="1" rot="10800000">
            <a:off x="6448425" y="2257425"/>
            <a:ext cx="990600" cy="66675"/>
          </a:xfrm>
          <a:prstGeom prst="straightConnector1">
            <a:avLst/>
          </a:prstGeom>
          <a:noFill/>
          <a:ln cap="flat" cmpd="sng" w="19050">
            <a:solidFill>
              <a:srgbClr val="FF0000"/>
            </a:solidFill>
            <a:prstDash val="solid"/>
            <a:miter lim="800000"/>
            <a:headEnd len="sm" w="sm" type="none"/>
            <a:tailEnd len="med" w="med" type="triangle"/>
          </a:ln>
        </p:spPr>
      </p:cxnSp>
      <p:cxnSp>
        <p:nvCxnSpPr>
          <p:cNvPr id="796" name="Google Shape;796;p24"/>
          <p:cNvCxnSpPr/>
          <p:nvPr/>
        </p:nvCxnSpPr>
        <p:spPr>
          <a:xfrm>
            <a:off x="6448425" y="2324100"/>
            <a:ext cx="990600" cy="409575"/>
          </a:xfrm>
          <a:prstGeom prst="straightConnector1">
            <a:avLst/>
          </a:prstGeom>
          <a:noFill/>
          <a:ln cap="flat" cmpd="sng" w="19050">
            <a:solidFill>
              <a:srgbClr val="FF0000"/>
            </a:solidFill>
            <a:prstDash val="solid"/>
            <a:miter lim="800000"/>
            <a:headEnd len="sm" w="sm" type="none"/>
            <a:tailEnd len="med" w="med" type="triangle"/>
          </a:ln>
        </p:spPr>
      </p:cxnSp>
      <p:cxnSp>
        <p:nvCxnSpPr>
          <p:cNvPr id="797" name="Google Shape;797;p24"/>
          <p:cNvCxnSpPr/>
          <p:nvPr/>
        </p:nvCxnSpPr>
        <p:spPr>
          <a:xfrm>
            <a:off x="2390775" y="3028950"/>
            <a:ext cx="4591200" cy="1781100"/>
          </a:xfrm>
          <a:prstGeom prst="bentConnector3">
            <a:avLst>
              <a:gd fmla="val -10166" name="adj1"/>
            </a:avLst>
          </a:prstGeom>
          <a:noFill/>
          <a:ln cap="flat" cmpd="sng" w="19050">
            <a:solidFill>
              <a:srgbClr val="FF0000"/>
            </a:solidFill>
            <a:prstDash val="solid"/>
            <a:miter lim="800000"/>
            <a:headEnd len="sm" w="sm" type="none"/>
            <a:tailEnd len="med" w="med" type="triangle"/>
          </a:ln>
        </p:spPr>
      </p:cxnSp>
      <p:sp>
        <p:nvSpPr>
          <p:cNvPr id="798" name="Google Shape;798;p24"/>
          <p:cNvSpPr txBox="1"/>
          <p:nvPr/>
        </p:nvSpPr>
        <p:spPr>
          <a:xfrm>
            <a:off x="2907030" y="5776008"/>
            <a:ext cx="3810000" cy="646331"/>
          </a:xfrm>
          <a:prstGeom prst="rect">
            <a:avLst/>
          </a:prstGeom>
          <a:noFill/>
          <a:ln cap="flat" cmpd="sng" w="1905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Note:</a:t>
            </a:r>
            <a:r>
              <a:rPr lang="en-US" sz="1800">
                <a:solidFill>
                  <a:schemeClr val="dk1"/>
                </a:solidFill>
                <a:latin typeface="Calibri"/>
                <a:ea typeface="Calibri"/>
                <a:cs typeface="Calibri"/>
                <a:sym typeface="Calibri"/>
              </a:rPr>
              <a:t> Recent AOs have tailored A-3 and B-1 (next slide) in different ways.</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25"/>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Evaluation Factors [Form B]</a:t>
            </a:r>
            <a:endParaRPr sz="3600"/>
          </a:p>
        </p:txBody>
      </p:sp>
      <p:sp>
        <p:nvSpPr>
          <p:cNvPr id="805" name="Google Shape;805;p25"/>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06" name="Google Shape;806;p25"/>
          <p:cNvSpPr txBox="1"/>
          <p:nvPr/>
        </p:nvSpPr>
        <p:spPr>
          <a:xfrm>
            <a:off x="1737360" y="1325880"/>
            <a:ext cx="9959340" cy="53553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Times New Roman"/>
                <a:ea typeface="Times New Roman"/>
                <a:cs typeface="Times New Roman"/>
                <a:sym typeface="Times New Roman"/>
              </a:rPr>
              <a:t>Standard AO Template</a:t>
            </a:r>
            <a:endParaRPr/>
          </a:p>
          <a:p>
            <a:pPr indent="-285750" lvl="1"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Form B</a:t>
            </a:r>
            <a:endParaRPr/>
          </a:p>
          <a:p>
            <a:pPr indent="-285750" lvl="2"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B-1. Merit of the instruments and mission design for addressing the science goals and objectives.</a:t>
            </a:r>
            <a:endParaRPr/>
          </a:p>
          <a:p>
            <a:pPr indent="-285750" lvl="2"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B-2. Probability of technical success.</a:t>
            </a:r>
            <a:endParaRPr/>
          </a:p>
          <a:p>
            <a:pPr indent="-285750" lvl="2"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B-3.</a:t>
            </a:r>
            <a:r>
              <a:rPr b="1" i="0" lang="en-US" sz="1800" u="none" cap="none" strike="noStrike">
                <a:solidFill>
                  <a:schemeClr val="dk1"/>
                </a:solidFill>
                <a:latin typeface="Times New Roman"/>
                <a:ea typeface="Times New Roman"/>
                <a:cs typeface="Times New Roman"/>
                <a:sym typeface="Times New Roman"/>
              </a:rPr>
              <a:t> </a:t>
            </a:r>
            <a:r>
              <a:rPr b="0" i="0" lang="en-US" sz="1800" u="none" cap="none" strike="noStrike">
                <a:solidFill>
                  <a:schemeClr val="dk1"/>
                </a:solidFill>
                <a:latin typeface="Times New Roman"/>
                <a:ea typeface="Times New Roman"/>
                <a:cs typeface="Times New Roman"/>
                <a:sym typeface="Times New Roman"/>
              </a:rPr>
              <a:t>Merit of the data analysis, data availability, and data archiving plan.</a:t>
            </a:r>
            <a:endParaRPr/>
          </a:p>
          <a:p>
            <a:pPr indent="-285750" lvl="2"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B-4. Science resiliency. </a:t>
            </a:r>
            <a:endParaRPr/>
          </a:p>
          <a:p>
            <a:pPr indent="-285750" lvl="2"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B-5. Probability of science team</a:t>
            </a:r>
            <a:br>
              <a:rPr b="0" i="0" lang="en-US" sz="1800" u="none" cap="none" strike="noStrike">
                <a:solidFill>
                  <a:schemeClr val="dk1"/>
                </a:solidFill>
                <a:latin typeface="Times New Roman"/>
                <a:ea typeface="Times New Roman"/>
                <a:cs typeface="Times New Roman"/>
                <a:sym typeface="Times New Roman"/>
              </a:rPr>
            </a:br>
            <a:r>
              <a:rPr b="0" i="0" lang="en-US" sz="1800" u="none" cap="none" strike="noStrike">
                <a:solidFill>
                  <a:schemeClr val="dk1"/>
                </a:solidFill>
                <a:latin typeface="Times New Roman"/>
                <a:ea typeface="Times New Roman"/>
                <a:cs typeface="Times New Roman"/>
                <a:sym typeface="Times New Roman"/>
              </a:rPr>
              <a:t>success</a:t>
            </a:r>
            <a:endParaRPr/>
          </a:p>
          <a:p>
            <a:pPr indent="-285750" lvl="2"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B-6. Merit of the Diversity and</a:t>
            </a:r>
            <a:br>
              <a:rPr b="0" i="0" lang="en-US" sz="1800" u="none" cap="none" strike="noStrike">
                <a:solidFill>
                  <a:schemeClr val="dk1"/>
                </a:solidFill>
                <a:latin typeface="Times New Roman"/>
                <a:ea typeface="Times New Roman"/>
                <a:cs typeface="Times New Roman"/>
                <a:sym typeface="Times New Roman"/>
              </a:rPr>
            </a:br>
            <a:r>
              <a:rPr b="0" i="0" lang="en-US" sz="1800" u="none" cap="none" strike="noStrike">
                <a:solidFill>
                  <a:schemeClr val="dk1"/>
                </a:solidFill>
                <a:latin typeface="Times New Roman"/>
                <a:ea typeface="Times New Roman"/>
                <a:cs typeface="Times New Roman"/>
                <a:sym typeface="Times New Roman"/>
              </a:rPr>
              <a:t>Inclusion Plan.</a:t>
            </a:r>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171450" marR="0" rtl="0" algn="l">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1" marL="0" marR="0" rtl="0" algn="l">
              <a:spcBef>
                <a:spcPts val="0"/>
              </a:spcBef>
              <a:spcAft>
                <a:spcPts val="0"/>
              </a:spcAft>
              <a:buNone/>
            </a:pPr>
            <a:r>
              <a:rPr b="0" i="1" lang="en-US" sz="1800" u="none" cap="none" strike="noStrike">
                <a:solidFill>
                  <a:schemeClr val="dk1"/>
                </a:solidFill>
                <a:latin typeface="Times New Roman"/>
                <a:ea typeface="Times New Roman"/>
                <a:cs typeface="Times New Roman"/>
                <a:sym typeface="Times New Roman"/>
              </a:rPr>
              <a:t>DYNAMIC AO</a:t>
            </a:r>
            <a:endParaRPr/>
          </a:p>
          <a:p>
            <a:pPr indent="-285750" lvl="2" marL="45720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Times New Roman"/>
                <a:ea typeface="Times New Roman"/>
                <a:cs typeface="Times New Roman"/>
                <a:sym typeface="Times New Roman"/>
              </a:rPr>
              <a:t>Form B</a:t>
            </a:r>
            <a:endParaRPr/>
          </a:p>
          <a:p>
            <a:pPr indent="-285750" lvl="3"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B-1. Merit of the proposed mission design and measurement techniques for providing the anticipated data sets.</a:t>
            </a:r>
            <a:endParaRPr/>
          </a:p>
          <a:p>
            <a:pPr indent="-285750" lvl="3"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B-2. Merit of the proposed instruments for providing the anticipated observations.</a:t>
            </a:r>
            <a:endParaRPr/>
          </a:p>
          <a:p>
            <a:pPr indent="-285750" lvl="3"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B-3. Merit of the data analysis, data publication, and data and software management plans.</a:t>
            </a:r>
            <a:endParaRPr/>
          </a:p>
          <a:p>
            <a:pPr indent="-285750" lvl="3"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B-4. Merit of the investigation design for science resiliency.</a:t>
            </a:r>
            <a:endParaRPr/>
          </a:p>
          <a:p>
            <a:pPr indent="-285750" lvl="3"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B-5. Merit of science team management and structure.</a:t>
            </a:r>
            <a:endParaRPr/>
          </a:p>
          <a:p>
            <a:pPr indent="-285750" lvl="3" marL="91440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B-6. Merit of the Diversity and Inclusion Plan.</a:t>
            </a:r>
            <a:endParaRPr/>
          </a:p>
        </p:txBody>
      </p:sp>
      <p:sp>
        <p:nvSpPr>
          <p:cNvPr id="807" name="Google Shape;807;p25"/>
          <p:cNvSpPr txBox="1"/>
          <p:nvPr/>
        </p:nvSpPr>
        <p:spPr>
          <a:xfrm>
            <a:off x="2907030" y="5776008"/>
            <a:ext cx="3810000" cy="646331"/>
          </a:xfrm>
          <a:prstGeom prst="rect">
            <a:avLst/>
          </a:prstGeom>
          <a:noFill/>
          <a:ln cap="flat" cmpd="sng" w="1905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Note:</a:t>
            </a:r>
            <a:r>
              <a:rPr lang="en-US" sz="1800">
                <a:solidFill>
                  <a:schemeClr val="dk1"/>
                </a:solidFill>
                <a:latin typeface="Calibri"/>
                <a:ea typeface="Calibri"/>
                <a:cs typeface="Calibri"/>
                <a:sym typeface="Calibri"/>
              </a:rPr>
              <a:t> CSR G&amp;R adds a Factor assessing Level 1 and Level 2 Requirements.</a:t>
            </a:r>
            <a:endParaRPr/>
          </a:p>
        </p:txBody>
      </p:sp>
      <p:cxnSp>
        <p:nvCxnSpPr>
          <p:cNvPr id="808" name="Google Shape;808;p25"/>
          <p:cNvCxnSpPr/>
          <p:nvPr/>
        </p:nvCxnSpPr>
        <p:spPr>
          <a:xfrm>
            <a:off x="6010275" y="2352675"/>
            <a:ext cx="1504950" cy="0"/>
          </a:xfrm>
          <a:prstGeom prst="straightConnector1">
            <a:avLst/>
          </a:prstGeom>
          <a:noFill/>
          <a:ln cap="flat" cmpd="sng" w="19050">
            <a:solidFill>
              <a:srgbClr val="FF0000"/>
            </a:solidFill>
            <a:prstDash val="solid"/>
            <a:miter lim="800000"/>
            <a:headEnd len="sm" w="sm" type="none"/>
            <a:tailEnd len="med" w="med" type="triangle"/>
          </a:ln>
        </p:spPr>
      </p:cxnSp>
      <p:cxnSp>
        <p:nvCxnSpPr>
          <p:cNvPr id="809" name="Google Shape;809;p25"/>
          <p:cNvCxnSpPr/>
          <p:nvPr/>
        </p:nvCxnSpPr>
        <p:spPr>
          <a:xfrm>
            <a:off x="6010275" y="2352675"/>
            <a:ext cx="1504950" cy="628650"/>
          </a:xfrm>
          <a:prstGeom prst="straightConnector1">
            <a:avLst/>
          </a:prstGeom>
          <a:noFill/>
          <a:ln cap="flat" cmpd="sng" w="19050">
            <a:solidFill>
              <a:srgbClr val="FF0000"/>
            </a:solidFill>
            <a:prstDash val="solid"/>
            <a:miter lim="800000"/>
            <a:headEnd len="sm" w="sm" type="none"/>
            <a:tailEnd len="med" w="med" type="triangle"/>
          </a:ln>
        </p:spPr>
      </p:cxnSp>
      <p:cxnSp>
        <p:nvCxnSpPr>
          <p:cNvPr id="810" name="Google Shape;810;p25"/>
          <p:cNvCxnSpPr/>
          <p:nvPr/>
        </p:nvCxnSpPr>
        <p:spPr>
          <a:xfrm>
            <a:off x="6162675" y="2886075"/>
            <a:ext cx="1352550" cy="180975"/>
          </a:xfrm>
          <a:prstGeom prst="straightConnector1">
            <a:avLst/>
          </a:prstGeom>
          <a:noFill/>
          <a:ln cap="flat" cmpd="sng" w="19050">
            <a:solidFill>
              <a:srgbClr val="FF0000"/>
            </a:solidFill>
            <a:prstDash val="solid"/>
            <a:miter lim="800000"/>
            <a:headEnd len="sm" w="sm" type="none"/>
            <a:tailEnd len="med" w="med" type="triangle"/>
          </a:ln>
        </p:spPr>
      </p:cxnSp>
    </p:spTree>
  </p:cSld>
  <p:clrMapOvr>
    <a:masterClrMapping/>
  </p:clrMapOvr>
  <mc:AlternateContent>
    <mc:Choice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26"/>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Evaluation Findings</a:t>
            </a:r>
            <a:endParaRPr sz="3600"/>
          </a:p>
        </p:txBody>
      </p:sp>
      <p:sp>
        <p:nvSpPr>
          <p:cNvPr id="817" name="Google Shape;817;p26"/>
          <p:cNvSpPr txBox="1"/>
          <p:nvPr>
            <p:ph idx="1" type="body"/>
          </p:nvPr>
        </p:nvSpPr>
        <p:spPr>
          <a:xfrm>
            <a:off x="1737359" y="1325880"/>
            <a:ext cx="9875520" cy="4185761"/>
          </a:xfrm>
          <a:prstGeom prst="rect">
            <a:avLst/>
          </a:prstGeom>
          <a:noFill/>
          <a:ln>
            <a:noFill/>
          </a:ln>
        </p:spPr>
        <p:txBody>
          <a:bodyPr anchorCtr="0" anchor="t" bIns="45700" lIns="91425" spcFirstLastPara="1" rIns="91425" wrap="square" tIns="45700">
            <a:spAutoFit/>
          </a:bodyPr>
          <a:lstStyle/>
          <a:p>
            <a:pPr indent="-1828800" lvl="0" marL="1828800" rtl="0" algn="l">
              <a:lnSpc>
                <a:spcPct val="100000"/>
              </a:lnSpc>
              <a:spcBef>
                <a:spcPts val="0"/>
              </a:spcBef>
              <a:spcAft>
                <a:spcPts val="0"/>
              </a:spcAft>
              <a:buClr>
                <a:schemeClr val="dk1"/>
              </a:buClr>
              <a:buSzPts val="1800"/>
              <a:buNone/>
            </a:pPr>
            <a:r>
              <a:rPr i="1" lang="en-US"/>
              <a:t>Major Strength 	</a:t>
            </a:r>
            <a:r>
              <a:rPr lang="en-US"/>
              <a:t>A facet of the implementation response that is judged to be of superior merit and can </a:t>
            </a:r>
            <a:r>
              <a:rPr b="1" lang="en-US"/>
              <a:t>substantially</a:t>
            </a:r>
            <a:r>
              <a:rPr lang="en-US"/>
              <a:t> </a:t>
            </a:r>
            <a:r>
              <a:rPr b="1" lang="en-US"/>
              <a:t>contribute</a:t>
            </a:r>
            <a:r>
              <a:rPr lang="en-US"/>
              <a:t> to the ability of the project to meet its scientific objectives.</a:t>
            </a:r>
            <a:endParaRPr/>
          </a:p>
          <a:p>
            <a:pPr indent="-1828800" lvl="0" marL="1828800" rtl="0" algn="l">
              <a:lnSpc>
                <a:spcPct val="100000"/>
              </a:lnSpc>
              <a:spcBef>
                <a:spcPts val="1000"/>
              </a:spcBef>
              <a:spcAft>
                <a:spcPts val="0"/>
              </a:spcAft>
              <a:buClr>
                <a:schemeClr val="dk1"/>
              </a:buClr>
              <a:buSzPts val="1800"/>
              <a:buNone/>
            </a:pPr>
            <a:r>
              <a:t/>
            </a:r>
            <a:endParaRPr/>
          </a:p>
          <a:p>
            <a:pPr indent="-1828800" lvl="0" marL="1828800" rtl="0" algn="l">
              <a:lnSpc>
                <a:spcPct val="100000"/>
              </a:lnSpc>
              <a:spcBef>
                <a:spcPts val="1000"/>
              </a:spcBef>
              <a:spcAft>
                <a:spcPts val="0"/>
              </a:spcAft>
              <a:buClr>
                <a:schemeClr val="dk1"/>
              </a:buClr>
              <a:buSzPts val="1800"/>
              <a:buNone/>
            </a:pPr>
            <a:r>
              <a:rPr i="1" lang="en-US"/>
              <a:t>Major Weakness 	</a:t>
            </a:r>
            <a:r>
              <a:rPr lang="en-US"/>
              <a:t>A deficiency or set of deficiencies taken together that are judged to </a:t>
            </a:r>
            <a:r>
              <a:rPr b="1" lang="en-US"/>
              <a:t>substantially</a:t>
            </a:r>
            <a:r>
              <a:rPr lang="en-US"/>
              <a:t> </a:t>
            </a:r>
            <a:r>
              <a:rPr b="1" lang="en-US"/>
              <a:t>weaken</a:t>
            </a:r>
            <a:r>
              <a:rPr lang="en-US"/>
              <a:t> the project’s ability to meet its scientific objectives.</a:t>
            </a:r>
            <a:endParaRPr/>
          </a:p>
          <a:p>
            <a:pPr indent="-1828800" lvl="0" marL="1828800" rtl="0" algn="l">
              <a:lnSpc>
                <a:spcPct val="100000"/>
              </a:lnSpc>
              <a:spcBef>
                <a:spcPts val="1000"/>
              </a:spcBef>
              <a:spcAft>
                <a:spcPts val="0"/>
              </a:spcAft>
              <a:buClr>
                <a:schemeClr val="dk1"/>
              </a:buClr>
              <a:buSzPts val="1800"/>
              <a:buNone/>
            </a:pPr>
            <a:r>
              <a:t/>
            </a:r>
            <a:endParaRPr/>
          </a:p>
          <a:p>
            <a:pPr indent="-1828800" lvl="0" marL="1828800" rtl="0" algn="l">
              <a:lnSpc>
                <a:spcPct val="100000"/>
              </a:lnSpc>
              <a:spcBef>
                <a:spcPts val="1000"/>
              </a:spcBef>
              <a:spcAft>
                <a:spcPts val="0"/>
              </a:spcAft>
              <a:buClr>
                <a:schemeClr val="dk1"/>
              </a:buClr>
              <a:buSzPts val="1800"/>
              <a:buNone/>
            </a:pPr>
            <a:r>
              <a:rPr i="1" lang="en-US"/>
              <a:t>Minor Strength 	</a:t>
            </a:r>
            <a:r>
              <a:rPr lang="en-US"/>
              <a:t>A strength that is worthy of note and can be brought to the attention of Proposers during debriefings, but is </a:t>
            </a:r>
            <a:r>
              <a:rPr b="1" lang="en-US"/>
              <a:t>not a discriminator </a:t>
            </a:r>
            <a:r>
              <a:rPr lang="en-US"/>
              <a:t>in the assessment of merit.</a:t>
            </a:r>
            <a:endParaRPr/>
          </a:p>
          <a:p>
            <a:pPr indent="-1828800" lvl="0" marL="1828800" rtl="0" algn="l">
              <a:lnSpc>
                <a:spcPct val="100000"/>
              </a:lnSpc>
              <a:spcBef>
                <a:spcPts val="1000"/>
              </a:spcBef>
              <a:spcAft>
                <a:spcPts val="0"/>
              </a:spcAft>
              <a:buClr>
                <a:schemeClr val="dk1"/>
              </a:buClr>
              <a:buSzPts val="1800"/>
              <a:buNone/>
            </a:pPr>
            <a:r>
              <a:t/>
            </a:r>
            <a:endParaRPr/>
          </a:p>
          <a:p>
            <a:pPr indent="-1828800" lvl="0" marL="1828800" rtl="0" algn="l">
              <a:lnSpc>
                <a:spcPct val="100000"/>
              </a:lnSpc>
              <a:spcBef>
                <a:spcPts val="1000"/>
              </a:spcBef>
              <a:spcAft>
                <a:spcPts val="0"/>
              </a:spcAft>
              <a:buClr>
                <a:schemeClr val="dk1"/>
              </a:buClr>
              <a:buSzPts val="1800"/>
              <a:buNone/>
            </a:pPr>
            <a:r>
              <a:rPr i="1" lang="en-US"/>
              <a:t>Minor Weakness 	</a:t>
            </a:r>
            <a:r>
              <a:rPr lang="en-US"/>
              <a:t>A weakness that is sufficiently worrisome to note and can be brought to the attention of Proposers during debriefings, but is </a:t>
            </a:r>
            <a:r>
              <a:rPr b="1" lang="en-US"/>
              <a:t>not a discriminator </a:t>
            </a:r>
            <a:r>
              <a:rPr lang="en-US"/>
              <a:t>in the assessment of merit.</a:t>
            </a:r>
            <a:endParaRPr/>
          </a:p>
        </p:txBody>
      </p:sp>
      <p:sp>
        <p:nvSpPr>
          <p:cNvPr id="818" name="Google Shape;818;p26"/>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27"/>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Evaluation Ratings</a:t>
            </a:r>
            <a:endParaRPr sz="3600"/>
          </a:p>
        </p:txBody>
      </p:sp>
      <p:sp>
        <p:nvSpPr>
          <p:cNvPr id="825" name="Google Shape;825;p27"/>
          <p:cNvSpPr txBox="1"/>
          <p:nvPr>
            <p:ph idx="1" type="body"/>
          </p:nvPr>
        </p:nvSpPr>
        <p:spPr>
          <a:xfrm>
            <a:off x="1737359" y="1325880"/>
            <a:ext cx="9875520" cy="5550237"/>
          </a:xfrm>
          <a:prstGeom prst="rect">
            <a:avLst/>
          </a:prstGeom>
          <a:noFill/>
          <a:ln>
            <a:noFill/>
          </a:ln>
        </p:spPr>
        <p:txBody>
          <a:bodyPr anchorCtr="0" anchor="t" bIns="45700" lIns="91425" spcFirstLastPara="1" rIns="91425" wrap="square" tIns="45700">
            <a:spAutoFit/>
          </a:bodyPr>
          <a:lstStyle/>
          <a:p>
            <a:pPr indent="-1828800" lvl="0" marL="1828800" rtl="0" algn="l">
              <a:lnSpc>
                <a:spcPct val="100000"/>
              </a:lnSpc>
              <a:spcBef>
                <a:spcPts val="0"/>
              </a:spcBef>
              <a:spcAft>
                <a:spcPts val="0"/>
              </a:spcAft>
              <a:buClr>
                <a:schemeClr val="dk1"/>
              </a:buClr>
              <a:buSzPts val="1800"/>
              <a:buNone/>
            </a:pPr>
            <a:r>
              <a:rPr i="1" lang="en-US"/>
              <a:t>Excellent 	</a:t>
            </a:r>
            <a:r>
              <a:rPr lang="en-US"/>
              <a:t>A comprehensive, thorough, and compelling proposal of exceptional merit that fully responds to the objectives of the AO as documented by </a:t>
            </a:r>
            <a:r>
              <a:rPr b="1" lang="en-US"/>
              <a:t>numerous and/or significant strengths</a:t>
            </a:r>
            <a:r>
              <a:rPr lang="en-US"/>
              <a:t> and having </a:t>
            </a:r>
            <a:r>
              <a:rPr b="1" lang="en-US"/>
              <a:t>no major weaknesses</a:t>
            </a:r>
            <a:r>
              <a:rPr lang="en-US"/>
              <a:t>. </a:t>
            </a:r>
            <a:endParaRPr/>
          </a:p>
          <a:p>
            <a:pPr indent="-1714500" lvl="0" marL="1828800" rtl="0" algn="l">
              <a:lnSpc>
                <a:spcPct val="100000"/>
              </a:lnSpc>
              <a:spcBef>
                <a:spcPts val="1000"/>
              </a:spcBef>
              <a:spcAft>
                <a:spcPts val="0"/>
              </a:spcAft>
              <a:buClr>
                <a:schemeClr val="dk1"/>
              </a:buClr>
              <a:buSzPts val="1800"/>
              <a:buNone/>
            </a:pPr>
            <a:r>
              <a:t/>
            </a:r>
            <a:endParaRPr/>
          </a:p>
          <a:p>
            <a:pPr indent="-1828800" lvl="0" marL="1828800" rtl="0" algn="l">
              <a:lnSpc>
                <a:spcPct val="100000"/>
              </a:lnSpc>
              <a:spcBef>
                <a:spcPts val="1000"/>
              </a:spcBef>
              <a:spcAft>
                <a:spcPts val="0"/>
              </a:spcAft>
              <a:buClr>
                <a:schemeClr val="dk1"/>
              </a:buClr>
              <a:buSzPts val="1800"/>
              <a:buNone/>
            </a:pPr>
            <a:r>
              <a:rPr i="1" lang="en-US"/>
              <a:t>Very Good 	</a:t>
            </a:r>
            <a:r>
              <a:rPr lang="en-US"/>
              <a:t>A fully competent proposal of very high merit that fully responds to the objectives of the AO, whose </a:t>
            </a:r>
            <a:r>
              <a:rPr b="1" lang="en-US"/>
              <a:t>strengths fully outbalance any weaknesses</a:t>
            </a:r>
            <a:r>
              <a:rPr lang="en-US"/>
              <a:t>. </a:t>
            </a:r>
            <a:endParaRPr/>
          </a:p>
          <a:p>
            <a:pPr indent="-1714500" lvl="0" marL="1828800" rtl="0" algn="l">
              <a:lnSpc>
                <a:spcPct val="100000"/>
              </a:lnSpc>
              <a:spcBef>
                <a:spcPts val="1000"/>
              </a:spcBef>
              <a:spcAft>
                <a:spcPts val="0"/>
              </a:spcAft>
              <a:buClr>
                <a:schemeClr val="dk1"/>
              </a:buClr>
              <a:buSzPts val="1800"/>
              <a:buNone/>
            </a:pPr>
            <a:r>
              <a:t/>
            </a:r>
            <a:endParaRPr/>
          </a:p>
          <a:p>
            <a:pPr indent="-1828800" lvl="0" marL="1828800" rtl="0" algn="l">
              <a:lnSpc>
                <a:spcPct val="100000"/>
              </a:lnSpc>
              <a:spcBef>
                <a:spcPts val="1000"/>
              </a:spcBef>
              <a:spcAft>
                <a:spcPts val="0"/>
              </a:spcAft>
              <a:buClr>
                <a:schemeClr val="dk1"/>
              </a:buClr>
              <a:buSzPts val="1800"/>
              <a:buNone/>
            </a:pPr>
            <a:r>
              <a:rPr i="1" lang="en-US"/>
              <a:t>Good 	</a:t>
            </a:r>
            <a:r>
              <a:rPr lang="en-US"/>
              <a:t>A competent proposal that represents a credible response to the AO, having neither significant strengths nor weakness and/or whose strengths and weaknesses essentially balance</a:t>
            </a:r>
            <a:endParaRPr/>
          </a:p>
          <a:p>
            <a:pPr indent="-1714500" lvl="0" marL="1828800" rtl="0" algn="l">
              <a:lnSpc>
                <a:spcPct val="100000"/>
              </a:lnSpc>
              <a:spcBef>
                <a:spcPts val="1000"/>
              </a:spcBef>
              <a:spcAft>
                <a:spcPts val="0"/>
              </a:spcAft>
              <a:buClr>
                <a:schemeClr val="dk1"/>
              </a:buClr>
              <a:buSzPts val="1800"/>
              <a:buNone/>
            </a:pPr>
            <a:r>
              <a:t/>
            </a:r>
            <a:endParaRPr/>
          </a:p>
          <a:p>
            <a:pPr indent="-1828800" lvl="0" marL="1828800" rtl="0" algn="l">
              <a:lnSpc>
                <a:spcPct val="100000"/>
              </a:lnSpc>
              <a:spcBef>
                <a:spcPts val="1000"/>
              </a:spcBef>
              <a:spcAft>
                <a:spcPts val="0"/>
              </a:spcAft>
              <a:buClr>
                <a:schemeClr val="dk1"/>
              </a:buClr>
              <a:buSzPts val="1800"/>
              <a:buNone/>
            </a:pPr>
            <a:r>
              <a:rPr i="1" lang="en-US"/>
              <a:t>Fair 	</a:t>
            </a:r>
            <a:r>
              <a:rPr lang="en-US"/>
              <a:t>A proposal that provides a nominal response to the AO, but whose </a:t>
            </a:r>
            <a:r>
              <a:rPr b="1" lang="en-US"/>
              <a:t>weaknesses outweigh any perceived strengths</a:t>
            </a:r>
            <a:r>
              <a:rPr lang="en-US"/>
              <a:t>. </a:t>
            </a:r>
            <a:endParaRPr/>
          </a:p>
          <a:p>
            <a:pPr indent="-1714500" lvl="0" marL="1828800" rtl="0" algn="l">
              <a:lnSpc>
                <a:spcPct val="100000"/>
              </a:lnSpc>
              <a:spcBef>
                <a:spcPts val="1000"/>
              </a:spcBef>
              <a:spcAft>
                <a:spcPts val="0"/>
              </a:spcAft>
              <a:buClr>
                <a:schemeClr val="dk1"/>
              </a:buClr>
              <a:buSzPts val="1800"/>
              <a:buNone/>
            </a:pPr>
            <a:r>
              <a:t/>
            </a:r>
            <a:endParaRPr/>
          </a:p>
          <a:p>
            <a:pPr indent="-1828800" lvl="0" marL="1828800" rtl="0" algn="l">
              <a:lnSpc>
                <a:spcPct val="100000"/>
              </a:lnSpc>
              <a:spcBef>
                <a:spcPts val="1000"/>
              </a:spcBef>
              <a:spcAft>
                <a:spcPts val="0"/>
              </a:spcAft>
              <a:buClr>
                <a:schemeClr val="dk1"/>
              </a:buClr>
              <a:buSzPts val="1800"/>
              <a:buNone/>
            </a:pPr>
            <a:r>
              <a:rPr i="1" lang="en-US"/>
              <a:t>Poor 	</a:t>
            </a:r>
            <a:r>
              <a:rPr lang="en-US"/>
              <a:t>A </a:t>
            </a:r>
            <a:r>
              <a:rPr b="1" lang="en-US"/>
              <a:t>seriously flawed proposal </a:t>
            </a:r>
            <a:r>
              <a:rPr lang="en-US"/>
              <a:t>having one or more major weaknesses (e.g., an inadequate or flawed plan of research or lack of focus on the objectives of the AO).</a:t>
            </a:r>
            <a:endParaRPr/>
          </a:p>
        </p:txBody>
      </p:sp>
      <p:sp>
        <p:nvSpPr>
          <p:cNvPr id="826" name="Google Shape;826;p27"/>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27" name="Google Shape;827;p27"/>
          <p:cNvSpPr txBox="1"/>
          <p:nvPr/>
        </p:nvSpPr>
        <p:spPr>
          <a:xfrm>
            <a:off x="93481" y="5310136"/>
            <a:ext cx="1533525" cy="1477328"/>
          </a:xfrm>
          <a:prstGeom prst="rect">
            <a:avLst/>
          </a:prstGeom>
          <a:solidFill>
            <a:schemeClr val="lt1">
              <a:alpha val="74901"/>
            </a:schemeClr>
          </a:solid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Note: </a:t>
            </a:r>
            <a:r>
              <a:rPr lang="en-US" sz="1800">
                <a:solidFill>
                  <a:schemeClr val="dk1"/>
                </a:solidFill>
                <a:latin typeface="Calibri"/>
                <a:ea typeface="Calibri"/>
                <a:cs typeface="Calibri"/>
                <a:sym typeface="Calibri"/>
              </a:rPr>
              <a:t>Only Major findings contribute to the Step-1 ratings</a:t>
            </a:r>
            <a:r>
              <a:rPr i="1" lang="en-US" sz="1800">
                <a:solidFill>
                  <a:schemeClr val="dk1"/>
                </a:solidFill>
                <a:latin typeface="Calibri"/>
                <a:ea typeface="Calibri"/>
                <a:cs typeface="Calibri"/>
                <a:sym typeface="Calibri"/>
              </a:rPr>
              <a:t>.</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28"/>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Reviewers</a:t>
            </a:r>
            <a:endParaRPr sz="3600"/>
          </a:p>
        </p:txBody>
      </p:sp>
      <p:sp>
        <p:nvSpPr>
          <p:cNvPr id="834" name="Google Shape;834;p28"/>
          <p:cNvSpPr txBox="1"/>
          <p:nvPr>
            <p:ph idx="1" type="body"/>
          </p:nvPr>
        </p:nvSpPr>
        <p:spPr>
          <a:xfrm>
            <a:off x="1737359" y="1325880"/>
            <a:ext cx="9875520" cy="4403770"/>
          </a:xfrm>
          <a:prstGeom prst="rect">
            <a:avLst/>
          </a:prstGeom>
          <a:noFill/>
          <a:ln>
            <a:noFill/>
          </a:ln>
        </p:spPr>
        <p:txBody>
          <a:bodyPr anchorCtr="0" anchor="t" bIns="45700" lIns="91425" spcFirstLastPara="1" rIns="91425" wrap="square" tIns="45700">
            <a:spAutoFit/>
          </a:bodyPr>
          <a:lstStyle/>
          <a:p>
            <a:pPr indent="-285750" lvl="0" marL="285750" rtl="0" algn="l">
              <a:lnSpc>
                <a:spcPct val="100000"/>
              </a:lnSpc>
              <a:spcBef>
                <a:spcPts val="0"/>
              </a:spcBef>
              <a:spcAft>
                <a:spcPts val="0"/>
              </a:spcAft>
              <a:buClr>
                <a:schemeClr val="dk1"/>
              </a:buClr>
              <a:buSzPts val="2000"/>
              <a:buFont typeface="Arial"/>
              <a:buChar char="•"/>
            </a:pPr>
            <a:r>
              <a:rPr lang="en-US" sz="2000"/>
              <a:t>Program Scientist selects individuals to provide a robust review for each proposal</a:t>
            </a:r>
            <a:endParaRPr/>
          </a:p>
          <a:p>
            <a:pPr indent="-285750" lvl="1" marL="742950" rtl="0" algn="l">
              <a:lnSpc>
                <a:spcPct val="90000"/>
              </a:lnSpc>
              <a:spcBef>
                <a:spcPts val="500"/>
              </a:spcBef>
              <a:spcAft>
                <a:spcPts val="0"/>
              </a:spcAft>
              <a:buClr>
                <a:schemeClr val="dk1"/>
              </a:buClr>
              <a:buSzPts val="2000"/>
              <a:buChar char="o"/>
            </a:pPr>
            <a:r>
              <a:rPr lang="en-US" sz="2000"/>
              <a:t>Scientific topic, general and specific</a:t>
            </a:r>
            <a:endParaRPr/>
          </a:p>
          <a:p>
            <a:pPr indent="-285750" lvl="1" marL="742950" rtl="0" algn="l">
              <a:lnSpc>
                <a:spcPct val="90000"/>
              </a:lnSpc>
              <a:spcBef>
                <a:spcPts val="500"/>
              </a:spcBef>
              <a:spcAft>
                <a:spcPts val="0"/>
              </a:spcAft>
              <a:buClr>
                <a:schemeClr val="dk1"/>
              </a:buClr>
              <a:buSzPts val="2000"/>
              <a:buChar char="o"/>
            </a:pPr>
            <a:r>
              <a:rPr lang="en-US" sz="2000"/>
              <a:t>Technical aspects (e.g., instrumentation, measurement techniques)</a:t>
            </a:r>
            <a:endParaRPr/>
          </a:p>
          <a:p>
            <a:pPr indent="-158750" lvl="0" marL="285750" rtl="0" algn="l">
              <a:lnSpc>
                <a:spcPct val="100000"/>
              </a:lnSpc>
              <a:spcBef>
                <a:spcPts val="1000"/>
              </a:spcBef>
              <a:spcAft>
                <a:spcPts val="0"/>
              </a:spcAft>
              <a:buClr>
                <a:schemeClr val="dk1"/>
              </a:buClr>
              <a:buSzPts val="2000"/>
              <a:buFont typeface="Arial"/>
              <a:buNone/>
            </a:pPr>
            <a:r>
              <a:t/>
            </a:r>
            <a:endParaRPr sz="2000"/>
          </a:p>
          <a:p>
            <a:pPr indent="-285750" lvl="0" marL="285750" rtl="0" algn="l">
              <a:lnSpc>
                <a:spcPct val="100000"/>
              </a:lnSpc>
              <a:spcBef>
                <a:spcPts val="1000"/>
              </a:spcBef>
              <a:spcAft>
                <a:spcPts val="0"/>
              </a:spcAft>
              <a:buClr>
                <a:schemeClr val="dk1"/>
              </a:buClr>
              <a:buSzPts val="2000"/>
              <a:buFont typeface="Arial"/>
              <a:buChar char="•"/>
            </a:pPr>
            <a:r>
              <a:rPr lang="en-US" sz="2000"/>
              <a:t>Best practices are to have multiple reviewers for every needed expertise</a:t>
            </a:r>
            <a:endParaRPr/>
          </a:p>
          <a:p>
            <a:pPr indent="-285750" lvl="1" marL="742950" rtl="0" algn="l">
              <a:lnSpc>
                <a:spcPct val="90000"/>
              </a:lnSpc>
              <a:spcBef>
                <a:spcPts val="500"/>
              </a:spcBef>
              <a:spcAft>
                <a:spcPts val="0"/>
              </a:spcAft>
              <a:buClr>
                <a:schemeClr val="dk1"/>
              </a:buClr>
              <a:buSzPts val="2000"/>
              <a:buChar char="o"/>
            </a:pPr>
            <a:r>
              <a:rPr lang="en-US" sz="2000"/>
              <a:t>A “simple” proposal still has a significant number of reviewers!</a:t>
            </a:r>
            <a:endParaRPr/>
          </a:p>
          <a:p>
            <a:pPr indent="-285750" lvl="1" marL="742950" rtl="0" algn="l">
              <a:lnSpc>
                <a:spcPct val="90000"/>
              </a:lnSpc>
              <a:spcBef>
                <a:spcPts val="500"/>
              </a:spcBef>
              <a:spcAft>
                <a:spcPts val="0"/>
              </a:spcAft>
              <a:buClr>
                <a:schemeClr val="dk1"/>
              </a:buClr>
              <a:buSzPts val="2000"/>
              <a:buChar char="o"/>
            </a:pPr>
            <a:r>
              <a:rPr lang="en-US" sz="2000"/>
              <a:t>Each reviewer is usually welcome (and encouraged) to participate in discussions outside of their identified expertise “type”</a:t>
            </a:r>
            <a:endParaRPr/>
          </a:p>
          <a:p>
            <a:pPr indent="-158750" lvl="0" marL="285750" rtl="0" algn="l">
              <a:lnSpc>
                <a:spcPct val="100000"/>
              </a:lnSpc>
              <a:spcBef>
                <a:spcPts val="1000"/>
              </a:spcBef>
              <a:spcAft>
                <a:spcPts val="0"/>
              </a:spcAft>
              <a:buClr>
                <a:schemeClr val="dk1"/>
              </a:buClr>
              <a:buSzPts val="2000"/>
              <a:buFont typeface="Arial"/>
              <a:buNone/>
            </a:pPr>
            <a:r>
              <a:t/>
            </a:r>
            <a:endParaRPr sz="2000"/>
          </a:p>
          <a:p>
            <a:pPr indent="-285750" lvl="0" marL="285750" rtl="0" algn="l">
              <a:lnSpc>
                <a:spcPct val="100000"/>
              </a:lnSpc>
              <a:spcBef>
                <a:spcPts val="1000"/>
              </a:spcBef>
              <a:spcAft>
                <a:spcPts val="0"/>
              </a:spcAft>
              <a:buClr>
                <a:schemeClr val="dk1"/>
              </a:buClr>
              <a:buSzPts val="2000"/>
              <a:buFont typeface="Arial"/>
              <a:buChar char="•"/>
            </a:pPr>
            <a:r>
              <a:rPr lang="en-US" sz="2000"/>
              <a:t>These reviewers are experts, but not assume that they have identical expertise to you!</a:t>
            </a:r>
            <a:endParaRPr/>
          </a:p>
          <a:p>
            <a:pPr indent="-285750" lvl="1" marL="742950" rtl="0" algn="l">
              <a:lnSpc>
                <a:spcPct val="90000"/>
              </a:lnSpc>
              <a:spcBef>
                <a:spcPts val="500"/>
              </a:spcBef>
              <a:spcAft>
                <a:spcPts val="0"/>
              </a:spcAft>
              <a:buClr>
                <a:schemeClr val="dk1"/>
              </a:buClr>
              <a:buSzPts val="2000"/>
              <a:buChar char="o"/>
            </a:pPr>
            <a:r>
              <a:rPr i="1" lang="en-US" sz="2000"/>
              <a:t>Req. B-1:</a:t>
            </a:r>
            <a:r>
              <a:rPr lang="en-US" sz="2000"/>
              <a:t> […] [A proposal] shall contain all data and other information that will be necessary for scientific and technical evaluations…</a:t>
            </a:r>
            <a:endParaRPr/>
          </a:p>
        </p:txBody>
      </p:sp>
      <p:sp>
        <p:nvSpPr>
          <p:cNvPr id="835" name="Google Shape;835;p28"/>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29"/>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How Do Reviewers Evaluate?</a:t>
            </a:r>
            <a:endParaRPr sz="3600"/>
          </a:p>
        </p:txBody>
      </p:sp>
      <p:sp>
        <p:nvSpPr>
          <p:cNvPr id="842" name="Google Shape;842;p29"/>
          <p:cNvSpPr txBox="1"/>
          <p:nvPr>
            <p:ph idx="1" type="body"/>
          </p:nvPr>
        </p:nvSpPr>
        <p:spPr>
          <a:xfrm>
            <a:off x="1737359" y="1325880"/>
            <a:ext cx="9875520" cy="400110"/>
          </a:xfrm>
          <a:prstGeom prst="rect">
            <a:avLst/>
          </a:prstGeom>
          <a:noFill/>
          <a:ln>
            <a:noFill/>
          </a:ln>
        </p:spPr>
        <p:txBody>
          <a:bodyPr anchorCtr="0" anchor="t" bIns="45700" lIns="91425" spcFirstLastPara="1" rIns="91425" wrap="square" tIns="45700">
            <a:spAutoFit/>
          </a:bodyPr>
          <a:lstStyle/>
          <a:p>
            <a:pPr indent="0" lvl="0" marL="0" rtl="0" algn="ctr">
              <a:lnSpc>
                <a:spcPct val="100000"/>
              </a:lnSpc>
              <a:spcBef>
                <a:spcPts val="0"/>
              </a:spcBef>
              <a:spcAft>
                <a:spcPts val="0"/>
              </a:spcAft>
              <a:buClr>
                <a:schemeClr val="dk1"/>
              </a:buClr>
              <a:buSzPts val="2000"/>
              <a:buNone/>
            </a:pPr>
            <a:r>
              <a:rPr i="1" lang="en-US" sz="2000"/>
              <a:t>Reviewers evaluate the proposal that they read</a:t>
            </a:r>
            <a:endParaRPr/>
          </a:p>
        </p:txBody>
      </p:sp>
      <p:sp>
        <p:nvSpPr>
          <p:cNvPr id="843" name="Google Shape;843;p29"/>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44" name="Google Shape;844;p29"/>
          <p:cNvSpPr txBox="1"/>
          <p:nvPr/>
        </p:nvSpPr>
        <p:spPr>
          <a:xfrm>
            <a:off x="1531753" y="1945304"/>
            <a:ext cx="368043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There are three proposals:</a:t>
            </a:r>
            <a:endParaRPr/>
          </a:p>
          <a:p>
            <a:pPr indent="-342900" lvl="1" marL="800100" marR="0" rtl="0" algn="l">
              <a:spcBef>
                <a:spcPts val="0"/>
              </a:spcBef>
              <a:spcAft>
                <a:spcPts val="0"/>
              </a:spcAft>
              <a:buClr>
                <a:schemeClr val="dk1"/>
              </a:buClr>
              <a:buSzPts val="1800"/>
              <a:buFont typeface="Calibri"/>
              <a:buAutoNum type="arabicPeriod"/>
            </a:pPr>
            <a:r>
              <a:rPr b="0" i="0" lang="en-US" sz="1800" u="none" cap="none" strike="noStrike">
                <a:solidFill>
                  <a:schemeClr val="dk1"/>
                </a:solidFill>
                <a:latin typeface="Times New Roman"/>
                <a:ea typeface="Times New Roman"/>
                <a:cs typeface="Times New Roman"/>
                <a:sym typeface="Times New Roman"/>
              </a:rPr>
              <a:t>The one you think you wrote</a:t>
            </a:r>
            <a:endParaRPr/>
          </a:p>
          <a:p>
            <a:pPr indent="-342900" lvl="1" marL="800100" marR="0" rtl="0" algn="l">
              <a:spcBef>
                <a:spcPts val="0"/>
              </a:spcBef>
              <a:spcAft>
                <a:spcPts val="0"/>
              </a:spcAft>
              <a:buClr>
                <a:schemeClr val="dk1"/>
              </a:buClr>
              <a:buSzPts val="1800"/>
              <a:buFont typeface="Calibri"/>
              <a:buAutoNum type="arabicPeriod"/>
            </a:pPr>
            <a:r>
              <a:rPr b="0" i="0" lang="en-US" sz="1800" u="none" cap="none" strike="noStrike">
                <a:solidFill>
                  <a:schemeClr val="dk1"/>
                </a:solidFill>
                <a:latin typeface="Times New Roman"/>
                <a:ea typeface="Times New Roman"/>
                <a:cs typeface="Times New Roman"/>
                <a:sym typeface="Times New Roman"/>
              </a:rPr>
              <a:t>The one you wrote</a:t>
            </a:r>
            <a:endParaRPr/>
          </a:p>
          <a:p>
            <a:pPr indent="-342900" lvl="1" marL="800100" marR="0" rtl="0" algn="l">
              <a:spcBef>
                <a:spcPts val="0"/>
              </a:spcBef>
              <a:spcAft>
                <a:spcPts val="0"/>
              </a:spcAft>
              <a:buClr>
                <a:srgbClr val="FF0000"/>
              </a:buClr>
              <a:buSzPts val="1800"/>
              <a:buFont typeface="Calibri"/>
              <a:buAutoNum type="arabicPeriod"/>
            </a:pPr>
            <a:r>
              <a:rPr b="0" i="0" lang="en-US" sz="1800" u="none" cap="none" strike="noStrike">
                <a:solidFill>
                  <a:srgbClr val="FF0000"/>
                </a:solidFill>
                <a:latin typeface="Times New Roman"/>
                <a:ea typeface="Times New Roman"/>
                <a:cs typeface="Times New Roman"/>
                <a:sym typeface="Times New Roman"/>
              </a:rPr>
              <a:t>The one they read</a:t>
            </a:r>
            <a:endParaRPr/>
          </a:p>
        </p:txBody>
      </p:sp>
      <p:sp>
        <p:nvSpPr>
          <p:cNvPr id="845" name="Google Shape;845;p29"/>
          <p:cNvSpPr txBox="1"/>
          <p:nvPr/>
        </p:nvSpPr>
        <p:spPr>
          <a:xfrm>
            <a:off x="1531753" y="3936146"/>
            <a:ext cx="3942009"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The proposal determines the material reviewers do and do not see.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Do not give them control of the narrative.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Give them what they need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Times New Roman"/>
                <a:ea typeface="Times New Roman"/>
                <a:cs typeface="Times New Roman"/>
                <a:sym typeface="Times New Roman"/>
              </a:rPr>
              <a:t>Do not give them what they do not need</a:t>
            </a:r>
            <a:endParaRPr/>
          </a:p>
        </p:txBody>
      </p:sp>
      <p:sp>
        <p:nvSpPr>
          <p:cNvPr id="846" name="Google Shape;846;p29"/>
          <p:cNvSpPr txBox="1"/>
          <p:nvPr/>
        </p:nvSpPr>
        <p:spPr>
          <a:xfrm>
            <a:off x="6525388" y="5713328"/>
            <a:ext cx="464743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Reviewers are human that want closure and will fill in gaps. No extraneous information, no off-handed comments, no unfired Chekhov’s Guns.</a:t>
            </a:r>
            <a:endParaRPr/>
          </a:p>
        </p:txBody>
      </p:sp>
      <p:sp>
        <p:nvSpPr>
          <p:cNvPr id="847" name="Google Shape;847;p29"/>
          <p:cNvSpPr txBox="1"/>
          <p:nvPr/>
        </p:nvSpPr>
        <p:spPr>
          <a:xfrm>
            <a:off x="6525388" y="2208012"/>
            <a:ext cx="308288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Your job is to write a proposal where these three are as close to one another as possible.</a:t>
            </a:r>
            <a:endParaRPr/>
          </a:p>
        </p:txBody>
      </p:sp>
      <p:cxnSp>
        <p:nvCxnSpPr>
          <p:cNvPr id="848" name="Google Shape;848;p29"/>
          <p:cNvCxnSpPr>
            <a:endCxn id="847" idx="1"/>
          </p:cNvCxnSpPr>
          <p:nvPr/>
        </p:nvCxnSpPr>
        <p:spPr>
          <a:xfrm>
            <a:off x="5212288" y="2409877"/>
            <a:ext cx="1313100" cy="259800"/>
          </a:xfrm>
          <a:prstGeom prst="straightConnector1">
            <a:avLst/>
          </a:prstGeom>
          <a:noFill/>
          <a:ln cap="flat" cmpd="sng" w="19050">
            <a:solidFill>
              <a:schemeClr val="dk1"/>
            </a:solidFill>
            <a:prstDash val="solid"/>
            <a:miter lim="800000"/>
            <a:headEnd len="sm" w="sm" type="none"/>
            <a:tailEnd len="sm" w="sm" type="none"/>
          </a:ln>
        </p:spPr>
      </p:cxnSp>
      <p:cxnSp>
        <p:nvCxnSpPr>
          <p:cNvPr id="849" name="Google Shape;849;p29"/>
          <p:cNvCxnSpPr>
            <a:stCxn id="847" idx="1"/>
          </p:cNvCxnSpPr>
          <p:nvPr/>
        </p:nvCxnSpPr>
        <p:spPr>
          <a:xfrm flipH="1">
            <a:off x="5212288" y="2669677"/>
            <a:ext cx="1313100" cy="312300"/>
          </a:xfrm>
          <a:prstGeom prst="straightConnector1">
            <a:avLst/>
          </a:prstGeom>
          <a:noFill/>
          <a:ln cap="flat" cmpd="sng" w="19050">
            <a:solidFill>
              <a:schemeClr val="dk1"/>
            </a:solidFill>
            <a:prstDash val="solid"/>
            <a:miter lim="800000"/>
            <a:headEnd len="sm" w="sm" type="none"/>
            <a:tailEnd len="sm" w="sm" type="none"/>
          </a:ln>
        </p:spPr>
      </p:cxnSp>
      <p:sp>
        <p:nvSpPr>
          <p:cNvPr id="850" name="Google Shape;850;p29"/>
          <p:cNvSpPr txBox="1"/>
          <p:nvPr/>
        </p:nvSpPr>
        <p:spPr>
          <a:xfrm>
            <a:off x="6525388" y="3543956"/>
            <a:ext cx="464743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Clearly tell them what you are doing. Do not ask “Science Questions”, as those invite the reviewer to tell you what the answer should be!</a:t>
            </a:r>
            <a:endParaRPr/>
          </a:p>
        </p:txBody>
      </p:sp>
      <p:sp>
        <p:nvSpPr>
          <p:cNvPr id="851" name="Google Shape;851;p29"/>
          <p:cNvSpPr txBox="1"/>
          <p:nvPr/>
        </p:nvSpPr>
        <p:spPr>
          <a:xfrm>
            <a:off x="6525388" y="4628642"/>
            <a:ext cx="485698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No loose ends. Everything branches off of and ties back to the proposal backbone. All requirements are checked off.</a:t>
            </a:r>
            <a:endParaRPr/>
          </a:p>
        </p:txBody>
      </p:sp>
      <p:cxnSp>
        <p:nvCxnSpPr>
          <p:cNvPr id="852" name="Google Shape;852;p29"/>
          <p:cNvCxnSpPr>
            <a:endCxn id="850" idx="1"/>
          </p:cNvCxnSpPr>
          <p:nvPr/>
        </p:nvCxnSpPr>
        <p:spPr>
          <a:xfrm flipH="1" rot="10800000">
            <a:off x="5314888" y="4005621"/>
            <a:ext cx="1210500" cy="772500"/>
          </a:xfrm>
          <a:prstGeom prst="straightConnector1">
            <a:avLst/>
          </a:prstGeom>
          <a:noFill/>
          <a:ln cap="flat" cmpd="sng" w="19050">
            <a:solidFill>
              <a:schemeClr val="dk1"/>
            </a:solidFill>
            <a:prstDash val="solid"/>
            <a:miter lim="800000"/>
            <a:headEnd len="sm" w="sm" type="none"/>
            <a:tailEnd len="sm" w="sm" type="none"/>
          </a:ln>
        </p:spPr>
      </p:cxnSp>
      <p:cxnSp>
        <p:nvCxnSpPr>
          <p:cNvPr id="853" name="Google Shape;853;p29"/>
          <p:cNvCxnSpPr>
            <a:endCxn id="851" idx="1"/>
          </p:cNvCxnSpPr>
          <p:nvPr/>
        </p:nvCxnSpPr>
        <p:spPr>
          <a:xfrm flipH="1" rot="10800000">
            <a:off x="5314888" y="5090307"/>
            <a:ext cx="1210500" cy="110400"/>
          </a:xfrm>
          <a:prstGeom prst="straightConnector1">
            <a:avLst/>
          </a:prstGeom>
          <a:noFill/>
          <a:ln cap="flat" cmpd="sng" w="19050">
            <a:solidFill>
              <a:schemeClr val="dk1"/>
            </a:solidFill>
            <a:prstDash val="solid"/>
            <a:miter lim="800000"/>
            <a:headEnd len="sm" w="sm" type="none"/>
            <a:tailEnd len="sm" w="sm" type="none"/>
          </a:ln>
        </p:spPr>
      </p:cxnSp>
      <p:cxnSp>
        <p:nvCxnSpPr>
          <p:cNvPr id="854" name="Google Shape;854;p29"/>
          <p:cNvCxnSpPr>
            <a:endCxn id="846" idx="1"/>
          </p:cNvCxnSpPr>
          <p:nvPr/>
        </p:nvCxnSpPr>
        <p:spPr>
          <a:xfrm>
            <a:off x="5314888" y="5625393"/>
            <a:ext cx="1210500" cy="54960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mc:AlternateContent>
    <mc:Choice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221" name="Google Shape;221;p3"/>
          <p:cNvGrpSpPr/>
          <p:nvPr/>
        </p:nvGrpSpPr>
        <p:grpSpPr>
          <a:xfrm>
            <a:off x="316897" y="1723818"/>
            <a:ext cx="11558205" cy="3843383"/>
            <a:chOff x="316897" y="1507308"/>
            <a:chExt cx="11558205" cy="3843383"/>
          </a:xfrm>
        </p:grpSpPr>
        <p:sp>
          <p:nvSpPr>
            <p:cNvPr id="222" name="Google Shape;222;p3"/>
            <p:cNvSpPr/>
            <p:nvPr/>
          </p:nvSpPr>
          <p:spPr>
            <a:xfrm>
              <a:off x="6098075" y="3188629"/>
              <a:ext cx="3037686" cy="656401"/>
            </a:xfrm>
            <a:custGeom>
              <a:rect b="b" l="l" r="r" t="t"/>
              <a:pathLst>
                <a:path extrusionOk="0" h="120000" w="120000">
                  <a:moveTo>
                    <a:pt x="0" y="0"/>
                  </a:moveTo>
                  <a:lnTo>
                    <a:pt x="0" y="56332"/>
                  </a:lnTo>
                  <a:lnTo>
                    <a:pt x="120000" y="56332"/>
                  </a:lnTo>
                  <a:lnTo>
                    <a:pt x="120000" y="120000"/>
                  </a:lnTo>
                </a:path>
              </a:pathLst>
            </a:custGeom>
            <a:noFill/>
            <a:ln cap="flat" cmpd="sng" w="12700">
              <a:solidFill>
                <a:srgbClr val="272D55"/>
              </a:solidFill>
              <a:prstDash val="solid"/>
              <a:miter lim="800000"/>
              <a:headEnd len="sm" w="sm" type="none"/>
              <a:tailEnd len="sm" w="sm" type="none"/>
            </a:ln>
          </p:spPr>
        </p:sp>
        <p:sp>
          <p:nvSpPr>
            <p:cNvPr id="223" name="Google Shape;223;p3"/>
            <p:cNvSpPr/>
            <p:nvPr/>
          </p:nvSpPr>
          <p:spPr>
            <a:xfrm>
              <a:off x="3006320" y="3188629"/>
              <a:ext cx="3091754" cy="656401"/>
            </a:xfrm>
            <a:custGeom>
              <a:rect b="b" l="l" r="r" t="t"/>
              <a:pathLst>
                <a:path extrusionOk="0" h="120000" w="120000">
                  <a:moveTo>
                    <a:pt x="120000" y="0"/>
                  </a:moveTo>
                  <a:lnTo>
                    <a:pt x="120000" y="56332"/>
                  </a:lnTo>
                  <a:lnTo>
                    <a:pt x="0" y="56332"/>
                  </a:lnTo>
                  <a:lnTo>
                    <a:pt x="0" y="120000"/>
                  </a:lnTo>
                </a:path>
              </a:pathLst>
            </a:custGeom>
            <a:noFill/>
            <a:ln cap="flat" cmpd="sng" w="12700">
              <a:solidFill>
                <a:srgbClr val="272D55"/>
              </a:solidFill>
              <a:prstDash val="solid"/>
              <a:miter lim="800000"/>
              <a:headEnd len="sm" w="sm" type="none"/>
              <a:tailEnd len="sm" w="sm" type="none"/>
            </a:ln>
          </p:spPr>
        </p:sp>
        <p:grpSp>
          <p:nvGrpSpPr>
            <p:cNvPr id="224" name="Google Shape;224;p3"/>
            <p:cNvGrpSpPr/>
            <p:nvPr/>
          </p:nvGrpSpPr>
          <p:grpSpPr>
            <a:xfrm>
              <a:off x="3734681" y="1507308"/>
              <a:ext cx="4726788" cy="1681320"/>
              <a:chOff x="3421925" y="377953"/>
              <a:chExt cx="4726788" cy="1681320"/>
            </a:xfrm>
          </p:grpSpPr>
          <p:sp>
            <p:nvSpPr>
              <p:cNvPr id="225" name="Google Shape;225;p3"/>
              <p:cNvSpPr/>
              <p:nvPr/>
            </p:nvSpPr>
            <p:spPr>
              <a:xfrm>
                <a:off x="3421925" y="377953"/>
                <a:ext cx="4726788" cy="1681320"/>
              </a:xfrm>
              <a:prstGeom prst="rect">
                <a:avLst/>
              </a:prstGeom>
              <a:solidFill>
                <a:srgbClr val="683C78"/>
              </a:solidFill>
              <a:ln cap="flat" cmpd="sng" w="12700">
                <a:solidFill>
                  <a:schemeClr val="lt1"/>
                </a:solidFill>
                <a:prstDash val="solid"/>
                <a:miter lim="800000"/>
                <a:headEnd len="sm" w="sm" type="none"/>
                <a:tailEnd len="sm" w="sm" type="none"/>
              </a:ln>
              <a:effectLst>
                <a:outerShdw blurRad="76200" kx="1200000" rotWithShape="0" algn="br" sy="230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
              <p:cNvSpPr txBox="1"/>
              <p:nvPr/>
            </p:nvSpPr>
            <p:spPr>
              <a:xfrm>
                <a:off x="3421925" y="377953"/>
                <a:ext cx="4726788" cy="1681320"/>
              </a:xfrm>
              <a:prstGeom prst="rect">
                <a:avLst/>
              </a:prstGeom>
              <a:noFill/>
              <a:ln>
                <a:noFill/>
              </a:ln>
            </p:spPr>
            <p:txBody>
              <a:bodyPr anchorCtr="0" anchor="ctr" bIns="10150" lIns="10150" spcFirstLastPara="1" rIns="10150" wrap="square" tIns="10150">
                <a:noAutofit/>
              </a:bodyPr>
              <a:lstStyle/>
              <a:p>
                <a:pPr indent="0" lvl="0" marL="0" marR="0" rtl="0" algn="ctr">
                  <a:lnSpc>
                    <a:spcPct val="100000"/>
                  </a:lnSpc>
                  <a:spcBef>
                    <a:spcPts val="0"/>
                  </a:spcBef>
                  <a:spcAft>
                    <a:spcPts val="0"/>
                  </a:spcAft>
                  <a:buClr>
                    <a:schemeClr val="lt1"/>
                  </a:buClr>
                  <a:buSzPts val="1600"/>
                  <a:buFont typeface="Arial Black"/>
                  <a:buNone/>
                </a:pPr>
                <a:r>
                  <a:rPr b="1" i="0" lang="en-US" sz="1600">
                    <a:solidFill>
                      <a:schemeClr val="lt1"/>
                    </a:solidFill>
                    <a:latin typeface="Arial Black"/>
                    <a:ea typeface="Arial Black"/>
                    <a:cs typeface="Arial Black"/>
                    <a:sym typeface="Arial Black"/>
                  </a:rPr>
                  <a:t>Evaluation Panel</a:t>
                </a:r>
                <a:endParaRPr/>
              </a:p>
              <a:p>
                <a:pPr indent="0" lvl="0" marL="0" marR="0" rtl="0" algn="ctr">
                  <a:lnSpc>
                    <a:spcPct val="100000"/>
                  </a:lnSpc>
                  <a:spcBef>
                    <a:spcPts val="560"/>
                  </a:spcBef>
                  <a:spcAft>
                    <a:spcPts val="0"/>
                  </a:spcAft>
                  <a:buClr>
                    <a:schemeClr val="lt1"/>
                  </a:buClr>
                  <a:buSzPts val="800"/>
                  <a:buFont typeface="Arial"/>
                  <a:buNone/>
                </a:pPr>
                <a:br>
                  <a:rPr lang="en-US" sz="800">
                    <a:solidFill>
                      <a:schemeClr val="lt1"/>
                    </a:solidFill>
                    <a:latin typeface="Arial"/>
                    <a:ea typeface="Arial"/>
                    <a:cs typeface="Arial"/>
                    <a:sym typeface="Arial"/>
                  </a:rPr>
                </a:br>
                <a:r>
                  <a:rPr lang="en-US" sz="1400">
                    <a:solidFill>
                      <a:schemeClr val="lt1"/>
                    </a:solidFill>
                    <a:latin typeface="Arial"/>
                    <a:ea typeface="Arial"/>
                    <a:cs typeface="Arial"/>
                    <a:sym typeface="Arial"/>
                  </a:rPr>
                  <a:t>Dr Jared Leisner, Program Scientist</a:t>
                </a:r>
                <a:endParaRPr b="0" i="0" sz="1400">
                  <a:solidFill>
                    <a:schemeClr val="lt1"/>
                  </a:solidFill>
                  <a:latin typeface="Arial"/>
                  <a:ea typeface="Arial"/>
                  <a:cs typeface="Arial"/>
                  <a:sym typeface="Arial"/>
                </a:endParaRPr>
              </a:p>
              <a:p>
                <a:pPr indent="0" lvl="0" marL="0" marR="0" rtl="0" algn="ctr">
                  <a:lnSpc>
                    <a:spcPct val="100000"/>
                  </a:lnSpc>
                  <a:spcBef>
                    <a:spcPts val="490"/>
                  </a:spcBef>
                  <a:spcAft>
                    <a:spcPts val="0"/>
                  </a:spcAft>
                  <a:buClr>
                    <a:schemeClr val="lt1"/>
                  </a:buClr>
                  <a:buSzPts val="1400"/>
                  <a:buFont typeface="Arial"/>
                  <a:buNone/>
                </a:pPr>
                <a:r>
                  <a:rPr lang="en-US" sz="1400">
                    <a:solidFill>
                      <a:schemeClr val="lt1"/>
                    </a:solidFill>
                    <a:latin typeface="Arial"/>
                    <a:ea typeface="Arial"/>
                    <a:cs typeface="Arial"/>
                    <a:sym typeface="Arial"/>
                  </a:rPr>
                  <a:t>Heather Futrell, Program Executive</a:t>
                </a:r>
                <a:endParaRPr/>
              </a:p>
              <a:p>
                <a:pPr indent="0" lvl="0" marL="0" marR="0" rtl="0" algn="ctr">
                  <a:lnSpc>
                    <a:spcPct val="100000"/>
                  </a:lnSpc>
                  <a:spcBef>
                    <a:spcPts val="490"/>
                  </a:spcBef>
                  <a:spcAft>
                    <a:spcPts val="0"/>
                  </a:spcAft>
                  <a:buClr>
                    <a:schemeClr val="lt1"/>
                  </a:buClr>
                  <a:buSzPts val="1400"/>
                  <a:buFont typeface="Arial"/>
                  <a:buNone/>
                </a:pPr>
                <a:r>
                  <a:rPr b="0" i="0" lang="en-US" sz="1400">
                    <a:solidFill>
                      <a:schemeClr val="lt1"/>
                    </a:solidFill>
                    <a:latin typeface="Arial"/>
                    <a:ea typeface="Arial"/>
                    <a:cs typeface="Arial"/>
                    <a:sym typeface="Arial"/>
                  </a:rPr>
                  <a:t>Science Mission Directorate (SMD), NASA Headquarters</a:t>
                </a:r>
                <a:endParaRPr sz="1400">
                  <a:solidFill>
                    <a:schemeClr val="lt1"/>
                  </a:solidFill>
                  <a:latin typeface="Arial"/>
                  <a:ea typeface="Arial"/>
                  <a:cs typeface="Arial"/>
                  <a:sym typeface="Arial"/>
                </a:endParaRPr>
              </a:p>
            </p:txBody>
          </p:sp>
        </p:grpSp>
        <p:grpSp>
          <p:nvGrpSpPr>
            <p:cNvPr id="227" name="Google Shape;227;p3"/>
            <p:cNvGrpSpPr/>
            <p:nvPr/>
          </p:nvGrpSpPr>
          <p:grpSpPr>
            <a:xfrm>
              <a:off x="316897" y="3845031"/>
              <a:ext cx="5378845" cy="1505660"/>
              <a:chOff x="4141" y="2715676"/>
              <a:chExt cx="5378845" cy="1505660"/>
            </a:xfrm>
          </p:grpSpPr>
          <p:sp>
            <p:nvSpPr>
              <p:cNvPr id="228" name="Google Shape;228;p3"/>
              <p:cNvSpPr/>
              <p:nvPr/>
            </p:nvSpPr>
            <p:spPr>
              <a:xfrm>
                <a:off x="4141" y="2715676"/>
                <a:ext cx="5378845" cy="1505660"/>
              </a:xfrm>
              <a:prstGeom prst="rect">
                <a:avLst/>
              </a:prstGeom>
              <a:solidFill>
                <a:srgbClr val="7373B6"/>
              </a:solidFill>
              <a:ln cap="flat" cmpd="sng" w="12700">
                <a:solidFill>
                  <a:schemeClr val="lt1"/>
                </a:solidFill>
                <a:prstDash val="solid"/>
                <a:miter lim="800000"/>
                <a:headEnd len="sm" w="sm" type="none"/>
                <a:tailEnd len="sm" w="sm" type="none"/>
              </a:ln>
              <a:effectLst>
                <a:outerShdw blurRad="76200" kx="1200000" rotWithShape="0" algn="br" sy="230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
              <p:cNvSpPr txBox="1"/>
              <p:nvPr/>
            </p:nvSpPr>
            <p:spPr>
              <a:xfrm>
                <a:off x="4141" y="2715676"/>
                <a:ext cx="5378845" cy="150566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Arial Black"/>
                  <a:buNone/>
                </a:pPr>
                <a:r>
                  <a:rPr b="1" i="0" lang="en-US" sz="1400">
                    <a:solidFill>
                      <a:schemeClr val="lt1"/>
                    </a:solidFill>
                    <a:latin typeface="Arial Black"/>
                    <a:ea typeface="Arial Black"/>
                    <a:cs typeface="Arial Black"/>
                    <a:sym typeface="Arial Black"/>
                  </a:rPr>
                  <a:t>Science Evaluation Panel </a:t>
                </a:r>
                <a:endParaRPr/>
              </a:p>
              <a:p>
                <a:pPr indent="0" lvl="0" marL="0" marR="0" rtl="0" algn="ctr">
                  <a:lnSpc>
                    <a:spcPct val="90000"/>
                  </a:lnSpc>
                  <a:spcBef>
                    <a:spcPts val="490"/>
                  </a:spcBef>
                  <a:spcAft>
                    <a:spcPts val="0"/>
                  </a:spcAft>
                  <a:buClr>
                    <a:schemeClr val="lt1"/>
                  </a:buClr>
                  <a:buSzPts val="1400"/>
                  <a:buFont typeface="Arial"/>
                  <a:buNone/>
                </a:pPr>
                <a:r>
                  <a:rPr lang="en-US" sz="1400">
                    <a:solidFill>
                      <a:schemeClr val="lt1"/>
                    </a:solidFill>
                    <a:latin typeface="Arial"/>
                    <a:ea typeface="Arial"/>
                    <a:cs typeface="Arial"/>
                    <a:sym typeface="Arial"/>
                  </a:rPr>
                  <a:t>Dr Jared Leisner, Program Scientist</a:t>
                </a:r>
                <a:endParaRPr b="0" i="0" sz="1400">
                  <a:solidFill>
                    <a:schemeClr val="lt1"/>
                  </a:solidFill>
                  <a:latin typeface="Arial"/>
                  <a:ea typeface="Arial"/>
                  <a:cs typeface="Arial"/>
                  <a:sym typeface="Arial"/>
                </a:endParaRPr>
              </a:p>
              <a:p>
                <a:pPr indent="0" lvl="0" marL="0" marR="0" rtl="0" algn="ctr">
                  <a:lnSpc>
                    <a:spcPct val="90000"/>
                  </a:lnSpc>
                  <a:spcBef>
                    <a:spcPts val="490"/>
                  </a:spcBef>
                  <a:spcAft>
                    <a:spcPts val="0"/>
                  </a:spcAft>
                  <a:buClr>
                    <a:schemeClr val="lt1"/>
                  </a:buClr>
                  <a:buSzPts val="1400"/>
                  <a:buFont typeface="Arial"/>
                  <a:buNone/>
                </a:pPr>
                <a:r>
                  <a:rPr lang="en-US" sz="1400">
                    <a:solidFill>
                      <a:schemeClr val="lt1"/>
                    </a:solidFill>
                    <a:latin typeface="Arial"/>
                    <a:ea typeface="Arial"/>
                    <a:cs typeface="Arial"/>
                    <a:sym typeface="Arial"/>
                  </a:rPr>
                  <a:t>Heather Futrell, Program Executive</a:t>
                </a:r>
                <a:endParaRPr/>
              </a:p>
              <a:p>
                <a:pPr indent="0" lvl="0" marL="0" marR="0" rtl="0" algn="ctr">
                  <a:lnSpc>
                    <a:spcPct val="90000"/>
                  </a:lnSpc>
                  <a:spcBef>
                    <a:spcPts val="490"/>
                  </a:spcBef>
                  <a:spcAft>
                    <a:spcPts val="0"/>
                  </a:spcAft>
                  <a:buClr>
                    <a:schemeClr val="lt1"/>
                  </a:buClr>
                  <a:buSzPts val="1400"/>
                  <a:buFont typeface="Arial"/>
                  <a:buNone/>
                </a:pPr>
                <a:r>
                  <a:rPr b="0" i="0" lang="en-US" sz="1400">
                    <a:solidFill>
                      <a:schemeClr val="lt1"/>
                    </a:solidFill>
                    <a:latin typeface="Arial"/>
                    <a:ea typeface="Arial"/>
                    <a:cs typeface="Arial"/>
                    <a:sym typeface="Arial"/>
                  </a:rPr>
                  <a:t>Heliophysics Division, SMD</a:t>
                </a:r>
                <a:endParaRPr/>
              </a:p>
            </p:txBody>
          </p:sp>
        </p:grpSp>
        <p:grpSp>
          <p:nvGrpSpPr>
            <p:cNvPr id="230" name="Google Shape;230;p3"/>
            <p:cNvGrpSpPr/>
            <p:nvPr/>
          </p:nvGrpSpPr>
          <p:grpSpPr>
            <a:xfrm>
              <a:off x="6396420" y="3845031"/>
              <a:ext cx="5478682" cy="1505660"/>
              <a:chOff x="6083664" y="2715676"/>
              <a:chExt cx="5478682" cy="1505660"/>
            </a:xfrm>
          </p:grpSpPr>
          <p:sp>
            <p:nvSpPr>
              <p:cNvPr id="231" name="Google Shape;231;p3"/>
              <p:cNvSpPr/>
              <p:nvPr/>
            </p:nvSpPr>
            <p:spPr>
              <a:xfrm>
                <a:off x="6083664" y="2715676"/>
                <a:ext cx="5478682" cy="1505660"/>
              </a:xfrm>
              <a:prstGeom prst="rect">
                <a:avLst/>
              </a:prstGeom>
              <a:solidFill>
                <a:srgbClr val="7373B6"/>
              </a:solidFill>
              <a:ln cap="flat" cmpd="sng" w="12700">
                <a:solidFill>
                  <a:schemeClr val="lt1"/>
                </a:solidFill>
                <a:prstDash val="solid"/>
                <a:miter lim="800000"/>
                <a:headEnd len="sm" w="sm" type="none"/>
                <a:tailEnd len="sm" w="sm" type="none"/>
              </a:ln>
              <a:effectLst>
                <a:outerShdw blurRad="76200" kx="1200000" rotWithShape="0" algn="br" sy="230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
              <p:cNvSpPr txBox="1"/>
              <p:nvPr/>
            </p:nvSpPr>
            <p:spPr>
              <a:xfrm>
                <a:off x="6083664" y="2715676"/>
                <a:ext cx="5478682" cy="150566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Arial Black"/>
                  <a:buNone/>
                </a:pPr>
                <a:r>
                  <a:rPr b="1" i="0" lang="en-US" sz="1400">
                    <a:solidFill>
                      <a:schemeClr val="lt1"/>
                    </a:solidFill>
                    <a:latin typeface="Arial Black"/>
                    <a:ea typeface="Arial Black"/>
                    <a:cs typeface="Arial Black"/>
                    <a:sym typeface="Arial Black"/>
                  </a:rPr>
                  <a:t>TMC Evaluation Panel</a:t>
                </a:r>
                <a:endParaRPr/>
              </a:p>
              <a:p>
                <a:pPr indent="0" lvl="0" marL="0" marR="0" rtl="0" algn="ctr">
                  <a:lnSpc>
                    <a:spcPct val="90000"/>
                  </a:lnSpc>
                  <a:spcBef>
                    <a:spcPts val="490"/>
                  </a:spcBef>
                  <a:spcAft>
                    <a:spcPts val="0"/>
                  </a:spcAft>
                  <a:buClr>
                    <a:schemeClr val="lt1"/>
                  </a:buClr>
                  <a:buSzPts val="1400"/>
                  <a:buFont typeface="Arial"/>
                  <a:buNone/>
                </a:pPr>
                <a:r>
                  <a:rPr b="0" i="0" lang="en-US" sz="1400">
                    <a:solidFill>
                      <a:schemeClr val="lt1"/>
                    </a:solidFill>
                    <a:latin typeface="Arial"/>
                    <a:ea typeface="Arial"/>
                    <a:cs typeface="Arial"/>
                    <a:sym typeface="Arial"/>
                  </a:rPr>
                  <a:t>Elisabeth Morse, Acquisition Manager (AM)</a:t>
                </a:r>
                <a:endParaRPr/>
              </a:p>
              <a:p>
                <a:pPr indent="0" lvl="0" marL="0" marR="0" rtl="0" algn="ctr">
                  <a:lnSpc>
                    <a:spcPct val="90000"/>
                  </a:lnSpc>
                  <a:spcBef>
                    <a:spcPts val="490"/>
                  </a:spcBef>
                  <a:spcAft>
                    <a:spcPts val="0"/>
                  </a:spcAft>
                  <a:buClr>
                    <a:schemeClr val="lt1"/>
                  </a:buClr>
                  <a:buSzPts val="1400"/>
                  <a:buFont typeface="Arial"/>
                  <a:buNone/>
                </a:pPr>
                <a:r>
                  <a:rPr b="0" i="0" lang="en-US" sz="1400" strike="noStrike">
                    <a:solidFill>
                      <a:schemeClr val="lt1"/>
                    </a:solidFill>
                    <a:latin typeface="Arial"/>
                    <a:ea typeface="Arial"/>
                    <a:cs typeface="Arial"/>
                    <a:sym typeface="Arial"/>
                  </a:rPr>
                  <a:t>Behzad Raiszadeh, Backup AM</a:t>
                </a:r>
                <a:endParaRPr/>
              </a:p>
              <a:p>
                <a:pPr indent="0" lvl="0" marL="0" marR="0" rtl="0" algn="ctr">
                  <a:lnSpc>
                    <a:spcPct val="90000"/>
                  </a:lnSpc>
                  <a:spcBef>
                    <a:spcPts val="490"/>
                  </a:spcBef>
                  <a:spcAft>
                    <a:spcPts val="0"/>
                  </a:spcAft>
                  <a:buClr>
                    <a:schemeClr val="lt1"/>
                  </a:buClr>
                  <a:buSzPts val="1400"/>
                  <a:buFont typeface="Arial"/>
                  <a:buNone/>
                </a:pPr>
                <a:r>
                  <a:rPr b="0" i="0" lang="en-US" sz="1400" strike="noStrike">
                    <a:solidFill>
                      <a:schemeClr val="lt1"/>
                    </a:solidFill>
                    <a:latin typeface="Arial"/>
                    <a:ea typeface="Arial"/>
                    <a:cs typeface="Arial"/>
                    <a:sym typeface="Arial"/>
                  </a:rPr>
                  <a:t>Omar Torres, Backup AM</a:t>
                </a:r>
                <a:endParaRPr b="1" i="0" sz="1400">
                  <a:solidFill>
                    <a:schemeClr val="lt1"/>
                  </a:solidFill>
                  <a:latin typeface="Arial"/>
                  <a:ea typeface="Arial"/>
                  <a:cs typeface="Arial"/>
                  <a:sym typeface="Arial"/>
                </a:endParaRPr>
              </a:p>
              <a:p>
                <a:pPr indent="0" lvl="0" marL="0" marR="0" rtl="0" algn="ctr">
                  <a:lnSpc>
                    <a:spcPct val="90000"/>
                  </a:lnSpc>
                  <a:spcBef>
                    <a:spcPts val="490"/>
                  </a:spcBef>
                  <a:spcAft>
                    <a:spcPts val="0"/>
                  </a:spcAft>
                  <a:buClr>
                    <a:schemeClr val="lt1"/>
                  </a:buClr>
                  <a:buSzPts val="1400"/>
                  <a:buFont typeface="Arial"/>
                  <a:buNone/>
                </a:pPr>
                <a:r>
                  <a:rPr b="0" i="0" lang="en-US" sz="1400">
                    <a:solidFill>
                      <a:schemeClr val="lt1"/>
                    </a:solidFill>
                    <a:latin typeface="Arial"/>
                    <a:ea typeface="Arial"/>
                    <a:cs typeface="Arial"/>
                    <a:sym typeface="Arial"/>
                  </a:rPr>
                  <a:t>NASA Science Office for Mission Assessments (SOMA)</a:t>
                </a:r>
                <a:endParaRPr/>
              </a:p>
            </p:txBody>
          </p:sp>
        </p:grpSp>
      </p:grpSp>
      <p:sp>
        <p:nvSpPr>
          <p:cNvPr id="233" name="Google Shape;233;p3"/>
          <p:cNvSpPr txBox="1"/>
          <p:nvPr/>
        </p:nvSpPr>
        <p:spPr>
          <a:xfrm>
            <a:off x="0" y="274320"/>
            <a:ext cx="12192000" cy="594360"/>
          </a:xfrm>
          <a:prstGeom prst="rect">
            <a:avLst/>
          </a:prstGeom>
          <a:no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chemeClr val="dk1"/>
              </a:buClr>
              <a:buSzPts val="3600"/>
              <a:buFont typeface="Arial"/>
              <a:buNone/>
            </a:pPr>
            <a:r>
              <a:rPr b="1" lang="en-US" sz="3600">
                <a:solidFill>
                  <a:schemeClr val="dk1"/>
                </a:solidFill>
                <a:latin typeface="Arial"/>
                <a:ea typeface="Arial"/>
                <a:cs typeface="Arial"/>
                <a:sym typeface="Arial"/>
              </a:rPr>
              <a:t>NASA Staff</a:t>
            </a:r>
            <a:endParaRPr b="1" sz="3600">
              <a:solidFill>
                <a:schemeClr val="dk1"/>
              </a:solidFill>
              <a:latin typeface="Arial"/>
              <a:ea typeface="Arial"/>
              <a:cs typeface="Arial"/>
              <a:sym typeface="Arial"/>
            </a:endParaRPr>
          </a:p>
        </p:txBody>
      </p:sp>
      <p:sp>
        <p:nvSpPr>
          <p:cNvPr id="234" name="Google Shape;234;p3"/>
          <p:cNvSpPr txBox="1"/>
          <p:nvPr/>
        </p:nvSpPr>
        <p:spPr>
          <a:xfrm rot="-1800000">
            <a:off x="77403" y="1332723"/>
            <a:ext cx="2290439" cy="1015663"/>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NASA Staff</a:t>
            </a:r>
            <a:endParaRPr/>
          </a:p>
          <a:p>
            <a:pPr indent="0" lvl="0" marL="0" marR="0" rtl="0" algn="ctr">
              <a:spcBef>
                <a:spcPts val="0"/>
              </a:spcBef>
              <a:spcAft>
                <a:spcPts val="0"/>
              </a:spcAft>
              <a:buNone/>
            </a:pPr>
            <a:r>
              <a:rPr lang="en-US" sz="2000">
                <a:solidFill>
                  <a:schemeClr val="dk1"/>
                </a:solidFill>
                <a:latin typeface="Calibri"/>
                <a:ea typeface="Calibri"/>
                <a:cs typeface="Calibri"/>
                <a:sym typeface="Calibri"/>
              </a:rPr>
              <a:t>for</a:t>
            </a:r>
            <a:endParaRPr/>
          </a:p>
          <a:p>
            <a:pPr indent="0" lvl="0" marL="0" marR="0" rtl="0" algn="ctr">
              <a:spcBef>
                <a:spcPts val="0"/>
              </a:spcBef>
              <a:spcAft>
                <a:spcPts val="0"/>
              </a:spcAft>
              <a:buNone/>
            </a:pPr>
            <a:r>
              <a:rPr lang="en-US" sz="2000">
                <a:solidFill>
                  <a:schemeClr val="dk1"/>
                </a:solidFill>
                <a:latin typeface="Calibri"/>
                <a:ea typeface="Calibri"/>
                <a:cs typeface="Calibri"/>
                <a:sym typeface="Calibri"/>
              </a:rPr>
              <a:t>DYNAMIC AO</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30"/>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61" name="Google Shape;861;p30"/>
          <p:cNvSpPr txBox="1"/>
          <p:nvPr>
            <p:ph type="title"/>
          </p:nvPr>
        </p:nvSpPr>
        <p:spPr>
          <a:xfrm>
            <a:off x="831850" y="3016567"/>
            <a:ext cx="10515600" cy="646331"/>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4000"/>
              <a:buFont typeface="Arial"/>
              <a:buNone/>
            </a:pPr>
            <a:r>
              <a:rPr lang="en-US"/>
              <a:t>Selection Process</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31"/>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Post-Evaluation Committees</a:t>
            </a:r>
            <a:endParaRPr sz="3600"/>
          </a:p>
        </p:txBody>
      </p:sp>
      <p:sp>
        <p:nvSpPr>
          <p:cNvPr id="868" name="Google Shape;868;p31"/>
          <p:cNvSpPr txBox="1"/>
          <p:nvPr>
            <p:ph idx="1" type="body"/>
          </p:nvPr>
        </p:nvSpPr>
        <p:spPr>
          <a:xfrm>
            <a:off x="1737359" y="1325880"/>
            <a:ext cx="9875520" cy="4240713"/>
          </a:xfrm>
          <a:prstGeom prst="rect">
            <a:avLst/>
          </a:prstGeom>
          <a:noFill/>
          <a:ln>
            <a:noFill/>
          </a:ln>
        </p:spPr>
        <p:txBody>
          <a:bodyPr anchorCtr="0" anchor="t" bIns="45700" lIns="91425" spcFirstLastPara="1" rIns="91425" wrap="square" tIns="45700">
            <a:spAutoFit/>
          </a:bodyPr>
          <a:lstStyle/>
          <a:p>
            <a:pPr indent="-285750" lvl="0" marL="285750" rtl="0" algn="l">
              <a:lnSpc>
                <a:spcPct val="110000"/>
              </a:lnSpc>
              <a:spcBef>
                <a:spcPts val="0"/>
              </a:spcBef>
              <a:spcAft>
                <a:spcPts val="0"/>
              </a:spcAft>
              <a:buClr>
                <a:schemeClr val="dk1"/>
              </a:buClr>
              <a:buSzPts val="2000"/>
              <a:buChar char="•"/>
            </a:pPr>
            <a:r>
              <a:rPr lang="en-US" sz="2000">
                <a:latin typeface="Times New Roman"/>
                <a:ea typeface="Times New Roman"/>
                <a:cs typeface="Times New Roman"/>
                <a:sym typeface="Times New Roman"/>
              </a:rPr>
              <a:t>Independent assessments of evaluation process and outcome before the (Step-1) selection decision:</a:t>
            </a:r>
            <a:endParaRPr/>
          </a:p>
          <a:p>
            <a:pPr indent="-285750" lvl="1" marL="742950" rtl="0" algn="l">
              <a:lnSpc>
                <a:spcPct val="110000"/>
              </a:lnSpc>
              <a:spcBef>
                <a:spcPts val="500"/>
              </a:spcBef>
              <a:spcAft>
                <a:spcPts val="0"/>
              </a:spcAft>
              <a:buClr>
                <a:schemeClr val="dk1"/>
              </a:buClr>
              <a:buSzPts val="2000"/>
              <a:buChar char="o"/>
            </a:pPr>
            <a:r>
              <a:rPr lang="en-US" sz="2000">
                <a:latin typeface="Times New Roman"/>
                <a:ea typeface="Times New Roman"/>
                <a:cs typeface="Times New Roman"/>
                <a:sym typeface="Times New Roman"/>
              </a:rPr>
              <a:t>Categorization Committee: Considers the evaluation results, categorizes the proposals for the Selection Official (see next slide)</a:t>
            </a:r>
            <a:endParaRPr/>
          </a:p>
          <a:p>
            <a:pPr indent="-285750" lvl="1" marL="742950" rtl="0" algn="l">
              <a:lnSpc>
                <a:spcPct val="110000"/>
              </a:lnSpc>
              <a:spcBef>
                <a:spcPts val="500"/>
              </a:spcBef>
              <a:spcAft>
                <a:spcPts val="0"/>
              </a:spcAft>
              <a:buClr>
                <a:schemeClr val="dk1"/>
              </a:buClr>
              <a:buSzPts val="2000"/>
              <a:buChar char="o"/>
            </a:pPr>
            <a:r>
              <a:rPr lang="en-US" sz="2000">
                <a:latin typeface="Times New Roman"/>
                <a:ea typeface="Times New Roman"/>
                <a:cs typeface="Times New Roman"/>
                <a:sym typeface="Times New Roman"/>
              </a:rPr>
              <a:t>Steering Committee: Assesses evaluation process, reviews results of proposal evaluation and categorizations</a:t>
            </a:r>
            <a:endParaRPr/>
          </a:p>
          <a:p>
            <a:pPr indent="-285750" lvl="2" marL="1200150" rtl="0" algn="l">
              <a:lnSpc>
                <a:spcPct val="110000"/>
              </a:lnSpc>
              <a:spcBef>
                <a:spcPts val="500"/>
              </a:spcBef>
              <a:spcAft>
                <a:spcPts val="0"/>
              </a:spcAft>
              <a:buClr>
                <a:schemeClr val="dk1"/>
              </a:buClr>
              <a:buSzPts val="2000"/>
              <a:buChar char="▪"/>
            </a:pPr>
            <a:r>
              <a:rPr lang="en-US" sz="2000"/>
              <a:t>Steering Committee is chaired by SMD DAAR and writes a memo, with any recommendations, to the Selection Official</a:t>
            </a:r>
            <a:endParaRPr/>
          </a:p>
          <a:p>
            <a:pPr indent="-158750" lvl="0" marL="285750" rtl="0" algn="l">
              <a:lnSpc>
                <a:spcPct val="110000"/>
              </a:lnSpc>
              <a:spcBef>
                <a:spcPts val="1000"/>
              </a:spcBef>
              <a:spcAft>
                <a:spcPts val="0"/>
              </a:spcAft>
              <a:buClr>
                <a:schemeClr val="dk1"/>
              </a:buClr>
              <a:buSzPts val="2000"/>
              <a:buNone/>
            </a:pPr>
            <a:r>
              <a:t/>
            </a:r>
            <a:endParaRPr sz="2000">
              <a:latin typeface="Times New Roman"/>
              <a:ea typeface="Times New Roman"/>
              <a:cs typeface="Times New Roman"/>
              <a:sym typeface="Times New Roman"/>
            </a:endParaRPr>
          </a:p>
          <a:p>
            <a:pPr indent="-285750" lvl="0" marL="285750" rtl="0" algn="l">
              <a:lnSpc>
                <a:spcPct val="110000"/>
              </a:lnSpc>
              <a:spcBef>
                <a:spcPts val="1000"/>
              </a:spcBef>
              <a:spcAft>
                <a:spcPts val="0"/>
              </a:spcAft>
              <a:buClr>
                <a:schemeClr val="dk1"/>
              </a:buClr>
              <a:buSzPts val="2000"/>
              <a:buChar char="•"/>
            </a:pPr>
            <a:r>
              <a:rPr lang="en-US" sz="2000"/>
              <a:t>Committees are composed of only NASA Civil Servants and unconflicted Intergovernmental Personnel Act (IPA) appointees</a:t>
            </a:r>
            <a:endParaRPr sz="2000">
              <a:latin typeface="Times New Roman"/>
              <a:ea typeface="Times New Roman"/>
              <a:cs typeface="Times New Roman"/>
              <a:sym typeface="Times New Roman"/>
            </a:endParaRPr>
          </a:p>
        </p:txBody>
      </p:sp>
      <p:sp>
        <p:nvSpPr>
          <p:cNvPr id="869" name="Google Shape;869;p31"/>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32"/>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Categorization</a:t>
            </a:r>
            <a:endParaRPr sz="3600"/>
          </a:p>
        </p:txBody>
      </p:sp>
      <p:sp>
        <p:nvSpPr>
          <p:cNvPr id="876" name="Google Shape;876;p32"/>
          <p:cNvSpPr txBox="1"/>
          <p:nvPr>
            <p:ph idx="1" type="body"/>
          </p:nvPr>
        </p:nvSpPr>
        <p:spPr>
          <a:xfrm>
            <a:off x="1737359" y="1325880"/>
            <a:ext cx="9875520" cy="5530809"/>
          </a:xfrm>
          <a:prstGeom prst="rect">
            <a:avLst/>
          </a:prstGeom>
          <a:noFill/>
          <a:ln>
            <a:noFill/>
          </a:ln>
        </p:spPr>
        <p:txBody>
          <a:bodyPr anchorCtr="0" anchor="t" bIns="45700" lIns="91425" spcFirstLastPara="1" rIns="91425" wrap="square" tIns="45700">
            <a:spAutoFit/>
          </a:bodyPr>
          <a:lstStyle/>
          <a:p>
            <a:pPr indent="-1828800" lvl="0" marL="1828800" rtl="0" algn="l">
              <a:lnSpc>
                <a:spcPct val="110000"/>
              </a:lnSpc>
              <a:spcBef>
                <a:spcPts val="0"/>
              </a:spcBef>
              <a:spcAft>
                <a:spcPts val="0"/>
              </a:spcAft>
              <a:buClr>
                <a:schemeClr val="dk1"/>
              </a:buClr>
              <a:buSzPts val="2000"/>
              <a:buNone/>
            </a:pPr>
            <a:r>
              <a:rPr i="1" lang="en-US" sz="2000">
                <a:latin typeface="Times New Roman"/>
                <a:ea typeface="Times New Roman"/>
                <a:cs typeface="Times New Roman"/>
                <a:sym typeface="Times New Roman"/>
              </a:rPr>
              <a:t>Category I</a:t>
            </a:r>
            <a:r>
              <a:rPr lang="en-US" sz="2000">
                <a:latin typeface="Times New Roman"/>
                <a:ea typeface="Times New Roman"/>
                <a:cs typeface="Times New Roman"/>
                <a:sym typeface="Times New Roman"/>
              </a:rPr>
              <a:t> 	Well-conceived, meritorious, and feasible investigations pertinent to the goals of the program and the AO's objectives and offered by a competent  investigator from an institution capable of supplying the necessary support to ensure that any essential flight hardware or other support can be delivered on time and that data can be properly reduced, analyzed, interpreted, and published in a reasonable time. Investigations in Category I are recommended for acceptance and normally will be displaced only by other Category I investigations.</a:t>
            </a:r>
            <a:endParaRPr/>
          </a:p>
          <a:p>
            <a:pPr indent="-1828800" lvl="0" marL="1828800" rtl="0" algn="l">
              <a:lnSpc>
                <a:spcPct val="110000"/>
              </a:lnSpc>
              <a:spcBef>
                <a:spcPts val="1000"/>
              </a:spcBef>
              <a:spcAft>
                <a:spcPts val="0"/>
              </a:spcAft>
              <a:buClr>
                <a:schemeClr val="dk1"/>
              </a:buClr>
              <a:buSzPts val="2000"/>
              <a:buNone/>
            </a:pPr>
            <a:r>
              <a:rPr i="1" lang="en-US" sz="2000">
                <a:latin typeface="Times New Roman"/>
                <a:ea typeface="Times New Roman"/>
                <a:cs typeface="Times New Roman"/>
                <a:sym typeface="Times New Roman"/>
              </a:rPr>
              <a:t>Category II</a:t>
            </a:r>
            <a:r>
              <a:rPr lang="en-US" sz="2000">
                <a:latin typeface="Times New Roman"/>
                <a:ea typeface="Times New Roman"/>
                <a:cs typeface="Times New Roman"/>
                <a:sym typeface="Times New Roman"/>
              </a:rPr>
              <a:t> 	Well-conceived, meritorious, and feasible investigations that are recommended for acceptance, but at a lower priority than Category I.</a:t>
            </a:r>
            <a:endParaRPr/>
          </a:p>
          <a:p>
            <a:pPr indent="-1828800" lvl="0" marL="1828800" rtl="0" algn="l">
              <a:lnSpc>
                <a:spcPct val="110000"/>
              </a:lnSpc>
              <a:spcBef>
                <a:spcPts val="1000"/>
              </a:spcBef>
              <a:spcAft>
                <a:spcPts val="0"/>
              </a:spcAft>
              <a:buClr>
                <a:schemeClr val="dk1"/>
              </a:buClr>
              <a:buSzPts val="2000"/>
              <a:buNone/>
            </a:pPr>
            <a:r>
              <a:rPr i="1" lang="en-US" sz="2000">
                <a:latin typeface="Times New Roman"/>
                <a:ea typeface="Times New Roman"/>
                <a:cs typeface="Times New Roman"/>
                <a:sym typeface="Times New Roman"/>
              </a:rPr>
              <a:t>Category III</a:t>
            </a:r>
            <a:r>
              <a:rPr lang="en-US" sz="2000">
                <a:latin typeface="Times New Roman"/>
                <a:ea typeface="Times New Roman"/>
                <a:cs typeface="Times New Roman"/>
                <a:sym typeface="Times New Roman"/>
              </a:rPr>
              <a:t> 	Meritorious investigations that require further development. Category III investigations may be funded for development and may be reconsidered at a later time for the same or other opportunities. </a:t>
            </a:r>
            <a:endParaRPr/>
          </a:p>
          <a:p>
            <a:pPr indent="-1828800" lvl="0" marL="1828800" rtl="0" algn="l">
              <a:lnSpc>
                <a:spcPct val="110000"/>
              </a:lnSpc>
              <a:spcBef>
                <a:spcPts val="1000"/>
              </a:spcBef>
              <a:spcAft>
                <a:spcPts val="0"/>
              </a:spcAft>
              <a:buClr>
                <a:schemeClr val="dk1"/>
              </a:buClr>
              <a:buSzPts val="2000"/>
              <a:buNone/>
            </a:pPr>
            <a:r>
              <a:rPr i="1" lang="en-US" sz="2000">
                <a:latin typeface="Times New Roman"/>
                <a:ea typeface="Times New Roman"/>
                <a:cs typeface="Times New Roman"/>
                <a:sym typeface="Times New Roman"/>
              </a:rPr>
              <a:t>Category IV</a:t>
            </a:r>
            <a:r>
              <a:rPr lang="en-US" sz="2000">
                <a:latin typeface="Times New Roman"/>
                <a:ea typeface="Times New Roman"/>
                <a:cs typeface="Times New Roman"/>
                <a:sym typeface="Times New Roman"/>
              </a:rPr>
              <a:t> 	Proposed investigations that are recommended for rejection for the particular opportunity under consideration, whatever the reason.</a:t>
            </a:r>
            <a:endParaRPr/>
          </a:p>
        </p:txBody>
      </p:sp>
      <p:sp>
        <p:nvSpPr>
          <p:cNvPr id="877" name="Google Shape;877;p32"/>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33"/>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Categorization</a:t>
            </a:r>
            <a:endParaRPr sz="3600"/>
          </a:p>
        </p:txBody>
      </p:sp>
      <p:sp>
        <p:nvSpPr>
          <p:cNvPr id="884" name="Google Shape;884;p33"/>
          <p:cNvSpPr txBox="1"/>
          <p:nvPr>
            <p:ph idx="1" type="body"/>
          </p:nvPr>
        </p:nvSpPr>
        <p:spPr>
          <a:xfrm>
            <a:off x="1737359" y="1325880"/>
            <a:ext cx="9875520" cy="5530809"/>
          </a:xfrm>
          <a:prstGeom prst="rect">
            <a:avLst/>
          </a:prstGeom>
          <a:noFill/>
          <a:ln>
            <a:noFill/>
          </a:ln>
        </p:spPr>
        <p:txBody>
          <a:bodyPr anchorCtr="0" anchor="t" bIns="45700" lIns="91425" spcFirstLastPara="1" rIns="91425" wrap="square" tIns="45700">
            <a:spAutoFit/>
          </a:bodyPr>
          <a:lstStyle/>
          <a:p>
            <a:pPr indent="-1828800" lvl="0" marL="1828800" rtl="0" algn="l">
              <a:lnSpc>
                <a:spcPct val="110000"/>
              </a:lnSpc>
              <a:spcBef>
                <a:spcPts val="0"/>
              </a:spcBef>
              <a:spcAft>
                <a:spcPts val="0"/>
              </a:spcAft>
              <a:buClr>
                <a:schemeClr val="dk1"/>
              </a:buClr>
              <a:buSzPts val="2000"/>
              <a:buNone/>
            </a:pPr>
            <a:r>
              <a:rPr i="1" lang="en-US" sz="2000">
                <a:latin typeface="Times New Roman"/>
                <a:ea typeface="Times New Roman"/>
                <a:cs typeface="Times New Roman"/>
                <a:sym typeface="Times New Roman"/>
              </a:rPr>
              <a:t>Category I</a:t>
            </a:r>
            <a:r>
              <a:rPr lang="en-US" sz="2000">
                <a:latin typeface="Times New Roman"/>
                <a:ea typeface="Times New Roman"/>
                <a:cs typeface="Times New Roman"/>
                <a:sym typeface="Times New Roman"/>
              </a:rPr>
              <a:t> 	Well-conceived, meritorious, and feasible investigations pertinent to the goals of the program and the AO's objectives and offered by a competent  investigator from an institution capable of supplying the necessary support to ensure that any essential flight hardware or other support can be delivered on time and that data can be properly reduced, analyzed, interpreted, and published in a reasonable time. Investigations in Category I are recommended for acceptance and normally will be displaced only by other Category I investigations.</a:t>
            </a:r>
            <a:endParaRPr/>
          </a:p>
          <a:p>
            <a:pPr indent="-1828800" lvl="0" marL="1828800" rtl="0" algn="l">
              <a:lnSpc>
                <a:spcPct val="110000"/>
              </a:lnSpc>
              <a:spcBef>
                <a:spcPts val="1000"/>
              </a:spcBef>
              <a:spcAft>
                <a:spcPts val="0"/>
              </a:spcAft>
              <a:buClr>
                <a:schemeClr val="dk1"/>
              </a:buClr>
              <a:buSzPts val="2000"/>
              <a:buNone/>
            </a:pPr>
            <a:r>
              <a:rPr i="1" lang="en-US" sz="2000">
                <a:latin typeface="Times New Roman"/>
                <a:ea typeface="Times New Roman"/>
                <a:cs typeface="Times New Roman"/>
                <a:sym typeface="Times New Roman"/>
              </a:rPr>
              <a:t>Category II</a:t>
            </a:r>
            <a:r>
              <a:rPr lang="en-US" sz="2000">
                <a:latin typeface="Times New Roman"/>
                <a:ea typeface="Times New Roman"/>
                <a:cs typeface="Times New Roman"/>
                <a:sym typeface="Times New Roman"/>
              </a:rPr>
              <a:t> 	Well-conceived, meritorious, and feasible investigations that are recommended for acceptance, but at a lower priority than Category I.</a:t>
            </a:r>
            <a:endParaRPr/>
          </a:p>
          <a:p>
            <a:pPr indent="-1828800" lvl="0" marL="1828800" rtl="0" algn="l">
              <a:lnSpc>
                <a:spcPct val="110000"/>
              </a:lnSpc>
              <a:spcBef>
                <a:spcPts val="1000"/>
              </a:spcBef>
              <a:spcAft>
                <a:spcPts val="0"/>
              </a:spcAft>
              <a:buClr>
                <a:schemeClr val="dk1"/>
              </a:buClr>
              <a:buSzPts val="2000"/>
              <a:buNone/>
            </a:pPr>
            <a:r>
              <a:rPr i="1" lang="en-US" sz="2000">
                <a:latin typeface="Times New Roman"/>
                <a:ea typeface="Times New Roman"/>
                <a:cs typeface="Times New Roman"/>
                <a:sym typeface="Times New Roman"/>
              </a:rPr>
              <a:t>Category III</a:t>
            </a:r>
            <a:r>
              <a:rPr lang="en-US" sz="2000">
                <a:latin typeface="Times New Roman"/>
                <a:ea typeface="Times New Roman"/>
                <a:cs typeface="Times New Roman"/>
                <a:sym typeface="Times New Roman"/>
              </a:rPr>
              <a:t> 	Meritorious investigations that require further development. Category III investigations may be funded for development and may be reconsidered at a later time for the same or other opportunities. </a:t>
            </a:r>
            <a:endParaRPr/>
          </a:p>
          <a:p>
            <a:pPr indent="-1828800" lvl="0" marL="1828800" rtl="0" algn="l">
              <a:lnSpc>
                <a:spcPct val="110000"/>
              </a:lnSpc>
              <a:spcBef>
                <a:spcPts val="1000"/>
              </a:spcBef>
              <a:spcAft>
                <a:spcPts val="0"/>
              </a:spcAft>
              <a:buClr>
                <a:schemeClr val="dk1"/>
              </a:buClr>
              <a:buSzPts val="2000"/>
              <a:buNone/>
            </a:pPr>
            <a:r>
              <a:rPr i="1" lang="en-US" sz="2000">
                <a:latin typeface="Times New Roman"/>
                <a:ea typeface="Times New Roman"/>
                <a:cs typeface="Times New Roman"/>
                <a:sym typeface="Times New Roman"/>
              </a:rPr>
              <a:t>Category IV</a:t>
            </a:r>
            <a:r>
              <a:rPr lang="en-US" sz="2000">
                <a:latin typeface="Times New Roman"/>
                <a:ea typeface="Times New Roman"/>
                <a:cs typeface="Times New Roman"/>
                <a:sym typeface="Times New Roman"/>
              </a:rPr>
              <a:t> 	Proposed investigations that are recommended for rejection for the particular opportunity under consideration, whatever the reason.</a:t>
            </a:r>
            <a:endParaRPr/>
          </a:p>
        </p:txBody>
      </p:sp>
      <p:sp>
        <p:nvSpPr>
          <p:cNvPr id="885" name="Google Shape;885;p33"/>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86" name="Google Shape;886;p33"/>
          <p:cNvSpPr/>
          <p:nvPr/>
        </p:nvSpPr>
        <p:spPr>
          <a:xfrm>
            <a:off x="1737359" y="4953000"/>
            <a:ext cx="9875520" cy="1095375"/>
          </a:xfrm>
          <a:prstGeom prst="rect">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7" name="Google Shape;887;p33"/>
          <p:cNvSpPr txBox="1"/>
          <p:nvPr/>
        </p:nvSpPr>
        <p:spPr>
          <a:xfrm>
            <a:off x="8924925" y="5683250"/>
            <a:ext cx="223061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Times New Roman"/>
                <a:ea typeface="Times New Roman"/>
                <a:cs typeface="Times New Roman"/>
                <a:sym typeface="Times New Roman"/>
              </a:rPr>
              <a:t>Qualitatively different</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34"/>
          <p:cNvSpPr txBox="1"/>
          <p:nvPr>
            <p:ph type="title"/>
          </p:nvPr>
        </p:nvSpPr>
        <p:spPr>
          <a:xfrm>
            <a:off x="2267712" y="274320"/>
            <a:ext cx="928116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Selection Decision</a:t>
            </a:r>
            <a:endParaRPr sz="3600"/>
          </a:p>
        </p:txBody>
      </p:sp>
      <p:sp>
        <p:nvSpPr>
          <p:cNvPr id="894" name="Google Shape;894;p34"/>
          <p:cNvSpPr txBox="1"/>
          <p:nvPr>
            <p:ph idx="1" type="body"/>
          </p:nvPr>
        </p:nvSpPr>
        <p:spPr>
          <a:xfrm>
            <a:off x="1737359" y="1325880"/>
            <a:ext cx="9875520" cy="5302542"/>
          </a:xfrm>
          <a:prstGeom prst="rect">
            <a:avLst/>
          </a:prstGeom>
          <a:noFill/>
          <a:ln>
            <a:noFill/>
          </a:ln>
        </p:spPr>
        <p:txBody>
          <a:bodyPr anchorCtr="0" anchor="t" bIns="45700" lIns="91425" spcFirstLastPara="1" rIns="91425" wrap="square" tIns="45700">
            <a:spAutoFit/>
          </a:bodyPr>
          <a:lstStyle/>
          <a:p>
            <a:pPr indent="-285750" lvl="0" marL="285750" rtl="0" algn="l">
              <a:lnSpc>
                <a:spcPct val="110000"/>
              </a:lnSpc>
              <a:spcBef>
                <a:spcPts val="0"/>
              </a:spcBef>
              <a:spcAft>
                <a:spcPts val="0"/>
              </a:spcAft>
              <a:buClr>
                <a:schemeClr val="dk1"/>
              </a:buClr>
              <a:buSzPts val="2000"/>
              <a:buChar char="•"/>
            </a:pPr>
            <a:r>
              <a:rPr lang="en-US" sz="2000">
                <a:latin typeface="Times New Roman"/>
                <a:ea typeface="Times New Roman"/>
                <a:cs typeface="Times New Roman"/>
                <a:sym typeface="Times New Roman"/>
              </a:rPr>
              <a:t>Selection Official is the SMD Associate Administrator</a:t>
            </a:r>
            <a:endParaRPr/>
          </a:p>
          <a:p>
            <a:pPr indent="-285750" lvl="1" marL="742950" rtl="0" algn="l">
              <a:lnSpc>
                <a:spcPct val="110000"/>
              </a:lnSpc>
              <a:spcBef>
                <a:spcPts val="500"/>
              </a:spcBef>
              <a:spcAft>
                <a:spcPts val="0"/>
              </a:spcAft>
              <a:buClr>
                <a:schemeClr val="dk1"/>
              </a:buClr>
              <a:buSzPts val="2000"/>
              <a:buChar char="o"/>
            </a:pPr>
            <a:r>
              <a:rPr lang="en-US" sz="2000"/>
              <a:t>May delegate selection a</a:t>
            </a:r>
            <a:r>
              <a:rPr lang="en-US" sz="2000">
                <a:latin typeface="Times New Roman"/>
                <a:ea typeface="Times New Roman"/>
                <a:cs typeface="Times New Roman"/>
                <a:sym typeface="Times New Roman"/>
              </a:rPr>
              <a:t>uthority for a particular solicitation</a:t>
            </a:r>
            <a:endParaRPr/>
          </a:p>
          <a:p>
            <a:pPr indent="-285750" lvl="1" marL="742950" rtl="0" algn="l">
              <a:lnSpc>
                <a:spcPct val="110000"/>
              </a:lnSpc>
              <a:spcBef>
                <a:spcPts val="500"/>
              </a:spcBef>
              <a:spcAft>
                <a:spcPts val="0"/>
              </a:spcAft>
              <a:buClr>
                <a:schemeClr val="dk1"/>
              </a:buClr>
              <a:buSzPts val="2000"/>
              <a:buChar char="o"/>
            </a:pPr>
            <a:r>
              <a:rPr lang="en-US" sz="2000"/>
              <a:t>May consult with senior SMD and Agency leaders on selection decision</a:t>
            </a:r>
            <a:endParaRPr/>
          </a:p>
          <a:p>
            <a:pPr indent="-285750" lvl="0" marL="285750" rtl="0" algn="l">
              <a:lnSpc>
                <a:spcPct val="110000"/>
              </a:lnSpc>
              <a:spcBef>
                <a:spcPts val="1000"/>
              </a:spcBef>
              <a:spcAft>
                <a:spcPts val="0"/>
              </a:spcAft>
              <a:buClr>
                <a:schemeClr val="dk1"/>
              </a:buClr>
              <a:buSzPts val="2000"/>
              <a:buChar char="•"/>
            </a:pPr>
            <a:r>
              <a:rPr lang="en-US" sz="2000">
                <a:latin typeface="Times New Roman"/>
                <a:ea typeface="Times New Roman"/>
                <a:cs typeface="Times New Roman"/>
                <a:sym typeface="Times New Roman"/>
              </a:rPr>
              <a:t>Sponsoring Division prepares for the selection decision</a:t>
            </a:r>
            <a:endParaRPr/>
          </a:p>
          <a:p>
            <a:pPr indent="-285750" lvl="1" marL="742950" rtl="0" algn="l">
              <a:lnSpc>
                <a:spcPct val="110000"/>
              </a:lnSpc>
              <a:spcBef>
                <a:spcPts val="500"/>
              </a:spcBef>
              <a:spcAft>
                <a:spcPts val="0"/>
              </a:spcAft>
              <a:buClr>
                <a:schemeClr val="dk1"/>
              </a:buClr>
              <a:buSzPts val="2000"/>
              <a:buChar char="o"/>
            </a:pPr>
            <a:r>
              <a:rPr lang="en-US" sz="2000">
                <a:latin typeface="Times New Roman"/>
                <a:ea typeface="Times New Roman"/>
                <a:cs typeface="Times New Roman"/>
                <a:sym typeface="Times New Roman"/>
              </a:rPr>
              <a:t>Final evaluation results</a:t>
            </a:r>
            <a:endParaRPr/>
          </a:p>
          <a:p>
            <a:pPr indent="-285750" lvl="1" marL="742950" rtl="0" algn="l">
              <a:lnSpc>
                <a:spcPct val="110000"/>
              </a:lnSpc>
              <a:spcBef>
                <a:spcPts val="500"/>
              </a:spcBef>
              <a:spcAft>
                <a:spcPts val="0"/>
              </a:spcAft>
              <a:buClr>
                <a:schemeClr val="dk1"/>
              </a:buClr>
              <a:buSzPts val="2000"/>
              <a:buChar char="o"/>
            </a:pPr>
            <a:r>
              <a:rPr lang="en-US" sz="2000">
                <a:latin typeface="Times New Roman"/>
                <a:ea typeface="Times New Roman"/>
                <a:cs typeface="Times New Roman"/>
                <a:sym typeface="Times New Roman"/>
              </a:rPr>
              <a:t>One or more options for the selection decision</a:t>
            </a:r>
            <a:endParaRPr/>
          </a:p>
          <a:p>
            <a:pPr indent="-285750" lvl="1" marL="742950" rtl="0" algn="l">
              <a:lnSpc>
                <a:spcPct val="110000"/>
              </a:lnSpc>
              <a:spcBef>
                <a:spcPts val="500"/>
              </a:spcBef>
              <a:spcAft>
                <a:spcPts val="0"/>
              </a:spcAft>
              <a:buClr>
                <a:schemeClr val="dk1"/>
              </a:buClr>
              <a:buSzPts val="2000"/>
              <a:buChar char="o"/>
            </a:pPr>
            <a:r>
              <a:rPr lang="en-US" sz="2000">
                <a:latin typeface="Times New Roman"/>
                <a:ea typeface="Times New Roman"/>
                <a:cs typeface="Times New Roman"/>
                <a:sym typeface="Times New Roman"/>
              </a:rPr>
              <a:t>Selection recommendation</a:t>
            </a:r>
            <a:endParaRPr/>
          </a:p>
          <a:p>
            <a:pPr indent="-285750" lvl="0" marL="285750" rtl="0" algn="l">
              <a:lnSpc>
                <a:spcPct val="110000"/>
              </a:lnSpc>
              <a:spcBef>
                <a:spcPts val="1000"/>
              </a:spcBef>
              <a:spcAft>
                <a:spcPts val="0"/>
              </a:spcAft>
              <a:buClr>
                <a:schemeClr val="dk1"/>
              </a:buClr>
              <a:buSzPts val="2000"/>
              <a:buChar char="•"/>
            </a:pPr>
            <a:r>
              <a:rPr lang="en-US" sz="2000">
                <a:latin typeface="Times New Roman"/>
                <a:ea typeface="Times New Roman"/>
                <a:cs typeface="Times New Roman"/>
                <a:sym typeface="Times New Roman"/>
              </a:rPr>
              <a:t>Selection Official may consider a wide range of programmatic factors [AO §7.3]</a:t>
            </a:r>
            <a:endParaRPr/>
          </a:p>
          <a:p>
            <a:pPr indent="-285750" lvl="1" marL="742950" rtl="0" algn="l">
              <a:lnSpc>
                <a:spcPct val="110000"/>
              </a:lnSpc>
              <a:spcBef>
                <a:spcPts val="500"/>
              </a:spcBef>
              <a:spcAft>
                <a:spcPts val="0"/>
              </a:spcAft>
              <a:buClr>
                <a:schemeClr val="dk1"/>
              </a:buClr>
              <a:buSzPts val="2000"/>
              <a:buChar char="o"/>
            </a:pPr>
            <a:r>
              <a:rPr lang="en-US" sz="2000">
                <a:latin typeface="Times New Roman"/>
                <a:ea typeface="Times New Roman"/>
                <a:cs typeface="Times New Roman"/>
                <a:sym typeface="Times New Roman"/>
              </a:rPr>
              <a:t>Based on proposal categorization and evaluations, influenced by Division programmatic considerations</a:t>
            </a:r>
            <a:endParaRPr/>
          </a:p>
          <a:p>
            <a:pPr indent="-285750" lvl="1" marL="742950" rtl="0" algn="l">
              <a:lnSpc>
                <a:spcPct val="110000"/>
              </a:lnSpc>
              <a:spcBef>
                <a:spcPts val="500"/>
              </a:spcBef>
              <a:spcAft>
                <a:spcPts val="0"/>
              </a:spcAft>
              <a:buClr>
                <a:schemeClr val="dk1"/>
              </a:buClr>
              <a:buSzPts val="2000"/>
              <a:buChar char="o"/>
            </a:pPr>
            <a:r>
              <a:rPr lang="en-US" sz="2000">
                <a:latin typeface="Times New Roman"/>
                <a:ea typeface="Times New Roman"/>
                <a:cs typeface="Times New Roman"/>
                <a:sym typeface="Times New Roman"/>
              </a:rPr>
              <a:t>Overriding consideration will be to maximize scientific value while advancing NASA's science goals and objectives</a:t>
            </a:r>
            <a:endParaRPr/>
          </a:p>
          <a:p>
            <a:pPr indent="-158750" lvl="0" marL="285750" rtl="0" algn="l">
              <a:lnSpc>
                <a:spcPct val="110000"/>
              </a:lnSpc>
              <a:spcBef>
                <a:spcPts val="1000"/>
              </a:spcBef>
              <a:spcAft>
                <a:spcPts val="0"/>
              </a:spcAft>
              <a:buClr>
                <a:schemeClr val="dk1"/>
              </a:buClr>
              <a:buSzPts val="2000"/>
              <a:buNone/>
            </a:pPr>
            <a:r>
              <a:t/>
            </a:r>
            <a:endParaRPr sz="2000">
              <a:latin typeface="Times New Roman"/>
              <a:ea typeface="Times New Roman"/>
              <a:cs typeface="Times New Roman"/>
              <a:sym typeface="Times New Roman"/>
            </a:endParaRPr>
          </a:p>
        </p:txBody>
      </p:sp>
      <p:sp>
        <p:nvSpPr>
          <p:cNvPr id="895" name="Google Shape;895;p34"/>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35"/>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02" name="Google Shape;902;p35"/>
          <p:cNvSpPr txBox="1"/>
          <p:nvPr>
            <p:ph type="title"/>
          </p:nvPr>
        </p:nvSpPr>
        <p:spPr>
          <a:xfrm>
            <a:off x="831850" y="3016567"/>
            <a:ext cx="10515600" cy="646331"/>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4000"/>
              <a:buFont typeface="Arial"/>
              <a:buNone/>
            </a:pPr>
            <a:r>
              <a:rPr lang="en-US"/>
              <a:t>Questions?</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36"/>
          <p:cNvSpPr/>
          <p:nvPr/>
        </p:nvSpPr>
        <p:spPr>
          <a:xfrm>
            <a:off x="0" y="886968"/>
            <a:ext cx="12192000" cy="5504688"/>
          </a:xfrm>
          <a:prstGeom prst="rect">
            <a:avLst/>
          </a:pr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9" name="Google Shape;909;p36"/>
          <p:cNvSpPr txBox="1"/>
          <p:nvPr>
            <p:ph type="title"/>
          </p:nvPr>
        </p:nvSpPr>
        <p:spPr>
          <a:xfrm>
            <a:off x="960120" y="274320"/>
            <a:ext cx="1039368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Solicitation Process</a:t>
            </a:r>
            <a:endParaRPr sz="3600"/>
          </a:p>
        </p:txBody>
      </p:sp>
      <p:sp>
        <p:nvSpPr>
          <p:cNvPr id="910" name="Google Shape;910;p36"/>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11" name="Google Shape;911;p36"/>
          <p:cNvSpPr txBox="1"/>
          <p:nvPr/>
        </p:nvSpPr>
        <p:spPr>
          <a:xfrm>
            <a:off x="659428"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AO Released</a:t>
            </a:r>
            <a:endParaRPr/>
          </a:p>
        </p:txBody>
      </p:sp>
      <p:cxnSp>
        <p:nvCxnSpPr>
          <p:cNvPr id="912" name="Google Shape;912;p36"/>
          <p:cNvCxnSpPr/>
          <p:nvPr/>
        </p:nvCxnSpPr>
        <p:spPr>
          <a:xfrm>
            <a:off x="5250655" y="1755666"/>
            <a:ext cx="200360" cy="10651"/>
          </a:xfrm>
          <a:prstGeom prst="straightConnector1">
            <a:avLst/>
          </a:prstGeom>
          <a:noFill/>
          <a:ln cap="flat" cmpd="sng" w="9525">
            <a:solidFill>
              <a:srgbClr val="385623"/>
            </a:solidFill>
            <a:prstDash val="solid"/>
            <a:miter lim="800000"/>
            <a:headEnd len="sm" w="sm" type="none"/>
            <a:tailEnd len="med" w="med" type="triangle"/>
          </a:ln>
        </p:spPr>
      </p:cxnSp>
      <p:cxnSp>
        <p:nvCxnSpPr>
          <p:cNvPr id="913" name="Google Shape;913;p36"/>
          <p:cNvCxnSpPr/>
          <p:nvPr/>
        </p:nvCxnSpPr>
        <p:spPr>
          <a:xfrm>
            <a:off x="6585296" y="1768999"/>
            <a:ext cx="305757" cy="2219"/>
          </a:xfrm>
          <a:prstGeom prst="straightConnector1">
            <a:avLst/>
          </a:prstGeom>
          <a:noFill/>
          <a:ln cap="flat" cmpd="sng" w="9525">
            <a:solidFill>
              <a:srgbClr val="385623"/>
            </a:solidFill>
            <a:prstDash val="solid"/>
            <a:miter lim="800000"/>
            <a:headEnd len="sm" w="sm" type="none"/>
            <a:tailEnd len="med" w="med" type="triangle"/>
          </a:ln>
        </p:spPr>
      </p:cxnSp>
      <p:sp>
        <p:nvSpPr>
          <p:cNvPr id="914" name="Google Shape;914;p36"/>
          <p:cNvSpPr txBox="1"/>
          <p:nvPr/>
        </p:nvSpPr>
        <p:spPr>
          <a:xfrm>
            <a:off x="2515660"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Pre-Proposal Conference</a:t>
            </a:r>
            <a:endParaRPr/>
          </a:p>
        </p:txBody>
      </p:sp>
      <p:sp>
        <p:nvSpPr>
          <p:cNvPr id="915" name="Google Shape;915;p36"/>
          <p:cNvSpPr txBox="1"/>
          <p:nvPr/>
        </p:nvSpPr>
        <p:spPr>
          <a:xfrm>
            <a:off x="4371892"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Notices of Intent Due</a:t>
            </a:r>
            <a:endParaRPr/>
          </a:p>
        </p:txBody>
      </p:sp>
      <p:sp>
        <p:nvSpPr>
          <p:cNvPr id="916" name="Google Shape;916;p36"/>
          <p:cNvSpPr txBox="1"/>
          <p:nvPr/>
        </p:nvSpPr>
        <p:spPr>
          <a:xfrm>
            <a:off x="6228124"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Meeting 1</a:t>
            </a:r>
            <a:endParaRPr/>
          </a:p>
        </p:txBody>
      </p:sp>
      <p:sp>
        <p:nvSpPr>
          <p:cNvPr id="917" name="Google Shape;917;p36"/>
          <p:cNvSpPr txBox="1"/>
          <p:nvPr/>
        </p:nvSpPr>
        <p:spPr>
          <a:xfrm>
            <a:off x="8084356"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Proposals Due</a:t>
            </a:r>
            <a:endParaRPr/>
          </a:p>
        </p:txBody>
      </p:sp>
      <p:sp>
        <p:nvSpPr>
          <p:cNvPr id="918" name="Google Shape;918;p36"/>
          <p:cNvSpPr/>
          <p:nvPr/>
        </p:nvSpPr>
        <p:spPr>
          <a:xfrm>
            <a:off x="9940587"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Compliance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Check of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Proposals</a:t>
            </a:r>
            <a:endParaRPr/>
          </a:p>
        </p:txBody>
      </p:sp>
      <p:sp>
        <p:nvSpPr>
          <p:cNvPr id="919" name="Google Shape;919;p36"/>
          <p:cNvSpPr/>
          <p:nvPr/>
        </p:nvSpPr>
        <p:spPr>
          <a:xfrm>
            <a:off x="7113254" y="2758276"/>
            <a:ext cx="18288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TMC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Plenary Meeting</a:t>
            </a:r>
            <a:endParaRPr/>
          </a:p>
        </p:txBody>
      </p:sp>
      <p:sp>
        <p:nvSpPr>
          <p:cNvPr id="920" name="Google Shape;920;p36"/>
          <p:cNvSpPr txBox="1"/>
          <p:nvPr/>
        </p:nvSpPr>
        <p:spPr>
          <a:xfrm>
            <a:off x="1032223" y="3351908"/>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Evaluation Kickoff</a:t>
            </a:r>
            <a:endParaRPr/>
          </a:p>
        </p:txBody>
      </p:sp>
      <p:sp>
        <p:nvSpPr>
          <p:cNvPr id="921" name="Google Shape;921;p36"/>
          <p:cNvSpPr/>
          <p:nvPr/>
        </p:nvSpPr>
        <p:spPr>
          <a:xfrm>
            <a:off x="7113254" y="3867623"/>
            <a:ext cx="18288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Science Evaluation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Plenary Meeting</a:t>
            </a:r>
            <a:endParaRPr/>
          </a:p>
        </p:txBody>
      </p:sp>
      <p:sp>
        <p:nvSpPr>
          <p:cNvPr id="922" name="Google Shape;922;p36"/>
          <p:cNvSpPr/>
          <p:nvPr/>
        </p:nvSpPr>
        <p:spPr>
          <a:xfrm>
            <a:off x="1876290" y="501697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Categorization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Committee Meeting</a:t>
            </a:r>
            <a:endParaRPr/>
          </a:p>
        </p:txBody>
      </p:sp>
      <p:sp>
        <p:nvSpPr>
          <p:cNvPr id="923" name="Google Shape;923;p36"/>
          <p:cNvSpPr/>
          <p:nvPr/>
        </p:nvSpPr>
        <p:spPr>
          <a:xfrm>
            <a:off x="6074908" y="5021085"/>
            <a:ext cx="18288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Selection by SMD AA</a:t>
            </a:r>
            <a:endParaRPr/>
          </a:p>
        </p:txBody>
      </p:sp>
      <p:sp>
        <p:nvSpPr>
          <p:cNvPr id="924" name="Google Shape;924;p36"/>
          <p:cNvSpPr/>
          <p:nvPr/>
        </p:nvSpPr>
        <p:spPr>
          <a:xfrm>
            <a:off x="8402817"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Debriefings to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Proposers</a:t>
            </a:r>
            <a:endParaRPr/>
          </a:p>
        </p:txBody>
      </p:sp>
      <p:sp>
        <p:nvSpPr>
          <p:cNvPr id="925" name="Google Shape;925;p36"/>
          <p:cNvSpPr/>
          <p:nvPr/>
        </p:nvSpPr>
        <p:spPr>
          <a:xfrm>
            <a:off x="3975599"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a:t>
            </a:r>
            <a:br>
              <a:rPr lang="en-US" sz="1100">
                <a:solidFill>
                  <a:schemeClr val="lt1"/>
                </a:solidFill>
                <a:latin typeface="Arial"/>
                <a:ea typeface="Arial"/>
                <a:cs typeface="Arial"/>
                <a:sym typeface="Arial"/>
              </a:rPr>
            </a:br>
            <a:r>
              <a:rPr lang="en-US" sz="1100">
                <a:solidFill>
                  <a:schemeClr val="lt1"/>
                </a:solidFill>
                <a:latin typeface="Arial"/>
                <a:ea typeface="Arial"/>
                <a:cs typeface="Arial"/>
                <a:sym typeface="Arial"/>
              </a:rPr>
              <a:t>Meeting 2</a:t>
            </a:r>
            <a:endParaRPr/>
          </a:p>
        </p:txBody>
      </p:sp>
      <p:cxnSp>
        <p:nvCxnSpPr>
          <p:cNvPr id="926" name="Google Shape;926;p36"/>
          <p:cNvCxnSpPr/>
          <p:nvPr/>
        </p:nvCxnSpPr>
        <p:spPr>
          <a:xfrm>
            <a:off x="2031028" y="1714413"/>
            <a:ext cx="484632" cy="0"/>
          </a:xfrm>
          <a:prstGeom prst="straightConnector1">
            <a:avLst/>
          </a:prstGeom>
          <a:noFill/>
          <a:ln cap="flat" cmpd="sng" w="19050">
            <a:solidFill>
              <a:schemeClr val="dk1"/>
            </a:solidFill>
            <a:prstDash val="solid"/>
            <a:miter lim="800000"/>
            <a:headEnd len="sm" w="sm" type="none"/>
            <a:tailEnd len="med" w="med" type="triangle"/>
          </a:ln>
        </p:spPr>
      </p:cxnSp>
      <p:sp>
        <p:nvSpPr>
          <p:cNvPr id="927" name="Google Shape;927;p36"/>
          <p:cNvSpPr/>
          <p:nvPr/>
        </p:nvSpPr>
        <p:spPr>
          <a:xfrm>
            <a:off x="3238159" y="2758276"/>
            <a:ext cx="32004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Technical, Management and Cost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(TMC) Evaluation</a:t>
            </a:r>
            <a:endParaRPr/>
          </a:p>
        </p:txBody>
      </p:sp>
      <p:sp>
        <p:nvSpPr>
          <p:cNvPr id="928" name="Google Shape;928;p36"/>
          <p:cNvSpPr/>
          <p:nvPr/>
        </p:nvSpPr>
        <p:spPr>
          <a:xfrm>
            <a:off x="3522926" y="3309926"/>
            <a:ext cx="1322561" cy="252227"/>
          </a:xfrm>
          <a:prstGeom prst="rect">
            <a:avLst/>
          </a:prstGeom>
          <a:solidFill>
            <a:srgbClr val="F4B081"/>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 Clarifications</a:t>
            </a:r>
            <a:endParaRPr/>
          </a:p>
        </p:txBody>
      </p:sp>
      <p:sp>
        <p:nvSpPr>
          <p:cNvPr id="929" name="Google Shape;929;p36"/>
          <p:cNvSpPr txBox="1"/>
          <p:nvPr/>
        </p:nvSpPr>
        <p:spPr>
          <a:xfrm>
            <a:off x="3238159" y="3867623"/>
            <a:ext cx="32004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Scientific Merit &amp; Scientific Implementation Merit and Feasibility Evaluation</a:t>
            </a:r>
            <a:endParaRPr/>
          </a:p>
        </p:txBody>
      </p:sp>
      <p:cxnSp>
        <p:nvCxnSpPr>
          <p:cNvPr id="930" name="Google Shape;930;p36"/>
          <p:cNvCxnSpPr/>
          <p:nvPr/>
        </p:nvCxnSpPr>
        <p:spPr>
          <a:xfrm rot="10800000">
            <a:off x="6912813" y="3463946"/>
            <a:ext cx="0" cy="284228"/>
          </a:xfrm>
          <a:prstGeom prst="straightConnector1">
            <a:avLst/>
          </a:prstGeom>
          <a:noFill/>
          <a:ln cap="flat" cmpd="sng" w="9525">
            <a:solidFill>
              <a:srgbClr val="385623"/>
            </a:solidFill>
            <a:prstDash val="dash"/>
            <a:round/>
            <a:headEnd len="med" w="med" type="none"/>
            <a:tailEnd len="med" w="med" type="none"/>
          </a:ln>
        </p:spPr>
      </p:cxnSp>
      <p:sp>
        <p:nvSpPr>
          <p:cNvPr id="931" name="Google Shape;931;p36"/>
          <p:cNvSpPr txBox="1"/>
          <p:nvPr/>
        </p:nvSpPr>
        <p:spPr>
          <a:xfrm>
            <a:off x="2527118" y="2105540"/>
            <a:ext cx="1343638"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+21 days</a:t>
            </a:r>
            <a:endParaRPr/>
          </a:p>
        </p:txBody>
      </p:sp>
      <p:sp>
        <p:nvSpPr>
          <p:cNvPr id="932" name="Google Shape;932;p36"/>
          <p:cNvSpPr txBox="1"/>
          <p:nvPr/>
        </p:nvSpPr>
        <p:spPr>
          <a:xfrm>
            <a:off x="653871" y="2109824"/>
            <a:ext cx="1371600"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Day 0</a:t>
            </a:r>
            <a:endParaRPr/>
          </a:p>
        </p:txBody>
      </p:sp>
      <p:sp>
        <p:nvSpPr>
          <p:cNvPr id="933" name="Google Shape;933;p36"/>
          <p:cNvSpPr txBox="1"/>
          <p:nvPr/>
        </p:nvSpPr>
        <p:spPr>
          <a:xfrm>
            <a:off x="4421941" y="2114066"/>
            <a:ext cx="1321551"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+40 days</a:t>
            </a:r>
            <a:endParaRPr/>
          </a:p>
        </p:txBody>
      </p:sp>
      <p:sp>
        <p:nvSpPr>
          <p:cNvPr id="934" name="Google Shape;934;p36"/>
          <p:cNvSpPr txBox="1"/>
          <p:nvPr/>
        </p:nvSpPr>
        <p:spPr>
          <a:xfrm>
            <a:off x="8059064" y="2105540"/>
            <a:ext cx="1396892"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+90 days</a:t>
            </a:r>
            <a:endParaRPr/>
          </a:p>
        </p:txBody>
      </p:sp>
      <p:cxnSp>
        <p:nvCxnSpPr>
          <p:cNvPr id="935" name="Google Shape;935;p36"/>
          <p:cNvCxnSpPr/>
          <p:nvPr/>
        </p:nvCxnSpPr>
        <p:spPr>
          <a:xfrm>
            <a:off x="3887260"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936" name="Google Shape;936;p36"/>
          <p:cNvCxnSpPr/>
          <p:nvPr/>
        </p:nvCxnSpPr>
        <p:spPr>
          <a:xfrm>
            <a:off x="5743492"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937" name="Google Shape;937;p36"/>
          <p:cNvCxnSpPr/>
          <p:nvPr/>
        </p:nvCxnSpPr>
        <p:spPr>
          <a:xfrm>
            <a:off x="7599724"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938" name="Google Shape;938;p36"/>
          <p:cNvCxnSpPr>
            <a:endCxn id="918" idx="1"/>
          </p:cNvCxnSpPr>
          <p:nvPr/>
        </p:nvCxnSpPr>
        <p:spPr>
          <a:xfrm>
            <a:off x="9456087" y="1714413"/>
            <a:ext cx="484500" cy="0"/>
          </a:xfrm>
          <a:prstGeom prst="straightConnector1">
            <a:avLst/>
          </a:prstGeom>
          <a:noFill/>
          <a:ln cap="flat" cmpd="sng" w="19050">
            <a:solidFill>
              <a:schemeClr val="dk1"/>
            </a:solidFill>
            <a:prstDash val="solid"/>
            <a:miter lim="800000"/>
            <a:headEnd len="sm" w="sm" type="none"/>
            <a:tailEnd len="med" w="med" type="triangle"/>
          </a:ln>
        </p:spPr>
      </p:cxnSp>
      <p:sp>
        <p:nvSpPr>
          <p:cNvPr id="939" name="Google Shape;939;p36"/>
          <p:cNvSpPr/>
          <p:nvPr/>
        </p:nvSpPr>
        <p:spPr>
          <a:xfrm>
            <a:off x="5333944" y="3388273"/>
            <a:ext cx="2569764" cy="252227"/>
          </a:xfrm>
          <a:prstGeom prst="rect">
            <a:avLst/>
          </a:prstGeom>
          <a:solidFill>
            <a:srgbClr val="F4B081"/>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 Comments &amp; Clarification Responses</a:t>
            </a:r>
            <a:endParaRPr/>
          </a:p>
        </p:txBody>
      </p:sp>
      <p:cxnSp>
        <p:nvCxnSpPr>
          <p:cNvPr id="940" name="Google Shape;940;p36"/>
          <p:cNvCxnSpPr>
            <a:endCxn id="927" idx="1"/>
          </p:cNvCxnSpPr>
          <p:nvPr/>
        </p:nvCxnSpPr>
        <p:spPr>
          <a:xfrm flipH="1" rot="10800000">
            <a:off x="2403859" y="2986876"/>
            <a:ext cx="834300" cy="730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941" name="Google Shape;941;p36"/>
          <p:cNvCxnSpPr/>
          <p:nvPr/>
        </p:nvCxnSpPr>
        <p:spPr>
          <a:xfrm>
            <a:off x="2403823" y="3717668"/>
            <a:ext cx="834300" cy="378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942" name="Google Shape;942;p36"/>
          <p:cNvCxnSpPr>
            <a:stCxn id="918" idx="3"/>
          </p:cNvCxnSpPr>
          <p:nvPr/>
        </p:nvCxnSpPr>
        <p:spPr>
          <a:xfrm flipH="1">
            <a:off x="1032087" y="1714413"/>
            <a:ext cx="10280100" cy="2003400"/>
          </a:xfrm>
          <a:prstGeom prst="bentConnector5">
            <a:avLst>
              <a:gd fmla="val -2224" name="adj1"/>
              <a:gd fmla="val 49996" name="adj2"/>
              <a:gd fmla="val 102223" name="adj3"/>
            </a:avLst>
          </a:prstGeom>
          <a:noFill/>
          <a:ln cap="flat" cmpd="sng" w="19050">
            <a:solidFill>
              <a:schemeClr val="dk1"/>
            </a:solidFill>
            <a:prstDash val="solid"/>
            <a:miter lim="800000"/>
            <a:headEnd len="sm" w="sm" type="none"/>
            <a:tailEnd len="med" w="med" type="triangle"/>
          </a:ln>
        </p:spPr>
      </p:cxnSp>
      <p:cxnSp>
        <p:nvCxnSpPr>
          <p:cNvPr id="943" name="Google Shape;943;p36"/>
          <p:cNvCxnSpPr>
            <a:endCxn id="928" idx="1"/>
          </p:cNvCxnSpPr>
          <p:nvPr/>
        </p:nvCxnSpPr>
        <p:spPr>
          <a:xfrm flipH="1" rot="-5400000">
            <a:off x="3335876" y="3248990"/>
            <a:ext cx="220500" cy="153600"/>
          </a:xfrm>
          <a:prstGeom prst="bentConnector2">
            <a:avLst/>
          </a:prstGeom>
          <a:noFill/>
          <a:ln cap="flat" cmpd="sng" w="19050">
            <a:solidFill>
              <a:schemeClr val="dk1"/>
            </a:solidFill>
            <a:prstDash val="dash"/>
            <a:miter lim="800000"/>
            <a:headEnd len="sm" w="sm" type="none"/>
            <a:tailEnd len="med" w="med" type="triangle"/>
          </a:ln>
        </p:spPr>
      </p:cxnSp>
      <p:cxnSp>
        <p:nvCxnSpPr>
          <p:cNvPr id="944" name="Google Shape;944;p36"/>
          <p:cNvCxnSpPr/>
          <p:nvPr/>
        </p:nvCxnSpPr>
        <p:spPr>
          <a:xfrm flipH="1" rot="-5400000">
            <a:off x="3355637" y="4353263"/>
            <a:ext cx="220500" cy="153600"/>
          </a:xfrm>
          <a:prstGeom prst="bentConnector2">
            <a:avLst/>
          </a:prstGeom>
          <a:noFill/>
          <a:ln cap="flat" cmpd="sng" w="19050">
            <a:solidFill>
              <a:schemeClr val="dk1"/>
            </a:solidFill>
            <a:prstDash val="dash"/>
            <a:miter lim="800000"/>
            <a:headEnd len="sm" w="sm" type="none"/>
            <a:tailEnd len="med" w="med" type="triangle"/>
          </a:ln>
        </p:spPr>
      </p:cxnSp>
      <p:cxnSp>
        <p:nvCxnSpPr>
          <p:cNvPr id="945" name="Google Shape;945;p36"/>
          <p:cNvCxnSpPr>
            <a:stCxn id="928" idx="3"/>
          </p:cNvCxnSpPr>
          <p:nvPr/>
        </p:nvCxnSpPr>
        <p:spPr>
          <a:xfrm flipH="1" rot="10800000">
            <a:off x="4845487" y="3191539"/>
            <a:ext cx="193200" cy="244500"/>
          </a:xfrm>
          <a:prstGeom prst="bentConnector2">
            <a:avLst/>
          </a:prstGeom>
          <a:noFill/>
          <a:ln cap="flat" cmpd="sng" w="19050">
            <a:solidFill>
              <a:schemeClr val="dk1"/>
            </a:solidFill>
            <a:prstDash val="dash"/>
            <a:miter lim="800000"/>
            <a:headEnd len="sm" w="sm" type="none"/>
            <a:tailEnd len="med" w="med" type="triangle"/>
          </a:ln>
        </p:spPr>
      </p:cxnSp>
      <p:cxnSp>
        <p:nvCxnSpPr>
          <p:cNvPr id="946" name="Google Shape;946;p36"/>
          <p:cNvCxnSpPr/>
          <p:nvPr/>
        </p:nvCxnSpPr>
        <p:spPr>
          <a:xfrm rot="-5400000">
            <a:off x="4812709" y="4343727"/>
            <a:ext cx="244500" cy="193200"/>
          </a:xfrm>
          <a:prstGeom prst="bentConnector2">
            <a:avLst/>
          </a:prstGeom>
          <a:noFill/>
          <a:ln cap="flat" cmpd="sng" w="19050">
            <a:solidFill>
              <a:schemeClr val="dk1"/>
            </a:solidFill>
            <a:prstDash val="dash"/>
            <a:miter lim="800000"/>
            <a:headEnd len="sm" w="sm" type="none"/>
            <a:tailEnd len="med" w="med" type="triangle"/>
          </a:ln>
        </p:spPr>
      </p:cxnSp>
      <p:cxnSp>
        <p:nvCxnSpPr>
          <p:cNvPr id="947" name="Google Shape;947;p36"/>
          <p:cNvCxnSpPr/>
          <p:nvPr/>
        </p:nvCxnSpPr>
        <p:spPr>
          <a:xfrm rot="10800000">
            <a:off x="5971737" y="3215475"/>
            <a:ext cx="0" cy="172798"/>
          </a:xfrm>
          <a:prstGeom prst="straightConnector1">
            <a:avLst/>
          </a:prstGeom>
          <a:noFill/>
          <a:ln cap="flat" cmpd="sng" w="19050">
            <a:solidFill>
              <a:schemeClr val="dk1"/>
            </a:solidFill>
            <a:prstDash val="solid"/>
            <a:miter lim="800000"/>
            <a:headEnd len="sm" w="sm" type="none"/>
            <a:tailEnd len="med" w="med" type="triangle"/>
          </a:ln>
        </p:spPr>
      </p:cxnSp>
      <p:cxnSp>
        <p:nvCxnSpPr>
          <p:cNvPr id="948" name="Google Shape;948;p36"/>
          <p:cNvCxnSpPr/>
          <p:nvPr/>
        </p:nvCxnSpPr>
        <p:spPr>
          <a:xfrm>
            <a:off x="5971737" y="3640014"/>
            <a:ext cx="0" cy="227609"/>
          </a:xfrm>
          <a:prstGeom prst="straightConnector1">
            <a:avLst/>
          </a:prstGeom>
          <a:noFill/>
          <a:ln cap="flat" cmpd="sng" w="19050">
            <a:solidFill>
              <a:schemeClr val="dk1"/>
            </a:solidFill>
            <a:prstDash val="solid"/>
            <a:miter lim="800000"/>
            <a:headEnd len="sm" w="sm" type="none"/>
            <a:tailEnd len="med" w="med" type="triangle"/>
          </a:ln>
        </p:spPr>
      </p:cxnSp>
      <p:sp>
        <p:nvSpPr>
          <p:cNvPr id="949" name="Google Shape;949;p36"/>
          <p:cNvSpPr txBox="1"/>
          <p:nvPr/>
        </p:nvSpPr>
        <p:spPr>
          <a:xfrm>
            <a:off x="9731113" y="3356619"/>
            <a:ext cx="1371600" cy="73152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Finalize Evaluation Documentation</a:t>
            </a:r>
            <a:endParaRPr/>
          </a:p>
        </p:txBody>
      </p:sp>
      <p:cxnSp>
        <p:nvCxnSpPr>
          <p:cNvPr id="950" name="Google Shape;950;p36"/>
          <p:cNvCxnSpPr>
            <a:stCxn id="927" idx="3"/>
            <a:endCxn id="919" idx="1"/>
          </p:cNvCxnSpPr>
          <p:nvPr/>
        </p:nvCxnSpPr>
        <p:spPr>
          <a:xfrm>
            <a:off x="6438559" y="2986876"/>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951" name="Google Shape;951;p36"/>
          <p:cNvCxnSpPr>
            <a:stCxn id="919" idx="3"/>
          </p:cNvCxnSpPr>
          <p:nvPr/>
        </p:nvCxnSpPr>
        <p:spPr>
          <a:xfrm>
            <a:off x="8942054" y="2986876"/>
            <a:ext cx="789000" cy="735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952" name="Google Shape;952;p36"/>
          <p:cNvCxnSpPr>
            <a:stCxn id="921" idx="3"/>
          </p:cNvCxnSpPr>
          <p:nvPr/>
        </p:nvCxnSpPr>
        <p:spPr>
          <a:xfrm flipH="1" rot="10800000">
            <a:off x="8942054" y="3722423"/>
            <a:ext cx="789000" cy="373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953" name="Google Shape;953;p36"/>
          <p:cNvCxnSpPr>
            <a:endCxn id="921" idx="1"/>
          </p:cNvCxnSpPr>
          <p:nvPr/>
        </p:nvCxnSpPr>
        <p:spPr>
          <a:xfrm>
            <a:off x="6438554" y="4096223"/>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954" name="Google Shape;954;p36"/>
          <p:cNvCxnSpPr>
            <a:endCxn id="925" idx="1"/>
          </p:cNvCxnSpPr>
          <p:nvPr/>
        </p:nvCxnSpPr>
        <p:spPr>
          <a:xfrm>
            <a:off x="3476399" y="5382645"/>
            <a:ext cx="499200" cy="4200"/>
          </a:xfrm>
          <a:prstGeom prst="straightConnector1">
            <a:avLst/>
          </a:prstGeom>
          <a:noFill/>
          <a:ln cap="flat" cmpd="sng" w="19050">
            <a:solidFill>
              <a:schemeClr val="dk1"/>
            </a:solidFill>
            <a:prstDash val="solid"/>
            <a:miter lim="800000"/>
            <a:headEnd len="sm" w="sm" type="none"/>
            <a:tailEnd len="med" w="med" type="triangle"/>
          </a:ln>
        </p:spPr>
      </p:cxnSp>
      <p:cxnSp>
        <p:nvCxnSpPr>
          <p:cNvPr id="955" name="Google Shape;955;p36"/>
          <p:cNvCxnSpPr>
            <a:stCxn id="925" idx="3"/>
            <a:endCxn id="923" idx="1"/>
          </p:cNvCxnSpPr>
          <p:nvPr/>
        </p:nvCxnSpPr>
        <p:spPr>
          <a:xfrm>
            <a:off x="5575799" y="5386845"/>
            <a:ext cx="4992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956" name="Google Shape;956;p36"/>
          <p:cNvCxnSpPr>
            <a:stCxn id="923" idx="3"/>
          </p:cNvCxnSpPr>
          <p:nvPr/>
        </p:nvCxnSpPr>
        <p:spPr>
          <a:xfrm flipH="1" rot="10800000">
            <a:off x="7903708" y="5382645"/>
            <a:ext cx="499200" cy="4200"/>
          </a:xfrm>
          <a:prstGeom prst="straightConnector1">
            <a:avLst/>
          </a:prstGeom>
          <a:noFill/>
          <a:ln cap="flat" cmpd="sng" w="19050">
            <a:solidFill>
              <a:schemeClr val="dk1"/>
            </a:solidFill>
            <a:prstDash val="solid"/>
            <a:miter lim="800000"/>
            <a:headEnd len="sm" w="sm" type="none"/>
            <a:tailEnd len="med" w="med" type="triangle"/>
          </a:ln>
        </p:spPr>
      </p:cxnSp>
      <p:sp>
        <p:nvSpPr>
          <p:cNvPr id="957" name="Google Shape;957;p36"/>
          <p:cNvSpPr/>
          <p:nvPr/>
        </p:nvSpPr>
        <p:spPr>
          <a:xfrm>
            <a:off x="3522926" y="4419273"/>
            <a:ext cx="1322561" cy="252227"/>
          </a:xfrm>
          <a:prstGeom prst="rect">
            <a:avLst/>
          </a:prstGeom>
          <a:solidFill>
            <a:srgbClr val="255E9D"/>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 Clarifications</a:t>
            </a:r>
            <a:endParaRPr/>
          </a:p>
        </p:txBody>
      </p:sp>
      <p:sp>
        <p:nvSpPr>
          <p:cNvPr id="958" name="Google Shape;958;p36"/>
          <p:cNvSpPr txBox="1"/>
          <p:nvPr/>
        </p:nvSpPr>
        <p:spPr>
          <a:xfrm>
            <a:off x="7682845" y="6160729"/>
            <a:ext cx="4720725"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100">
                <a:solidFill>
                  <a:schemeClr val="dk1"/>
                </a:solidFill>
                <a:latin typeface="Arial"/>
                <a:ea typeface="Arial"/>
                <a:cs typeface="Arial"/>
                <a:sym typeface="Arial"/>
              </a:rPr>
              <a:t>Note:</a:t>
            </a:r>
            <a:r>
              <a:rPr lang="en-US" sz="1100">
                <a:solidFill>
                  <a:schemeClr val="dk1"/>
                </a:solidFill>
                <a:latin typeface="Arial"/>
                <a:ea typeface="Arial"/>
                <a:cs typeface="Arial"/>
                <a:sym typeface="Arial"/>
              </a:rPr>
              <a:t> Days are estimates. Each AO sets its own milestone dates.</a:t>
            </a:r>
            <a:endParaRPr/>
          </a:p>
        </p:txBody>
      </p:sp>
      <p:sp>
        <p:nvSpPr>
          <p:cNvPr id="959" name="Google Shape;959;p36"/>
          <p:cNvSpPr txBox="1"/>
          <p:nvPr/>
        </p:nvSpPr>
        <p:spPr>
          <a:xfrm>
            <a:off x="2769159" y="2909603"/>
            <a:ext cx="6653682" cy="830997"/>
          </a:xfrm>
          <a:prstGeom prst="rect">
            <a:avLst/>
          </a:prstGeom>
          <a:solidFill>
            <a:schemeClr val="dk1">
              <a:alpha val="74901"/>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NASA has internal processes that ensure soundness of the solicitation process and evaluation outcomes</a:t>
            </a:r>
            <a:endParaRPr/>
          </a:p>
        </p:txBody>
      </p:sp>
      <p:sp>
        <p:nvSpPr>
          <p:cNvPr id="960" name="Google Shape;960;p36"/>
          <p:cNvSpPr/>
          <p:nvPr/>
        </p:nvSpPr>
        <p:spPr>
          <a:xfrm>
            <a:off x="5871799" y="1093468"/>
            <a:ext cx="2023381" cy="123444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1" name="Google Shape;961;p36"/>
          <p:cNvSpPr/>
          <p:nvPr/>
        </p:nvSpPr>
        <p:spPr>
          <a:xfrm>
            <a:off x="1503969" y="4760874"/>
            <a:ext cx="6807112" cy="123444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962" name="Google Shape;962;p36"/>
          <p:cNvCxnSpPr/>
          <p:nvPr/>
        </p:nvCxnSpPr>
        <p:spPr>
          <a:xfrm flipH="1">
            <a:off x="1876213" y="3722379"/>
            <a:ext cx="9226500" cy="1660500"/>
          </a:xfrm>
          <a:prstGeom prst="bentConnector5">
            <a:avLst>
              <a:gd fmla="val -2478" name="adj1"/>
              <a:gd fmla="val 59085" name="adj2"/>
              <a:gd fmla="val 102477" name="adj3"/>
            </a:avLst>
          </a:prstGeom>
          <a:noFill/>
          <a:ln cap="flat" cmpd="sng" w="19050">
            <a:solidFill>
              <a:schemeClr val="dk1"/>
            </a:solidFill>
            <a:prstDash val="solid"/>
            <a:miter lim="800000"/>
            <a:headEnd len="sm" w="sm" type="none"/>
            <a:tailEnd len="med" w="med" type="triangle"/>
          </a:ln>
        </p:spPr>
      </p:cxnSp>
    </p:spTree>
  </p:cSld>
  <p:clrMapOvr>
    <a:masterClrMapping/>
  </p:clrMapOvr>
  <mc:AlternateContent>
    <mc:Choice Requires="p14">
      <p:transition p14:dur="25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37"/>
          <p:cNvSpPr txBox="1"/>
          <p:nvPr>
            <p:ph type="title"/>
          </p:nvPr>
        </p:nvSpPr>
        <p:spPr>
          <a:xfrm>
            <a:off x="960120" y="274320"/>
            <a:ext cx="1039368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Competitive Phase A</a:t>
            </a:r>
            <a:endParaRPr sz="3600"/>
          </a:p>
        </p:txBody>
      </p:sp>
      <p:sp>
        <p:nvSpPr>
          <p:cNvPr id="969" name="Google Shape;969;p37"/>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70" name="Google Shape;970;p37"/>
          <p:cNvSpPr txBox="1"/>
          <p:nvPr/>
        </p:nvSpPr>
        <p:spPr>
          <a:xfrm>
            <a:off x="659428"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CSR Criteria and Requirements  Released</a:t>
            </a:r>
            <a:endParaRPr/>
          </a:p>
        </p:txBody>
      </p:sp>
      <p:cxnSp>
        <p:nvCxnSpPr>
          <p:cNvPr id="971" name="Google Shape;971;p37"/>
          <p:cNvCxnSpPr/>
          <p:nvPr/>
        </p:nvCxnSpPr>
        <p:spPr>
          <a:xfrm>
            <a:off x="6585296" y="1768999"/>
            <a:ext cx="305757" cy="2219"/>
          </a:xfrm>
          <a:prstGeom prst="straightConnector1">
            <a:avLst/>
          </a:prstGeom>
          <a:noFill/>
          <a:ln cap="flat" cmpd="sng" w="9525">
            <a:solidFill>
              <a:srgbClr val="385623"/>
            </a:solidFill>
            <a:prstDash val="solid"/>
            <a:miter lim="800000"/>
            <a:headEnd len="sm" w="sm" type="none"/>
            <a:tailEnd len="med" w="med" type="triangle"/>
          </a:ln>
        </p:spPr>
      </p:cxnSp>
      <p:sp>
        <p:nvSpPr>
          <p:cNvPr id="972" name="Google Shape;972;p37"/>
          <p:cNvSpPr txBox="1"/>
          <p:nvPr/>
        </p:nvSpPr>
        <p:spPr>
          <a:xfrm>
            <a:off x="2515660"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Phase A Kick-Off</a:t>
            </a:r>
            <a:endParaRPr/>
          </a:p>
        </p:txBody>
      </p:sp>
      <p:sp>
        <p:nvSpPr>
          <p:cNvPr id="973" name="Google Shape;973;p37"/>
          <p:cNvSpPr txBox="1"/>
          <p:nvPr/>
        </p:nvSpPr>
        <p:spPr>
          <a:xfrm>
            <a:off x="6228124"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Meeting 1</a:t>
            </a:r>
            <a:endParaRPr/>
          </a:p>
        </p:txBody>
      </p:sp>
      <p:sp>
        <p:nvSpPr>
          <p:cNvPr id="974" name="Google Shape;974;p37"/>
          <p:cNvSpPr txBox="1"/>
          <p:nvPr/>
        </p:nvSpPr>
        <p:spPr>
          <a:xfrm>
            <a:off x="8084356"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CSRs Due</a:t>
            </a:r>
            <a:endParaRPr/>
          </a:p>
        </p:txBody>
      </p:sp>
      <p:sp>
        <p:nvSpPr>
          <p:cNvPr id="975" name="Google Shape;975;p37"/>
          <p:cNvSpPr/>
          <p:nvPr/>
        </p:nvSpPr>
        <p:spPr>
          <a:xfrm>
            <a:off x="9940587"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Compliance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Check of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CSRs</a:t>
            </a:r>
            <a:endParaRPr/>
          </a:p>
        </p:txBody>
      </p:sp>
      <p:sp>
        <p:nvSpPr>
          <p:cNvPr id="976" name="Google Shape;976;p37"/>
          <p:cNvSpPr/>
          <p:nvPr/>
        </p:nvSpPr>
        <p:spPr>
          <a:xfrm>
            <a:off x="7113254" y="2758276"/>
            <a:ext cx="18288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TMC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Plenary Meeting</a:t>
            </a:r>
            <a:endParaRPr/>
          </a:p>
        </p:txBody>
      </p:sp>
      <p:sp>
        <p:nvSpPr>
          <p:cNvPr id="977" name="Google Shape;977;p37"/>
          <p:cNvSpPr txBox="1"/>
          <p:nvPr/>
        </p:nvSpPr>
        <p:spPr>
          <a:xfrm>
            <a:off x="1032223" y="3351908"/>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Evaluation Kickoff</a:t>
            </a:r>
            <a:endParaRPr/>
          </a:p>
        </p:txBody>
      </p:sp>
      <p:sp>
        <p:nvSpPr>
          <p:cNvPr id="978" name="Google Shape;978;p37"/>
          <p:cNvSpPr/>
          <p:nvPr/>
        </p:nvSpPr>
        <p:spPr>
          <a:xfrm>
            <a:off x="7113254" y="3867623"/>
            <a:ext cx="18288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Science Evaluation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Plenary Meeting</a:t>
            </a:r>
            <a:endParaRPr/>
          </a:p>
        </p:txBody>
      </p:sp>
      <p:sp>
        <p:nvSpPr>
          <p:cNvPr id="979" name="Google Shape;979;p37"/>
          <p:cNvSpPr/>
          <p:nvPr/>
        </p:nvSpPr>
        <p:spPr>
          <a:xfrm>
            <a:off x="6074908" y="5021085"/>
            <a:ext cx="18288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Down-selection</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by SMD AA</a:t>
            </a:r>
            <a:endParaRPr/>
          </a:p>
        </p:txBody>
      </p:sp>
      <p:sp>
        <p:nvSpPr>
          <p:cNvPr id="980" name="Google Shape;980;p37"/>
          <p:cNvSpPr/>
          <p:nvPr/>
        </p:nvSpPr>
        <p:spPr>
          <a:xfrm>
            <a:off x="8402817"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Debriefings to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Phase A PIs</a:t>
            </a:r>
            <a:endParaRPr/>
          </a:p>
        </p:txBody>
      </p:sp>
      <p:sp>
        <p:nvSpPr>
          <p:cNvPr id="981" name="Google Shape;981;p37"/>
          <p:cNvSpPr/>
          <p:nvPr/>
        </p:nvSpPr>
        <p:spPr>
          <a:xfrm>
            <a:off x="3975599"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a:t>
            </a:r>
            <a:br>
              <a:rPr lang="en-US" sz="1100">
                <a:solidFill>
                  <a:schemeClr val="lt1"/>
                </a:solidFill>
                <a:latin typeface="Arial"/>
                <a:ea typeface="Arial"/>
                <a:cs typeface="Arial"/>
                <a:sym typeface="Arial"/>
              </a:rPr>
            </a:br>
            <a:r>
              <a:rPr lang="en-US" sz="1100">
                <a:solidFill>
                  <a:schemeClr val="lt1"/>
                </a:solidFill>
                <a:latin typeface="Arial"/>
                <a:ea typeface="Arial"/>
                <a:cs typeface="Arial"/>
                <a:sym typeface="Arial"/>
              </a:rPr>
              <a:t>Meeting 2</a:t>
            </a:r>
            <a:endParaRPr/>
          </a:p>
        </p:txBody>
      </p:sp>
      <p:cxnSp>
        <p:nvCxnSpPr>
          <p:cNvPr id="982" name="Google Shape;982;p37"/>
          <p:cNvCxnSpPr/>
          <p:nvPr/>
        </p:nvCxnSpPr>
        <p:spPr>
          <a:xfrm>
            <a:off x="2031028" y="1714413"/>
            <a:ext cx="484632" cy="0"/>
          </a:xfrm>
          <a:prstGeom prst="straightConnector1">
            <a:avLst/>
          </a:prstGeom>
          <a:noFill/>
          <a:ln cap="flat" cmpd="sng" w="19050">
            <a:solidFill>
              <a:schemeClr val="dk1"/>
            </a:solidFill>
            <a:prstDash val="solid"/>
            <a:miter lim="800000"/>
            <a:headEnd len="sm" w="sm" type="none"/>
            <a:tailEnd len="med" w="med" type="triangle"/>
          </a:ln>
        </p:spPr>
      </p:cxnSp>
      <p:sp>
        <p:nvSpPr>
          <p:cNvPr id="983" name="Google Shape;983;p37"/>
          <p:cNvSpPr/>
          <p:nvPr/>
        </p:nvSpPr>
        <p:spPr>
          <a:xfrm>
            <a:off x="3238159" y="2758276"/>
            <a:ext cx="32004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Technical, Management and Cost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(TMC) Evaluation</a:t>
            </a:r>
            <a:endParaRPr/>
          </a:p>
        </p:txBody>
      </p:sp>
      <p:sp>
        <p:nvSpPr>
          <p:cNvPr id="984" name="Google Shape;984;p37"/>
          <p:cNvSpPr txBox="1"/>
          <p:nvPr/>
        </p:nvSpPr>
        <p:spPr>
          <a:xfrm>
            <a:off x="3238159" y="3867623"/>
            <a:ext cx="32004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Scientific Merit &amp; Scientific Implementation Merit and Feasibility Evaluation</a:t>
            </a:r>
            <a:endParaRPr/>
          </a:p>
        </p:txBody>
      </p:sp>
      <p:cxnSp>
        <p:nvCxnSpPr>
          <p:cNvPr id="985" name="Google Shape;985;p37"/>
          <p:cNvCxnSpPr>
            <a:stCxn id="972" idx="3"/>
          </p:cNvCxnSpPr>
          <p:nvPr/>
        </p:nvCxnSpPr>
        <p:spPr>
          <a:xfrm>
            <a:off x="3887260" y="1714413"/>
            <a:ext cx="23409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986" name="Google Shape;986;p37"/>
          <p:cNvCxnSpPr/>
          <p:nvPr/>
        </p:nvCxnSpPr>
        <p:spPr>
          <a:xfrm>
            <a:off x="7599724"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987" name="Google Shape;987;p37"/>
          <p:cNvCxnSpPr>
            <a:endCxn id="975" idx="1"/>
          </p:cNvCxnSpPr>
          <p:nvPr/>
        </p:nvCxnSpPr>
        <p:spPr>
          <a:xfrm>
            <a:off x="9456087" y="1714413"/>
            <a:ext cx="4845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988" name="Google Shape;988;p37"/>
          <p:cNvCxnSpPr>
            <a:endCxn id="983" idx="1"/>
          </p:cNvCxnSpPr>
          <p:nvPr/>
        </p:nvCxnSpPr>
        <p:spPr>
          <a:xfrm flipH="1" rot="10800000">
            <a:off x="2403859" y="2986876"/>
            <a:ext cx="834300" cy="730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989" name="Google Shape;989;p37"/>
          <p:cNvCxnSpPr/>
          <p:nvPr/>
        </p:nvCxnSpPr>
        <p:spPr>
          <a:xfrm>
            <a:off x="2403823" y="3717668"/>
            <a:ext cx="834300" cy="378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990" name="Google Shape;990;p37"/>
          <p:cNvCxnSpPr>
            <a:stCxn id="975" idx="3"/>
          </p:cNvCxnSpPr>
          <p:nvPr/>
        </p:nvCxnSpPr>
        <p:spPr>
          <a:xfrm flipH="1">
            <a:off x="1032087" y="1714413"/>
            <a:ext cx="10280100" cy="2003400"/>
          </a:xfrm>
          <a:prstGeom prst="bentConnector5">
            <a:avLst>
              <a:gd fmla="val -2224" name="adj1"/>
              <a:gd fmla="val 49996" name="adj2"/>
              <a:gd fmla="val 102223" name="adj3"/>
            </a:avLst>
          </a:prstGeom>
          <a:noFill/>
          <a:ln cap="flat" cmpd="sng" w="19050">
            <a:solidFill>
              <a:schemeClr val="dk1"/>
            </a:solidFill>
            <a:prstDash val="solid"/>
            <a:miter lim="800000"/>
            <a:headEnd len="sm" w="sm" type="none"/>
            <a:tailEnd len="med" w="med" type="triangle"/>
          </a:ln>
        </p:spPr>
      </p:cxnSp>
      <p:cxnSp>
        <p:nvCxnSpPr>
          <p:cNvPr id="991" name="Google Shape;991;p37"/>
          <p:cNvCxnSpPr/>
          <p:nvPr/>
        </p:nvCxnSpPr>
        <p:spPr>
          <a:xfrm rot="10800000">
            <a:off x="4209393" y="3214588"/>
            <a:ext cx="0" cy="653035"/>
          </a:xfrm>
          <a:prstGeom prst="straightConnector1">
            <a:avLst/>
          </a:prstGeom>
          <a:noFill/>
          <a:ln cap="flat" cmpd="sng" w="19050">
            <a:solidFill>
              <a:schemeClr val="dk1"/>
            </a:solidFill>
            <a:prstDash val="solid"/>
            <a:miter lim="800000"/>
            <a:headEnd len="med" w="med" type="triangle"/>
            <a:tailEnd len="med" w="med" type="triangle"/>
          </a:ln>
        </p:spPr>
      </p:cxnSp>
      <p:sp>
        <p:nvSpPr>
          <p:cNvPr id="992" name="Google Shape;992;p37"/>
          <p:cNvSpPr txBox="1"/>
          <p:nvPr/>
        </p:nvSpPr>
        <p:spPr>
          <a:xfrm>
            <a:off x="9731113" y="3356619"/>
            <a:ext cx="1371600" cy="73152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Finalize Evaluation Documentation</a:t>
            </a:r>
            <a:endParaRPr/>
          </a:p>
        </p:txBody>
      </p:sp>
      <p:cxnSp>
        <p:nvCxnSpPr>
          <p:cNvPr id="993" name="Google Shape;993;p37"/>
          <p:cNvCxnSpPr>
            <a:stCxn id="983" idx="3"/>
            <a:endCxn id="976" idx="1"/>
          </p:cNvCxnSpPr>
          <p:nvPr/>
        </p:nvCxnSpPr>
        <p:spPr>
          <a:xfrm>
            <a:off x="6438559" y="2986876"/>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994" name="Google Shape;994;p37"/>
          <p:cNvCxnSpPr>
            <a:stCxn id="976" idx="3"/>
          </p:cNvCxnSpPr>
          <p:nvPr/>
        </p:nvCxnSpPr>
        <p:spPr>
          <a:xfrm>
            <a:off x="8942054" y="2986876"/>
            <a:ext cx="789000" cy="735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995" name="Google Shape;995;p37"/>
          <p:cNvCxnSpPr>
            <a:stCxn id="978" idx="3"/>
          </p:cNvCxnSpPr>
          <p:nvPr/>
        </p:nvCxnSpPr>
        <p:spPr>
          <a:xfrm flipH="1" rot="10800000">
            <a:off x="8942054" y="3722423"/>
            <a:ext cx="789000" cy="373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996" name="Google Shape;996;p37"/>
          <p:cNvCxnSpPr/>
          <p:nvPr/>
        </p:nvCxnSpPr>
        <p:spPr>
          <a:xfrm flipH="1">
            <a:off x="1876213" y="3722379"/>
            <a:ext cx="9226500" cy="1660500"/>
          </a:xfrm>
          <a:prstGeom prst="bentConnector5">
            <a:avLst>
              <a:gd fmla="val -2478" name="adj1"/>
              <a:gd fmla="val 49996" name="adj2"/>
              <a:gd fmla="val 102477" name="adj3"/>
            </a:avLst>
          </a:prstGeom>
          <a:noFill/>
          <a:ln cap="flat" cmpd="sng" w="19050">
            <a:solidFill>
              <a:schemeClr val="dk1"/>
            </a:solidFill>
            <a:prstDash val="solid"/>
            <a:miter lim="800000"/>
            <a:headEnd len="sm" w="sm" type="none"/>
            <a:tailEnd len="sm" w="sm" type="none"/>
          </a:ln>
        </p:spPr>
      </p:cxnSp>
      <p:cxnSp>
        <p:nvCxnSpPr>
          <p:cNvPr id="997" name="Google Shape;997;p37"/>
          <p:cNvCxnSpPr>
            <a:endCxn id="978" idx="1"/>
          </p:cNvCxnSpPr>
          <p:nvPr/>
        </p:nvCxnSpPr>
        <p:spPr>
          <a:xfrm>
            <a:off x="6438554" y="4096223"/>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998" name="Google Shape;998;p37"/>
          <p:cNvCxnSpPr>
            <a:endCxn id="981" idx="1"/>
          </p:cNvCxnSpPr>
          <p:nvPr/>
        </p:nvCxnSpPr>
        <p:spPr>
          <a:xfrm>
            <a:off x="1656899" y="5386845"/>
            <a:ext cx="2318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999" name="Google Shape;999;p37"/>
          <p:cNvCxnSpPr>
            <a:stCxn id="981" idx="3"/>
            <a:endCxn id="979" idx="1"/>
          </p:cNvCxnSpPr>
          <p:nvPr/>
        </p:nvCxnSpPr>
        <p:spPr>
          <a:xfrm>
            <a:off x="5575799" y="5386845"/>
            <a:ext cx="4992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1000" name="Google Shape;1000;p37"/>
          <p:cNvCxnSpPr>
            <a:stCxn id="979" idx="3"/>
          </p:cNvCxnSpPr>
          <p:nvPr/>
        </p:nvCxnSpPr>
        <p:spPr>
          <a:xfrm flipH="1" rot="10800000">
            <a:off x="7903708" y="5382645"/>
            <a:ext cx="499200" cy="4200"/>
          </a:xfrm>
          <a:prstGeom prst="straightConnector1">
            <a:avLst/>
          </a:prstGeom>
          <a:noFill/>
          <a:ln cap="flat" cmpd="sng" w="19050">
            <a:solidFill>
              <a:schemeClr val="dk1"/>
            </a:solidFill>
            <a:prstDash val="solid"/>
            <a:miter lim="800000"/>
            <a:headEnd len="sm" w="sm" type="none"/>
            <a:tailEnd len="med" w="med" type="triangle"/>
          </a:ln>
        </p:spPr>
      </p:cxnSp>
      <p:sp>
        <p:nvSpPr>
          <p:cNvPr id="1001" name="Google Shape;1001;p37"/>
          <p:cNvSpPr/>
          <p:nvPr/>
        </p:nvSpPr>
        <p:spPr>
          <a:xfrm>
            <a:off x="3351830" y="3360720"/>
            <a:ext cx="1715125" cy="342190"/>
          </a:xfrm>
          <a:prstGeom prst="rect">
            <a:avLst/>
          </a:prstGeom>
          <a:gradFill>
            <a:gsLst>
              <a:gs pos="0">
                <a:srgbClr val="F4B183"/>
              </a:gs>
              <a:gs pos="49000">
                <a:srgbClr val="F4B183"/>
              </a:gs>
              <a:gs pos="50000">
                <a:schemeClr val="lt1"/>
              </a:gs>
              <a:gs pos="51000">
                <a:srgbClr val="255E9D"/>
              </a:gs>
              <a:gs pos="100000">
                <a:srgbClr val="255E9D"/>
              </a:gs>
            </a:gsLst>
            <a:lin ang="2700000" scaled="0"/>
          </a:gra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Comments, Discussion</a:t>
            </a:r>
            <a:endParaRPr/>
          </a:p>
        </p:txBody>
      </p:sp>
      <p:cxnSp>
        <p:nvCxnSpPr>
          <p:cNvPr id="1002" name="Google Shape;1002;p37"/>
          <p:cNvCxnSpPr>
            <a:stCxn id="983" idx="2"/>
          </p:cNvCxnSpPr>
          <p:nvPr/>
        </p:nvCxnSpPr>
        <p:spPr>
          <a:xfrm>
            <a:off x="4838359" y="3215476"/>
            <a:ext cx="635100" cy="143400"/>
          </a:xfrm>
          <a:prstGeom prst="straightConnector1">
            <a:avLst/>
          </a:prstGeom>
          <a:noFill/>
          <a:ln cap="flat" cmpd="sng" w="19050">
            <a:solidFill>
              <a:schemeClr val="dk1"/>
            </a:solidFill>
            <a:prstDash val="solid"/>
            <a:miter lim="800000"/>
            <a:headEnd len="sm" w="sm" type="none"/>
            <a:tailEnd len="med" w="med" type="triangle"/>
          </a:ln>
        </p:spPr>
      </p:cxnSp>
      <p:cxnSp>
        <p:nvCxnSpPr>
          <p:cNvPr id="1003" name="Google Shape;1003;p37"/>
          <p:cNvCxnSpPr>
            <a:stCxn id="984" idx="0"/>
          </p:cNvCxnSpPr>
          <p:nvPr/>
        </p:nvCxnSpPr>
        <p:spPr>
          <a:xfrm flipH="1" rot="10800000">
            <a:off x="4838359" y="3701123"/>
            <a:ext cx="635100" cy="166500"/>
          </a:xfrm>
          <a:prstGeom prst="straightConnector1">
            <a:avLst/>
          </a:prstGeom>
          <a:noFill/>
          <a:ln cap="flat" cmpd="sng" w="19050">
            <a:solidFill>
              <a:schemeClr val="dk1"/>
            </a:solidFill>
            <a:prstDash val="solid"/>
            <a:miter lim="800000"/>
            <a:headEnd len="sm" w="sm" type="none"/>
            <a:tailEnd len="med" w="med" type="triangle"/>
          </a:ln>
        </p:spPr>
      </p:cxnSp>
      <p:cxnSp>
        <p:nvCxnSpPr>
          <p:cNvPr id="1004" name="Google Shape;1004;p37"/>
          <p:cNvCxnSpPr/>
          <p:nvPr/>
        </p:nvCxnSpPr>
        <p:spPr>
          <a:xfrm rot="10800000">
            <a:off x="5944956" y="3214587"/>
            <a:ext cx="0" cy="653035"/>
          </a:xfrm>
          <a:prstGeom prst="straightConnector1">
            <a:avLst/>
          </a:prstGeom>
          <a:noFill/>
          <a:ln cap="flat" cmpd="sng" w="19050">
            <a:solidFill>
              <a:schemeClr val="dk1"/>
            </a:solidFill>
            <a:prstDash val="solid"/>
            <a:miter lim="800000"/>
            <a:headEnd len="med" w="med" type="triangle"/>
            <a:tailEnd len="med" w="med" type="triangle"/>
          </a:ln>
        </p:spPr>
      </p:cxnSp>
      <p:cxnSp>
        <p:nvCxnSpPr>
          <p:cNvPr id="1005" name="Google Shape;1005;p37"/>
          <p:cNvCxnSpPr/>
          <p:nvPr/>
        </p:nvCxnSpPr>
        <p:spPr>
          <a:xfrm rot="10800000">
            <a:off x="8017592" y="3214587"/>
            <a:ext cx="0" cy="653035"/>
          </a:xfrm>
          <a:prstGeom prst="straightConnector1">
            <a:avLst/>
          </a:prstGeom>
          <a:noFill/>
          <a:ln cap="flat" cmpd="sng" w="19050">
            <a:solidFill>
              <a:schemeClr val="dk1"/>
            </a:solidFill>
            <a:prstDash val="solid"/>
            <a:miter lim="800000"/>
            <a:headEnd len="med" w="med" type="triangle"/>
            <a:tailEnd len="med" w="med" type="triangle"/>
          </a:ln>
        </p:spPr>
      </p:cxnSp>
      <p:sp>
        <p:nvSpPr>
          <p:cNvPr id="1006" name="Google Shape;1006;p37"/>
          <p:cNvSpPr/>
          <p:nvPr/>
        </p:nvSpPr>
        <p:spPr>
          <a:xfrm>
            <a:off x="5473415" y="3358861"/>
            <a:ext cx="965140" cy="342190"/>
          </a:xfrm>
          <a:prstGeom prst="rect">
            <a:avLst/>
          </a:prstGeom>
          <a:gradFill>
            <a:gsLst>
              <a:gs pos="0">
                <a:srgbClr val="F4B183"/>
              </a:gs>
              <a:gs pos="49000">
                <a:srgbClr val="F4B183"/>
              </a:gs>
              <a:gs pos="50000">
                <a:schemeClr val="lt1"/>
              </a:gs>
              <a:gs pos="51000">
                <a:srgbClr val="255E9D"/>
              </a:gs>
              <a:gs pos="100000">
                <a:srgbClr val="255E9D"/>
              </a:gs>
            </a:gsLst>
            <a:lin ang="2700000" scaled="0"/>
          </a:gra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Site Visit</a:t>
            </a:r>
            <a:endParaRPr/>
          </a:p>
        </p:txBody>
      </p:sp>
      <p:sp>
        <p:nvSpPr>
          <p:cNvPr id="1007" name="Google Shape;1007;p37"/>
          <p:cNvSpPr/>
          <p:nvPr/>
        </p:nvSpPr>
        <p:spPr>
          <a:xfrm>
            <a:off x="7169083" y="3351908"/>
            <a:ext cx="1715125" cy="342190"/>
          </a:xfrm>
          <a:prstGeom prst="rect">
            <a:avLst/>
          </a:prstGeom>
          <a:gradFill>
            <a:gsLst>
              <a:gs pos="0">
                <a:srgbClr val="F4B183"/>
              </a:gs>
              <a:gs pos="49000">
                <a:srgbClr val="F4B183"/>
              </a:gs>
              <a:gs pos="50000">
                <a:schemeClr val="lt1"/>
              </a:gs>
              <a:gs pos="51000">
                <a:srgbClr val="255E9D"/>
              </a:gs>
              <a:gs pos="100000">
                <a:srgbClr val="255E9D"/>
              </a:gs>
            </a:gsLst>
            <a:lin ang="2700000" scaled="0"/>
          </a:gra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Discussion, Overlap</a:t>
            </a:r>
            <a:endParaRPr/>
          </a:p>
        </p:txBody>
      </p:sp>
      <p:sp>
        <p:nvSpPr>
          <p:cNvPr id="1008" name="Google Shape;1008;p37"/>
          <p:cNvSpPr/>
          <p:nvPr/>
        </p:nvSpPr>
        <p:spPr>
          <a:xfrm>
            <a:off x="0" y="886968"/>
            <a:ext cx="12192000" cy="5504688"/>
          </a:xfrm>
          <a:prstGeom prst="rect">
            <a:avLst/>
          </a:pr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9" name="Google Shape;1009;p37"/>
          <p:cNvSpPr txBox="1"/>
          <p:nvPr/>
        </p:nvSpPr>
        <p:spPr>
          <a:xfrm>
            <a:off x="2769159" y="4276671"/>
            <a:ext cx="6653682" cy="830997"/>
          </a:xfrm>
          <a:prstGeom prst="rect">
            <a:avLst/>
          </a:prstGeom>
          <a:solidFill>
            <a:schemeClr val="dk1">
              <a:alpha val="74901"/>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NASA has internal processes that ensure soundness of the solicitation process and evaluation outcomes</a:t>
            </a:r>
            <a:endParaRPr/>
          </a:p>
        </p:txBody>
      </p:sp>
      <p:sp>
        <p:nvSpPr>
          <p:cNvPr id="1010" name="Google Shape;1010;p37"/>
          <p:cNvSpPr/>
          <p:nvPr/>
        </p:nvSpPr>
        <p:spPr>
          <a:xfrm>
            <a:off x="2692444" y="2923884"/>
            <a:ext cx="6807112" cy="123444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1" name="Google Shape;241;p4"/>
          <p:cNvSpPr txBox="1"/>
          <p:nvPr>
            <p:ph type="title"/>
          </p:nvPr>
        </p:nvSpPr>
        <p:spPr>
          <a:xfrm>
            <a:off x="831850" y="3016567"/>
            <a:ext cx="10515600" cy="646331"/>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4000"/>
              <a:buFont typeface="Arial"/>
              <a:buNone/>
            </a:pPr>
            <a:r>
              <a:rPr lang="en-US"/>
              <a:t>Evaluation Process</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5"/>
          <p:cNvSpPr txBox="1"/>
          <p:nvPr>
            <p:ph type="title"/>
          </p:nvPr>
        </p:nvSpPr>
        <p:spPr>
          <a:xfrm>
            <a:off x="960120" y="274320"/>
            <a:ext cx="1039368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Evaluation Process</a:t>
            </a:r>
            <a:endParaRPr sz="3600"/>
          </a:p>
        </p:txBody>
      </p:sp>
      <p:sp>
        <p:nvSpPr>
          <p:cNvPr id="248" name="Google Shape;248;p5"/>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9" name="Google Shape;249;p5"/>
          <p:cNvSpPr txBox="1"/>
          <p:nvPr/>
        </p:nvSpPr>
        <p:spPr>
          <a:xfrm>
            <a:off x="659428"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AO Released</a:t>
            </a:r>
            <a:endParaRPr/>
          </a:p>
        </p:txBody>
      </p:sp>
      <p:cxnSp>
        <p:nvCxnSpPr>
          <p:cNvPr id="250" name="Google Shape;250;p5"/>
          <p:cNvCxnSpPr/>
          <p:nvPr/>
        </p:nvCxnSpPr>
        <p:spPr>
          <a:xfrm>
            <a:off x="5250655" y="1755666"/>
            <a:ext cx="200360" cy="10651"/>
          </a:xfrm>
          <a:prstGeom prst="straightConnector1">
            <a:avLst/>
          </a:prstGeom>
          <a:noFill/>
          <a:ln cap="flat" cmpd="sng" w="9525">
            <a:solidFill>
              <a:srgbClr val="385623"/>
            </a:solidFill>
            <a:prstDash val="solid"/>
            <a:miter lim="800000"/>
            <a:headEnd len="sm" w="sm" type="none"/>
            <a:tailEnd len="med" w="med" type="triangle"/>
          </a:ln>
        </p:spPr>
      </p:cxnSp>
      <p:cxnSp>
        <p:nvCxnSpPr>
          <p:cNvPr id="251" name="Google Shape;251;p5"/>
          <p:cNvCxnSpPr/>
          <p:nvPr/>
        </p:nvCxnSpPr>
        <p:spPr>
          <a:xfrm>
            <a:off x="6585296" y="1768999"/>
            <a:ext cx="305757" cy="2219"/>
          </a:xfrm>
          <a:prstGeom prst="straightConnector1">
            <a:avLst/>
          </a:prstGeom>
          <a:noFill/>
          <a:ln cap="flat" cmpd="sng" w="9525">
            <a:solidFill>
              <a:srgbClr val="385623"/>
            </a:solidFill>
            <a:prstDash val="solid"/>
            <a:miter lim="800000"/>
            <a:headEnd len="sm" w="sm" type="none"/>
            <a:tailEnd len="med" w="med" type="triangle"/>
          </a:ln>
        </p:spPr>
      </p:cxnSp>
      <p:sp>
        <p:nvSpPr>
          <p:cNvPr id="252" name="Google Shape;252;p5"/>
          <p:cNvSpPr txBox="1"/>
          <p:nvPr/>
        </p:nvSpPr>
        <p:spPr>
          <a:xfrm>
            <a:off x="2515660"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Pre-Proposal Conference</a:t>
            </a:r>
            <a:endParaRPr/>
          </a:p>
        </p:txBody>
      </p:sp>
      <p:sp>
        <p:nvSpPr>
          <p:cNvPr id="253" name="Google Shape;253;p5"/>
          <p:cNvSpPr txBox="1"/>
          <p:nvPr/>
        </p:nvSpPr>
        <p:spPr>
          <a:xfrm>
            <a:off x="4371892"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Notices of Intent Due</a:t>
            </a:r>
            <a:endParaRPr/>
          </a:p>
        </p:txBody>
      </p:sp>
      <p:sp>
        <p:nvSpPr>
          <p:cNvPr id="254" name="Google Shape;254;p5"/>
          <p:cNvSpPr txBox="1"/>
          <p:nvPr/>
        </p:nvSpPr>
        <p:spPr>
          <a:xfrm>
            <a:off x="6228124"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Meeting 1</a:t>
            </a:r>
            <a:endParaRPr/>
          </a:p>
        </p:txBody>
      </p:sp>
      <p:sp>
        <p:nvSpPr>
          <p:cNvPr id="255" name="Google Shape;255;p5"/>
          <p:cNvSpPr txBox="1"/>
          <p:nvPr/>
        </p:nvSpPr>
        <p:spPr>
          <a:xfrm>
            <a:off x="8084356"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Proposals Due</a:t>
            </a:r>
            <a:endParaRPr/>
          </a:p>
        </p:txBody>
      </p:sp>
      <p:sp>
        <p:nvSpPr>
          <p:cNvPr id="256" name="Google Shape;256;p5"/>
          <p:cNvSpPr/>
          <p:nvPr/>
        </p:nvSpPr>
        <p:spPr>
          <a:xfrm>
            <a:off x="9940587"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Compliance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Check of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Proposals</a:t>
            </a:r>
            <a:endParaRPr/>
          </a:p>
        </p:txBody>
      </p:sp>
      <p:sp>
        <p:nvSpPr>
          <p:cNvPr id="257" name="Google Shape;257;p5"/>
          <p:cNvSpPr/>
          <p:nvPr/>
        </p:nvSpPr>
        <p:spPr>
          <a:xfrm>
            <a:off x="7113254" y="2758276"/>
            <a:ext cx="18288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TMC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Plenary Meeting</a:t>
            </a:r>
            <a:endParaRPr/>
          </a:p>
        </p:txBody>
      </p:sp>
      <p:sp>
        <p:nvSpPr>
          <p:cNvPr id="258" name="Google Shape;258;p5"/>
          <p:cNvSpPr txBox="1"/>
          <p:nvPr/>
        </p:nvSpPr>
        <p:spPr>
          <a:xfrm>
            <a:off x="1032223" y="3351908"/>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Evaluation Kickoff</a:t>
            </a:r>
            <a:endParaRPr/>
          </a:p>
        </p:txBody>
      </p:sp>
      <p:sp>
        <p:nvSpPr>
          <p:cNvPr id="259" name="Google Shape;259;p5"/>
          <p:cNvSpPr/>
          <p:nvPr/>
        </p:nvSpPr>
        <p:spPr>
          <a:xfrm>
            <a:off x="7113254" y="3867623"/>
            <a:ext cx="18288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Science Evaluation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Plenary Meeting</a:t>
            </a:r>
            <a:endParaRPr/>
          </a:p>
        </p:txBody>
      </p:sp>
      <p:sp>
        <p:nvSpPr>
          <p:cNvPr id="260" name="Google Shape;260;p5"/>
          <p:cNvSpPr/>
          <p:nvPr/>
        </p:nvSpPr>
        <p:spPr>
          <a:xfrm>
            <a:off x="1876290" y="501697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Categorization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Committee Meeting</a:t>
            </a:r>
            <a:endParaRPr/>
          </a:p>
        </p:txBody>
      </p:sp>
      <p:sp>
        <p:nvSpPr>
          <p:cNvPr id="261" name="Google Shape;261;p5"/>
          <p:cNvSpPr/>
          <p:nvPr/>
        </p:nvSpPr>
        <p:spPr>
          <a:xfrm>
            <a:off x="6074908" y="5021085"/>
            <a:ext cx="18288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Selection by SMD AA</a:t>
            </a:r>
            <a:endParaRPr/>
          </a:p>
        </p:txBody>
      </p:sp>
      <p:sp>
        <p:nvSpPr>
          <p:cNvPr id="262" name="Google Shape;262;p5"/>
          <p:cNvSpPr/>
          <p:nvPr/>
        </p:nvSpPr>
        <p:spPr>
          <a:xfrm>
            <a:off x="8402817"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Debriefings to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Proposers</a:t>
            </a:r>
            <a:endParaRPr/>
          </a:p>
        </p:txBody>
      </p:sp>
      <p:sp>
        <p:nvSpPr>
          <p:cNvPr id="263" name="Google Shape;263;p5"/>
          <p:cNvSpPr/>
          <p:nvPr/>
        </p:nvSpPr>
        <p:spPr>
          <a:xfrm>
            <a:off x="3975599"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a:t>
            </a:r>
            <a:br>
              <a:rPr lang="en-US" sz="1100">
                <a:solidFill>
                  <a:schemeClr val="lt1"/>
                </a:solidFill>
                <a:latin typeface="Arial"/>
                <a:ea typeface="Arial"/>
                <a:cs typeface="Arial"/>
                <a:sym typeface="Arial"/>
              </a:rPr>
            </a:br>
            <a:r>
              <a:rPr lang="en-US" sz="1100">
                <a:solidFill>
                  <a:schemeClr val="lt1"/>
                </a:solidFill>
                <a:latin typeface="Arial"/>
                <a:ea typeface="Arial"/>
                <a:cs typeface="Arial"/>
                <a:sym typeface="Arial"/>
              </a:rPr>
              <a:t>Meeting 2</a:t>
            </a:r>
            <a:endParaRPr/>
          </a:p>
        </p:txBody>
      </p:sp>
      <p:cxnSp>
        <p:nvCxnSpPr>
          <p:cNvPr id="264" name="Google Shape;264;p5"/>
          <p:cNvCxnSpPr/>
          <p:nvPr/>
        </p:nvCxnSpPr>
        <p:spPr>
          <a:xfrm>
            <a:off x="2031028" y="1714413"/>
            <a:ext cx="484632" cy="0"/>
          </a:xfrm>
          <a:prstGeom prst="straightConnector1">
            <a:avLst/>
          </a:prstGeom>
          <a:noFill/>
          <a:ln cap="flat" cmpd="sng" w="19050">
            <a:solidFill>
              <a:schemeClr val="dk1"/>
            </a:solidFill>
            <a:prstDash val="solid"/>
            <a:miter lim="800000"/>
            <a:headEnd len="sm" w="sm" type="none"/>
            <a:tailEnd len="med" w="med" type="triangle"/>
          </a:ln>
        </p:spPr>
      </p:cxnSp>
      <p:sp>
        <p:nvSpPr>
          <p:cNvPr id="265" name="Google Shape;265;p5"/>
          <p:cNvSpPr/>
          <p:nvPr/>
        </p:nvSpPr>
        <p:spPr>
          <a:xfrm>
            <a:off x="3238159" y="2758276"/>
            <a:ext cx="32004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Technical, Management and Cost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(TMC) Evaluation</a:t>
            </a:r>
            <a:endParaRPr/>
          </a:p>
        </p:txBody>
      </p:sp>
      <p:sp>
        <p:nvSpPr>
          <p:cNvPr id="266" name="Google Shape;266;p5"/>
          <p:cNvSpPr/>
          <p:nvPr/>
        </p:nvSpPr>
        <p:spPr>
          <a:xfrm>
            <a:off x="3522926" y="3309926"/>
            <a:ext cx="1322561" cy="252227"/>
          </a:xfrm>
          <a:prstGeom prst="rect">
            <a:avLst/>
          </a:prstGeom>
          <a:solidFill>
            <a:srgbClr val="F4B081"/>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 Clarifications</a:t>
            </a:r>
            <a:endParaRPr/>
          </a:p>
        </p:txBody>
      </p:sp>
      <p:sp>
        <p:nvSpPr>
          <p:cNvPr id="267" name="Google Shape;267;p5"/>
          <p:cNvSpPr txBox="1"/>
          <p:nvPr/>
        </p:nvSpPr>
        <p:spPr>
          <a:xfrm>
            <a:off x="3238159" y="3867623"/>
            <a:ext cx="32004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Scientific Merit &amp; Scientific Implementation Merit and Feasibility Evaluation</a:t>
            </a:r>
            <a:endParaRPr/>
          </a:p>
        </p:txBody>
      </p:sp>
      <p:cxnSp>
        <p:nvCxnSpPr>
          <p:cNvPr id="268" name="Google Shape;268;p5"/>
          <p:cNvCxnSpPr/>
          <p:nvPr/>
        </p:nvCxnSpPr>
        <p:spPr>
          <a:xfrm rot="10800000">
            <a:off x="6912813" y="3463946"/>
            <a:ext cx="0" cy="284228"/>
          </a:xfrm>
          <a:prstGeom prst="straightConnector1">
            <a:avLst/>
          </a:prstGeom>
          <a:noFill/>
          <a:ln cap="flat" cmpd="sng" w="9525">
            <a:solidFill>
              <a:srgbClr val="385623"/>
            </a:solidFill>
            <a:prstDash val="dash"/>
            <a:round/>
            <a:headEnd len="med" w="med" type="none"/>
            <a:tailEnd len="med" w="med" type="none"/>
          </a:ln>
        </p:spPr>
      </p:cxnSp>
      <p:sp>
        <p:nvSpPr>
          <p:cNvPr id="269" name="Google Shape;269;p5"/>
          <p:cNvSpPr txBox="1"/>
          <p:nvPr/>
        </p:nvSpPr>
        <p:spPr>
          <a:xfrm>
            <a:off x="2527118" y="2105540"/>
            <a:ext cx="1343638"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+21 days</a:t>
            </a:r>
            <a:endParaRPr/>
          </a:p>
        </p:txBody>
      </p:sp>
      <p:sp>
        <p:nvSpPr>
          <p:cNvPr id="270" name="Google Shape;270;p5"/>
          <p:cNvSpPr txBox="1"/>
          <p:nvPr/>
        </p:nvSpPr>
        <p:spPr>
          <a:xfrm>
            <a:off x="653871" y="2109824"/>
            <a:ext cx="1371600"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Day 0</a:t>
            </a:r>
            <a:endParaRPr/>
          </a:p>
        </p:txBody>
      </p:sp>
      <p:sp>
        <p:nvSpPr>
          <p:cNvPr id="271" name="Google Shape;271;p5"/>
          <p:cNvSpPr txBox="1"/>
          <p:nvPr/>
        </p:nvSpPr>
        <p:spPr>
          <a:xfrm>
            <a:off x="4421941" y="2114066"/>
            <a:ext cx="1321551"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+40 days</a:t>
            </a:r>
            <a:endParaRPr/>
          </a:p>
        </p:txBody>
      </p:sp>
      <p:sp>
        <p:nvSpPr>
          <p:cNvPr id="272" name="Google Shape;272;p5"/>
          <p:cNvSpPr txBox="1"/>
          <p:nvPr/>
        </p:nvSpPr>
        <p:spPr>
          <a:xfrm>
            <a:off x="8059064" y="2105540"/>
            <a:ext cx="1396892"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+90 days</a:t>
            </a:r>
            <a:endParaRPr/>
          </a:p>
        </p:txBody>
      </p:sp>
      <p:cxnSp>
        <p:nvCxnSpPr>
          <p:cNvPr id="273" name="Google Shape;273;p5"/>
          <p:cNvCxnSpPr/>
          <p:nvPr/>
        </p:nvCxnSpPr>
        <p:spPr>
          <a:xfrm>
            <a:off x="3887260"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274" name="Google Shape;274;p5"/>
          <p:cNvCxnSpPr/>
          <p:nvPr/>
        </p:nvCxnSpPr>
        <p:spPr>
          <a:xfrm>
            <a:off x="5743492"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275" name="Google Shape;275;p5"/>
          <p:cNvCxnSpPr/>
          <p:nvPr/>
        </p:nvCxnSpPr>
        <p:spPr>
          <a:xfrm>
            <a:off x="7599724"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276" name="Google Shape;276;p5"/>
          <p:cNvCxnSpPr>
            <a:endCxn id="256" idx="1"/>
          </p:cNvCxnSpPr>
          <p:nvPr/>
        </p:nvCxnSpPr>
        <p:spPr>
          <a:xfrm>
            <a:off x="9456087" y="1714413"/>
            <a:ext cx="484500" cy="0"/>
          </a:xfrm>
          <a:prstGeom prst="straightConnector1">
            <a:avLst/>
          </a:prstGeom>
          <a:noFill/>
          <a:ln cap="flat" cmpd="sng" w="19050">
            <a:solidFill>
              <a:schemeClr val="dk1"/>
            </a:solidFill>
            <a:prstDash val="solid"/>
            <a:miter lim="800000"/>
            <a:headEnd len="sm" w="sm" type="none"/>
            <a:tailEnd len="med" w="med" type="triangle"/>
          </a:ln>
        </p:spPr>
      </p:cxnSp>
      <p:sp>
        <p:nvSpPr>
          <p:cNvPr id="277" name="Google Shape;277;p5"/>
          <p:cNvSpPr/>
          <p:nvPr/>
        </p:nvSpPr>
        <p:spPr>
          <a:xfrm>
            <a:off x="5333944" y="3388273"/>
            <a:ext cx="2569764" cy="252227"/>
          </a:xfrm>
          <a:prstGeom prst="rect">
            <a:avLst/>
          </a:prstGeom>
          <a:solidFill>
            <a:srgbClr val="F4B081"/>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 Comments &amp; Clarification Responses</a:t>
            </a:r>
            <a:endParaRPr/>
          </a:p>
        </p:txBody>
      </p:sp>
      <p:cxnSp>
        <p:nvCxnSpPr>
          <p:cNvPr id="278" name="Google Shape;278;p5"/>
          <p:cNvCxnSpPr>
            <a:endCxn id="265" idx="1"/>
          </p:cNvCxnSpPr>
          <p:nvPr/>
        </p:nvCxnSpPr>
        <p:spPr>
          <a:xfrm flipH="1" rot="10800000">
            <a:off x="2403859" y="2986876"/>
            <a:ext cx="834300" cy="730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279" name="Google Shape;279;p5"/>
          <p:cNvCxnSpPr/>
          <p:nvPr/>
        </p:nvCxnSpPr>
        <p:spPr>
          <a:xfrm>
            <a:off x="2403823" y="3717668"/>
            <a:ext cx="834300" cy="378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280" name="Google Shape;280;p5"/>
          <p:cNvCxnSpPr>
            <a:stCxn id="256" idx="3"/>
          </p:cNvCxnSpPr>
          <p:nvPr/>
        </p:nvCxnSpPr>
        <p:spPr>
          <a:xfrm flipH="1">
            <a:off x="1032087" y="1714413"/>
            <a:ext cx="10280100" cy="2003400"/>
          </a:xfrm>
          <a:prstGeom prst="bentConnector5">
            <a:avLst>
              <a:gd fmla="val -2224" name="adj1"/>
              <a:gd fmla="val 49996" name="adj2"/>
              <a:gd fmla="val 102223" name="adj3"/>
            </a:avLst>
          </a:prstGeom>
          <a:noFill/>
          <a:ln cap="flat" cmpd="sng" w="19050">
            <a:solidFill>
              <a:schemeClr val="dk1"/>
            </a:solidFill>
            <a:prstDash val="solid"/>
            <a:miter lim="800000"/>
            <a:headEnd len="sm" w="sm" type="none"/>
            <a:tailEnd len="med" w="med" type="triangle"/>
          </a:ln>
        </p:spPr>
      </p:cxnSp>
      <p:cxnSp>
        <p:nvCxnSpPr>
          <p:cNvPr id="281" name="Google Shape;281;p5"/>
          <p:cNvCxnSpPr>
            <a:endCxn id="266" idx="1"/>
          </p:cNvCxnSpPr>
          <p:nvPr/>
        </p:nvCxnSpPr>
        <p:spPr>
          <a:xfrm flipH="1" rot="-5400000">
            <a:off x="3335876" y="3248990"/>
            <a:ext cx="220500" cy="153600"/>
          </a:xfrm>
          <a:prstGeom prst="bentConnector2">
            <a:avLst/>
          </a:prstGeom>
          <a:noFill/>
          <a:ln cap="flat" cmpd="sng" w="19050">
            <a:solidFill>
              <a:schemeClr val="dk1"/>
            </a:solidFill>
            <a:prstDash val="dash"/>
            <a:miter lim="800000"/>
            <a:headEnd len="sm" w="sm" type="none"/>
            <a:tailEnd len="med" w="med" type="triangle"/>
          </a:ln>
        </p:spPr>
      </p:cxnSp>
      <p:cxnSp>
        <p:nvCxnSpPr>
          <p:cNvPr id="282" name="Google Shape;282;p5"/>
          <p:cNvCxnSpPr/>
          <p:nvPr/>
        </p:nvCxnSpPr>
        <p:spPr>
          <a:xfrm flipH="1" rot="-5400000">
            <a:off x="3355637" y="4353263"/>
            <a:ext cx="220500" cy="153600"/>
          </a:xfrm>
          <a:prstGeom prst="bentConnector2">
            <a:avLst/>
          </a:prstGeom>
          <a:noFill/>
          <a:ln cap="flat" cmpd="sng" w="19050">
            <a:solidFill>
              <a:schemeClr val="dk1"/>
            </a:solidFill>
            <a:prstDash val="dash"/>
            <a:miter lim="800000"/>
            <a:headEnd len="sm" w="sm" type="none"/>
            <a:tailEnd len="med" w="med" type="triangle"/>
          </a:ln>
        </p:spPr>
      </p:cxnSp>
      <p:cxnSp>
        <p:nvCxnSpPr>
          <p:cNvPr id="283" name="Google Shape;283;p5"/>
          <p:cNvCxnSpPr>
            <a:stCxn id="266" idx="3"/>
          </p:cNvCxnSpPr>
          <p:nvPr/>
        </p:nvCxnSpPr>
        <p:spPr>
          <a:xfrm flipH="1" rot="10800000">
            <a:off x="4845487" y="3191539"/>
            <a:ext cx="193200" cy="244500"/>
          </a:xfrm>
          <a:prstGeom prst="bentConnector2">
            <a:avLst/>
          </a:prstGeom>
          <a:noFill/>
          <a:ln cap="flat" cmpd="sng" w="19050">
            <a:solidFill>
              <a:schemeClr val="dk1"/>
            </a:solidFill>
            <a:prstDash val="dash"/>
            <a:miter lim="800000"/>
            <a:headEnd len="sm" w="sm" type="none"/>
            <a:tailEnd len="med" w="med" type="triangle"/>
          </a:ln>
        </p:spPr>
      </p:cxnSp>
      <p:cxnSp>
        <p:nvCxnSpPr>
          <p:cNvPr id="284" name="Google Shape;284;p5"/>
          <p:cNvCxnSpPr/>
          <p:nvPr/>
        </p:nvCxnSpPr>
        <p:spPr>
          <a:xfrm rot="-5400000">
            <a:off x="4812709" y="4343727"/>
            <a:ext cx="244500" cy="193200"/>
          </a:xfrm>
          <a:prstGeom prst="bentConnector2">
            <a:avLst/>
          </a:prstGeom>
          <a:noFill/>
          <a:ln cap="flat" cmpd="sng" w="19050">
            <a:solidFill>
              <a:schemeClr val="dk1"/>
            </a:solidFill>
            <a:prstDash val="dash"/>
            <a:miter lim="800000"/>
            <a:headEnd len="sm" w="sm" type="none"/>
            <a:tailEnd len="med" w="med" type="triangle"/>
          </a:ln>
        </p:spPr>
      </p:cxnSp>
      <p:cxnSp>
        <p:nvCxnSpPr>
          <p:cNvPr id="285" name="Google Shape;285;p5"/>
          <p:cNvCxnSpPr/>
          <p:nvPr/>
        </p:nvCxnSpPr>
        <p:spPr>
          <a:xfrm rot="10800000">
            <a:off x="5971737" y="3215475"/>
            <a:ext cx="0" cy="172798"/>
          </a:xfrm>
          <a:prstGeom prst="straightConnector1">
            <a:avLst/>
          </a:prstGeom>
          <a:noFill/>
          <a:ln cap="flat" cmpd="sng" w="19050">
            <a:solidFill>
              <a:schemeClr val="dk1"/>
            </a:solidFill>
            <a:prstDash val="solid"/>
            <a:miter lim="800000"/>
            <a:headEnd len="sm" w="sm" type="none"/>
            <a:tailEnd len="med" w="med" type="triangle"/>
          </a:ln>
        </p:spPr>
      </p:cxnSp>
      <p:cxnSp>
        <p:nvCxnSpPr>
          <p:cNvPr id="286" name="Google Shape;286;p5"/>
          <p:cNvCxnSpPr/>
          <p:nvPr/>
        </p:nvCxnSpPr>
        <p:spPr>
          <a:xfrm>
            <a:off x="5971737" y="3640014"/>
            <a:ext cx="0" cy="227609"/>
          </a:xfrm>
          <a:prstGeom prst="straightConnector1">
            <a:avLst/>
          </a:prstGeom>
          <a:noFill/>
          <a:ln cap="flat" cmpd="sng" w="19050">
            <a:solidFill>
              <a:schemeClr val="dk1"/>
            </a:solidFill>
            <a:prstDash val="solid"/>
            <a:miter lim="800000"/>
            <a:headEnd len="sm" w="sm" type="none"/>
            <a:tailEnd len="med" w="med" type="triangle"/>
          </a:ln>
        </p:spPr>
      </p:cxnSp>
      <p:sp>
        <p:nvSpPr>
          <p:cNvPr id="287" name="Google Shape;287;p5"/>
          <p:cNvSpPr txBox="1"/>
          <p:nvPr/>
        </p:nvSpPr>
        <p:spPr>
          <a:xfrm>
            <a:off x="9731113" y="3356619"/>
            <a:ext cx="1371600" cy="73152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Finalize Evaluation Documentation</a:t>
            </a:r>
            <a:endParaRPr/>
          </a:p>
        </p:txBody>
      </p:sp>
      <p:cxnSp>
        <p:nvCxnSpPr>
          <p:cNvPr id="288" name="Google Shape;288;p5"/>
          <p:cNvCxnSpPr>
            <a:stCxn id="265" idx="3"/>
            <a:endCxn id="257" idx="1"/>
          </p:cNvCxnSpPr>
          <p:nvPr/>
        </p:nvCxnSpPr>
        <p:spPr>
          <a:xfrm>
            <a:off x="6438559" y="2986876"/>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289" name="Google Shape;289;p5"/>
          <p:cNvCxnSpPr>
            <a:stCxn id="257" idx="3"/>
          </p:cNvCxnSpPr>
          <p:nvPr/>
        </p:nvCxnSpPr>
        <p:spPr>
          <a:xfrm>
            <a:off x="8942054" y="2986876"/>
            <a:ext cx="789000" cy="735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290" name="Google Shape;290;p5"/>
          <p:cNvCxnSpPr>
            <a:stCxn id="259" idx="3"/>
          </p:cNvCxnSpPr>
          <p:nvPr/>
        </p:nvCxnSpPr>
        <p:spPr>
          <a:xfrm flipH="1" rot="10800000">
            <a:off x="8942054" y="3722423"/>
            <a:ext cx="789000" cy="373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291" name="Google Shape;291;p5"/>
          <p:cNvCxnSpPr/>
          <p:nvPr/>
        </p:nvCxnSpPr>
        <p:spPr>
          <a:xfrm flipH="1">
            <a:off x="1876213" y="3722379"/>
            <a:ext cx="9226500" cy="1660500"/>
          </a:xfrm>
          <a:prstGeom prst="bentConnector5">
            <a:avLst>
              <a:gd fmla="val -2478" name="adj1"/>
              <a:gd fmla="val 59085" name="adj2"/>
              <a:gd fmla="val 102477" name="adj3"/>
            </a:avLst>
          </a:prstGeom>
          <a:noFill/>
          <a:ln cap="flat" cmpd="sng" w="19050">
            <a:solidFill>
              <a:schemeClr val="dk1"/>
            </a:solidFill>
            <a:prstDash val="solid"/>
            <a:miter lim="800000"/>
            <a:headEnd len="sm" w="sm" type="none"/>
            <a:tailEnd len="med" w="med" type="triangle"/>
          </a:ln>
        </p:spPr>
      </p:cxnSp>
      <p:cxnSp>
        <p:nvCxnSpPr>
          <p:cNvPr id="292" name="Google Shape;292;p5"/>
          <p:cNvCxnSpPr>
            <a:endCxn id="259" idx="1"/>
          </p:cNvCxnSpPr>
          <p:nvPr/>
        </p:nvCxnSpPr>
        <p:spPr>
          <a:xfrm>
            <a:off x="6438554" y="4096223"/>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293" name="Google Shape;293;p5"/>
          <p:cNvCxnSpPr>
            <a:endCxn id="263" idx="1"/>
          </p:cNvCxnSpPr>
          <p:nvPr/>
        </p:nvCxnSpPr>
        <p:spPr>
          <a:xfrm>
            <a:off x="3476399" y="5382645"/>
            <a:ext cx="499200" cy="4200"/>
          </a:xfrm>
          <a:prstGeom prst="straightConnector1">
            <a:avLst/>
          </a:prstGeom>
          <a:noFill/>
          <a:ln cap="flat" cmpd="sng" w="19050">
            <a:solidFill>
              <a:schemeClr val="dk1"/>
            </a:solidFill>
            <a:prstDash val="solid"/>
            <a:miter lim="800000"/>
            <a:headEnd len="sm" w="sm" type="none"/>
            <a:tailEnd len="med" w="med" type="triangle"/>
          </a:ln>
        </p:spPr>
      </p:cxnSp>
      <p:cxnSp>
        <p:nvCxnSpPr>
          <p:cNvPr id="294" name="Google Shape;294;p5"/>
          <p:cNvCxnSpPr>
            <a:stCxn id="263" idx="3"/>
            <a:endCxn id="261" idx="1"/>
          </p:cNvCxnSpPr>
          <p:nvPr/>
        </p:nvCxnSpPr>
        <p:spPr>
          <a:xfrm>
            <a:off x="5575799" y="5386845"/>
            <a:ext cx="4992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295" name="Google Shape;295;p5"/>
          <p:cNvCxnSpPr>
            <a:stCxn id="261" idx="3"/>
          </p:cNvCxnSpPr>
          <p:nvPr/>
        </p:nvCxnSpPr>
        <p:spPr>
          <a:xfrm flipH="1" rot="10800000">
            <a:off x="7903708" y="5382645"/>
            <a:ext cx="499200" cy="4200"/>
          </a:xfrm>
          <a:prstGeom prst="straightConnector1">
            <a:avLst/>
          </a:prstGeom>
          <a:noFill/>
          <a:ln cap="flat" cmpd="sng" w="19050">
            <a:solidFill>
              <a:schemeClr val="dk1"/>
            </a:solidFill>
            <a:prstDash val="solid"/>
            <a:miter lim="800000"/>
            <a:headEnd len="sm" w="sm" type="none"/>
            <a:tailEnd len="med" w="med" type="triangle"/>
          </a:ln>
        </p:spPr>
      </p:cxnSp>
      <p:sp>
        <p:nvSpPr>
          <p:cNvPr id="296" name="Google Shape;296;p5"/>
          <p:cNvSpPr/>
          <p:nvPr/>
        </p:nvSpPr>
        <p:spPr>
          <a:xfrm>
            <a:off x="3522926" y="4419273"/>
            <a:ext cx="1322561" cy="252227"/>
          </a:xfrm>
          <a:prstGeom prst="rect">
            <a:avLst/>
          </a:prstGeom>
          <a:solidFill>
            <a:srgbClr val="255E9D"/>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 Clarifications</a:t>
            </a:r>
            <a:endParaRPr/>
          </a:p>
        </p:txBody>
      </p:sp>
      <p:sp>
        <p:nvSpPr>
          <p:cNvPr id="297" name="Google Shape;297;p5"/>
          <p:cNvSpPr txBox="1"/>
          <p:nvPr/>
        </p:nvSpPr>
        <p:spPr>
          <a:xfrm>
            <a:off x="7682845" y="6160729"/>
            <a:ext cx="4720725"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100">
                <a:solidFill>
                  <a:schemeClr val="dk1"/>
                </a:solidFill>
                <a:latin typeface="Arial"/>
                <a:ea typeface="Arial"/>
                <a:cs typeface="Arial"/>
                <a:sym typeface="Arial"/>
              </a:rPr>
              <a:t>Note:</a:t>
            </a:r>
            <a:r>
              <a:rPr lang="en-US" sz="1100">
                <a:solidFill>
                  <a:schemeClr val="dk1"/>
                </a:solidFill>
                <a:latin typeface="Arial"/>
                <a:ea typeface="Arial"/>
                <a:cs typeface="Arial"/>
                <a:sym typeface="Arial"/>
              </a:rPr>
              <a:t> Days are estimates. Each AO sets its own milestone dates.</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6"/>
          <p:cNvSpPr txBox="1"/>
          <p:nvPr>
            <p:ph type="title"/>
          </p:nvPr>
        </p:nvSpPr>
        <p:spPr>
          <a:xfrm>
            <a:off x="960120" y="274320"/>
            <a:ext cx="1039368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Evaluation Process</a:t>
            </a:r>
            <a:endParaRPr sz="3600"/>
          </a:p>
        </p:txBody>
      </p:sp>
      <p:sp>
        <p:nvSpPr>
          <p:cNvPr id="304" name="Google Shape;304;p6"/>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5" name="Google Shape;305;p6"/>
          <p:cNvSpPr txBox="1"/>
          <p:nvPr/>
        </p:nvSpPr>
        <p:spPr>
          <a:xfrm>
            <a:off x="659428"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AO Released</a:t>
            </a:r>
            <a:endParaRPr/>
          </a:p>
        </p:txBody>
      </p:sp>
      <p:cxnSp>
        <p:nvCxnSpPr>
          <p:cNvPr id="306" name="Google Shape;306;p6"/>
          <p:cNvCxnSpPr/>
          <p:nvPr/>
        </p:nvCxnSpPr>
        <p:spPr>
          <a:xfrm>
            <a:off x="5250655" y="1755666"/>
            <a:ext cx="200360" cy="10651"/>
          </a:xfrm>
          <a:prstGeom prst="straightConnector1">
            <a:avLst/>
          </a:prstGeom>
          <a:noFill/>
          <a:ln cap="flat" cmpd="sng" w="9525">
            <a:solidFill>
              <a:srgbClr val="385623"/>
            </a:solidFill>
            <a:prstDash val="solid"/>
            <a:miter lim="800000"/>
            <a:headEnd len="sm" w="sm" type="none"/>
            <a:tailEnd len="med" w="med" type="triangle"/>
          </a:ln>
        </p:spPr>
      </p:cxnSp>
      <p:cxnSp>
        <p:nvCxnSpPr>
          <p:cNvPr id="307" name="Google Shape;307;p6"/>
          <p:cNvCxnSpPr/>
          <p:nvPr/>
        </p:nvCxnSpPr>
        <p:spPr>
          <a:xfrm>
            <a:off x="6585296" y="1768999"/>
            <a:ext cx="305757" cy="2219"/>
          </a:xfrm>
          <a:prstGeom prst="straightConnector1">
            <a:avLst/>
          </a:prstGeom>
          <a:noFill/>
          <a:ln cap="flat" cmpd="sng" w="9525">
            <a:solidFill>
              <a:srgbClr val="385623"/>
            </a:solidFill>
            <a:prstDash val="solid"/>
            <a:miter lim="800000"/>
            <a:headEnd len="sm" w="sm" type="none"/>
            <a:tailEnd len="med" w="med" type="triangle"/>
          </a:ln>
        </p:spPr>
      </p:cxnSp>
      <p:sp>
        <p:nvSpPr>
          <p:cNvPr id="308" name="Google Shape;308;p6"/>
          <p:cNvSpPr txBox="1"/>
          <p:nvPr/>
        </p:nvSpPr>
        <p:spPr>
          <a:xfrm>
            <a:off x="2515660"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Pre-Proposal Conference</a:t>
            </a:r>
            <a:endParaRPr/>
          </a:p>
        </p:txBody>
      </p:sp>
      <p:sp>
        <p:nvSpPr>
          <p:cNvPr id="309" name="Google Shape;309;p6"/>
          <p:cNvSpPr txBox="1"/>
          <p:nvPr/>
        </p:nvSpPr>
        <p:spPr>
          <a:xfrm>
            <a:off x="4371892"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Notices of Intent Due</a:t>
            </a:r>
            <a:endParaRPr/>
          </a:p>
        </p:txBody>
      </p:sp>
      <p:sp>
        <p:nvSpPr>
          <p:cNvPr id="310" name="Google Shape;310;p6"/>
          <p:cNvSpPr txBox="1"/>
          <p:nvPr/>
        </p:nvSpPr>
        <p:spPr>
          <a:xfrm>
            <a:off x="6228124"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Meeting 1</a:t>
            </a:r>
            <a:endParaRPr/>
          </a:p>
        </p:txBody>
      </p:sp>
      <p:sp>
        <p:nvSpPr>
          <p:cNvPr id="311" name="Google Shape;311;p6"/>
          <p:cNvSpPr txBox="1"/>
          <p:nvPr/>
        </p:nvSpPr>
        <p:spPr>
          <a:xfrm>
            <a:off x="8084356"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Proposals Due</a:t>
            </a:r>
            <a:endParaRPr/>
          </a:p>
        </p:txBody>
      </p:sp>
      <p:sp>
        <p:nvSpPr>
          <p:cNvPr id="312" name="Google Shape;312;p6"/>
          <p:cNvSpPr/>
          <p:nvPr/>
        </p:nvSpPr>
        <p:spPr>
          <a:xfrm>
            <a:off x="9940587"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Compliance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Check of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Proposals</a:t>
            </a:r>
            <a:endParaRPr/>
          </a:p>
        </p:txBody>
      </p:sp>
      <p:sp>
        <p:nvSpPr>
          <p:cNvPr id="313" name="Google Shape;313;p6"/>
          <p:cNvSpPr/>
          <p:nvPr/>
        </p:nvSpPr>
        <p:spPr>
          <a:xfrm>
            <a:off x="7113254" y="2758276"/>
            <a:ext cx="18288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TMC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Plenary Meeting</a:t>
            </a:r>
            <a:endParaRPr/>
          </a:p>
        </p:txBody>
      </p:sp>
      <p:sp>
        <p:nvSpPr>
          <p:cNvPr id="314" name="Google Shape;314;p6"/>
          <p:cNvSpPr txBox="1"/>
          <p:nvPr/>
        </p:nvSpPr>
        <p:spPr>
          <a:xfrm>
            <a:off x="1032223" y="3351908"/>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Evaluation Kickoff</a:t>
            </a:r>
            <a:endParaRPr/>
          </a:p>
        </p:txBody>
      </p:sp>
      <p:sp>
        <p:nvSpPr>
          <p:cNvPr id="315" name="Google Shape;315;p6"/>
          <p:cNvSpPr/>
          <p:nvPr/>
        </p:nvSpPr>
        <p:spPr>
          <a:xfrm>
            <a:off x="7113254" y="3867623"/>
            <a:ext cx="18288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Science Evaluation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Plenary Meeting</a:t>
            </a:r>
            <a:endParaRPr/>
          </a:p>
        </p:txBody>
      </p:sp>
      <p:sp>
        <p:nvSpPr>
          <p:cNvPr id="316" name="Google Shape;316;p6"/>
          <p:cNvSpPr/>
          <p:nvPr/>
        </p:nvSpPr>
        <p:spPr>
          <a:xfrm>
            <a:off x="1876290" y="501697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Categorization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Committee Meeting</a:t>
            </a:r>
            <a:endParaRPr/>
          </a:p>
        </p:txBody>
      </p:sp>
      <p:sp>
        <p:nvSpPr>
          <p:cNvPr id="317" name="Google Shape;317;p6"/>
          <p:cNvSpPr/>
          <p:nvPr/>
        </p:nvSpPr>
        <p:spPr>
          <a:xfrm>
            <a:off x="6074908" y="5021085"/>
            <a:ext cx="18288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Selection by SMD AA</a:t>
            </a:r>
            <a:endParaRPr/>
          </a:p>
        </p:txBody>
      </p:sp>
      <p:sp>
        <p:nvSpPr>
          <p:cNvPr id="318" name="Google Shape;318;p6"/>
          <p:cNvSpPr/>
          <p:nvPr/>
        </p:nvSpPr>
        <p:spPr>
          <a:xfrm>
            <a:off x="8402817"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Debriefings to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Proposers</a:t>
            </a:r>
            <a:endParaRPr/>
          </a:p>
        </p:txBody>
      </p:sp>
      <p:sp>
        <p:nvSpPr>
          <p:cNvPr id="319" name="Google Shape;319;p6"/>
          <p:cNvSpPr/>
          <p:nvPr/>
        </p:nvSpPr>
        <p:spPr>
          <a:xfrm>
            <a:off x="3975599"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a:t>
            </a:r>
            <a:br>
              <a:rPr lang="en-US" sz="1100">
                <a:solidFill>
                  <a:schemeClr val="lt1"/>
                </a:solidFill>
                <a:latin typeface="Arial"/>
                <a:ea typeface="Arial"/>
                <a:cs typeface="Arial"/>
                <a:sym typeface="Arial"/>
              </a:rPr>
            </a:br>
            <a:r>
              <a:rPr lang="en-US" sz="1100">
                <a:solidFill>
                  <a:schemeClr val="lt1"/>
                </a:solidFill>
                <a:latin typeface="Arial"/>
                <a:ea typeface="Arial"/>
                <a:cs typeface="Arial"/>
                <a:sym typeface="Arial"/>
              </a:rPr>
              <a:t>Meeting 2</a:t>
            </a:r>
            <a:endParaRPr/>
          </a:p>
        </p:txBody>
      </p:sp>
      <p:cxnSp>
        <p:nvCxnSpPr>
          <p:cNvPr id="320" name="Google Shape;320;p6"/>
          <p:cNvCxnSpPr/>
          <p:nvPr/>
        </p:nvCxnSpPr>
        <p:spPr>
          <a:xfrm>
            <a:off x="2031028" y="1714413"/>
            <a:ext cx="484632" cy="0"/>
          </a:xfrm>
          <a:prstGeom prst="straightConnector1">
            <a:avLst/>
          </a:prstGeom>
          <a:noFill/>
          <a:ln cap="flat" cmpd="sng" w="19050">
            <a:solidFill>
              <a:schemeClr val="dk1"/>
            </a:solidFill>
            <a:prstDash val="solid"/>
            <a:miter lim="800000"/>
            <a:headEnd len="sm" w="sm" type="none"/>
            <a:tailEnd len="med" w="med" type="triangle"/>
          </a:ln>
        </p:spPr>
      </p:cxnSp>
      <p:sp>
        <p:nvSpPr>
          <p:cNvPr id="321" name="Google Shape;321;p6"/>
          <p:cNvSpPr/>
          <p:nvPr/>
        </p:nvSpPr>
        <p:spPr>
          <a:xfrm>
            <a:off x="3238159" y="2758276"/>
            <a:ext cx="32004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Technical, Management and Cost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(TMC) Evaluation</a:t>
            </a:r>
            <a:endParaRPr/>
          </a:p>
        </p:txBody>
      </p:sp>
      <p:sp>
        <p:nvSpPr>
          <p:cNvPr id="322" name="Google Shape;322;p6"/>
          <p:cNvSpPr/>
          <p:nvPr/>
        </p:nvSpPr>
        <p:spPr>
          <a:xfrm>
            <a:off x="3522926" y="3309926"/>
            <a:ext cx="1322561" cy="252227"/>
          </a:xfrm>
          <a:prstGeom prst="rect">
            <a:avLst/>
          </a:prstGeom>
          <a:solidFill>
            <a:srgbClr val="F4B081"/>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 Clarifications</a:t>
            </a:r>
            <a:endParaRPr/>
          </a:p>
        </p:txBody>
      </p:sp>
      <p:sp>
        <p:nvSpPr>
          <p:cNvPr id="323" name="Google Shape;323;p6"/>
          <p:cNvSpPr txBox="1"/>
          <p:nvPr/>
        </p:nvSpPr>
        <p:spPr>
          <a:xfrm>
            <a:off x="3238159" y="3867623"/>
            <a:ext cx="32004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Scientific Merit &amp; Scientific Implementation Merit and Feasibility Evaluation</a:t>
            </a:r>
            <a:endParaRPr/>
          </a:p>
        </p:txBody>
      </p:sp>
      <p:cxnSp>
        <p:nvCxnSpPr>
          <p:cNvPr id="324" name="Google Shape;324;p6"/>
          <p:cNvCxnSpPr/>
          <p:nvPr/>
        </p:nvCxnSpPr>
        <p:spPr>
          <a:xfrm rot="10800000">
            <a:off x="6912813" y="3463946"/>
            <a:ext cx="0" cy="284228"/>
          </a:xfrm>
          <a:prstGeom prst="straightConnector1">
            <a:avLst/>
          </a:prstGeom>
          <a:noFill/>
          <a:ln cap="flat" cmpd="sng" w="9525">
            <a:solidFill>
              <a:srgbClr val="385623"/>
            </a:solidFill>
            <a:prstDash val="dash"/>
            <a:round/>
            <a:headEnd len="med" w="med" type="none"/>
            <a:tailEnd len="med" w="med" type="none"/>
          </a:ln>
        </p:spPr>
      </p:cxnSp>
      <p:sp>
        <p:nvSpPr>
          <p:cNvPr id="325" name="Google Shape;325;p6"/>
          <p:cNvSpPr txBox="1"/>
          <p:nvPr/>
        </p:nvSpPr>
        <p:spPr>
          <a:xfrm>
            <a:off x="2527118" y="2105540"/>
            <a:ext cx="1343638"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+21 days</a:t>
            </a:r>
            <a:endParaRPr/>
          </a:p>
        </p:txBody>
      </p:sp>
      <p:sp>
        <p:nvSpPr>
          <p:cNvPr id="326" name="Google Shape;326;p6"/>
          <p:cNvSpPr txBox="1"/>
          <p:nvPr/>
        </p:nvSpPr>
        <p:spPr>
          <a:xfrm>
            <a:off x="653871" y="2109824"/>
            <a:ext cx="1371600"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Day 0</a:t>
            </a:r>
            <a:endParaRPr/>
          </a:p>
        </p:txBody>
      </p:sp>
      <p:sp>
        <p:nvSpPr>
          <p:cNvPr id="327" name="Google Shape;327;p6"/>
          <p:cNvSpPr txBox="1"/>
          <p:nvPr/>
        </p:nvSpPr>
        <p:spPr>
          <a:xfrm>
            <a:off x="4421941" y="2114066"/>
            <a:ext cx="1321551"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+40 days</a:t>
            </a:r>
            <a:endParaRPr/>
          </a:p>
        </p:txBody>
      </p:sp>
      <p:sp>
        <p:nvSpPr>
          <p:cNvPr id="328" name="Google Shape;328;p6"/>
          <p:cNvSpPr txBox="1"/>
          <p:nvPr/>
        </p:nvSpPr>
        <p:spPr>
          <a:xfrm>
            <a:off x="8059064" y="2105540"/>
            <a:ext cx="1396892"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+90 days</a:t>
            </a:r>
            <a:endParaRPr/>
          </a:p>
        </p:txBody>
      </p:sp>
      <p:cxnSp>
        <p:nvCxnSpPr>
          <p:cNvPr id="329" name="Google Shape;329;p6"/>
          <p:cNvCxnSpPr/>
          <p:nvPr/>
        </p:nvCxnSpPr>
        <p:spPr>
          <a:xfrm>
            <a:off x="3887260"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330" name="Google Shape;330;p6"/>
          <p:cNvCxnSpPr/>
          <p:nvPr/>
        </p:nvCxnSpPr>
        <p:spPr>
          <a:xfrm>
            <a:off x="5743492"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331" name="Google Shape;331;p6"/>
          <p:cNvCxnSpPr/>
          <p:nvPr/>
        </p:nvCxnSpPr>
        <p:spPr>
          <a:xfrm>
            <a:off x="7599724"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332" name="Google Shape;332;p6"/>
          <p:cNvCxnSpPr>
            <a:endCxn id="312" idx="1"/>
          </p:cNvCxnSpPr>
          <p:nvPr/>
        </p:nvCxnSpPr>
        <p:spPr>
          <a:xfrm>
            <a:off x="9456087" y="1714413"/>
            <a:ext cx="484500" cy="0"/>
          </a:xfrm>
          <a:prstGeom prst="straightConnector1">
            <a:avLst/>
          </a:prstGeom>
          <a:noFill/>
          <a:ln cap="flat" cmpd="sng" w="19050">
            <a:solidFill>
              <a:schemeClr val="dk1"/>
            </a:solidFill>
            <a:prstDash val="solid"/>
            <a:miter lim="800000"/>
            <a:headEnd len="sm" w="sm" type="none"/>
            <a:tailEnd len="med" w="med" type="triangle"/>
          </a:ln>
        </p:spPr>
      </p:cxnSp>
      <p:sp>
        <p:nvSpPr>
          <p:cNvPr id="333" name="Google Shape;333;p6"/>
          <p:cNvSpPr/>
          <p:nvPr/>
        </p:nvSpPr>
        <p:spPr>
          <a:xfrm>
            <a:off x="5333944" y="3388273"/>
            <a:ext cx="2569764" cy="252227"/>
          </a:xfrm>
          <a:prstGeom prst="rect">
            <a:avLst/>
          </a:prstGeom>
          <a:solidFill>
            <a:srgbClr val="F4B081"/>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 Comments &amp; Clarification Responses</a:t>
            </a:r>
            <a:endParaRPr/>
          </a:p>
        </p:txBody>
      </p:sp>
      <p:cxnSp>
        <p:nvCxnSpPr>
          <p:cNvPr id="334" name="Google Shape;334;p6"/>
          <p:cNvCxnSpPr>
            <a:endCxn id="321" idx="1"/>
          </p:cNvCxnSpPr>
          <p:nvPr/>
        </p:nvCxnSpPr>
        <p:spPr>
          <a:xfrm flipH="1" rot="10800000">
            <a:off x="2403859" y="2986876"/>
            <a:ext cx="834300" cy="730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335" name="Google Shape;335;p6"/>
          <p:cNvCxnSpPr/>
          <p:nvPr/>
        </p:nvCxnSpPr>
        <p:spPr>
          <a:xfrm>
            <a:off x="2403823" y="3717668"/>
            <a:ext cx="834300" cy="378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336" name="Google Shape;336;p6"/>
          <p:cNvCxnSpPr>
            <a:stCxn id="312" idx="3"/>
          </p:cNvCxnSpPr>
          <p:nvPr/>
        </p:nvCxnSpPr>
        <p:spPr>
          <a:xfrm flipH="1">
            <a:off x="1032087" y="1714413"/>
            <a:ext cx="10280100" cy="2003400"/>
          </a:xfrm>
          <a:prstGeom prst="bentConnector5">
            <a:avLst>
              <a:gd fmla="val -2224" name="adj1"/>
              <a:gd fmla="val 49996" name="adj2"/>
              <a:gd fmla="val 102223" name="adj3"/>
            </a:avLst>
          </a:prstGeom>
          <a:noFill/>
          <a:ln cap="flat" cmpd="sng" w="19050">
            <a:solidFill>
              <a:schemeClr val="dk1"/>
            </a:solidFill>
            <a:prstDash val="solid"/>
            <a:miter lim="800000"/>
            <a:headEnd len="sm" w="sm" type="none"/>
            <a:tailEnd len="med" w="med" type="triangle"/>
          </a:ln>
        </p:spPr>
      </p:cxnSp>
      <p:cxnSp>
        <p:nvCxnSpPr>
          <p:cNvPr id="337" name="Google Shape;337;p6"/>
          <p:cNvCxnSpPr>
            <a:endCxn id="322" idx="1"/>
          </p:cNvCxnSpPr>
          <p:nvPr/>
        </p:nvCxnSpPr>
        <p:spPr>
          <a:xfrm flipH="1" rot="-5400000">
            <a:off x="3335876" y="3248990"/>
            <a:ext cx="220500" cy="153600"/>
          </a:xfrm>
          <a:prstGeom prst="bentConnector2">
            <a:avLst/>
          </a:prstGeom>
          <a:noFill/>
          <a:ln cap="flat" cmpd="sng" w="19050">
            <a:solidFill>
              <a:schemeClr val="dk1"/>
            </a:solidFill>
            <a:prstDash val="dash"/>
            <a:miter lim="800000"/>
            <a:headEnd len="sm" w="sm" type="none"/>
            <a:tailEnd len="med" w="med" type="triangle"/>
          </a:ln>
        </p:spPr>
      </p:cxnSp>
      <p:cxnSp>
        <p:nvCxnSpPr>
          <p:cNvPr id="338" name="Google Shape;338;p6"/>
          <p:cNvCxnSpPr/>
          <p:nvPr/>
        </p:nvCxnSpPr>
        <p:spPr>
          <a:xfrm flipH="1" rot="-5400000">
            <a:off x="3355637" y="4353263"/>
            <a:ext cx="220500" cy="153600"/>
          </a:xfrm>
          <a:prstGeom prst="bentConnector2">
            <a:avLst/>
          </a:prstGeom>
          <a:noFill/>
          <a:ln cap="flat" cmpd="sng" w="19050">
            <a:solidFill>
              <a:schemeClr val="dk1"/>
            </a:solidFill>
            <a:prstDash val="dash"/>
            <a:miter lim="800000"/>
            <a:headEnd len="sm" w="sm" type="none"/>
            <a:tailEnd len="med" w="med" type="triangle"/>
          </a:ln>
        </p:spPr>
      </p:cxnSp>
      <p:cxnSp>
        <p:nvCxnSpPr>
          <p:cNvPr id="339" name="Google Shape;339;p6"/>
          <p:cNvCxnSpPr>
            <a:stCxn id="322" idx="3"/>
          </p:cNvCxnSpPr>
          <p:nvPr/>
        </p:nvCxnSpPr>
        <p:spPr>
          <a:xfrm flipH="1" rot="10800000">
            <a:off x="4845487" y="3191539"/>
            <a:ext cx="193200" cy="244500"/>
          </a:xfrm>
          <a:prstGeom prst="bentConnector2">
            <a:avLst/>
          </a:prstGeom>
          <a:noFill/>
          <a:ln cap="flat" cmpd="sng" w="19050">
            <a:solidFill>
              <a:schemeClr val="dk1"/>
            </a:solidFill>
            <a:prstDash val="dash"/>
            <a:miter lim="800000"/>
            <a:headEnd len="sm" w="sm" type="none"/>
            <a:tailEnd len="med" w="med" type="triangle"/>
          </a:ln>
        </p:spPr>
      </p:cxnSp>
      <p:cxnSp>
        <p:nvCxnSpPr>
          <p:cNvPr id="340" name="Google Shape;340;p6"/>
          <p:cNvCxnSpPr/>
          <p:nvPr/>
        </p:nvCxnSpPr>
        <p:spPr>
          <a:xfrm rot="-5400000">
            <a:off x="4812709" y="4343727"/>
            <a:ext cx="244500" cy="193200"/>
          </a:xfrm>
          <a:prstGeom prst="bentConnector2">
            <a:avLst/>
          </a:prstGeom>
          <a:noFill/>
          <a:ln cap="flat" cmpd="sng" w="19050">
            <a:solidFill>
              <a:schemeClr val="dk1"/>
            </a:solidFill>
            <a:prstDash val="dash"/>
            <a:miter lim="800000"/>
            <a:headEnd len="sm" w="sm" type="none"/>
            <a:tailEnd len="med" w="med" type="triangle"/>
          </a:ln>
        </p:spPr>
      </p:cxnSp>
      <p:cxnSp>
        <p:nvCxnSpPr>
          <p:cNvPr id="341" name="Google Shape;341;p6"/>
          <p:cNvCxnSpPr/>
          <p:nvPr/>
        </p:nvCxnSpPr>
        <p:spPr>
          <a:xfrm rot="10800000">
            <a:off x="5971737" y="3215475"/>
            <a:ext cx="0" cy="172798"/>
          </a:xfrm>
          <a:prstGeom prst="straightConnector1">
            <a:avLst/>
          </a:prstGeom>
          <a:noFill/>
          <a:ln cap="flat" cmpd="sng" w="19050">
            <a:solidFill>
              <a:schemeClr val="dk1"/>
            </a:solidFill>
            <a:prstDash val="solid"/>
            <a:miter lim="800000"/>
            <a:headEnd len="sm" w="sm" type="none"/>
            <a:tailEnd len="med" w="med" type="triangle"/>
          </a:ln>
        </p:spPr>
      </p:cxnSp>
      <p:cxnSp>
        <p:nvCxnSpPr>
          <p:cNvPr id="342" name="Google Shape;342;p6"/>
          <p:cNvCxnSpPr/>
          <p:nvPr/>
        </p:nvCxnSpPr>
        <p:spPr>
          <a:xfrm>
            <a:off x="5971737" y="3640014"/>
            <a:ext cx="0" cy="227609"/>
          </a:xfrm>
          <a:prstGeom prst="straightConnector1">
            <a:avLst/>
          </a:prstGeom>
          <a:noFill/>
          <a:ln cap="flat" cmpd="sng" w="19050">
            <a:solidFill>
              <a:schemeClr val="dk1"/>
            </a:solidFill>
            <a:prstDash val="solid"/>
            <a:miter lim="800000"/>
            <a:headEnd len="sm" w="sm" type="none"/>
            <a:tailEnd len="med" w="med" type="triangle"/>
          </a:ln>
        </p:spPr>
      </p:cxnSp>
      <p:sp>
        <p:nvSpPr>
          <p:cNvPr id="343" name="Google Shape;343;p6"/>
          <p:cNvSpPr txBox="1"/>
          <p:nvPr/>
        </p:nvSpPr>
        <p:spPr>
          <a:xfrm>
            <a:off x="9731113" y="3356619"/>
            <a:ext cx="1371600" cy="73152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Finalize Evaluation Documentation</a:t>
            </a:r>
            <a:endParaRPr/>
          </a:p>
        </p:txBody>
      </p:sp>
      <p:cxnSp>
        <p:nvCxnSpPr>
          <p:cNvPr id="344" name="Google Shape;344;p6"/>
          <p:cNvCxnSpPr>
            <a:stCxn id="321" idx="3"/>
            <a:endCxn id="313" idx="1"/>
          </p:cNvCxnSpPr>
          <p:nvPr/>
        </p:nvCxnSpPr>
        <p:spPr>
          <a:xfrm>
            <a:off x="6438559" y="2986876"/>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345" name="Google Shape;345;p6"/>
          <p:cNvCxnSpPr>
            <a:stCxn id="313" idx="3"/>
          </p:cNvCxnSpPr>
          <p:nvPr/>
        </p:nvCxnSpPr>
        <p:spPr>
          <a:xfrm>
            <a:off x="8942054" y="2986876"/>
            <a:ext cx="789000" cy="735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346" name="Google Shape;346;p6"/>
          <p:cNvCxnSpPr>
            <a:stCxn id="315" idx="3"/>
          </p:cNvCxnSpPr>
          <p:nvPr/>
        </p:nvCxnSpPr>
        <p:spPr>
          <a:xfrm flipH="1" rot="10800000">
            <a:off x="8942054" y="3722423"/>
            <a:ext cx="789000" cy="373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347" name="Google Shape;347;p6"/>
          <p:cNvCxnSpPr>
            <a:endCxn id="315" idx="1"/>
          </p:cNvCxnSpPr>
          <p:nvPr/>
        </p:nvCxnSpPr>
        <p:spPr>
          <a:xfrm>
            <a:off x="6438554" y="4096223"/>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348" name="Google Shape;348;p6"/>
          <p:cNvCxnSpPr>
            <a:endCxn id="319" idx="1"/>
          </p:cNvCxnSpPr>
          <p:nvPr/>
        </p:nvCxnSpPr>
        <p:spPr>
          <a:xfrm>
            <a:off x="3476399" y="5382645"/>
            <a:ext cx="499200" cy="4200"/>
          </a:xfrm>
          <a:prstGeom prst="straightConnector1">
            <a:avLst/>
          </a:prstGeom>
          <a:noFill/>
          <a:ln cap="flat" cmpd="sng" w="19050">
            <a:solidFill>
              <a:schemeClr val="dk1"/>
            </a:solidFill>
            <a:prstDash val="solid"/>
            <a:miter lim="800000"/>
            <a:headEnd len="sm" w="sm" type="none"/>
            <a:tailEnd len="med" w="med" type="triangle"/>
          </a:ln>
        </p:spPr>
      </p:cxnSp>
      <p:cxnSp>
        <p:nvCxnSpPr>
          <p:cNvPr id="349" name="Google Shape;349;p6"/>
          <p:cNvCxnSpPr>
            <a:stCxn id="319" idx="3"/>
            <a:endCxn id="317" idx="1"/>
          </p:cNvCxnSpPr>
          <p:nvPr/>
        </p:nvCxnSpPr>
        <p:spPr>
          <a:xfrm>
            <a:off x="5575799" y="5386845"/>
            <a:ext cx="4992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350" name="Google Shape;350;p6"/>
          <p:cNvCxnSpPr>
            <a:stCxn id="317" idx="3"/>
          </p:cNvCxnSpPr>
          <p:nvPr/>
        </p:nvCxnSpPr>
        <p:spPr>
          <a:xfrm flipH="1" rot="10800000">
            <a:off x="7903708" y="5382645"/>
            <a:ext cx="499200" cy="4200"/>
          </a:xfrm>
          <a:prstGeom prst="straightConnector1">
            <a:avLst/>
          </a:prstGeom>
          <a:noFill/>
          <a:ln cap="flat" cmpd="sng" w="19050">
            <a:solidFill>
              <a:schemeClr val="dk1"/>
            </a:solidFill>
            <a:prstDash val="solid"/>
            <a:miter lim="800000"/>
            <a:headEnd len="sm" w="sm" type="none"/>
            <a:tailEnd len="med" w="med" type="triangle"/>
          </a:ln>
        </p:spPr>
      </p:cxnSp>
      <p:sp>
        <p:nvSpPr>
          <p:cNvPr id="351" name="Google Shape;351;p6"/>
          <p:cNvSpPr/>
          <p:nvPr/>
        </p:nvSpPr>
        <p:spPr>
          <a:xfrm>
            <a:off x="3522926" y="4419273"/>
            <a:ext cx="1322561" cy="252227"/>
          </a:xfrm>
          <a:prstGeom prst="rect">
            <a:avLst/>
          </a:prstGeom>
          <a:solidFill>
            <a:srgbClr val="255E9D"/>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 Clarifications</a:t>
            </a:r>
            <a:endParaRPr/>
          </a:p>
        </p:txBody>
      </p:sp>
      <p:sp>
        <p:nvSpPr>
          <p:cNvPr id="352" name="Google Shape;352;p6"/>
          <p:cNvSpPr txBox="1"/>
          <p:nvPr/>
        </p:nvSpPr>
        <p:spPr>
          <a:xfrm>
            <a:off x="7682845" y="6160729"/>
            <a:ext cx="4720725"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100">
                <a:solidFill>
                  <a:schemeClr val="dk1"/>
                </a:solidFill>
                <a:latin typeface="Arial"/>
                <a:ea typeface="Arial"/>
                <a:cs typeface="Arial"/>
                <a:sym typeface="Arial"/>
              </a:rPr>
              <a:t>Note:</a:t>
            </a:r>
            <a:r>
              <a:rPr lang="en-US" sz="1100">
                <a:solidFill>
                  <a:schemeClr val="dk1"/>
                </a:solidFill>
                <a:latin typeface="Arial"/>
                <a:ea typeface="Arial"/>
                <a:cs typeface="Arial"/>
                <a:sym typeface="Arial"/>
              </a:rPr>
              <a:t> Days are estimates. Each AO sets its own milestone dates.</a:t>
            </a:r>
            <a:endParaRPr/>
          </a:p>
        </p:txBody>
      </p:sp>
      <p:cxnSp>
        <p:nvCxnSpPr>
          <p:cNvPr id="353" name="Google Shape;353;p6"/>
          <p:cNvCxnSpPr/>
          <p:nvPr/>
        </p:nvCxnSpPr>
        <p:spPr>
          <a:xfrm flipH="1">
            <a:off x="1876213" y="3722379"/>
            <a:ext cx="9226500" cy="1660500"/>
          </a:xfrm>
          <a:prstGeom prst="bentConnector5">
            <a:avLst>
              <a:gd fmla="val -2478" name="adj1"/>
              <a:gd fmla="val 59085" name="adj2"/>
              <a:gd fmla="val 102477" name="adj3"/>
            </a:avLst>
          </a:prstGeom>
          <a:noFill/>
          <a:ln cap="flat" cmpd="sng" w="19050">
            <a:solidFill>
              <a:schemeClr val="dk1"/>
            </a:solidFill>
            <a:prstDash val="solid"/>
            <a:miter lim="800000"/>
            <a:headEnd len="sm" w="sm" type="none"/>
            <a:tailEnd len="med" w="med" type="triangle"/>
          </a:ln>
        </p:spPr>
      </p:cxnSp>
      <p:sp>
        <p:nvSpPr>
          <p:cNvPr id="354" name="Google Shape;354;p6"/>
          <p:cNvSpPr/>
          <p:nvPr/>
        </p:nvSpPr>
        <p:spPr>
          <a:xfrm>
            <a:off x="1" y="884983"/>
            <a:ext cx="12192000" cy="5508781"/>
          </a:xfrm>
          <a:custGeom>
            <a:rect b="b" l="l" r="r" t="t"/>
            <a:pathLst>
              <a:path extrusionOk="0" h="5508781" w="12192000">
                <a:moveTo>
                  <a:pt x="8770155" y="214723"/>
                </a:moveTo>
                <a:cubicBezTo>
                  <a:pt x="8208938" y="214723"/>
                  <a:pt x="7753981" y="490891"/>
                  <a:pt x="7753981" y="831561"/>
                </a:cubicBezTo>
                <a:cubicBezTo>
                  <a:pt x="7753981" y="1172231"/>
                  <a:pt x="8208938" y="1448399"/>
                  <a:pt x="8770155" y="1448399"/>
                </a:cubicBezTo>
                <a:cubicBezTo>
                  <a:pt x="9331372" y="1448399"/>
                  <a:pt x="9786329" y="1172231"/>
                  <a:pt x="9786329" y="831561"/>
                </a:cubicBezTo>
                <a:cubicBezTo>
                  <a:pt x="9786329" y="490891"/>
                  <a:pt x="9331372" y="214723"/>
                  <a:pt x="8770155" y="214723"/>
                </a:cubicBezTo>
                <a:close/>
                <a:moveTo>
                  <a:pt x="1320899" y="207881"/>
                </a:moveTo>
                <a:cubicBezTo>
                  <a:pt x="759682" y="207881"/>
                  <a:pt x="304725" y="484049"/>
                  <a:pt x="304725" y="824719"/>
                </a:cubicBezTo>
                <a:cubicBezTo>
                  <a:pt x="304725" y="1165389"/>
                  <a:pt x="759682" y="1441557"/>
                  <a:pt x="1320899" y="1441557"/>
                </a:cubicBezTo>
                <a:cubicBezTo>
                  <a:pt x="1882116" y="1441557"/>
                  <a:pt x="2337073" y="1165389"/>
                  <a:pt x="2337073" y="824719"/>
                </a:cubicBezTo>
                <a:cubicBezTo>
                  <a:pt x="2337073" y="484049"/>
                  <a:pt x="1882116" y="207881"/>
                  <a:pt x="1320899" y="207881"/>
                </a:cubicBezTo>
                <a:close/>
                <a:moveTo>
                  <a:pt x="0" y="0"/>
                </a:moveTo>
                <a:lnTo>
                  <a:pt x="12192000" y="0"/>
                </a:lnTo>
                <a:lnTo>
                  <a:pt x="12192000" y="5508781"/>
                </a:lnTo>
                <a:lnTo>
                  <a:pt x="0" y="5508781"/>
                </a:lnTo>
                <a:close/>
              </a:path>
            </a:pathLst>
          </a:cu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6"/>
          <p:cNvSpPr txBox="1"/>
          <p:nvPr/>
        </p:nvSpPr>
        <p:spPr>
          <a:xfrm>
            <a:off x="2769159" y="2909603"/>
            <a:ext cx="6653682" cy="2308324"/>
          </a:xfrm>
          <a:prstGeom prst="rect">
            <a:avLst/>
          </a:prstGeom>
          <a:solidFill>
            <a:schemeClr val="dk1">
              <a:alpha val="74901"/>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Proposers start work as early as they can</a:t>
            </a:r>
            <a:endParaRPr/>
          </a:p>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l">
              <a:spcBef>
                <a:spcPts val="0"/>
              </a:spcBef>
              <a:spcAft>
                <a:spcPts val="0"/>
              </a:spcAft>
              <a:buNone/>
            </a:pPr>
            <a:r>
              <a:rPr lang="en-US" sz="2400">
                <a:solidFill>
                  <a:schemeClr val="lt1"/>
                </a:solidFill>
                <a:latin typeface="Calibri"/>
                <a:ea typeface="Calibri"/>
                <a:cs typeface="Calibri"/>
                <a:sym typeface="Calibri"/>
              </a:rPr>
              <a:t>NASA releases information ahead of the Final AO</a:t>
            </a:r>
            <a:endParaRPr/>
          </a:p>
          <a:p>
            <a:pPr indent="-342900" lvl="1" marL="8001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Draft AO, 2-3 months before Final AO</a:t>
            </a:r>
            <a:endParaRPr/>
          </a:p>
          <a:p>
            <a:pPr indent="-342900" lvl="1" marL="8001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Community Announcements, key information before the Draft AO (schedule, cost cap, etc.)</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7"/>
          <p:cNvSpPr txBox="1"/>
          <p:nvPr>
            <p:ph type="title"/>
          </p:nvPr>
        </p:nvSpPr>
        <p:spPr>
          <a:xfrm>
            <a:off x="960120" y="274320"/>
            <a:ext cx="1039368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Evaluation Process</a:t>
            </a:r>
            <a:endParaRPr sz="3600"/>
          </a:p>
        </p:txBody>
      </p:sp>
      <p:sp>
        <p:nvSpPr>
          <p:cNvPr id="362" name="Google Shape;362;p7"/>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3" name="Google Shape;363;p7"/>
          <p:cNvSpPr txBox="1"/>
          <p:nvPr/>
        </p:nvSpPr>
        <p:spPr>
          <a:xfrm>
            <a:off x="659428"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AO Released</a:t>
            </a:r>
            <a:endParaRPr/>
          </a:p>
        </p:txBody>
      </p:sp>
      <p:cxnSp>
        <p:nvCxnSpPr>
          <p:cNvPr id="364" name="Google Shape;364;p7"/>
          <p:cNvCxnSpPr/>
          <p:nvPr/>
        </p:nvCxnSpPr>
        <p:spPr>
          <a:xfrm>
            <a:off x="5250655" y="1755666"/>
            <a:ext cx="200360" cy="10651"/>
          </a:xfrm>
          <a:prstGeom prst="straightConnector1">
            <a:avLst/>
          </a:prstGeom>
          <a:noFill/>
          <a:ln cap="flat" cmpd="sng" w="9525">
            <a:solidFill>
              <a:srgbClr val="385623"/>
            </a:solidFill>
            <a:prstDash val="solid"/>
            <a:miter lim="800000"/>
            <a:headEnd len="sm" w="sm" type="none"/>
            <a:tailEnd len="med" w="med" type="triangle"/>
          </a:ln>
        </p:spPr>
      </p:cxnSp>
      <p:cxnSp>
        <p:nvCxnSpPr>
          <p:cNvPr id="365" name="Google Shape;365;p7"/>
          <p:cNvCxnSpPr/>
          <p:nvPr/>
        </p:nvCxnSpPr>
        <p:spPr>
          <a:xfrm>
            <a:off x="6585296" y="1768999"/>
            <a:ext cx="305757" cy="2219"/>
          </a:xfrm>
          <a:prstGeom prst="straightConnector1">
            <a:avLst/>
          </a:prstGeom>
          <a:noFill/>
          <a:ln cap="flat" cmpd="sng" w="9525">
            <a:solidFill>
              <a:srgbClr val="385623"/>
            </a:solidFill>
            <a:prstDash val="solid"/>
            <a:miter lim="800000"/>
            <a:headEnd len="sm" w="sm" type="none"/>
            <a:tailEnd len="med" w="med" type="triangle"/>
          </a:ln>
        </p:spPr>
      </p:cxnSp>
      <p:sp>
        <p:nvSpPr>
          <p:cNvPr id="366" name="Google Shape;366;p7"/>
          <p:cNvSpPr txBox="1"/>
          <p:nvPr/>
        </p:nvSpPr>
        <p:spPr>
          <a:xfrm>
            <a:off x="2515660"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Pre-Proposal Conference</a:t>
            </a:r>
            <a:endParaRPr/>
          </a:p>
        </p:txBody>
      </p:sp>
      <p:sp>
        <p:nvSpPr>
          <p:cNvPr id="367" name="Google Shape;367;p7"/>
          <p:cNvSpPr txBox="1"/>
          <p:nvPr/>
        </p:nvSpPr>
        <p:spPr>
          <a:xfrm>
            <a:off x="4371892"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Notices of Intent Due</a:t>
            </a:r>
            <a:endParaRPr/>
          </a:p>
        </p:txBody>
      </p:sp>
      <p:sp>
        <p:nvSpPr>
          <p:cNvPr id="368" name="Google Shape;368;p7"/>
          <p:cNvSpPr txBox="1"/>
          <p:nvPr/>
        </p:nvSpPr>
        <p:spPr>
          <a:xfrm>
            <a:off x="6228124"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Meeting 1</a:t>
            </a:r>
            <a:endParaRPr/>
          </a:p>
        </p:txBody>
      </p:sp>
      <p:sp>
        <p:nvSpPr>
          <p:cNvPr id="369" name="Google Shape;369;p7"/>
          <p:cNvSpPr txBox="1"/>
          <p:nvPr/>
        </p:nvSpPr>
        <p:spPr>
          <a:xfrm>
            <a:off x="8084356"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Proposals Due</a:t>
            </a:r>
            <a:endParaRPr/>
          </a:p>
        </p:txBody>
      </p:sp>
      <p:sp>
        <p:nvSpPr>
          <p:cNvPr id="370" name="Google Shape;370;p7"/>
          <p:cNvSpPr/>
          <p:nvPr/>
        </p:nvSpPr>
        <p:spPr>
          <a:xfrm>
            <a:off x="9940587"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Compliance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Check of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Proposals</a:t>
            </a:r>
            <a:endParaRPr/>
          </a:p>
        </p:txBody>
      </p:sp>
      <p:sp>
        <p:nvSpPr>
          <p:cNvPr id="371" name="Google Shape;371;p7"/>
          <p:cNvSpPr/>
          <p:nvPr/>
        </p:nvSpPr>
        <p:spPr>
          <a:xfrm>
            <a:off x="7113254" y="2758276"/>
            <a:ext cx="18288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TMC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Plenary Meeting</a:t>
            </a:r>
            <a:endParaRPr/>
          </a:p>
        </p:txBody>
      </p:sp>
      <p:sp>
        <p:nvSpPr>
          <p:cNvPr id="372" name="Google Shape;372;p7"/>
          <p:cNvSpPr txBox="1"/>
          <p:nvPr/>
        </p:nvSpPr>
        <p:spPr>
          <a:xfrm>
            <a:off x="1032223" y="3351908"/>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Evaluation Kickoff</a:t>
            </a:r>
            <a:endParaRPr/>
          </a:p>
        </p:txBody>
      </p:sp>
      <p:sp>
        <p:nvSpPr>
          <p:cNvPr id="373" name="Google Shape;373;p7"/>
          <p:cNvSpPr/>
          <p:nvPr/>
        </p:nvSpPr>
        <p:spPr>
          <a:xfrm>
            <a:off x="7113254" y="3867623"/>
            <a:ext cx="18288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Science Evaluation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Plenary Meeting</a:t>
            </a:r>
            <a:endParaRPr/>
          </a:p>
        </p:txBody>
      </p:sp>
      <p:sp>
        <p:nvSpPr>
          <p:cNvPr id="374" name="Google Shape;374;p7"/>
          <p:cNvSpPr/>
          <p:nvPr/>
        </p:nvSpPr>
        <p:spPr>
          <a:xfrm>
            <a:off x="1876290" y="501697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Categorization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Committee Meeting</a:t>
            </a:r>
            <a:endParaRPr/>
          </a:p>
        </p:txBody>
      </p:sp>
      <p:sp>
        <p:nvSpPr>
          <p:cNvPr id="375" name="Google Shape;375;p7"/>
          <p:cNvSpPr/>
          <p:nvPr/>
        </p:nvSpPr>
        <p:spPr>
          <a:xfrm>
            <a:off x="6074908" y="5021085"/>
            <a:ext cx="18288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Selection by SMD AA</a:t>
            </a:r>
            <a:endParaRPr/>
          </a:p>
        </p:txBody>
      </p:sp>
      <p:sp>
        <p:nvSpPr>
          <p:cNvPr id="376" name="Google Shape;376;p7"/>
          <p:cNvSpPr/>
          <p:nvPr/>
        </p:nvSpPr>
        <p:spPr>
          <a:xfrm>
            <a:off x="8402817"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Debriefings to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Proposers</a:t>
            </a:r>
            <a:endParaRPr/>
          </a:p>
        </p:txBody>
      </p:sp>
      <p:sp>
        <p:nvSpPr>
          <p:cNvPr id="377" name="Google Shape;377;p7"/>
          <p:cNvSpPr/>
          <p:nvPr/>
        </p:nvSpPr>
        <p:spPr>
          <a:xfrm>
            <a:off x="3975599"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a:t>
            </a:r>
            <a:br>
              <a:rPr lang="en-US" sz="1100">
                <a:solidFill>
                  <a:schemeClr val="lt1"/>
                </a:solidFill>
                <a:latin typeface="Arial"/>
                <a:ea typeface="Arial"/>
                <a:cs typeface="Arial"/>
                <a:sym typeface="Arial"/>
              </a:rPr>
            </a:br>
            <a:r>
              <a:rPr lang="en-US" sz="1100">
                <a:solidFill>
                  <a:schemeClr val="lt1"/>
                </a:solidFill>
                <a:latin typeface="Arial"/>
                <a:ea typeface="Arial"/>
                <a:cs typeface="Arial"/>
                <a:sym typeface="Arial"/>
              </a:rPr>
              <a:t>Meeting 2</a:t>
            </a:r>
            <a:endParaRPr/>
          </a:p>
        </p:txBody>
      </p:sp>
      <p:cxnSp>
        <p:nvCxnSpPr>
          <p:cNvPr id="378" name="Google Shape;378;p7"/>
          <p:cNvCxnSpPr/>
          <p:nvPr/>
        </p:nvCxnSpPr>
        <p:spPr>
          <a:xfrm>
            <a:off x="2031028" y="1714413"/>
            <a:ext cx="484632" cy="0"/>
          </a:xfrm>
          <a:prstGeom prst="straightConnector1">
            <a:avLst/>
          </a:prstGeom>
          <a:noFill/>
          <a:ln cap="flat" cmpd="sng" w="19050">
            <a:solidFill>
              <a:schemeClr val="dk1"/>
            </a:solidFill>
            <a:prstDash val="solid"/>
            <a:miter lim="800000"/>
            <a:headEnd len="sm" w="sm" type="none"/>
            <a:tailEnd len="med" w="med" type="triangle"/>
          </a:ln>
        </p:spPr>
      </p:cxnSp>
      <p:sp>
        <p:nvSpPr>
          <p:cNvPr id="379" name="Google Shape;379;p7"/>
          <p:cNvSpPr/>
          <p:nvPr/>
        </p:nvSpPr>
        <p:spPr>
          <a:xfrm>
            <a:off x="3238159" y="2758276"/>
            <a:ext cx="32004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Technical, Management and Cost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(TMC) Evaluation</a:t>
            </a:r>
            <a:endParaRPr/>
          </a:p>
        </p:txBody>
      </p:sp>
      <p:sp>
        <p:nvSpPr>
          <p:cNvPr id="380" name="Google Shape;380;p7"/>
          <p:cNvSpPr/>
          <p:nvPr/>
        </p:nvSpPr>
        <p:spPr>
          <a:xfrm>
            <a:off x="3522926" y="3309926"/>
            <a:ext cx="1322561" cy="252227"/>
          </a:xfrm>
          <a:prstGeom prst="rect">
            <a:avLst/>
          </a:prstGeom>
          <a:solidFill>
            <a:srgbClr val="F4B081"/>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 Clarifications</a:t>
            </a:r>
            <a:endParaRPr/>
          </a:p>
        </p:txBody>
      </p:sp>
      <p:sp>
        <p:nvSpPr>
          <p:cNvPr id="381" name="Google Shape;381;p7"/>
          <p:cNvSpPr txBox="1"/>
          <p:nvPr/>
        </p:nvSpPr>
        <p:spPr>
          <a:xfrm>
            <a:off x="3238159" y="3867623"/>
            <a:ext cx="32004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Scientific Merit &amp; Scientific Implementation Merit and Feasibility Evaluation</a:t>
            </a:r>
            <a:endParaRPr/>
          </a:p>
        </p:txBody>
      </p:sp>
      <p:cxnSp>
        <p:nvCxnSpPr>
          <p:cNvPr id="382" name="Google Shape;382;p7"/>
          <p:cNvCxnSpPr/>
          <p:nvPr/>
        </p:nvCxnSpPr>
        <p:spPr>
          <a:xfrm rot="10800000">
            <a:off x="6912813" y="3463946"/>
            <a:ext cx="0" cy="284228"/>
          </a:xfrm>
          <a:prstGeom prst="straightConnector1">
            <a:avLst/>
          </a:prstGeom>
          <a:noFill/>
          <a:ln cap="flat" cmpd="sng" w="9525">
            <a:solidFill>
              <a:srgbClr val="385623"/>
            </a:solidFill>
            <a:prstDash val="dash"/>
            <a:round/>
            <a:headEnd len="med" w="med" type="none"/>
            <a:tailEnd len="med" w="med" type="none"/>
          </a:ln>
        </p:spPr>
      </p:cxnSp>
      <p:sp>
        <p:nvSpPr>
          <p:cNvPr id="383" name="Google Shape;383;p7"/>
          <p:cNvSpPr txBox="1"/>
          <p:nvPr/>
        </p:nvSpPr>
        <p:spPr>
          <a:xfrm>
            <a:off x="2527118" y="2105540"/>
            <a:ext cx="1343638"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+21 days</a:t>
            </a:r>
            <a:endParaRPr/>
          </a:p>
        </p:txBody>
      </p:sp>
      <p:sp>
        <p:nvSpPr>
          <p:cNvPr id="384" name="Google Shape;384;p7"/>
          <p:cNvSpPr txBox="1"/>
          <p:nvPr/>
        </p:nvSpPr>
        <p:spPr>
          <a:xfrm>
            <a:off x="653871" y="2109824"/>
            <a:ext cx="1371600"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Day 0</a:t>
            </a:r>
            <a:endParaRPr/>
          </a:p>
        </p:txBody>
      </p:sp>
      <p:sp>
        <p:nvSpPr>
          <p:cNvPr id="385" name="Google Shape;385;p7"/>
          <p:cNvSpPr txBox="1"/>
          <p:nvPr/>
        </p:nvSpPr>
        <p:spPr>
          <a:xfrm>
            <a:off x="4421941" y="2114066"/>
            <a:ext cx="1321551"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+40 days</a:t>
            </a:r>
            <a:endParaRPr/>
          </a:p>
        </p:txBody>
      </p:sp>
      <p:sp>
        <p:nvSpPr>
          <p:cNvPr id="386" name="Google Shape;386;p7"/>
          <p:cNvSpPr txBox="1"/>
          <p:nvPr/>
        </p:nvSpPr>
        <p:spPr>
          <a:xfrm>
            <a:off x="8059064" y="2105540"/>
            <a:ext cx="1396892"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+90 days</a:t>
            </a:r>
            <a:endParaRPr/>
          </a:p>
        </p:txBody>
      </p:sp>
      <p:cxnSp>
        <p:nvCxnSpPr>
          <p:cNvPr id="387" name="Google Shape;387;p7"/>
          <p:cNvCxnSpPr/>
          <p:nvPr/>
        </p:nvCxnSpPr>
        <p:spPr>
          <a:xfrm>
            <a:off x="3887260"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388" name="Google Shape;388;p7"/>
          <p:cNvCxnSpPr/>
          <p:nvPr/>
        </p:nvCxnSpPr>
        <p:spPr>
          <a:xfrm>
            <a:off x="5743492"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389" name="Google Shape;389;p7"/>
          <p:cNvCxnSpPr/>
          <p:nvPr/>
        </p:nvCxnSpPr>
        <p:spPr>
          <a:xfrm>
            <a:off x="7599724"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390" name="Google Shape;390;p7"/>
          <p:cNvCxnSpPr>
            <a:endCxn id="370" idx="1"/>
          </p:cNvCxnSpPr>
          <p:nvPr/>
        </p:nvCxnSpPr>
        <p:spPr>
          <a:xfrm>
            <a:off x="9456087" y="1714413"/>
            <a:ext cx="484500" cy="0"/>
          </a:xfrm>
          <a:prstGeom prst="straightConnector1">
            <a:avLst/>
          </a:prstGeom>
          <a:noFill/>
          <a:ln cap="flat" cmpd="sng" w="19050">
            <a:solidFill>
              <a:schemeClr val="dk1"/>
            </a:solidFill>
            <a:prstDash val="solid"/>
            <a:miter lim="800000"/>
            <a:headEnd len="sm" w="sm" type="none"/>
            <a:tailEnd len="med" w="med" type="triangle"/>
          </a:ln>
        </p:spPr>
      </p:cxnSp>
      <p:sp>
        <p:nvSpPr>
          <p:cNvPr id="391" name="Google Shape;391;p7"/>
          <p:cNvSpPr/>
          <p:nvPr/>
        </p:nvSpPr>
        <p:spPr>
          <a:xfrm>
            <a:off x="5333944" y="3388273"/>
            <a:ext cx="2569764" cy="252227"/>
          </a:xfrm>
          <a:prstGeom prst="rect">
            <a:avLst/>
          </a:prstGeom>
          <a:solidFill>
            <a:srgbClr val="F4B081"/>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 Comments &amp; Clarification Responses</a:t>
            </a:r>
            <a:endParaRPr/>
          </a:p>
        </p:txBody>
      </p:sp>
      <p:cxnSp>
        <p:nvCxnSpPr>
          <p:cNvPr id="392" name="Google Shape;392;p7"/>
          <p:cNvCxnSpPr>
            <a:endCxn id="379" idx="1"/>
          </p:cNvCxnSpPr>
          <p:nvPr/>
        </p:nvCxnSpPr>
        <p:spPr>
          <a:xfrm flipH="1" rot="10800000">
            <a:off x="2403859" y="2986876"/>
            <a:ext cx="834300" cy="730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393" name="Google Shape;393;p7"/>
          <p:cNvCxnSpPr/>
          <p:nvPr/>
        </p:nvCxnSpPr>
        <p:spPr>
          <a:xfrm>
            <a:off x="2403823" y="3717668"/>
            <a:ext cx="834300" cy="378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394" name="Google Shape;394;p7"/>
          <p:cNvCxnSpPr>
            <a:stCxn id="370" idx="3"/>
          </p:cNvCxnSpPr>
          <p:nvPr/>
        </p:nvCxnSpPr>
        <p:spPr>
          <a:xfrm flipH="1">
            <a:off x="1032087" y="1714413"/>
            <a:ext cx="10280100" cy="2003400"/>
          </a:xfrm>
          <a:prstGeom prst="bentConnector5">
            <a:avLst>
              <a:gd fmla="val -2224" name="adj1"/>
              <a:gd fmla="val 49996" name="adj2"/>
              <a:gd fmla="val 102223" name="adj3"/>
            </a:avLst>
          </a:prstGeom>
          <a:noFill/>
          <a:ln cap="flat" cmpd="sng" w="19050">
            <a:solidFill>
              <a:schemeClr val="dk1"/>
            </a:solidFill>
            <a:prstDash val="solid"/>
            <a:miter lim="800000"/>
            <a:headEnd len="sm" w="sm" type="none"/>
            <a:tailEnd len="med" w="med" type="triangle"/>
          </a:ln>
        </p:spPr>
      </p:cxnSp>
      <p:cxnSp>
        <p:nvCxnSpPr>
          <p:cNvPr id="395" name="Google Shape;395;p7"/>
          <p:cNvCxnSpPr>
            <a:endCxn id="380" idx="1"/>
          </p:cNvCxnSpPr>
          <p:nvPr/>
        </p:nvCxnSpPr>
        <p:spPr>
          <a:xfrm flipH="1" rot="-5400000">
            <a:off x="3335876" y="3248990"/>
            <a:ext cx="220500" cy="153600"/>
          </a:xfrm>
          <a:prstGeom prst="bentConnector2">
            <a:avLst/>
          </a:prstGeom>
          <a:noFill/>
          <a:ln cap="flat" cmpd="sng" w="19050">
            <a:solidFill>
              <a:schemeClr val="dk1"/>
            </a:solidFill>
            <a:prstDash val="dash"/>
            <a:miter lim="800000"/>
            <a:headEnd len="sm" w="sm" type="none"/>
            <a:tailEnd len="med" w="med" type="triangle"/>
          </a:ln>
        </p:spPr>
      </p:cxnSp>
      <p:cxnSp>
        <p:nvCxnSpPr>
          <p:cNvPr id="396" name="Google Shape;396;p7"/>
          <p:cNvCxnSpPr/>
          <p:nvPr/>
        </p:nvCxnSpPr>
        <p:spPr>
          <a:xfrm flipH="1" rot="-5400000">
            <a:off x="3355637" y="4353263"/>
            <a:ext cx="220500" cy="153600"/>
          </a:xfrm>
          <a:prstGeom prst="bentConnector2">
            <a:avLst/>
          </a:prstGeom>
          <a:noFill/>
          <a:ln cap="flat" cmpd="sng" w="19050">
            <a:solidFill>
              <a:schemeClr val="dk1"/>
            </a:solidFill>
            <a:prstDash val="dash"/>
            <a:miter lim="800000"/>
            <a:headEnd len="sm" w="sm" type="none"/>
            <a:tailEnd len="med" w="med" type="triangle"/>
          </a:ln>
        </p:spPr>
      </p:cxnSp>
      <p:cxnSp>
        <p:nvCxnSpPr>
          <p:cNvPr id="397" name="Google Shape;397;p7"/>
          <p:cNvCxnSpPr>
            <a:stCxn id="380" idx="3"/>
          </p:cNvCxnSpPr>
          <p:nvPr/>
        </p:nvCxnSpPr>
        <p:spPr>
          <a:xfrm flipH="1" rot="10800000">
            <a:off x="4845487" y="3191539"/>
            <a:ext cx="193200" cy="244500"/>
          </a:xfrm>
          <a:prstGeom prst="bentConnector2">
            <a:avLst/>
          </a:prstGeom>
          <a:noFill/>
          <a:ln cap="flat" cmpd="sng" w="19050">
            <a:solidFill>
              <a:schemeClr val="dk1"/>
            </a:solidFill>
            <a:prstDash val="dash"/>
            <a:miter lim="800000"/>
            <a:headEnd len="sm" w="sm" type="none"/>
            <a:tailEnd len="med" w="med" type="triangle"/>
          </a:ln>
        </p:spPr>
      </p:cxnSp>
      <p:cxnSp>
        <p:nvCxnSpPr>
          <p:cNvPr id="398" name="Google Shape;398;p7"/>
          <p:cNvCxnSpPr/>
          <p:nvPr/>
        </p:nvCxnSpPr>
        <p:spPr>
          <a:xfrm rot="-5400000">
            <a:off x="4812709" y="4343727"/>
            <a:ext cx="244500" cy="193200"/>
          </a:xfrm>
          <a:prstGeom prst="bentConnector2">
            <a:avLst/>
          </a:prstGeom>
          <a:noFill/>
          <a:ln cap="flat" cmpd="sng" w="19050">
            <a:solidFill>
              <a:schemeClr val="dk1"/>
            </a:solidFill>
            <a:prstDash val="dash"/>
            <a:miter lim="800000"/>
            <a:headEnd len="sm" w="sm" type="none"/>
            <a:tailEnd len="med" w="med" type="triangle"/>
          </a:ln>
        </p:spPr>
      </p:cxnSp>
      <p:cxnSp>
        <p:nvCxnSpPr>
          <p:cNvPr id="399" name="Google Shape;399;p7"/>
          <p:cNvCxnSpPr/>
          <p:nvPr/>
        </p:nvCxnSpPr>
        <p:spPr>
          <a:xfrm rot="10800000">
            <a:off x="5971737" y="3215475"/>
            <a:ext cx="0" cy="172798"/>
          </a:xfrm>
          <a:prstGeom prst="straightConnector1">
            <a:avLst/>
          </a:prstGeom>
          <a:noFill/>
          <a:ln cap="flat" cmpd="sng" w="19050">
            <a:solidFill>
              <a:schemeClr val="dk1"/>
            </a:solidFill>
            <a:prstDash val="solid"/>
            <a:miter lim="800000"/>
            <a:headEnd len="sm" w="sm" type="none"/>
            <a:tailEnd len="med" w="med" type="triangle"/>
          </a:ln>
        </p:spPr>
      </p:cxnSp>
      <p:cxnSp>
        <p:nvCxnSpPr>
          <p:cNvPr id="400" name="Google Shape;400;p7"/>
          <p:cNvCxnSpPr/>
          <p:nvPr/>
        </p:nvCxnSpPr>
        <p:spPr>
          <a:xfrm>
            <a:off x="5971737" y="3640014"/>
            <a:ext cx="0" cy="227609"/>
          </a:xfrm>
          <a:prstGeom prst="straightConnector1">
            <a:avLst/>
          </a:prstGeom>
          <a:noFill/>
          <a:ln cap="flat" cmpd="sng" w="19050">
            <a:solidFill>
              <a:schemeClr val="dk1"/>
            </a:solidFill>
            <a:prstDash val="solid"/>
            <a:miter lim="800000"/>
            <a:headEnd len="sm" w="sm" type="none"/>
            <a:tailEnd len="med" w="med" type="triangle"/>
          </a:ln>
        </p:spPr>
      </p:cxnSp>
      <p:sp>
        <p:nvSpPr>
          <p:cNvPr id="401" name="Google Shape;401;p7"/>
          <p:cNvSpPr txBox="1"/>
          <p:nvPr/>
        </p:nvSpPr>
        <p:spPr>
          <a:xfrm>
            <a:off x="9731113" y="3356619"/>
            <a:ext cx="1371600" cy="73152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Finalize Evaluation Documentation</a:t>
            </a:r>
            <a:endParaRPr/>
          </a:p>
        </p:txBody>
      </p:sp>
      <p:cxnSp>
        <p:nvCxnSpPr>
          <p:cNvPr id="402" name="Google Shape;402;p7"/>
          <p:cNvCxnSpPr>
            <a:stCxn id="379" idx="3"/>
            <a:endCxn id="371" idx="1"/>
          </p:cNvCxnSpPr>
          <p:nvPr/>
        </p:nvCxnSpPr>
        <p:spPr>
          <a:xfrm>
            <a:off x="6438559" y="2986876"/>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403" name="Google Shape;403;p7"/>
          <p:cNvCxnSpPr>
            <a:stCxn id="371" idx="3"/>
          </p:cNvCxnSpPr>
          <p:nvPr/>
        </p:nvCxnSpPr>
        <p:spPr>
          <a:xfrm>
            <a:off x="8942054" y="2986876"/>
            <a:ext cx="789000" cy="735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404" name="Google Shape;404;p7"/>
          <p:cNvCxnSpPr>
            <a:stCxn id="373" idx="3"/>
          </p:cNvCxnSpPr>
          <p:nvPr/>
        </p:nvCxnSpPr>
        <p:spPr>
          <a:xfrm flipH="1" rot="10800000">
            <a:off x="8942054" y="3722423"/>
            <a:ext cx="789000" cy="373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405" name="Google Shape;405;p7"/>
          <p:cNvCxnSpPr>
            <a:endCxn id="373" idx="1"/>
          </p:cNvCxnSpPr>
          <p:nvPr/>
        </p:nvCxnSpPr>
        <p:spPr>
          <a:xfrm>
            <a:off x="6438554" y="4096223"/>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406" name="Google Shape;406;p7"/>
          <p:cNvCxnSpPr>
            <a:endCxn id="377" idx="1"/>
          </p:cNvCxnSpPr>
          <p:nvPr/>
        </p:nvCxnSpPr>
        <p:spPr>
          <a:xfrm>
            <a:off x="3476399" y="5382645"/>
            <a:ext cx="499200" cy="4200"/>
          </a:xfrm>
          <a:prstGeom prst="straightConnector1">
            <a:avLst/>
          </a:prstGeom>
          <a:noFill/>
          <a:ln cap="flat" cmpd="sng" w="19050">
            <a:solidFill>
              <a:schemeClr val="dk1"/>
            </a:solidFill>
            <a:prstDash val="solid"/>
            <a:miter lim="800000"/>
            <a:headEnd len="sm" w="sm" type="none"/>
            <a:tailEnd len="med" w="med" type="triangle"/>
          </a:ln>
        </p:spPr>
      </p:cxnSp>
      <p:cxnSp>
        <p:nvCxnSpPr>
          <p:cNvPr id="407" name="Google Shape;407;p7"/>
          <p:cNvCxnSpPr>
            <a:stCxn id="377" idx="3"/>
            <a:endCxn id="375" idx="1"/>
          </p:cNvCxnSpPr>
          <p:nvPr/>
        </p:nvCxnSpPr>
        <p:spPr>
          <a:xfrm>
            <a:off x="5575799" y="5386845"/>
            <a:ext cx="4992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408" name="Google Shape;408;p7"/>
          <p:cNvCxnSpPr>
            <a:stCxn id="375" idx="3"/>
          </p:cNvCxnSpPr>
          <p:nvPr/>
        </p:nvCxnSpPr>
        <p:spPr>
          <a:xfrm flipH="1" rot="10800000">
            <a:off x="7903708" y="5382645"/>
            <a:ext cx="499200" cy="4200"/>
          </a:xfrm>
          <a:prstGeom prst="straightConnector1">
            <a:avLst/>
          </a:prstGeom>
          <a:noFill/>
          <a:ln cap="flat" cmpd="sng" w="19050">
            <a:solidFill>
              <a:schemeClr val="dk1"/>
            </a:solidFill>
            <a:prstDash val="solid"/>
            <a:miter lim="800000"/>
            <a:headEnd len="sm" w="sm" type="none"/>
            <a:tailEnd len="med" w="med" type="triangle"/>
          </a:ln>
        </p:spPr>
      </p:cxnSp>
      <p:sp>
        <p:nvSpPr>
          <p:cNvPr id="409" name="Google Shape;409;p7"/>
          <p:cNvSpPr/>
          <p:nvPr/>
        </p:nvSpPr>
        <p:spPr>
          <a:xfrm>
            <a:off x="3522926" y="4419273"/>
            <a:ext cx="1322561" cy="252227"/>
          </a:xfrm>
          <a:prstGeom prst="rect">
            <a:avLst/>
          </a:prstGeom>
          <a:solidFill>
            <a:srgbClr val="255E9D"/>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 Clarifications</a:t>
            </a:r>
            <a:endParaRPr/>
          </a:p>
        </p:txBody>
      </p:sp>
      <p:sp>
        <p:nvSpPr>
          <p:cNvPr id="410" name="Google Shape;410;p7"/>
          <p:cNvSpPr txBox="1"/>
          <p:nvPr/>
        </p:nvSpPr>
        <p:spPr>
          <a:xfrm>
            <a:off x="7682845" y="6160729"/>
            <a:ext cx="4720725"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100">
                <a:solidFill>
                  <a:schemeClr val="dk1"/>
                </a:solidFill>
                <a:latin typeface="Arial"/>
                <a:ea typeface="Arial"/>
                <a:cs typeface="Arial"/>
                <a:sym typeface="Arial"/>
              </a:rPr>
              <a:t>Note:</a:t>
            </a:r>
            <a:r>
              <a:rPr lang="en-US" sz="1100">
                <a:solidFill>
                  <a:schemeClr val="dk1"/>
                </a:solidFill>
                <a:latin typeface="Arial"/>
                <a:ea typeface="Arial"/>
                <a:cs typeface="Arial"/>
                <a:sym typeface="Arial"/>
              </a:rPr>
              <a:t> Days are estimates. Each AO sets its own milestone dates.</a:t>
            </a:r>
            <a:endParaRPr/>
          </a:p>
        </p:txBody>
      </p:sp>
      <p:sp>
        <p:nvSpPr>
          <p:cNvPr id="411" name="Google Shape;411;p7"/>
          <p:cNvSpPr/>
          <p:nvPr/>
        </p:nvSpPr>
        <p:spPr>
          <a:xfrm>
            <a:off x="1" y="884983"/>
            <a:ext cx="12192000" cy="5508781"/>
          </a:xfrm>
          <a:custGeom>
            <a:rect b="b" l="l" r="r" t="t"/>
            <a:pathLst>
              <a:path extrusionOk="0" h="5508781" w="12192000">
                <a:moveTo>
                  <a:pt x="3196181" y="207881"/>
                </a:moveTo>
                <a:cubicBezTo>
                  <a:pt x="2634964" y="207881"/>
                  <a:pt x="2180007" y="484049"/>
                  <a:pt x="2180007" y="824719"/>
                </a:cubicBezTo>
                <a:cubicBezTo>
                  <a:pt x="2180007" y="1165389"/>
                  <a:pt x="2634964" y="1441557"/>
                  <a:pt x="3196181" y="1441557"/>
                </a:cubicBezTo>
                <a:cubicBezTo>
                  <a:pt x="3757398" y="1441557"/>
                  <a:pt x="4212356" y="1165389"/>
                  <a:pt x="4212356" y="824719"/>
                </a:cubicBezTo>
                <a:cubicBezTo>
                  <a:pt x="4212356" y="484049"/>
                  <a:pt x="3757398" y="207881"/>
                  <a:pt x="3196181" y="207881"/>
                </a:cubicBezTo>
                <a:close/>
                <a:moveTo>
                  <a:pt x="0" y="0"/>
                </a:moveTo>
                <a:lnTo>
                  <a:pt x="12192000" y="0"/>
                </a:lnTo>
                <a:lnTo>
                  <a:pt x="12192000" y="5508781"/>
                </a:lnTo>
                <a:lnTo>
                  <a:pt x="0" y="5508781"/>
                </a:lnTo>
                <a:close/>
              </a:path>
            </a:pathLst>
          </a:cu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7"/>
          <p:cNvSpPr txBox="1"/>
          <p:nvPr/>
        </p:nvSpPr>
        <p:spPr>
          <a:xfrm>
            <a:off x="2769159" y="2909603"/>
            <a:ext cx="6653682" cy="3046988"/>
          </a:xfrm>
          <a:prstGeom prst="rect">
            <a:avLst/>
          </a:prstGeom>
          <a:solidFill>
            <a:schemeClr val="dk1">
              <a:alpha val="74901"/>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NASA holds Pre-Proposal Conferences to</a:t>
            </a:r>
            <a:endParaRPr/>
          </a:p>
          <a:p>
            <a:pPr indent="-342900" lvl="1" marL="8001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Highlight key aspects of the opportunity</a:t>
            </a:r>
            <a:endParaRPr/>
          </a:p>
          <a:p>
            <a:pPr indent="-342900" lvl="1" marL="8001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Describe evaluation criteria, process</a:t>
            </a:r>
            <a:endParaRPr/>
          </a:p>
          <a:p>
            <a:pPr indent="-342900" lvl="1" marL="8001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Introduce legal, programmatic topics</a:t>
            </a:r>
            <a:endParaRPr/>
          </a:p>
          <a:p>
            <a:pPr indent="-342900" lvl="2" marL="12573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Program management</a:t>
            </a:r>
            <a:endParaRPr/>
          </a:p>
          <a:p>
            <a:pPr indent="-342900" lvl="2" marL="12573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Export control</a:t>
            </a:r>
            <a:endParaRPr/>
          </a:p>
          <a:p>
            <a:pPr indent="-342900" lvl="2" marL="12573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International partnerships</a:t>
            </a:r>
            <a:endParaRPr/>
          </a:p>
          <a:p>
            <a:pPr indent="-342900" lvl="1" marL="8001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Answer questions on the opportunity</a:t>
            </a:r>
            <a:endParaRPr/>
          </a:p>
        </p:txBody>
      </p:sp>
      <p:cxnSp>
        <p:nvCxnSpPr>
          <p:cNvPr id="413" name="Google Shape;413;p7"/>
          <p:cNvCxnSpPr/>
          <p:nvPr/>
        </p:nvCxnSpPr>
        <p:spPr>
          <a:xfrm flipH="1">
            <a:off x="1876213" y="3722379"/>
            <a:ext cx="9226500" cy="1660500"/>
          </a:xfrm>
          <a:prstGeom prst="bentConnector5">
            <a:avLst>
              <a:gd fmla="val -2478" name="adj1"/>
              <a:gd fmla="val 59085" name="adj2"/>
              <a:gd fmla="val 102477" name="adj3"/>
            </a:avLst>
          </a:prstGeom>
          <a:noFill/>
          <a:ln cap="flat" cmpd="sng" w="19050">
            <a:solidFill>
              <a:schemeClr val="dk1"/>
            </a:solidFill>
            <a:prstDash val="solid"/>
            <a:miter lim="800000"/>
            <a:headEnd len="sm" w="sm" type="none"/>
            <a:tailEnd len="med" w="med" type="triangle"/>
          </a:ln>
        </p:spPr>
      </p:cxnSp>
    </p:spTree>
  </p:cSld>
  <p:clrMapOvr>
    <a:masterClrMapping/>
  </p:clrMapOvr>
  <mc:AlternateContent>
    <mc:Choice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cxnSp>
        <p:nvCxnSpPr>
          <p:cNvPr id="419" name="Google Shape;419;p8"/>
          <p:cNvCxnSpPr/>
          <p:nvPr/>
        </p:nvCxnSpPr>
        <p:spPr>
          <a:xfrm flipH="1">
            <a:off x="1876213" y="3722379"/>
            <a:ext cx="9226500" cy="1660500"/>
          </a:xfrm>
          <a:prstGeom prst="bentConnector5">
            <a:avLst>
              <a:gd fmla="val -2478" name="adj1"/>
              <a:gd fmla="val 59085" name="adj2"/>
              <a:gd fmla="val 102477" name="adj3"/>
            </a:avLst>
          </a:prstGeom>
          <a:noFill/>
          <a:ln cap="flat" cmpd="sng" w="19050">
            <a:solidFill>
              <a:schemeClr val="dk1"/>
            </a:solidFill>
            <a:prstDash val="solid"/>
            <a:miter lim="800000"/>
            <a:headEnd len="sm" w="sm" type="none"/>
            <a:tailEnd len="med" w="med" type="triangle"/>
          </a:ln>
        </p:spPr>
      </p:cxnSp>
      <p:sp>
        <p:nvSpPr>
          <p:cNvPr id="420" name="Google Shape;420;p8"/>
          <p:cNvSpPr txBox="1"/>
          <p:nvPr>
            <p:ph type="title"/>
          </p:nvPr>
        </p:nvSpPr>
        <p:spPr>
          <a:xfrm>
            <a:off x="960120" y="274320"/>
            <a:ext cx="1039368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Evaluation Process</a:t>
            </a:r>
            <a:endParaRPr sz="3600"/>
          </a:p>
        </p:txBody>
      </p:sp>
      <p:sp>
        <p:nvSpPr>
          <p:cNvPr id="421" name="Google Shape;421;p8"/>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2" name="Google Shape;422;p8"/>
          <p:cNvSpPr txBox="1"/>
          <p:nvPr/>
        </p:nvSpPr>
        <p:spPr>
          <a:xfrm>
            <a:off x="659428"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AO Released</a:t>
            </a:r>
            <a:endParaRPr/>
          </a:p>
        </p:txBody>
      </p:sp>
      <p:cxnSp>
        <p:nvCxnSpPr>
          <p:cNvPr id="423" name="Google Shape;423;p8"/>
          <p:cNvCxnSpPr/>
          <p:nvPr/>
        </p:nvCxnSpPr>
        <p:spPr>
          <a:xfrm>
            <a:off x="5250655" y="1755666"/>
            <a:ext cx="200360" cy="10651"/>
          </a:xfrm>
          <a:prstGeom prst="straightConnector1">
            <a:avLst/>
          </a:prstGeom>
          <a:noFill/>
          <a:ln cap="flat" cmpd="sng" w="9525">
            <a:solidFill>
              <a:srgbClr val="385623"/>
            </a:solidFill>
            <a:prstDash val="solid"/>
            <a:miter lim="800000"/>
            <a:headEnd len="sm" w="sm" type="none"/>
            <a:tailEnd len="med" w="med" type="triangle"/>
          </a:ln>
        </p:spPr>
      </p:cxnSp>
      <p:cxnSp>
        <p:nvCxnSpPr>
          <p:cNvPr id="424" name="Google Shape;424;p8"/>
          <p:cNvCxnSpPr/>
          <p:nvPr/>
        </p:nvCxnSpPr>
        <p:spPr>
          <a:xfrm>
            <a:off x="6585296" y="1768999"/>
            <a:ext cx="305757" cy="2219"/>
          </a:xfrm>
          <a:prstGeom prst="straightConnector1">
            <a:avLst/>
          </a:prstGeom>
          <a:noFill/>
          <a:ln cap="flat" cmpd="sng" w="9525">
            <a:solidFill>
              <a:srgbClr val="385623"/>
            </a:solidFill>
            <a:prstDash val="solid"/>
            <a:miter lim="800000"/>
            <a:headEnd len="sm" w="sm" type="none"/>
            <a:tailEnd len="med" w="med" type="triangle"/>
          </a:ln>
        </p:spPr>
      </p:cxnSp>
      <p:sp>
        <p:nvSpPr>
          <p:cNvPr id="425" name="Google Shape;425;p8"/>
          <p:cNvSpPr txBox="1"/>
          <p:nvPr/>
        </p:nvSpPr>
        <p:spPr>
          <a:xfrm>
            <a:off x="2515660"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Pre-Proposal Conference</a:t>
            </a:r>
            <a:endParaRPr/>
          </a:p>
        </p:txBody>
      </p:sp>
      <p:sp>
        <p:nvSpPr>
          <p:cNvPr id="426" name="Google Shape;426;p8"/>
          <p:cNvSpPr txBox="1"/>
          <p:nvPr/>
        </p:nvSpPr>
        <p:spPr>
          <a:xfrm>
            <a:off x="4371892"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Notices of Intent Due</a:t>
            </a:r>
            <a:endParaRPr/>
          </a:p>
        </p:txBody>
      </p:sp>
      <p:sp>
        <p:nvSpPr>
          <p:cNvPr id="427" name="Google Shape;427;p8"/>
          <p:cNvSpPr txBox="1"/>
          <p:nvPr/>
        </p:nvSpPr>
        <p:spPr>
          <a:xfrm>
            <a:off x="6228124"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Meeting 1</a:t>
            </a:r>
            <a:endParaRPr/>
          </a:p>
        </p:txBody>
      </p:sp>
      <p:sp>
        <p:nvSpPr>
          <p:cNvPr id="428" name="Google Shape;428;p8"/>
          <p:cNvSpPr txBox="1"/>
          <p:nvPr/>
        </p:nvSpPr>
        <p:spPr>
          <a:xfrm>
            <a:off x="8084356"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Proposals Due</a:t>
            </a:r>
            <a:endParaRPr/>
          </a:p>
        </p:txBody>
      </p:sp>
      <p:sp>
        <p:nvSpPr>
          <p:cNvPr id="429" name="Google Shape;429;p8"/>
          <p:cNvSpPr/>
          <p:nvPr/>
        </p:nvSpPr>
        <p:spPr>
          <a:xfrm>
            <a:off x="9940587"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Compliance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Check of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Proposals</a:t>
            </a:r>
            <a:endParaRPr/>
          </a:p>
        </p:txBody>
      </p:sp>
      <p:sp>
        <p:nvSpPr>
          <p:cNvPr id="430" name="Google Shape;430;p8"/>
          <p:cNvSpPr/>
          <p:nvPr/>
        </p:nvSpPr>
        <p:spPr>
          <a:xfrm>
            <a:off x="7113254" y="2758276"/>
            <a:ext cx="18288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TMC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Plenary Meeting</a:t>
            </a:r>
            <a:endParaRPr/>
          </a:p>
        </p:txBody>
      </p:sp>
      <p:sp>
        <p:nvSpPr>
          <p:cNvPr id="431" name="Google Shape;431;p8"/>
          <p:cNvSpPr txBox="1"/>
          <p:nvPr/>
        </p:nvSpPr>
        <p:spPr>
          <a:xfrm>
            <a:off x="1032223" y="3351908"/>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Evaluation Kickoff</a:t>
            </a:r>
            <a:endParaRPr/>
          </a:p>
        </p:txBody>
      </p:sp>
      <p:sp>
        <p:nvSpPr>
          <p:cNvPr id="432" name="Google Shape;432;p8"/>
          <p:cNvSpPr/>
          <p:nvPr/>
        </p:nvSpPr>
        <p:spPr>
          <a:xfrm>
            <a:off x="7113254" y="3867623"/>
            <a:ext cx="18288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Science Evaluation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Plenary Meeting</a:t>
            </a:r>
            <a:endParaRPr/>
          </a:p>
        </p:txBody>
      </p:sp>
      <p:sp>
        <p:nvSpPr>
          <p:cNvPr id="433" name="Google Shape;433;p8"/>
          <p:cNvSpPr/>
          <p:nvPr/>
        </p:nvSpPr>
        <p:spPr>
          <a:xfrm>
            <a:off x="1876290" y="501697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Categorization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Committee Meeting</a:t>
            </a:r>
            <a:endParaRPr/>
          </a:p>
        </p:txBody>
      </p:sp>
      <p:sp>
        <p:nvSpPr>
          <p:cNvPr id="434" name="Google Shape;434;p8"/>
          <p:cNvSpPr/>
          <p:nvPr/>
        </p:nvSpPr>
        <p:spPr>
          <a:xfrm>
            <a:off x="6074908" y="5021085"/>
            <a:ext cx="18288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Selection by SMD AA</a:t>
            </a:r>
            <a:endParaRPr/>
          </a:p>
        </p:txBody>
      </p:sp>
      <p:sp>
        <p:nvSpPr>
          <p:cNvPr id="435" name="Google Shape;435;p8"/>
          <p:cNvSpPr/>
          <p:nvPr/>
        </p:nvSpPr>
        <p:spPr>
          <a:xfrm>
            <a:off x="8402817"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Debriefings to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Proposers</a:t>
            </a:r>
            <a:endParaRPr/>
          </a:p>
        </p:txBody>
      </p:sp>
      <p:sp>
        <p:nvSpPr>
          <p:cNvPr id="436" name="Google Shape;436;p8"/>
          <p:cNvSpPr/>
          <p:nvPr/>
        </p:nvSpPr>
        <p:spPr>
          <a:xfrm>
            <a:off x="3975599"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a:t>
            </a:r>
            <a:br>
              <a:rPr lang="en-US" sz="1100">
                <a:solidFill>
                  <a:schemeClr val="lt1"/>
                </a:solidFill>
                <a:latin typeface="Arial"/>
                <a:ea typeface="Arial"/>
                <a:cs typeface="Arial"/>
                <a:sym typeface="Arial"/>
              </a:rPr>
            </a:br>
            <a:r>
              <a:rPr lang="en-US" sz="1100">
                <a:solidFill>
                  <a:schemeClr val="lt1"/>
                </a:solidFill>
                <a:latin typeface="Arial"/>
                <a:ea typeface="Arial"/>
                <a:cs typeface="Arial"/>
                <a:sym typeface="Arial"/>
              </a:rPr>
              <a:t>Meeting 2</a:t>
            </a:r>
            <a:endParaRPr/>
          </a:p>
        </p:txBody>
      </p:sp>
      <p:cxnSp>
        <p:nvCxnSpPr>
          <p:cNvPr id="437" name="Google Shape;437;p8"/>
          <p:cNvCxnSpPr/>
          <p:nvPr/>
        </p:nvCxnSpPr>
        <p:spPr>
          <a:xfrm>
            <a:off x="2031028" y="1714413"/>
            <a:ext cx="484632" cy="0"/>
          </a:xfrm>
          <a:prstGeom prst="straightConnector1">
            <a:avLst/>
          </a:prstGeom>
          <a:noFill/>
          <a:ln cap="flat" cmpd="sng" w="19050">
            <a:solidFill>
              <a:schemeClr val="dk1"/>
            </a:solidFill>
            <a:prstDash val="solid"/>
            <a:miter lim="800000"/>
            <a:headEnd len="sm" w="sm" type="none"/>
            <a:tailEnd len="med" w="med" type="triangle"/>
          </a:ln>
        </p:spPr>
      </p:cxnSp>
      <p:sp>
        <p:nvSpPr>
          <p:cNvPr id="438" name="Google Shape;438;p8"/>
          <p:cNvSpPr/>
          <p:nvPr/>
        </p:nvSpPr>
        <p:spPr>
          <a:xfrm>
            <a:off x="3238159" y="2758276"/>
            <a:ext cx="32004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Technical, Management and Cost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(TMC) Evaluation</a:t>
            </a:r>
            <a:endParaRPr/>
          </a:p>
        </p:txBody>
      </p:sp>
      <p:sp>
        <p:nvSpPr>
          <p:cNvPr id="439" name="Google Shape;439;p8"/>
          <p:cNvSpPr/>
          <p:nvPr/>
        </p:nvSpPr>
        <p:spPr>
          <a:xfrm>
            <a:off x="3522926" y="3309926"/>
            <a:ext cx="1322561" cy="252227"/>
          </a:xfrm>
          <a:prstGeom prst="rect">
            <a:avLst/>
          </a:prstGeom>
          <a:solidFill>
            <a:srgbClr val="F4B081"/>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 Clarifications</a:t>
            </a:r>
            <a:endParaRPr/>
          </a:p>
        </p:txBody>
      </p:sp>
      <p:sp>
        <p:nvSpPr>
          <p:cNvPr id="440" name="Google Shape;440;p8"/>
          <p:cNvSpPr txBox="1"/>
          <p:nvPr/>
        </p:nvSpPr>
        <p:spPr>
          <a:xfrm>
            <a:off x="3238159" y="3867623"/>
            <a:ext cx="32004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Scientific Merit &amp; Scientific Implementation Merit and Feasibility Evaluation</a:t>
            </a:r>
            <a:endParaRPr/>
          </a:p>
        </p:txBody>
      </p:sp>
      <p:cxnSp>
        <p:nvCxnSpPr>
          <p:cNvPr id="441" name="Google Shape;441;p8"/>
          <p:cNvCxnSpPr/>
          <p:nvPr/>
        </p:nvCxnSpPr>
        <p:spPr>
          <a:xfrm rot="10800000">
            <a:off x="6912813" y="3463946"/>
            <a:ext cx="0" cy="284228"/>
          </a:xfrm>
          <a:prstGeom prst="straightConnector1">
            <a:avLst/>
          </a:prstGeom>
          <a:noFill/>
          <a:ln cap="flat" cmpd="sng" w="9525">
            <a:solidFill>
              <a:srgbClr val="385623"/>
            </a:solidFill>
            <a:prstDash val="dash"/>
            <a:round/>
            <a:headEnd len="med" w="med" type="none"/>
            <a:tailEnd len="med" w="med" type="none"/>
          </a:ln>
        </p:spPr>
      </p:cxnSp>
      <p:sp>
        <p:nvSpPr>
          <p:cNvPr id="442" name="Google Shape;442;p8"/>
          <p:cNvSpPr txBox="1"/>
          <p:nvPr/>
        </p:nvSpPr>
        <p:spPr>
          <a:xfrm>
            <a:off x="2527118" y="2105540"/>
            <a:ext cx="1343638"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+21 days</a:t>
            </a:r>
            <a:endParaRPr/>
          </a:p>
        </p:txBody>
      </p:sp>
      <p:sp>
        <p:nvSpPr>
          <p:cNvPr id="443" name="Google Shape;443;p8"/>
          <p:cNvSpPr txBox="1"/>
          <p:nvPr/>
        </p:nvSpPr>
        <p:spPr>
          <a:xfrm>
            <a:off x="653871" y="2109824"/>
            <a:ext cx="1371600"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Day 0</a:t>
            </a:r>
            <a:endParaRPr/>
          </a:p>
        </p:txBody>
      </p:sp>
      <p:sp>
        <p:nvSpPr>
          <p:cNvPr id="444" name="Google Shape;444;p8"/>
          <p:cNvSpPr txBox="1"/>
          <p:nvPr/>
        </p:nvSpPr>
        <p:spPr>
          <a:xfrm>
            <a:off x="4421941" y="2114066"/>
            <a:ext cx="1321551"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+40 days</a:t>
            </a:r>
            <a:endParaRPr/>
          </a:p>
        </p:txBody>
      </p:sp>
      <p:sp>
        <p:nvSpPr>
          <p:cNvPr id="445" name="Google Shape;445;p8"/>
          <p:cNvSpPr txBox="1"/>
          <p:nvPr/>
        </p:nvSpPr>
        <p:spPr>
          <a:xfrm>
            <a:off x="8059064" y="2105540"/>
            <a:ext cx="1396892"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+90 days</a:t>
            </a:r>
            <a:endParaRPr/>
          </a:p>
        </p:txBody>
      </p:sp>
      <p:cxnSp>
        <p:nvCxnSpPr>
          <p:cNvPr id="446" name="Google Shape;446;p8"/>
          <p:cNvCxnSpPr/>
          <p:nvPr/>
        </p:nvCxnSpPr>
        <p:spPr>
          <a:xfrm>
            <a:off x="3887260"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447" name="Google Shape;447;p8"/>
          <p:cNvCxnSpPr/>
          <p:nvPr/>
        </p:nvCxnSpPr>
        <p:spPr>
          <a:xfrm>
            <a:off x="5743492"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448" name="Google Shape;448;p8"/>
          <p:cNvCxnSpPr/>
          <p:nvPr/>
        </p:nvCxnSpPr>
        <p:spPr>
          <a:xfrm>
            <a:off x="7599724"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449" name="Google Shape;449;p8"/>
          <p:cNvCxnSpPr>
            <a:endCxn id="429" idx="1"/>
          </p:cNvCxnSpPr>
          <p:nvPr/>
        </p:nvCxnSpPr>
        <p:spPr>
          <a:xfrm>
            <a:off x="9456087" y="1714413"/>
            <a:ext cx="484500" cy="0"/>
          </a:xfrm>
          <a:prstGeom prst="straightConnector1">
            <a:avLst/>
          </a:prstGeom>
          <a:noFill/>
          <a:ln cap="flat" cmpd="sng" w="19050">
            <a:solidFill>
              <a:schemeClr val="dk1"/>
            </a:solidFill>
            <a:prstDash val="solid"/>
            <a:miter lim="800000"/>
            <a:headEnd len="sm" w="sm" type="none"/>
            <a:tailEnd len="med" w="med" type="triangle"/>
          </a:ln>
        </p:spPr>
      </p:cxnSp>
      <p:sp>
        <p:nvSpPr>
          <p:cNvPr id="450" name="Google Shape;450;p8"/>
          <p:cNvSpPr/>
          <p:nvPr/>
        </p:nvSpPr>
        <p:spPr>
          <a:xfrm>
            <a:off x="5333944" y="3388273"/>
            <a:ext cx="2569764" cy="252227"/>
          </a:xfrm>
          <a:prstGeom prst="rect">
            <a:avLst/>
          </a:prstGeom>
          <a:solidFill>
            <a:srgbClr val="F4B081"/>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 Comments &amp; Clarification Responses</a:t>
            </a:r>
            <a:endParaRPr/>
          </a:p>
        </p:txBody>
      </p:sp>
      <p:cxnSp>
        <p:nvCxnSpPr>
          <p:cNvPr id="451" name="Google Shape;451;p8"/>
          <p:cNvCxnSpPr>
            <a:endCxn id="438" idx="1"/>
          </p:cNvCxnSpPr>
          <p:nvPr/>
        </p:nvCxnSpPr>
        <p:spPr>
          <a:xfrm flipH="1" rot="10800000">
            <a:off x="2403859" y="2986876"/>
            <a:ext cx="834300" cy="730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452" name="Google Shape;452;p8"/>
          <p:cNvCxnSpPr/>
          <p:nvPr/>
        </p:nvCxnSpPr>
        <p:spPr>
          <a:xfrm>
            <a:off x="2403823" y="3717668"/>
            <a:ext cx="834300" cy="378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453" name="Google Shape;453;p8"/>
          <p:cNvCxnSpPr>
            <a:stCxn id="429" idx="3"/>
          </p:cNvCxnSpPr>
          <p:nvPr/>
        </p:nvCxnSpPr>
        <p:spPr>
          <a:xfrm flipH="1">
            <a:off x="1032087" y="1714413"/>
            <a:ext cx="10280100" cy="2003400"/>
          </a:xfrm>
          <a:prstGeom prst="bentConnector5">
            <a:avLst>
              <a:gd fmla="val -2224" name="adj1"/>
              <a:gd fmla="val 49996" name="adj2"/>
              <a:gd fmla="val 102223" name="adj3"/>
            </a:avLst>
          </a:prstGeom>
          <a:noFill/>
          <a:ln cap="flat" cmpd="sng" w="19050">
            <a:solidFill>
              <a:schemeClr val="dk1"/>
            </a:solidFill>
            <a:prstDash val="solid"/>
            <a:miter lim="800000"/>
            <a:headEnd len="sm" w="sm" type="none"/>
            <a:tailEnd len="med" w="med" type="triangle"/>
          </a:ln>
        </p:spPr>
      </p:cxnSp>
      <p:cxnSp>
        <p:nvCxnSpPr>
          <p:cNvPr id="454" name="Google Shape;454;p8"/>
          <p:cNvCxnSpPr>
            <a:endCxn id="439" idx="1"/>
          </p:cNvCxnSpPr>
          <p:nvPr/>
        </p:nvCxnSpPr>
        <p:spPr>
          <a:xfrm flipH="1" rot="-5400000">
            <a:off x="3335876" y="3248990"/>
            <a:ext cx="220500" cy="153600"/>
          </a:xfrm>
          <a:prstGeom prst="bentConnector2">
            <a:avLst/>
          </a:prstGeom>
          <a:noFill/>
          <a:ln cap="flat" cmpd="sng" w="19050">
            <a:solidFill>
              <a:schemeClr val="dk1"/>
            </a:solidFill>
            <a:prstDash val="dash"/>
            <a:miter lim="800000"/>
            <a:headEnd len="sm" w="sm" type="none"/>
            <a:tailEnd len="med" w="med" type="triangle"/>
          </a:ln>
        </p:spPr>
      </p:cxnSp>
      <p:cxnSp>
        <p:nvCxnSpPr>
          <p:cNvPr id="455" name="Google Shape;455;p8"/>
          <p:cNvCxnSpPr/>
          <p:nvPr/>
        </p:nvCxnSpPr>
        <p:spPr>
          <a:xfrm flipH="1" rot="-5400000">
            <a:off x="3355637" y="4353263"/>
            <a:ext cx="220500" cy="153600"/>
          </a:xfrm>
          <a:prstGeom prst="bentConnector2">
            <a:avLst/>
          </a:prstGeom>
          <a:noFill/>
          <a:ln cap="flat" cmpd="sng" w="19050">
            <a:solidFill>
              <a:schemeClr val="dk1"/>
            </a:solidFill>
            <a:prstDash val="dash"/>
            <a:miter lim="800000"/>
            <a:headEnd len="sm" w="sm" type="none"/>
            <a:tailEnd len="med" w="med" type="triangle"/>
          </a:ln>
        </p:spPr>
      </p:cxnSp>
      <p:cxnSp>
        <p:nvCxnSpPr>
          <p:cNvPr id="456" name="Google Shape;456;p8"/>
          <p:cNvCxnSpPr>
            <a:stCxn id="439" idx="3"/>
          </p:cNvCxnSpPr>
          <p:nvPr/>
        </p:nvCxnSpPr>
        <p:spPr>
          <a:xfrm flipH="1" rot="10800000">
            <a:off x="4845487" y="3191539"/>
            <a:ext cx="193200" cy="244500"/>
          </a:xfrm>
          <a:prstGeom prst="bentConnector2">
            <a:avLst/>
          </a:prstGeom>
          <a:noFill/>
          <a:ln cap="flat" cmpd="sng" w="19050">
            <a:solidFill>
              <a:schemeClr val="dk1"/>
            </a:solidFill>
            <a:prstDash val="dash"/>
            <a:miter lim="800000"/>
            <a:headEnd len="sm" w="sm" type="none"/>
            <a:tailEnd len="med" w="med" type="triangle"/>
          </a:ln>
        </p:spPr>
      </p:cxnSp>
      <p:cxnSp>
        <p:nvCxnSpPr>
          <p:cNvPr id="457" name="Google Shape;457;p8"/>
          <p:cNvCxnSpPr/>
          <p:nvPr/>
        </p:nvCxnSpPr>
        <p:spPr>
          <a:xfrm rot="-5400000">
            <a:off x="4812709" y="4343727"/>
            <a:ext cx="244500" cy="193200"/>
          </a:xfrm>
          <a:prstGeom prst="bentConnector2">
            <a:avLst/>
          </a:prstGeom>
          <a:noFill/>
          <a:ln cap="flat" cmpd="sng" w="19050">
            <a:solidFill>
              <a:schemeClr val="dk1"/>
            </a:solidFill>
            <a:prstDash val="dash"/>
            <a:miter lim="800000"/>
            <a:headEnd len="sm" w="sm" type="none"/>
            <a:tailEnd len="med" w="med" type="triangle"/>
          </a:ln>
        </p:spPr>
      </p:cxnSp>
      <p:cxnSp>
        <p:nvCxnSpPr>
          <p:cNvPr id="458" name="Google Shape;458;p8"/>
          <p:cNvCxnSpPr/>
          <p:nvPr/>
        </p:nvCxnSpPr>
        <p:spPr>
          <a:xfrm rot="10800000">
            <a:off x="5971737" y="3215475"/>
            <a:ext cx="0" cy="172798"/>
          </a:xfrm>
          <a:prstGeom prst="straightConnector1">
            <a:avLst/>
          </a:prstGeom>
          <a:noFill/>
          <a:ln cap="flat" cmpd="sng" w="19050">
            <a:solidFill>
              <a:schemeClr val="dk1"/>
            </a:solidFill>
            <a:prstDash val="solid"/>
            <a:miter lim="800000"/>
            <a:headEnd len="sm" w="sm" type="none"/>
            <a:tailEnd len="med" w="med" type="triangle"/>
          </a:ln>
        </p:spPr>
      </p:cxnSp>
      <p:cxnSp>
        <p:nvCxnSpPr>
          <p:cNvPr id="459" name="Google Shape;459;p8"/>
          <p:cNvCxnSpPr/>
          <p:nvPr/>
        </p:nvCxnSpPr>
        <p:spPr>
          <a:xfrm>
            <a:off x="5971737" y="3640014"/>
            <a:ext cx="0" cy="227609"/>
          </a:xfrm>
          <a:prstGeom prst="straightConnector1">
            <a:avLst/>
          </a:prstGeom>
          <a:noFill/>
          <a:ln cap="flat" cmpd="sng" w="19050">
            <a:solidFill>
              <a:schemeClr val="dk1"/>
            </a:solidFill>
            <a:prstDash val="solid"/>
            <a:miter lim="800000"/>
            <a:headEnd len="sm" w="sm" type="none"/>
            <a:tailEnd len="med" w="med" type="triangle"/>
          </a:ln>
        </p:spPr>
      </p:cxnSp>
      <p:sp>
        <p:nvSpPr>
          <p:cNvPr id="460" name="Google Shape;460;p8"/>
          <p:cNvSpPr txBox="1"/>
          <p:nvPr/>
        </p:nvSpPr>
        <p:spPr>
          <a:xfrm>
            <a:off x="9731113" y="3356619"/>
            <a:ext cx="1371600" cy="73152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Finalize Evaluation Documentation</a:t>
            </a:r>
            <a:endParaRPr/>
          </a:p>
        </p:txBody>
      </p:sp>
      <p:cxnSp>
        <p:nvCxnSpPr>
          <p:cNvPr id="461" name="Google Shape;461;p8"/>
          <p:cNvCxnSpPr>
            <a:stCxn id="438" idx="3"/>
            <a:endCxn id="430" idx="1"/>
          </p:cNvCxnSpPr>
          <p:nvPr/>
        </p:nvCxnSpPr>
        <p:spPr>
          <a:xfrm>
            <a:off x="6438559" y="2986876"/>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462" name="Google Shape;462;p8"/>
          <p:cNvCxnSpPr>
            <a:stCxn id="430" idx="3"/>
          </p:cNvCxnSpPr>
          <p:nvPr/>
        </p:nvCxnSpPr>
        <p:spPr>
          <a:xfrm>
            <a:off x="8942054" y="2986876"/>
            <a:ext cx="789000" cy="735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463" name="Google Shape;463;p8"/>
          <p:cNvCxnSpPr>
            <a:stCxn id="432" idx="3"/>
          </p:cNvCxnSpPr>
          <p:nvPr/>
        </p:nvCxnSpPr>
        <p:spPr>
          <a:xfrm flipH="1" rot="10800000">
            <a:off x="8942054" y="3722423"/>
            <a:ext cx="789000" cy="373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464" name="Google Shape;464;p8"/>
          <p:cNvCxnSpPr>
            <a:endCxn id="432" idx="1"/>
          </p:cNvCxnSpPr>
          <p:nvPr/>
        </p:nvCxnSpPr>
        <p:spPr>
          <a:xfrm>
            <a:off x="6438554" y="4096223"/>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465" name="Google Shape;465;p8"/>
          <p:cNvCxnSpPr>
            <a:endCxn id="436" idx="1"/>
          </p:cNvCxnSpPr>
          <p:nvPr/>
        </p:nvCxnSpPr>
        <p:spPr>
          <a:xfrm>
            <a:off x="3476399" y="5382645"/>
            <a:ext cx="499200" cy="4200"/>
          </a:xfrm>
          <a:prstGeom prst="straightConnector1">
            <a:avLst/>
          </a:prstGeom>
          <a:noFill/>
          <a:ln cap="flat" cmpd="sng" w="19050">
            <a:solidFill>
              <a:schemeClr val="dk1"/>
            </a:solidFill>
            <a:prstDash val="solid"/>
            <a:miter lim="800000"/>
            <a:headEnd len="sm" w="sm" type="none"/>
            <a:tailEnd len="med" w="med" type="triangle"/>
          </a:ln>
        </p:spPr>
      </p:cxnSp>
      <p:cxnSp>
        <p:nvCxnSpPr>
          <p:cNvPr id="466" name="Google Shape;466;p8"/>
          <p:cNvCxnSpPr>
            <a:stCxn id="436" idx="3"/>
            <a:endCxn id="434" idx="1"/>
          </p:cNvCxnSpPr>
          <p:nvPr/>
        </p:nvCxnSpPr>
        <p:spPr>
          <a:xfrm>
            <a:off x="5575799" y="5386845"/>
            <a:ext cx="4992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467" name="Google Shape;467;p8"/>
          <p:cNvCxnSpPr>
            <a:stCxn id="434" idx="3"/>
          </p:cNvCxnSpPr>
          <p:nvPr/>
        </p:nvCxnSpPr>
        <p:spPr>
          <a:xfrm flipH="1" rot="10800000">
            <a:off x="7903708" y="5382645"/>
            <a:ext cx="499200" cy="4200"/>
          </a:xfrm>
          <a:prstGeom prst="straightConnector1">
            <a:avLst/>
          </a:prstGeom>
          <a:noFill/>
          <a:ln cap="flat" cmpd="sng" w="19050">
            <a:solidFill>
              <a:schemeClr val="dk1"/>
            </a:solidFill>
            <a:prstDash val="solid"/>
            <a:miter lim="800000"/>
            <a:headEnd len="sm" w="sm" type="none"/>
            <a:tailEnd len="med" w="med" type="triangle"/>
          </a:ln>
        </p:spPr>
      </p:cxnSp>
      <p:sp>
        <p:nvSpPr>
          <p:cNvPr id="468" name="Google Shape;468;p8"/>
          <p:cNvSpPr/>
          <p:nvPr/>
        </p:nvSpPr>
        <p:spPr>
          <a:xfrm>
            <a:off x="3522926" y="4419273"/>
            <a:ext cx="1322561" cy="252227"/>
          </a:xfrm>
          <a:prstGeom prst="rect">
            <a:avLst/>
          </a:prstGeom>
          <a:solidFill>
            <a:srgbClr val="255E9D"/>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 Clarifications</a:t>
            </a:r>
            <a:endParaRPr/>
          </a:p>
        </p:txBody>
      </p:sp>
      <p:sp>
        <p:nvSpPr>
          <p:cNvPr id="469" name="Google Shape;469;p8"/>
          <p:cNvSpPr txBox="1"/>
          <p:nvPr/>
        </p:nvSpPr>
        <p:spPr>
          <a:xfrm>
            <a:off x="7682845" y="6160729"/>
            <a:ext cx="4720725"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100">
                <a:solidFill>
                  <a:schemeClr val="dk1"/>
                </a:solidFill>
                <a:latin typeface="Arial"/>
                <a:ea typeface="Arial"/>
                <a:cs typeface="Arial"/>
                <a:sym typeface="Arial"/>
              </a:rPr>
              <a:t>Note:</a:t>
            </a:r>
            <a:r>
              <a:rPr lang="en-US" sz="1100">
                <a:solidFill>
                  <a:schemeClr val="dk1"/>
                </a:solidFill>
                <a:latin typeface="Arial"/>
                <a:ea typeface="Arial"/>
                <a:cs typeface="Arial"/>
                <a:sym typeface="Arial"/>
              </a:rPr>
              <a:t> Days are estimates. Each AO sets its own milestone dates.</a:t>
            </a:r>
            <a:endParaRPr/>
          </a:p>
        </p:txBody>
      </p:sp>
      <p:sp>
        <p:nvSpPr>
          <p:cNvPr id="470" name="Google Shape;470;p8"/>
          <p:cNvSpPr/>
          <p:nvPr/>
        </p:nvSpPr>
        <p:spPr>
          <a:xfrm>
            <a:off x="0" y="886968"/>
            <a:ext cx="12192000" cy="5504688"/>
          </a:xfrm>
          <a:custGeom>
            <a:rect b="b" l="l" r="r" t="t"/>
            <a:pathLst>
              <a:path extrusionOk="0" h="5504688" w="12192000">
                <a:moveTo>
                  <a:pt x="4907525" y="3873906"/>
                </a:moveTo>
                <a:cubicBezTo>
                  <a:pt x="3027793" y="3873906"/>
                  <a:pt x="1503969" y="4150245"/>
                  <a:pt x="1503969" y="4491126"/>
                </a:cubicBezTo>
                <a:cubicBezTo>
                  <a:pt x="1503969" y="4832007"/>
                  <a:pt x="3027793" y="5108346"/>
                  <a:pt x="4907525" y="5108346"/>
                </a:cubicBezTo>
                <a:cubicBezTo>
                  <a:pt x="6787257" y="5108346"/>
                  <a:pt x="8311081" y="4832007"/>
                  <a:pt x="8311081" y="4491126"/>
                </a:cubicBezTo>
                <a:cubicBezTo>
                  <a:pt x="8311081" y="4150245"/>
                  <a:pt x="6787257" y="3873906"/>
                  <a:pt x="4907525" y="3873906"/>
                </a:cubicBezTo>
                <a:close/>
                <a:moveTo>
                  <a:pt x="6901596" y="206500"/>
                </a:moveTo>
                <a:cubicBezTo>
                  <a:pt x="6342854" y="206500"/>
                  <a:pt x="5889905" y="482839"/>
                  <a:pt x="5889905" y="823720"/>
                </a:cubicBezTo>
                <a:cubicBezTo>
                  <a:pt x="5889905" y="1164601"/>
                  <a:pt x="6342854" y="1440940"/>
                  <a:pt x="6901596" y="1440940"/>
                </a:cubicBezTo>
                <a:cubicBezTo>
                  <a:pt x="7460338" y="1440940"/>
                  <a:pt x="7913287" y="1164601"/>
                  <a:pt x="7913287" y="823720"/>
                </a:cubicBezTo>
                <a:cubicBezTo>
                  <a:pt x="7913287" y="482839"/>
                  <a:pt x="7460338" y="206500"/>
                  <a:pt x="6901596" y="206500"/>
                </a:cubicBezTo>
                <a:close/>
                <a:moveTo>
                  <a:pt x="0" y="0"/>
                </a:moveTo>
                <a:lnTo>
                  <a:pt x="12192000" y="0"/>
                </a:lnTo>
                <a:lnTo>
                  <a:pt x="12192000" y="5504688"/>
                </a:lnTo>
                <a:lnTo>
                  <a:pt x="0" y="5504688"/>
                </a:lnTo>
                <a:close/>
              </a:path>
            </a:pathLst>
          </a:cu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8"/>
          <p:cNvSpPr txBox="1"/>
          <p:nvPr/>
        </p:nvSpPr>
        <p:spPr>
          <a:xfrm>
            <a:off x="2769159" y="2909603"/>
            <a:ext cx="6653682" cy="830997"/>
          </a:xfrm>
          <a:prstGeom prst="rect">
            <a:avLst/>
          </a:prstGeom>
          <a:solidFill>
            <a:schemeClr val="dk1">
              <a:alpha val="74901"/>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NASA internal processes ensure soundness of the solicitation process and evaluation outcomes</a:t>
            </a:r>
            <a:endParaRPr/>
          </a:p>
        </p:txBody>
      </p:sp>
      <p:sp>
        <p:nvSpPr>
          <p:cNvPr id="472" name="Google Shape;472;p8"/>
          <p:cNvSpPr txBox="1"/>
          <p:nvPr/>
        </p:nvSpPr>
        <p:spPr>
          <a:xfrm>
            <a:off x="184788" y="3847264"/>
            <a:ext cx="1224572"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FF0000"/>
                </a:solidFill>
                <a:latin typeface="Calibri"/>
                <a:ea typeface="Calibri"/>
                <a:cs typeface="Calibri"/>
                <a:sym typeface="Calibri"/>
              </a:rPr>
              <a:t>Discussed later</a:t>
            </a:r>
            <a:endParaRPr/>
          </a:p>
        </p:txBody>
      </p:sp>
      <p:cxnSp>
        <p:nvCxnSpPr>
          <p:cNvPr id="473" name="Google Shape;473;p8"/>
          <p:cNvCxnSpPr/>
          <p:nvPr/>
        </p:nvCxnSpPr>
        <p:spPr>
          <a:xfrm>
            <a:off x="1409360" y="4493595"/>
            <a:ext cx="706648" cy="646331"/>
          </a:xfrm>
          <a:prstGeom prst="straightConnector1">
            <a:avLst/>
          </a:prstGeom>
          <a:noFill/>
          <a:ln cap="flat" cmpd="sng" w="31750">
            <a:solidFill>
              <a:schemeClr val="lt1"/>
            </a:solidFill>
            <a:prstDash val="solid"/>
            <a:miter lim="800000"/>
            <a:headEnd len="sm" w="sm" type="none"/>
            <a:tailEnd len="med" w="med" type="triangle"/>
          </a:ln>
        </p:spPr>
      </p:cxnSp>
    </p:spTree>
  </p:cSld>
  <p:clrMapOvr>
    <a:masterClrMapping/>
  </p:clrMapOvr>
  <mc:AlternateContent>
    <mc:Choice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9"/>
          <p:cNvSpPr txBox="1"/>
          <p:nvPr>
            <p:ph type="title"/>
          </p:nvPr>
        </p:nvSpPr>
        <p:spPr>
          <a:xfrm>
            <a:off x="960120" y="274320"/>
            <a:ext cx="10393680" cy="59436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Evaluation Process</a:t>
            </a:r>
            <a:endParaRPr sz="3600"/>
          </a:p>
        </p:txBody>
      </p:sp>
      <p:sp>
        <p:nvSpPr>
          <p:cNvPr id="480" name="Google Shape;480;p9"/>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1" name="Google Shape;481;p9"/>
          <p:cNvSpPr txBox="1"/>
          <p:nvPr/>
        </p:nvSpPr>
        <p:spPr>
          <a:xfrm>
            <a:off x="659428"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AO Released</a:t>
            </a:r>
            <a:endParaRPr/>
          </a:p>
        </p:txBody>
      </p:sp>
      <p:cxnSp>
        <p:nvCxnSpPr>
          <p:cNvPr id="482" name="Google Shape;482;p9"/>
          <p:cNvCxnSpPr/>
          <p:nvPr/>
        </p:nvCxnSpPr>
        <p:spPr>
          <a:xfrm>
            <a:off x="5250655" y="1755666"/>
            <a:ext cx="200360" cy="10651"/>
          </a:xfrm>
          <a:prstGeom prst="straightConnector1">
            <a:avLst/>
          </a:prstGeom>
          <a:noFill/>
          <a:ln cap="flat" cmpd="sng" w="9525">
            <a:solidFill>
              <a:srgbClr val="385623"/>
            </a:solidFill>
            <a:prstDash val="solid"/>
            <a:miter lim="800000"/>
            <a:headEnd len="sm" w="sm" type="none"/>
            <a:tailEnd len="med" w="med" type="triangle"/>
          </a:ln>
        </p:spPr>
      </p:cxnSp>
      <p:cxnSp>
        <p:nvCxnSpPr>
          <p:cNvPr id="483" name="Google Shape;483;p9"/>
          <p:cNvCxnSpPr/>
          <p:nvPr/>
        </p:nvCxnSpPr>
        <p:spPr>
          <a:xfrm>
            <a:off x="6585296" y="1768999"/>
            <a:ext cx="305757" cy="2219"/>
          </a:xfrm>
          <a:prstGeom prst="straightConnector1">
            <a:avLst/>
          </a:prstGeom>
          <a:noFill/>
          <a:ln cap="flat" cmpd="sng" w="9525">
            <a:solidFill>
              <a:srgbClr val="385623"/>
            </a:solidFill>
            <a:prstDash val="solid"/>
            <a:miter lim="800000"/>
            <a:headEnd len="sm" w="sm" type="none"/>
            <a:tailEnd len="med" w="med" type="triangle"/>
          </a:ln>
        </p:spPr>
      </p:cxnSp>
      <p:sp>
        <p:nvSpPr>
          <p:cNvPr id="484" name="Google Shape;484;p9"/>
          <p:cNvSpPr txBox="1"/>
          <p:nvPr/>
        </p:nvSpPr>
        <p:spPr>
          <a:xfrm>
            <a:off x="2515660"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Pre-Proposal Conference</a:t>
            </a:r>
            <a:endParaRPr/>
          </a:p>
        </p:txBody>
      </p:sp>
      <p:sp>
        <p:nvSpPr>
          <p:cNvPr id="485" name="Google Shape;485;p9"/>
          <p:cNvSpPr txBox="1"/>
          <p:nvPr/>
        </p:nvSpPr>
        <p:spPr>
          <a:xfrm>
            <a:off x="4371892"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Notices of Intent Due</a:t>
            </a:r>
            <a:endParaRPr/>
          </a:p>
        </p:txBody>
      </p:sp>
      <p:sp>
        <p:nvSpPr>
          <p:cNvPr id="486" name="Google Shape;486;p9"/>
          <p:cNvSpPr txBox="1"/>
          <p:nvPr/>
        </p:nvSpPr>
        <p:spPr>
          <a:xfrm>
            <a:off x="6228124"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Meeting 1</a:t>
            </a:r>
            <a:endParaRPr/>
          </a:p>
        </p:txBody>
      </p:sp>
      <p:sp>
        <p:nvSpPr>
          <p:cNvPr id="487" name="Google Shape;487;p9"/>
          <p:cNvSpPr txBox="1"/>
          <p:nvPr/>
        </p:nvSpPr>
        <p:spPr>
          <a:xfrm>
            <a:off x="8084356"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Proposals Due</a:t>
            </a:r>
            <a:endParaRPr/>
          </a:p>
        </p:txBody>
      </p:sp>
      <p:sp>
        <p:nvSpPr>
          <p:cNvPr id="488" name="Google Shape;488;p9"/>
          <p:cNvSpPr/>
          <p:nvPr/>
        </p:nvSpPr>
        <p:spPr>
          <a:xfrm>
            <a:off x="9940587" y="1348653"/>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Compliance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Check of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Proposals</a:t>
            </a:r>
            <a:endParaRPr/>
          </a:p>
        </p:txBody>
      </p:sp>
      <p:sp>
        <p:nvSpPr>
          <p:cNvPr id="489" name="Google Shape;489;p9"/>
          <p:cNvSpPr/>
          <p:nvPr/>
        </p:nvSpPr>
        <p:spPr>
          <a:xfrm>
            <a:off x="7113254" y="2758276"/>
            <a:ext cx="18288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TMC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Plenary Meeting</a:t>
            </a:r>
            <a:endParaRPr/>
          </a:p>
        </p:txBody>
      </p:sp>
      <p:sp>
        <p:nvSpPr>
          <p:cNvPr id="490" name="Google Shape;490;p9"/>
          <p:cNvSpPr txBox="1"/>
          <p:nvPr/>
        </p:nvSpPr>
        <p:spPr>
          <a:xfrm>
            <a:off x="1032223" y="3351908"/>
            <a:ext cx="13716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Evaluation Kickoff</a:t>
            </a:r>
            <a:endParaRPr/>
          </a:p>
        </p:txBody>
      </p:sp>
      <p:sp>
        <p:nvSpPr>
          <p:cNvPr id="491" name="Google Shape;491;p9"/>
          <p:cNvSpPr/>
          <p:nvPr/>
        </p:nvSpPr>
        <p:spPr>
          <a:xfrm>
            <a:off x="7113254" y="3867623"/>
            <a:ext cx="18288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Science Evaluation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Plenary Meeting</a:t>
            </a:r>
            <a:endParaRPr/>
          </a:p>
        </p:txBody>
      </p:sp>
      <p:sp>
        <p:nvSpPr>
          <p:cNvPr id="492" name="Google Shape;492;p9"/>
          <p:cNvSpPr/>
          <p:nvPr/>
        </p:nvSpPr>
        <p:spPr>
          <a:xfrm>
            <a:off x="1876290" y="501697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Categorization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Committee Meeting</a:t>
            </a:r>
            <a:endParaRPr/>
          </a:p>
        </p:txBody>
      </p:sp>
      <p:sp>
        <p:nvSpPr>
          <p:cNvPr id="493" name="Google Shape;493;p9"/>
          <p:cNvSpPr/>
          <p:nvPr/>
        </p:nvSpPr>
        <p:spPr>
          <a:xfrm>
            <a:off x="6074908" y="5021085"/>
            <a:ext cx="18288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Selection by SMD AA</a:t>
            </a:r>
            <a:endParaRPr/>
          </a:p>
        </p:txBody>
      </p:sp>
      <p:sp>
        <p:nvSpPr>
          <p:cNvPr id="494" name="Google Shape;494;p9"/>
          <p:cNvSpPr/>
          <p:nvPr/>
        </p:nvSpPr>
        <p:spPr>
          <a:xfrm>
            <a:off x="8402817"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Debriefings to </a:t>
            </a:r>
            <a:endParaRPr/>
          </a:p>
          <a:p>
            <a:pPr indent="0" lvl="0" marL="0" marR="0" rtl="0" algn="ctr">
              <a:spcBef>
                <a:spcPts val="0"/>
              </a:spcBef>
              <a:spcAft>
                <a:spcPts val="0"/>
              </a:spcAft>
              <a:buNone/>
            </a:pPr>
            <a:r>
              <a:rPr lang="en-US" sz="1100">
                <a:solidFill>
                  <a:schemeClr val="lt1"/>
                </a:solidFill>
                <a:latin typeface="Arial"/>
                <a:ea typeface="Arial"/>
                <a:cs typeface="Arial"/>
                <a:sym typeface="Arial"/>
              </a:rPr>
              <a:t>Proposers</a:t>
            </a:r>
            <a:endParaRPr/>
          </a:p>
        </p:txBody>
      </p:sp>
      <p:sp>
        <p:nvSpPr>
          <p:cNvPr id="495" name="Google Shape;495;p9"/>
          <p:cNvSpPr/>
          <p:nvPr/>
        </p:nvSpPr>
        <p:spPr>
          <a:xfrm>
            <a:off x="3975599" y="5021085"/>
            <a:ext cx="1600200" cy="73152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Steering Committee </a:t>
            </a:r>
            <a:br>
              <a:rPr lang="en-US" sz="1100">
                <a:solidFill>
                  <a:schemeClr val="lt1"/>
                </a:solidFill>
                <a:latin typeface="Arial"/>
                <a:ea typeface="Arial"/>
                <a:cs typeface="Arial"/>
                <a:sym typeface="Arial"/>
              </a:rPr>
            </a:br>
            <a:r>
              <a:rPr lang="en-US" sz="1100">
                <a:solidFill>
                  <a:schemeClr val="lt1"/>
                </a:solidFill>
                <a:latin typeface="Arial"/>
                <a:ea typeface="Arial"/>
                <a:cs typeface="Arial"/>
                <a:sym typeface="Arial"/>
              </a:rPr>
              <a:t>Meeting 2</a:t>
            </a:r>
            <a:endParaRPr/>
          </a:p>
        </p:txBody>
      </p:sp>
      <p:cxnSp>
        <p:nvCxnSpPr>
          <p:cNvPr id="496" name="Google Shape;496;p9"/>
          <p:cNvCxnSpPr/>
          <p:nvPr/>
        </p:nvCxnSpPr>
        <p:spPr>
          <a:xfrm>
            <a:off x="2031028" y="1714413"/>
            <a:ext cx="484632" cy="0"/>
          </a:xfrm>
          <a:prstGeom prst="straightConnector1">
            <a:avLst/>
          </a:prstGeom>
          <a:noFill/>
          <a:ln cap="flat" cmpd="sng" w="19050">
            <a:solidFill>
              <a:schemeClr val="dk1"/>
            </a:solidFill>
            <a:prstDash val="solid"/>
            <a:miter lim="800000"/>
            <a:headEnd len="sm" w="sm" type="none"/>
            <a:tailEnd len="med" w="med" type="triangle"/>
          </a:ln>
        </p:spPr>
      </p:cxnSp>
      <p:sp>
        <p:nvSpPr>
          <p:cNvPr id="497" name="Google Shape;497;p9"/>
          <p:cNvSpPr/>
          <p:nvPr/>
        </p:nvSpPr>
        <p:spPr>
          <a:xfrm>
            <a:off x="3238159" y="2758276"/>
            <a:ext cx="3200400" cy="45720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Technical, Management and Cost </a:t>
            </a:r>
            <a:endParaRPr/>
          </a:p>
          <a:p>
            <a:pPr indent="0" lvl="0" marL="0" marR="0" rtl="0" algn="ctr">
              <a:spcBef>
                <a:spcPts val="0"/>
              </a:spcBef>
              <a:spcAft>
                <a:spcPts val="0"/>
              </a:spcAft>
              <a:buNone/>
            </a:pPr>
            <a:r>
              <a:rPr lang="en-US" sz="1100">
                <a:solidFill>
                  <a:schemeClr val="dk1"/>
                </a:solidFill>
                <a:latin typeface="Arial"/>
                <a:ea typeface="Arial"/>
                <a:cs typeface="Arial"/>
                <a:sym typeface="Arial"/>
              </a:rPr>
              <a:t>(TMC) Evaluation</a:t>
            </a:r>
            <a:endParaRPr/>
          </a:p>
        </p:txBody>
      </p:sp>
      <p:sp>
        <p:nvSpPr>
          <p:cNvPr id="498" name="Google Shape;498;p9"/>
          <p:cNvSpPr/>
          <p:nvPr/>
        </p:nvSpPr>
        <p:spPr>
          <a:xfrm>
            <a:off x="3522926" y="3309926"/>
            <a:ext cx="1322561" cy="252227"/>
          </a:xfrm>
          <a:prstGeom prst="rect">
            <a:avLst/>
          </a:prstGeom>
          <a:solidFill>
            <a:srgbClr val="F4B081"/>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 Clarifications</a:t>
            </a:r>
            <a:endParaRPr/>
          </a:p>
        </p:txBody>
      </p:sp>
      <p:sp>
        <p:nvSpPr>
          <p:cNvPr id="499" name="Google Shape;499;p9"/>
          <p:cNvSpPr txBox="1"/>
          <p:nvPr/>
        </p:nvSpPr>
        <p:spPr>
          <a:xfrm>
            <a:off x="3238159" y="3867623"/>
            <a:ext cx="3200400" cy="457200"/>
          </a:xfrm>
          <a:prstGeom prst="rect">
            <a:avLst/>
          </a:prstGeom>
          <a:solidFill>
            <a:srgbClr val="255E9D"/>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Scientific Merit &amp; Scientific Implementation Merit and Feasibility Evaluation</a:t>
            </a:r>
            <a:endParaRPr/>
          </a:p>
        </p:txBody>
      </p:sp>
      <p:cxnSp>
        <p:nvCxnSpPr>
          <p:cNvPr id="500" name="Google Shape;500;p9"/>
          <p:cNvCxnSpPr/>
          <p:nvPr/>
        </p:nvCxnSpPr>
        <p:spPr>
          <a:xfrm rot="10800000">
            <a:off x="6912813" y="3463946"/>
            <a:ext cx="0" cy="284228"/>
          </a:xfrm>
          <a:prstGeom prst="straightConnector1">
            <a:avLst/>
          </a:prstGeom>
          <a:noFill/>
          <a:ln cap="flat" cmpd="sng" w="9525">
            <a:solidFill>
              <a:srgbClr val="385623"/>
            </a:solidFill>
            <a:prstDash val="dash"/>
            <a:round/>
            <a:headEnd len="med" w="med" type="none"/>
            <a:tailEnd len="med" w="med" type="none"/>
          </a:ln>
        </p:spPr>
      </p:cxnSp>
      <p:sp>
        <p:nvSpPr>
          <p:cNvPr id="501" name="Google Shape;501;p9"/>
          <p:cNvSpPr txBox="1"/>
          <p:nvPr/>
        </p:nvSpPr>
        <p:spPr>
          <a:xfrm>
            <a:off x="2527118" y="2105540"/>
            <a:ext cx="1343638"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+21 days</a:t>
            </a:r>
            <a:endParaRPr/>
          </a:p>
        </p:txBody>
      </p:sp>
      <p:sp>
        <p:nvSpPr>
          <p:cNvPr id="502" name="Google Shape;502;p9"/>
          <p:cNvSpPr txBox="1"/>
          <p:nvPr/>
        </p:nvSpPr>
        <p:spPr>
          <a:xfrm>
            <a:off x="653871" y="2109824"/>
            <a:ext cx="1371600"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Day 0</a:t>
            </a:r>
            <a:endParaRPr/>
          </a:p>
        </p:txBody>
      </p:sp>
      <p:sp>
        <p:nvSpPr>
          <p:cNvPr id="503" name="Google Shape;503;p9"/>
          <p:cNvSpPr txBox="1"/>
          <p:nvPr/>
        </p:nvSpPr>
        <p:spPr>
          <a:xfrm>
            <a:off x="4421941" y="2114066"/>
            <a:ext cx="1321551"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+40 days</a:t>
            </a:r>
            <a:endParaRPr/>
          </a:p>
        </p:txBody>
      </p:sp>
      <p:sp>
        <p:nvSpPr>
          <p:cNvPr id="504" name="Google Shape;504;p9"/>
          <p:cNvSpPr txBox="1"/>
          <p:nvPr/>
        </p:nvSpPr>
        <p:spPr>
          <a:xfrm>
            <a:off x="8059064" y="2105540"/>
            <a:ext cx="1396892"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+90 days</a:t>
            </a:r>
            <a:endParaRPr/>
          </a:p>
        </p:txBody>
      </p:sp>
      <p:cxnSp>
        <p:nvCxnSpPr>
          <p:cNvPr id="505" name="Google Shape;505;p9"/>
          <p:cNvCxnSpPr/>
          <p:nvPr/>
        </p:nvCxnSpPr>
        <p:spPr>
          <a:xfrm>
            <a:off x="3887260"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506" name="Google Shape;506;p9"/>
          <p:cNvCxnSpPr/>
          <p:nvPr/>
        </p:nvCxnSpPr>
        <p:spPr>
          <a:xfrm>
            <a:off x="5743492"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507" name="Google Shape;507;p9"/>
          <p:cNvCxnSpPr/>
          <p:nvPr/>
        </p:nvCxnSpPr>
        <p:spPr>
          <a:xfrm>
            <a:off x="7599724" y="1714413"/>
            <a:ext cx="484632" cy="0"/>
          </a:xfrm>
          <a:prstGeom prst="straightConnector1">
            <a:avLst/>
          </a:prstGeom>
          <a:noFill/>
          <a:ln cap="flat" cmpd="sng" w="19050">
            <a:solidFill>
              <a:schemeClr val="dk1"/>
            </a:solidFill>
            <a:prstDash val="solid"/>
            <a:miter lim="800000"/>
            <a:headEnd len="sm" w="sm" type="none"/>
            <a:tailEnd len="med" w="med" type="triangle"/>
          </a:ln>
        </p:spPr>
      </p:cxnSp>
      <p:cxnSp>
        <p:nvCxnSpPr>
          <p:cNvPr id="508" name="Google Shape;508;p9"/>
          <p:cNvCxnSpPr>
            <a:endCxn id="488" idx="1"/>
          </p:cNvCxnSpPr>
          <p:nvPr/>
        </p:nvCxnSpPr>
        <p:spPr>
          <a:xfrm>
            <a:off x="9456087" y="1714413"/>
            <a:ext cx="484500" cy="0"/>
          </a:xfrm>
          <a:prstGeom prst="straightConnector1">
            <a:avLst/>
          </a:prstGeom>
          <a:noFill/>
          <a:ln cap="flat" cmpd="sng" w="19050">
            <a:solidFill>
              <a:schemeClr val="dk1"/>
            </a:solidFill>
            <a:prstDash val="solid"/>
            <a:miter lim="800000"/>
            <a:headEnd len="sm" w="sm" type="none"/>
            <a:tailEnd len="med" w="med" type="triangle"/>
          </a:ln>
        </p:spPr>
      </p:cxnSp>
      <p:sp>
        <p:nvSpPr>
          <p:cNvPr id="509" name="Google Shape;509;p9"/>
          <p:cNvSpPr/>
          <p:nvPr/>
        </p:nvSpPr>
        <p:spPr>
          <a:xfrm>
            <a:off x="5333944" y="3388273"/>
            <a:ext cx="2569764" cy="252227"/>
          </a:xfrm>
          <a:prstGeom prst="rect">
            <a:avLst/>
          </a:prstGeom>
          <a:solidFill>
            <a:srgbClr val="F4B081"/>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 Comments &amp; Clarification Responses</a:t>
            </a:r>
            <a:endParaRPr/>
          </a:p>
        </p:txBody>
      </p:sp>
      <p:cxnSp>
        <p:nvCxnSpPr>
          <p:cNvPr id="510" name="Google Shape;510;p9"/>
          <p:cNvCxnSpPr>
            <a:endCxn id="497" idx="1"/>
          </p:cNvCxnSpPr>
          <p:nvPr/>
        </p:nvCxnSpPr>
        <p:spPr>
          <a:xfrm flipH="1" rot="10800000">
            <a:off x="2403859" y="2986876"/>
            <a:ext cx="834300" cy="730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511" name="Google Shape;511;p9"/>
          <p:cNvCxnSpPr/>
          <p:nvPr/>
        </p:nvCxnSpPr>
        <p:spPr>
          <a:xfrm>
            <a:off x="2403823" y="3717668"/>
            <a:ext cx="834300" cy="378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512" name="Google Shape;512;p9"/>
          <p:cNvCxnSpPr>
            <a:stCxn id="488" idx="3"/>
          </p:cNvCxnSpPr>
          <p:nvPr/>
        </p:nvCxnSpPr>
        <p:spPr>
          <a:xfrm flipH="1">
            <a:off x="1032087" y="1714413"/>
            <a:ext cx="10280100" cy="2003400"/>
          </a:xfrm>
          <a:prstGeom prst="bentConnector5">
            <a:avLst>
              <a:gd fmla="val -2224" name="adj1"/>
              <a:gd fmla="val 49996" name="adj2"/>
              <a:gd fmla="val 102223" name="adj3"/>
            </a:avLst>
          </a:prstGeom>
          <a:noFill/>
          <a:ln cap="flat" cmpd="sng" w="19050">
            <a:solidFill>
              <a:schemeClr val="dk1"/>
            </a:solidFill>
            <a:prstDash val="solid"/>
            <a:miter lim="800000"/>
            <a:headEnd len="sm" w="sm" type="none"/>
            <a:tailEnd len="med" w="med" type="triangle"/>
          </a:ln>
        </p:spPr>
      </p:cxnSp>
      <p:cxnSp>
        <p:nvCxnSpPr>
          <p:cNvPr id="513" name="Google Shape;513;p9"/>
          <p:cNvCxnSpPr>
            <a:endCxn id="498" idx="1"/>
          </p:cNvCxnSpPr>
          <p:nvPr/>
        </p:nvCxnSpPr>
        <p:spPr>
          <a:xfrm flipH="1" rot="-5400000">
            <a:off x="3335876" y="3248990"/>
            <a:ext cx="220500" cy="153600"/>
          </a:xfrm>
          <a:prstGeom prst="bentConnector2">
            <a:avLst/>
          </a:prstGeom>
          <a:noFill/>
          <a:ln cap="flat" cmpd="sng" w="19050">
            <a:solidFill>
              <a:schemeClr val="dk1"/>
            </a:solidFill>
            <a:prstDash val="dash"/>
            <a:miter lim="800000"/>
            <a:headEnd len="sm" w="sm" type="none"/>
            <a:tailEnd len="med" w="med" type="triangle"/>
          </a:ln>
        </p:spPr>
      </p:cxnSp>
      <p:cxnSp>
        <p:nvCxnSpPr>
          <p:cNvPr id="514" name="Google Shape;514;p9"/>
          <p:cNvCxnSpPr/>
          <p:nvPr/>
        </p:nvCxnSpPr>
        <p:spPr>
          <a:xfrm flipH="1" rot="-5400000">
            <a:off x="3355637" y="4353263"/>
            <a:ext cx="220500" cy="153600"/>
          </a:xfrm>
          <a:prstGeom prst="bentConnector2">
            <a:avLst/>
          </a:prstGeom>
          <a:noFill/>
          <a:ln cap="flat" cmpd="sng" w="19050">
            <a:solidFill>
              <a:schemeClr val="dk1"/>
            </a:solidFill>
            <a:prstDash val="dash"/>
            <a:miter lim="800000"/>
            <a:headEnd len="sm" w="sm" type="none"/>
            <a:tailEnd len="med" w="med" type="triangle"/>
          </a:ln>
        </p:spPr>
      </p:cxnSp>
      <p:cxnSp>
        <p:nvCxnSpPr>
          <p:cNvPr id="515" name="Google Shape;515;p9"/>
          <p:cNvCxnSpPr>
            <a:stCxn id="498" idx="3"/>
          </p:cNvCxnSpPr>
          <p:nvPr/>
        </p:nvCxnSpPr>
        <p:spPr>
          <a:xfrm flipH="1" rot="10800000">
            <a:off x="4845487" y="3191539"/>
            <a:ext cx="193200" cy="244500"/>
          </a:xfrm>
          <a:prstGeom prst="bentConnector2">
            <a:avLst/>
          </a:prstGeom>
          <a:noFill/>
          <a:ln cap="flat" cmpd="sng" w="19050">
            <a:solidFill>
              <a:schemeClr val="dk1"/>
            </a:solidFill>
            <a:prstDash val="dash"/>
            <a:miter lim="800000"/>
            <a:headEnd len="sm" w="sm" type="none"/>
            <a:tailEnd len="med" w="med" type="triangle"/>
          </a:ln>
        </p:spPr>
      </p:cxnSp>
      <p:cxnSp>
        <p:nvCxnSpPr>
          <p:cNvPr id="516" name="Google Shape;516;p9"/>
          <p:cNvCxnSpPr/>
          <p:nvPr/>
        </p:nvCxnSpPr>
        <p:spPr>
          <a:xfrm rot="-5400000">
            <a:off x="4812709" y="4343727"/>
            <a:ext cx="244500" cy="193200"/>
          </a:xfrm>
          <a:prstGeom prst="bentConnector2">
            <a:avLst/>
          </a:prstGeom>
          <a:noFill/>
          <a:ln cap="flat" cmpd="sng" w="19050">
            <a:solidFill>
              <a:schemeClr val="dk1"/>
            </a:solidFill>
            <a:prstDash val="dash"/>
            <a:miter lim="800000"/>
            <a:headEnd len="sm" w="sm" type="none"/>
            <a:tailEnd len="med" w="med" type="triangle"/>
          </a:ln>
        </p:spPr>
      </p:cxnSp>
      <p:cxnSp>
        <p:nvCxnSpPr>
          <p:cNvPr id="517" name="Google Shape;517;p9"/>
          <p:cNvCxnSpPr/>
          <p:nvPr/>
        </p:nvCxnSpPr>
        <p:spPr>
          <a:xfrm rot="10800000">
            <a:off x="5971737" y="3215475"/>
            <a:ext cx="0" cy="172798"/>
          </a:xfrm>
          <a:prstGeom prst="straightConnector1">
            <a:avLst/>
          </a:prstGeom>
          <a:noFill/>
          <a:ln cap="flat" cmpd="sng" w="19050">
            <a:solidFill>
              <a:schemeClr val="dk1"/>
            </a:solidFill>
            <a:prstDash val="solid"/>
            <a:miter lim="800000"/>
            <a:headEnd len="sm" w="sm" type="none"/>
            <a:tailEnd len="med" w="med" type="triangle"/>
          </a:ln>
        </p:spPr>
      </p:cxnSp>
      <p:cxnSp>
        <p:nvCxnSpPr>
          <p:cNvPr id="518" name="Google Shape;518;p9"/>
          <p:cNvCxnSpPr/>
          <p:nvPr/>
        </p:nvCxnSpPr>
        <p:spPr>
          <a:xfrm>
            <a:off x="5971737" y="3640014"/>
            <a:ext cx="0" cy="227609"/>
          </a:xfrm>
          <a:prstGeom prst="straightConnector1">
            <a:avLst/>
          </a:prstGeom>
          <a:noFill/>
          <a:ln cap="flat" cmpd="sng" w="19050">
            <a:solidFill>
              <a:schemeClr val="dk1"/>
            </a:solidFill>
            <a:prstDash val="solid"/>
            <a:miter lim="800000"/>
            <a:headEnd len="sm" w="sm" type="none"/>
            <a:tailEnd len="med" w="med" type="triangle"/>
          </a:ln>
        </p:spPr>
      </p:cxnSp>
      <p:sp>
        <p:nvSpPr>
          <p:cNvPr id="519" name="Google Shape;519;p9"/>
          <p:cNvSpPr txBox="1"/>
          <p:nvPr/>
        </p:nvSpPr>
        <p:spPr>
          <a:xfrm>
            <a:off x="9731113" y="3356619"/>
            <a:ext cx="1371600" cy="731520"/>
          </a:xfrm>
          <a:prstGeom prst="rect">
            <a:avLst/>
          </a:prstGeom>
          <a:solidFill>
            <a:srgbClr val="F4B081"/>
          </a:solidFill>
          <a:ln>
            <a:noFill/>
          </a:ln>
          <a:effectLst>
            <a:outerShdw blurRad="76200" kx="1200000" rotWithShape="0" algn="br" dir="13500000" dist="38100" sy="23000">
              <a:schemeClr val="dk1">
                <a:alpha val="3490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Finalize Evaluation Documentation</a:t>
            </a:r>
            <a:endParaRPr/>
          </a:p>
        </p:txBody>
      </p:sp>
      <p:cxnSp>
        <p:nvCxnSpPr>
          <p:cNvPr id="520" name="Google Shape;520;p9"/>
          <p:cNvCxnSpPr>
            <a:stCxn id="497" idx="3"/>
            <a:endCxn id="489" idx="1"/>
          </p:cNvCxnSpPr>
          <p:nvPr/>
        </p:nvCxnSpPr>
        <p:spPr>
          <a:xfrm>
            <a:off x="6438559" y="2986876"/>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521" name="Google Shape;521;p9"/>
          <p:cNvCxnSpPr>
            <a:stCxn id="489" idx="3"/>
          </p:cNvCxnSpPr>
          <p:nvPr/>
        </p:nvCxnSpPr>
        <p:spPr>
          <a:xfrm>
            <a:off x="8942054" y="2986876"/>
            <a:ext cx="789000" cy="7356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522" name="Google Shape;522;p9"/>
          <p:cNvCxnSpPr>
            <a:stCxn id="491" idx="3"/>
          </p:cNvCxnSpPr>
          <p:nvPr/>
        </p:nvCxnSpPr>
        <p:spPr>
          <a:xfrm flipH="1" rot="10800000">
            <a:off x="8942054" y="3722423"/>
            <a:ext cx="789000" cy="373800"/>
          </a:xfrm>
          <a:prstGeom prst="bentConnector3">
            <a:avLst>
              <a:gd fmla="val 50000" name="adj1"/>
            </a:avLst>
          </a:prstGeom>
          <a:noFill/>
          <a:ln cap="flat" cmpd="sng" w="19050">
            <a:solidFill>
              <a:schemeClr val="dk1"/>
            </a:solidFill>
            <a:prstDash val="solid"/>
            <a:miter lim="800000"/>
            <a:headEnd len="sm" w="sm" type="none"/>
            <a:tailEnd len="med" w="med" type="triangle"/>
          </a:ln>
        </p:spPr>
      </p:cxnSp>
      <p:cxnSp>
        <p:nvCxnSpPr>
          <p:cNvPr id="523" name="Google Shape;523;p9"/>
          <p:cNvCxnSpPr>
            <a:endCxn id="491" idx="1"/>
          </p:cNvCxnSpPr>
          <p:nvPr/>
        </p:nvCxnSpPr>
        <p:spPr>
          <a:xfrm>
            <a:off x="6438554" y="4096223"/>
            <a:ext cx="6747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524" name="Google Shape;524;p9"/>
          <p:cNvCxnSpPr>
            <a:endCxn id="495" idx="1"/>
          </p:cNvCxnSpPr>
          <p:nvPr/>
        </p:nvCxnSpPr>
        <p:spPr>
          <a:xfrm>
            <a:off x="3476399" y="5382645"/>
            <a:ext cx="499200" cy="4200"/>
          </a:xfrm>
          <a:prstGeom prst="straightConnector1">
            <a:avLst/>
          </a:prstGeom>
          <a:noFill/>
          <a:ln cap="flat" cmpd="sng" w="19050">
            <a:solidFill>
              <a:schemeClr val="dk1"/>
            </a:solidFill>
            <a:prstDash val="solid"/>
            <a:miter lim="800000"/>
            <a:headEnd len="sm" w="sm" type="none"/>
            <a:tailEnd len="med" w="med" type="triangle"/>
          </a:ln>
        </p:spPr>
      </p:cxnSp>
      <p:cxnSp>
        <p:nvCxnSpPr>
          <p:cNvPr id="525" name="Google Shape;525;p9"/>
          <p:cNvCxnSpPr>
            <a:stCxn id="495" idx="3"/>
            <a:endCxn id="493" idx="1"/>
          </p:cNvCxnSpPr>
          <p:nvPr/>
        </p:nvCxnSpPr>
        <p:spPr>
          <a:xfrm>
            <a:off x="5575799" y="5386845"/>
            <a:ext cx="4992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526" name="Google Shape;526;p9"/>
          <p:cNvCxnSpPr>
            <a:stCxn id="493" idx="3"/>
          </p:cNvCxnSpPr>
          <p:nvPr/>
        </p:nvCxnSpPr>
        <p:spPr>
          <a:xfrm flipH="1" rot="10800000">
            <a:off x="7903708" y="5382645"/>
            <a:ext cx="499200" cy="4200"/>
          </a:xfrm>
          <a:prstGeom prst="straightConnector1">
            <a:avLst/>
          </a:prstGeom>
          <a:noFill/>
          <a:ln cap="flat" cmpd="sng" w="19050">
            <a:solidFill>
              <a:schemeClr val="dk1"/>
            </a:solidFill>
            <a:prstDash val="solid"/>
            <a:miter lim="800000"/>
            <a:headEnd len="sm" w="sm" type="none"/>
            <a:tailEnd len="med" w="med" type="triangle"/>
          </a:ln>
        </p:spPr>
      </p:cxnSp>
      <p:sp>
        <p:nvSpPr>
          <p:cNvPr id="527" name="Google Shape;527;p9"/>
          <p:cNvSpPr/>
          <p:nvPr/>
        </p:nvSpPr>
        <p:spPr>
          <a:xfrm>
            <a:off x="3522926" y="4419273"/>
            <a:ext cx="1322561" cy="252227"/>
          </a:xfrm>
          <a:prstGeom prst="rect">
            <a:avLst/>
          </a:prstGeom>
          <a:solidFill>
            <a:srgbClr val="255E9D"/>
          </a:solidFill>
          <a:ln>
            <a:noFill/>
          </a:ln>
          <a:effectLst>
            <a:outerShdw blurRad="76200" kx="1200000" rotWithShape="0" algn="br" dir="13500000" dist="38100" sy="23000">
              <a:srgbClr val="000000">
                <a:alpha val="34901"/>
              </a:srgbClr>
            </a:outerShdw>
          </a:effectLst>
        </p:spPr>
        <p:txBody>
          <a:bodyPr anchorCtr="0" anchor="ctr" bIns="44450" lIns="90475" spcFirstLastPara="1" rIns="90475" wrap="square" tIns="44450">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 Clarifications</a:t>
            </a:r>
            <a:endParaRPr/>
          </a:p>
        </p:txBody>
      </p:sp>
      <p:sp>
        <p:nvSpPr>
          <p:cNvPr id="528" name="Google Shape;528;p9"/>
          <p:cNvSpPr txBox="1"/>
          <p:nvPr/>
        </p:nvSpPr>
        <p:spPr>
          <a:xfrm>
            <a:off x="7682845" y="6160729"/>
            <a:ext cx="4720725"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100">
                <a:solidFill>
                  <a:schemeClr val="dk1"/>
                </a:solidFill>
                <a:latin typeface="Arial"/>
                <a:ea typeface="Arial"/>
                <a:cs typeface="Arial"/>
                <a:sym typeface="Arial"/>
              </a:rPr>
              <a:t>Note:</a:t>
            </a:r>
            <a:r>
              <a:rPr lang="en-US" sz="1100">
                <a:solidFill>
                  <a:schemeClr val="dk1"/>
                </a:solidFill>
                <a:latin typeface="Arial"/>
                <a:ea typeface="Arial"/>
                <a:cs typeface="Arial"/>
                <a:sym typeface="Arial"/>
              </a:rPr>
              <a:t> Days are estimates. Each AO sets its own milestone dates.</a:t>
            </a:r>
            <a:endParaRPr/>
          </a:p>
        </p:txBody>
      </p:sp>
      <p:cxnSp>
        <p:nvCxnSpPr>
          <p:cNvPr id="529" name="Google Shape;529;p9"/>
          <p:cNvCxnSpPr/>
          <p:nvPr/>
        </p:nvCxnSpPr>
        <p:spPr>
          <a:xfrm flipH="1">
            <a:off x="1876213" y="3722379"/>
            <a:ext cx="9226500" cy="1660500"/>
          </a:xfrm>
          <a:prstGeom prst="bentConnector5">
            <a:avLst>
              <a:gd fmla="val -2478" name="adj1"/>
              <a:gd fmla="val 59085" name="adj2"/>
              <a:gd fmla="val 102477" name="adj3"/>
            </a:avLst>
          </a:prstGeom>
          <a:noFill/>
          <a:ln cap="flat" cmpd="sng" w="19050">
            <a:solidFill>
              <a:schemeClr val="dk1"/>
            </a:solidFill>
            <a:prstDash val="solid"/>
            <a:miter lim="800000"/>
            <a:headEnd len="sm" w="sm" type="none"/>
            <a:tailEnd len="med" w="med" type="triangle"/>
          </a:ln>
        </p:spPr>
      </p:cxnSp>
    </p:spTree>
  </p:cSld>
  <p:clrMapOvr>
    <a:masterClrMapping/>
  </p:clrMapOvr>
  <mc:AlternateContent>
    <mc:Choice Requires="p14">
      <p:transition p14:dur="250">
        <p:fade/>
      </p:transition>
    </mc:Choice>
    <mc:Fallback>
      <p:transition>
        <p:fade/>
      </p:transition>
    </mc:Fallback>
  </mc:AlternateContent>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2020-10-13T20:59:38Z</dcterms:created>
  <dc:creator>Jared Leisner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0x0101006879B48BCB532F40BF651FFCB8BABD79</vt:lpwstr>
  </property>
</Properties>
</file>