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2"/>
  </p:notesMasterIdLst>
  <p:sldIdLst>
    <p:sldId id="3239" r:id="rId5"/>
    <p:sldId id="3348" r:id="rId6"/>
    <p:sldId id="3350" r:id="rId7"/>
    <p:sldId id="3351" r:id="rId8"/>
    <p:sldId id="3349" r:id="rId9"/>
    <p:sldId id="3347" r:id="rId10"/>
    <p:sldId id="3339" r:id="rId11"/>
    <p:sldId id="3048" r:id="rId12"/>
    <p:sldId id="3341" r:id="rId13"/>
    <p:sldId id="3332" r:id="rId14"/>
    <p:sldId id="3344" r:id="rId15"/>
    <p:sldId id="3343" r:id="rId16"/>
    <p:sldId id="3342" r:id="rId17"/>
    <p:sldId id="3340" r:id="rId18"/>
    <p:sldId id="3318" r:id="rId19"/>
    <p:sldId id="3346" r:id="rId20"/>
    <p:sldId id="2881" r:id="rId21"/>
    <p:sldId id="3040" r:id="rId22"/>
    <p:sldId id="3055" r:id="rId23"/>
    <p:sldId id="3058" r:id="rId24"/>
    <p:sldId id="3056" r:id="rId25"/>
    <p:sldId id="3053" r:id="rId26"/>
    <p:sldId id="3057" r:id="rId27"/>
    <p:sldId id="3052" r:id="rId28"/>
    <p:sldId id="3041" r:id="rId29"/>
    <p:sldId id="3043" r:id="rId30"/>
    <p:sldId id="3050" r:id="rId31"/>
    <p:sldId id="3045" r:id="rId32"/>
    <p:sldId id="3046" r:id="rId33"/>
    <p:sldId id="3047" r:id="rId34"/>
    <p:sldId id="3345" r:id="rId35"/>
    <p:sldId id="3049" r:id="rId36"/>
    <p:sldId id="3051" r:id="rId37"/>
    <p:sldId id="3060" r:id="rId38"/>
    <p:sldId id="3062" r:id="rId39"/>
    <p:sldId id="3061" r:id="rId40"/>
    <p:sldId id="303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B8F0C0-10CC-131C-261F-78C9A7C7B69E}" name="Leisner, Jared S. (HQ-DJ000)" initials="JSL" userId="Leisner, Jared S. (HQ-DJ000)"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sgrove, Delaney L. (HQ-DJ000)[BOOZ ALLEN HAMILTON]" initials="CDL(DAH" lastIdx="1" clrIdx="0">
    <p:extLst>
      <p:ext uri="{19B8F6BF-5375-455C-9EA6-DF929625EA0E}">
        <p15:presenceInfo xmlns:p15="http://schemas.microsoft.com/office/powerpoint/2012/main" userId="S::dlcosgro@ndc.nasa.gov::65afe8b6-c441-4ce9-a2e9-2b274a93ee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4379"/>
    <a:srgbClr val="C55A11"/>
    <a:srgbClr val="255E9D"/>
    <a:srgbClr val="F4B183"/>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4" autoAdjust="0"/>
    <p:restoredTop sz="93981" autoAdjust="0"/>
  </p:normalViewPr>
  <p:slideViewPr>
    <p:cSldViewPr snapToGrid="0">
      <p:cViewPr>
        <p:scale>
          <a:sx n="80" d="100"/>
          <a:sy n="80" d="100"/>
        </p:scale>
        <p:origin x="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5296A-6A2E-6240-9163-FF85D42CA233}" type="datetimeFigureOut">
              <a:rPr lang="en-US" smtClean="0"/>
              <a:t>7/23/2023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2CBE5-0BB9-3B4E-B014-F785F3D8DBB7}" type="slidenum">
              <a:rPr lang="en-US" smtClean="0"/>
              <a:t>‹#›</a:t>
            </a:fld>
            <a:endParaRPr lang="en-US"/>
          </a:p>
        </p:txBody>
      </p:sp>
    </p:spTree>
    <p:extLst>
      <p:ext uri="{BB962C8B-B14F-4D97-AF65-F5344CB8AC3E}">
        <p14:creationId xmlns:p14="http://schemas.microsoft.com/office/powerpoint/2010/main" val="259436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cc02.safelinks.protection.outlook.com/?url=https%3A%2F%2Fwww.youtube.com%2Fwatch%3Fv%3DJ9EmaWsh9U4&amp;data=05%7C01%7Cjared.s.leisner%40nasa.gov%7Cfe9ea5bdb790471c679508db741d98a7%7C7005d45845be48ae8140d43da96dd17b%7C0%7C0%7C638231442680509928%7CUnknown%7CTWFpbGZsb3d8eyJWIjoiMC4wLjAwMDAiLCJQIjoiV2luMzIiLCJBTiI6Ik1haWwiLCJXVCI6Mn0%3D%7C3000%7C%7C%7C&amp;sdata=pBrzJVo4lRByHgFyF%2F5VZQNM5tifk5ixEyWPr5LKhuI%3D&amp;reserved=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cc02.safelinks.protection.outlook.com/?url=https%3A%2F%2Fwww.youtube.com%2Fwatch%3Fv%3DJ9EmaWsh9U4&amp;data=05%7C01%7Cjared.s.leisner%40nasa.gov%7Cfe9ea5bdb790471c679508db741d98a7%7C7005d45845be48ae8140d43da96dd17b%7C0%7C0%7C638231442680509928%7CUnknown%7CTWFpbGZsb3d8eyJWIjoiMC4wLjAwMDAiLCJQIjoiV2luMzIiLCJBTiI6Ik1haWwiLCJXVCI6Mn0%3D%7C3000%7C%7C%7C&amp;sdata=pBrzJVo4lRByHgFyF%2F5VZQNM5tifk5ixEyWPr5LKhuI%3D&amp;reserved=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626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US" dirty="0">
              <a:effectLst/>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architecture -- science/TMC (aka forms A/B/C and D/O)</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the reviewers do and where do they come from?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200" dirty="0">
                <a:solidFill>
                  <a:srgbClr val="000000"/>
                </a:solidFill>
                <a:effectLst/>
                <a:latin typeface="Calibri" panose="020F0502020204030204" pitchFamily="34" charset="0"/>
                <a:ea typeface="Times New Roman" panose="02020603050405020304" pitchFamily="18" charset="0"/>
              </a:rPr>
              <a:t>Form/Factors</a:t>
            </a:r>
            <a:endParaRPr lang="en-US" sz="1100" dirty="0">
              <a:solidFill>
                <a:srgbClr val="000000"/>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200" dirty="0">
                <a:solidFill>
                  <a:srgbClr val="000000"/>
                </a:solidFill>
                <a:effectLst/>
                <a:latin typeface="Calibri" panose="020F0502020204030204" pitchFamily="34" charset="0"/>
                <a:ea typeface="Times New Roman" panose="02020603050405020304" pitchFamily="18" charset="0"/>
              </a:rPr>
              <a:t>Leveling</a:t>
            </a:r>
            <a:endParaRPr lang="en-US" sz="1100" dirty="0">
              <a:solidFill>
                <a:srgbClr val="000000"/>
              </a:solidFill>
              <a:effectLst/>
              <a:latin typeface="Calibri" panose="020F0502020204030204" pitchFamily="34" charset="0"/>
              <a:ea typeface="Calibri" panose="020F0502020204030204" pitchFamily="34" charset="0"/>
            </a:endParaRPr>
          </a:p>
          <a:p>
            <a:pPr marL="742950" marR="0" lvl="1" indent="-285750">
              <a:spcAft>
                <a:spcPts val="0"/>
              </a:spcAft>
              <a:buSzPts val="1000"/>
              <a:buFont typeface="Courier New" panose="02070309020205020404" pitchFamily="49" charset="0"/>
              <a:buChar char="o"/>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0"/>
              </a:spcAft>
              <a:buSzPts val="1000"/>
              <a:buFont typeface="Courier New" panose="02070309020205020404" pitchFamily="49" charset="0"/>
              <a:buChar char="o"/>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Factors in Form A and B</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0"/>
              </a:spcAft>
              <a:buSzPts val="1000"/>
              <a:buFont typeface="Courier New" panose="02070309020205020404" pitchFamily="49" charset="0"/>
              <a:buChar char="o"/>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are the "scales" of findings that feed into an evaluation:  Major/Minor Strengths/Weaknesses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0"/>
              </a:spcAft>
              <a:buSzPts val="1000"/>
              <a:buFont typeface="Courier New" panose="02070309020205020404" pitchFamily="49" charset="0"/>
              <a:buChar char="o"/>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Feel free to model off of what Tom Wagner in 2021:  </a:t>
            </a:r>
            <a:r>
              <a:rPr lang="en-US" sz="12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https://www.youtube.com/watch?v=J9EmaWsh9U4</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52CBE5-0BB9-3B4E-B014-F785F3D8DBB7}" type="slidenum">
              <a:rPr lang="en-US" smtClean="0"/>
              <a:t>10</a:t>
            </a:fld>
            <a:endParaRPr lang="en-US"/>
          </a:p>
        </p:txBody>
      </p:sp>
    </p:spTree>
    <p:extLst>
      <p:ext uri="{BB962C8B-B14F-4D97-AF65-F5344CB8AC3E}">
        <p14:creationId xmlns:p14="http://schemas.microsoft.com/office/powerpoint/2010/main" val="1759522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US" dirty="0">
              <a:effectLst/>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architecture -- science/TMC (aka forms A/B/C and D/O)</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the reviewers do and where do they come from?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200" dirty="0">
                <a:solidFill>
                  <a:srgbClr val="000000"/>
                </a:solidFill>
                <a:effectLst/>
                <a:latin typeface="Calibri" panose="020F0502020204030204" pitchFamily="34" charset="0"/>
                <a:ea typeface="Times New Roman" panose="02020603050405020304" pitchFamily="18" charset="0"/>
              </a:rPr>
              <a:t>Form/Factors</a:t>
            </a:r>
            <a:endParaRPr lang="en-US" sz="1100" dirty="0">
              <a:solidFill>
                <a:srgbClr val="000000"/>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200" dirty="0">
                <a:solidFill>
                  <a:srgbClr val="000000"/>
                </a:solidFill>
                <a:effectLst/>
                <a:latin typeface="Calibri" panose="020F0502020204030204" pitchFamily="34" charset="0"/>
                <a:ea typeface="Times New Roman" panose="02020603050405020304" pitchFamily="18" charset="0"/>
              </a:rPr>
              <a:t>Leveling</a:t>
            </a:r>
            <a:endParaRPr lang="en-US" sz="1100" dirty="0">
              <a:solidFill>
                <a:srgbClr val="000000"/>
              </a:solidFill>
              <a:effectLst/>
              <a:latin typeface="Calibri" panose="020F0502020204030204" pitchFamily="34" charset="0"/>
              <a:ea typeface="Calibri" panose="020F0502020204030204" pitchFamily="34" charset="0"/>
            </a:endParaRPr>
          </a:p>
          <a:p>
            <a:pPr marL="742950" marR="0" lvl="1" indent="-285750">
              <a:spcAft>
                <a:spcPts val="0"/>
              </a:spcAft>
              <a:buSzPts val="1000"/>
              <a:buFont typeface="Courier New" panose="02070309020205020404" pitchFamily="49" charset="0"/>
              <a:buChar char="o"/>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0"/>
              </a:spcAft>
              <a:buSzPts val="1000"/>
              <a:buFont typeface="Courier New" panose="02070309020205020404" pitchFamily="49" charset="0"/>
              <a:buChar char="o"/>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Factors in Form A and B</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0"/>
              </a:spcAft>
              <a:buSzPts val="1000"/>
              <a:buFont typeface="Courier New" panose="02070309020205020404" pitchFamily="49" charset="0"/>
              <a:buChar char="o"/>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are the "scales" of findings that feed into an evaluation:  Major/Minor Strengths/Weaknesses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0"/>
              </a:spcAft>
              <a:buSzPts val="1000"/>
              <a:buFont typeface="Courier New" panose="02070309020205020404" pitchFamily="49" charset="0"/>
              <a:buChar char="o"/>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Feel free to model off of what Tom Wagner in 2021:  </a:t>
            </a:r>
            <a:r>
              <a:rPr lang="en-US" sz="12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https://www.youtube.com/watch?v=J9EmaWsh9U4</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52CBE5-0BB9-3B4E-B014-F785F3D8DBB7}" type="slidenum">
              <a:rPr lang="en-US" smtClean="0"/>
              <a:t>11</a:t>
            </a:fld>
            <a:endParaRPr lang="en-US"/>
          </a:p>
        </p:txBody>
      </p:sp>
    </p:spTree>
    <p:extLst>
      <p:ext uri="{BB962C8B-B14F-4D97-AF65-F5344CB8AC3E}">
        <p14:creationId xmlns:p14="http://schemas.microsoft.com/office/powerpoint/2010/main" val="3138723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12</a:t>
            </a:fld>
            <a:endParaRPr lang="en-US"/>
          </a:p>
        </p:txBody>
      </p:sp>
    </p:spTree>
    <p:extLst>
      <p:ext uri="{BB962C8B-B14F-4D97-AF65-F5344CB8AC3E}">
        <p14:creationId xmlns:p14="http://schemas.microsoft.com/office/powerpoint/2010/main" val="246138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13</a:t>
            </a:fld>
            <a:endParaRPr lang="en-US"/>
          </a:p>
        </p:txBody>
      </p:sp>
    </p:spTree>
    <p:extLst>
      <p:ext uri="{BB962C8B-B14F-4D97-AF65-F5344CB8AC3E}">
        <p14:creationId xmlns:p14="http://schemas.microsoft.com/office/powerpoint/2010/main" val="3320094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14</a:t>
            </a:fld>
            <a:endParaRPr lang="en-US"/>
          </a:p>
        </p:txBody>
      </p:sp>
    </p:spTree>
    <p:extLst>
      <p:ext uri="{BB962C8B-B14F-4D97-AF65-F5344CB8AC3E}">
        <p14:creationId xmlns:p14="http://schemas.microsoft.com/office/powerpoint/2010/main" val="2379089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2CBE5-0BB9-3B4E-B014-F785F3D8DBB7}" type="slidenum">
              <a:rPr lang="en-US" smtClean="0"/>
              <a:t>15</a:t>
            </a:fld>
            <a:endParaRPr lang="en-US"/>
          </a:p>
        </p:txBody>
      </p:sp>
    </p:spTree>
    <p:extLst>
      <p:ext uri="{BB962C8B-B14F-4D97-AF65-F5344CB8AC3E}">
        <p14:creationId xmlns:p14="http://schemas.microsoft.com/office/powerpoint/2010/main" val="2413316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2CBE5-0BB9-3B4E-B014-F785F3D8DBB7}" type="slidenum">
              <a:rPr lang="en-US" smtClean="0"/>
              <a:t>16</a:t>
            </a:fld>
            <a:endParaRPr lang="en-US"/>
          </a:p>
        </p:txBody>
      </p:sp>
    </p:spTree>
    <p:extLst>
      <p:ext uri="{BB962C8B-B14F-4D97-AF65-F5344CB8AC3E}">
        <p14:creationId xmlns:p14="http://schemas.microsoft.com/office/powerpoint/2010/main" val="845319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17</a:t>
            </a:fld>
            <a:endParaRPr lang="en-US"/>
          </a:p>
        </p:txBody>
      </p:sp>
    </p:spTree>
    <p:extLst>
      <p:ext uri="{BB962C8B-B14F-4D97-AF65-F5344CB8AC3E}">
        <p14:creationId xmlns:p14="http://schemas.microsoft.com/office/powerpoint/2010/main" val="3994110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STM is something that people work on, and struggle with, for years. It does not come intuitively to every scientist, because it requires a skill set that combines science and engineering aspects.</a:t>
            </a:r>
          </a:p>
          <a:p>
            <a:endParaRPr lang="en-US" dirty="0"/>
          </a:p>
          <a:p>
            <a:r>
              <a:rPr lang="en-US" dirty="0"/>
              <a:t>You could run a semester-long class on STMs and translating science desires to science requirements to engineering requirements. This presentation can not do all of that, so I will keep to a high-level discussion of the topic. I don’t expect to tell you everything; I expect to help you start asking questions.</a:t>
            </a:r>
          </a:p>
          <a:p>
            <a:endParaRPr lang="en-US" dirty="0"/>
          </a:p>
          <a:p>
            <a:r>
              <a:rPr lang="en-US" dirty="0"/>
              <a:t>Because of the scope and centrality of the STM, I am also going to touch on some other topics. If I didn’t do that, some of the things that I say about the STM may not make sense. Hopefully not too much of this material has been covered elsewhere in this workshop. There are likely differences in the way that I and others think about things; as in all things.</a:t>
            </a:r>
          </a:p>
        </p:txBody>
      </p:sp>
      <p:sp>
        <p:nvSpPr>
          <p:cNvPr id="4" name="Slide Number Placeholder 3"/>
          <p:cNvSpPr>
            <a:spLocks noGrp="1"/>
          </p:cNvSpPr>
          <p:nvPr>
            <p:ph type="sldNum" sz="quarter" idx="5"/>
          </p:nvPr>
        </p:nvSpPr>
        <p:spPr/>
        <p:txBody>
          <a:bodyPr/>
          <a:lstStyle/>
          <a:p>
            <a:fld id="{47182863-384D-A645-9536-8F1BA5D66C3E}" type="slidenum">
              <a:rPr lang="en-US" smtClean="0"/>
              <a:t>18</a:t>
            </a:fld>
            <a:endParaRPr lang="en-US"/>
          </a:p>
        </p:txBody>
      </p:sp>
    </p:spTree>
    <p:extLst>
      <p:ext uri="{BB962C8B-B14F-4D97-AF65-F5344CB8AC3E}">
        <p14:creationId xmlns:p14="http://schemas.microsoft.com/office/powerpoint/2010/main" val="591513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key points of the STM: Transparency and trust. Reviewers will see the STM as a way to find problems in your concept. But you know better, you know that the STM is how you build and control the narrative.</a:t>
            </a:r>
          </a:p>
        </p:txBody>
      </p:sp>
      <p:sp>
        <p:nvSpPr>
          <p:cNvPr id="4" name="Slide Number Placeholder 3"/>
          <p:cNvSpPr>
            <a:spLocks noGrp="1"/>
          </p:cNvSpPr>
          <p:nvPr>
            <p:ph type="sldNum" sz="quarter" idx="5"/>
          </p:nvPr>
        </p:nvSpPr>
        <p:spPr/>
        <p:txBody>
          <a:bodyPr/>
          <a:lstStyle/>
          <a:p>
            <a:fld id="{47182863-384D-A645-9536-8F1BA5D66C3E}" type="slidenum">
              <a:rPr lang="en-US" smtClean="0"/>
              <a:t>19</a:t>
            </a:fld>
            <a:endParaRPr lang="en-US"/>
          </a:p>
        </p:txBody>
      </p:sp>
    </p:spTree>
    <p:extLst>
      <p:ext uri="{BB962C8B-B14F-4D97-AF65-F5344CB8AC3E}">
        <p14:creationId xmlns:p14="http://schemas.microsoft.com/office/powerpoint/2010/main" val="380423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2</a:t>
            </a:fld>
            <a:endParaRPr lang="en-US"/>
          </a:p>
        </p:txBody>
      </p:sp>
    </p:spTree>
    <p:extLst>
      <p:ext uri="{BB962C8B-B14F-4D97-AF65-F5344CB8AC3E}">
        <p14:creationId xmlns:p14="http://schemas.microsoft.com/office/powerpoint/2010/main" val="3026722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STM is the place where someone can ask WHY? or challenge a proposal and say PROVE IT!</a:t>
            </a:r>
          </a:p>
        </p:txBody>
      </p:sp>
      <p:sp>
        <p:nvSpPr>
          <p:cNvPr id="4" name="Slide Number Placeholder 3"/>
          <p:cNvSpPr>
            <a:spLocks noGrp="1"/>
          </p:cNvSpPr>
          <p:nvPr>
            <p:ph type="sldNum" sz="quarter" idx="5"/>
          </p:nvPr>
        </p:nvSpPr>
        <p:spPr/>
        <p:txBody>
          <a:bodyPr/>
          <a:lstStyle/>
          <a:p>
            <a:fld id="{47182863-384D-A645-9536-8F1BA5D66C3E}" type="slidenum">
              <a:rPr lang="en-US" smtClean="0"/>
              <a:t>20</a:t>
            </a:fld>
            <a:endParaRPr lang="en-US"/>
          </a:p>
        </p:txBody>
      </p:sp>
    </p:spTree>
    <p:extLst>
      <p:ext uri="{BB962C8B-B14F-4D97-AF65-F5344CB8AC3E}">
        <p14:creationId xmlns:p14="http://schemas.microsoft.com/office/powerpoint/2010/main" val="2115545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and Objective use the SMD Standard AO definitions.</a:t>
            </a:r>
          </a:p>
          <a:p>
            <a:endParaRPr lang="en-US" dirty="0"/>
          </a:p>
          <a:p>
            <a:r>
              <a:rPr lang="en-US" dirty="0"/>
              <a:t>Goals tend to be qualitative. No mission is expected to be able to complete one. You see the verb “understand” a lot. There are times that they could be more quantitative, but that’s probably a longer conversation.</a:t>
            </a:r>
          </a:p>
          <a:p>
            <a:endParaRPr lang="en-US" dirty="0"/>
          </a:p>
          <a:p>
            <a:r>
              <a:rPr lang="en-US" dirty="0"/>
              <a:t>Objectives are quantitative. They are a commitment for completely achieve a specific end result. The verb “determine” is common. Other quantified verbs are used, but I think it is safer for new PIs to focus on concrete determinations. To paraphrase the adage, you have to understand the rules before you can break them.</a:t>
            </a:r>
          </a:p>
          <a:p>
            <a:r>
              <a:rPr lang="en-US" dirty="0"/>
              <a:t>     * NOTE: Objectives are the science investigation that a proposal is promising will be completed and is being evaluated on. They do not reflect all science that would be enabled or enhanced by a mission.</a:t>
            </a:r>
          </a:p>
        </p:txBody>
      </p:sp>
      <p:sp>
        <p:nvSpPr>
          <p:cNvPr id="4" name="Slide Number Placeholder 3"/>
          <p:cNvSpPr>
            <a:spLocks noGrp="1"/>
          </p:cNvSpPr>
          <p:nvPr>
            <p:ph type="sldNum" sz="quarter" idx="5"/>
          </p:nvPr>
        </p:nvSpPr>
        <p:spPr/>
        <p:txBody>
          <a:bodyPr/>
          <a:lstStyle/>
          <a:p>
            <a:fld id="{47182863-384D-A645-9536-8F1BA5D66C3E}" type="slidenum">
              <a:rPr lang="en-US" smtClean="0"/>
              <a:t>21</a:t>
            </a:fld>
            <a:endParaRPr lang="en-US"/>
          </a:p>
        </p:txBody>
      </p:sp>
    </p:spTree>
    <p:extLst>
      <p:ext uri="{BB962C8B-B14F-4D97-AF65-F5344CB8AC3E}">
        <p14:creationId xmlns:p14="http://schemas.microsoft.com/office/powerpoint/2010/main" val="3162000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Characterization: Pioneer and Voyager missions, Van Allen initial characterization of the radiation belts, survey to determine how common exoplanets are. Early studies of seasonal variation in global ice coverage.</a:t>
            </a:r>
          </a:p>
          <a:p>
            <a:r>
              <a:rPr lang="en-US" dirty="0"/>
              <a:t>2. Hypothesis-testing: Determine whether terrestrial reconnection is triggered near the Earth or farther in the magnetotail.</a:t>
            </a:r>
          </a:p>
          <a:p>
            <a:r>
              <a:rPr lang="en-US" dirty="0"/>
              <a:t>3. Analytic: Determine the rate of subsidence due to aquifer depletion.</a:t>
            </a:r>
          </a:p>
          <a:p>
            <a:endParaRPr lang="en-US" dirty="0"/>
          </a:p>
          <a:p>
            <a:r>
              <a:rPr lang="en-US" dirty="0"/>
              <a:t>Personal bug: You will note that “discovery” or “exploratory” science are not in this list. When people say discovery or exploratory science, they generally mean what I call characterization science. They know enough to identify what key aspects of the system they have to constrain, but they’re not looking to test a hypothesis or make a focused determination.</a:t>
            </a:r>
          </a:p>
          <a:p>
            <a:r>
              <a:rPr lang="en-US" dirty="0"/>
              <a:t>   * Why is this point important (to me)? Because if you say that you don’t know what you’ll study, how do you design a mission and convince people it’s worth doing? And if you are designing a mission, you must already know what research you’re planning on doing. So be clear and consistent on what you are doing and how you will do it.</a:t>
            </a:r>
          </a:p>
        </p:txBody>
      </p:sp>
      <p:sp>
        <p:nvSpPr>
          <p:cNvPr id="4" name="Slide Number Placeholder 3"/>
          <p:cNvSpPr>
            <a:spLocks noGrp="1"/>
          </p:cNvSpPr>
          <p:nvPr>
            <p:ph type="sldNum" sz="quarter" idx="5"/>
          </p:nvPr>
        </p:nvSpPr>
        <p:spPr/>
        <p:txBody>
          <a:bodyPr/>
          <a:lstStyle/>
          <a:p>
            <a:fld id="{47182863-384D-A645-9536-8F1BA5D66C3E}" type="slidenum">
              <a:rPr lang="en-US" smtClean="0"/>
              <a:t>22</a:t>
            </a:fld>
            <a:endParaRPr lang="en-US"/>
          </a:p>
        </p:txBody>
      </p:sp>
    </p:spTree>
    <p:extLst>
      <p:ext uri="{BB962C8B-B14F-4D97-AF65-F5344CB8AC3E}">
        <p14:creationId xmlns:p14="http://schemas.microsoft.com/office/powerpoint/2010/main" val="189391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23</a:t>
            </a:fld>
            <a:endParaRPr lang="en-US"/>
          </a:p>
        </p:txBody>
      </p:sp>
    </p:spTree>
    <p:extLst>
      <p:ext uri="{BB962C8B-B14F-4D97-AF65-F5344CB8AC3E}">
        <p14:creationId xmlns:p14="http://schemas.microsoft.com/office/powerpoint/2010/main" val="3087972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Betsy’s talk about WBSs. For the purposes of this presentation, you can think of Requirements levels flowing down in a similar manner.</a:t>
            </a:r>
          </a:p>
        </p:txBody>
      </p:sp>
      <p:sp>
        <p:nvSpPr>
          <p:cNvPr id="4" name="Slide Number Placeholder 3"/>
          <p:cNvSpPr>
            <a:spLocks noGrp="1"/>
          </p:cNvSpPr>
          <p:nvPr>
            <p:ph type="sldNum" sz="quarter" idx="5"/>
          </p:nvPr>
        </p:nvSpPr>
        <p:spPr/>
        <p:txBody>
          <a:bodyPr/>
          <a:lstStyle/>
          <a:p>
            <a:fld id="{47182863-384D-A645-9536-8F1BA5D66C3E}" type="slidenum">
              <a:rPr lang="en-US" smtClean="0"/>
              <a:t>24</a:t>
            </a:fld>
            <a:endParaRPr lang="en-US"/>
          </a:p>
        </p:txBody>
      </p:sp>
    </p:spTree>
    <p:extLst>
      <p:ext uri="{BB962C8B-B14F-4D97-AF65-F5344CB8AC3E}">
        <p14:creationId xmlns:p14="http://schemas.microsoft.com/office/powerpoint/2010/main" val="867124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Betsy’s talk about WBSs. For the purposes of this presentation, you can think of Requirements levels flowing down in a similar manner.</a:t>
            </a:r>
          </a:p>
        </p:txBody>
      </p:sp>
      <p:sp>
        <p:nvSpPr>
          <p:cNvPr id="4" name="Slide Number Placeholder 3"/>
          <p:cNvSpPr>
            <a:spLocks noGrp="1"/>
          </p:cNvSpPr>
          <p:nvPr>
            <p:ph type="sldNum" sz="quarter" idx="5"/>
          </p:nvPr>
        </p:nvSpPr>
        <p:spPr/>
        <p:txBody>
          <a:bodyPr/>
          <a:lstStyle/>
          <a:p>
            <a:fld id="{47182863-384D-A645-9536-8F1BA5D66C3E}" type="slidenum">
              <a:rPr lang="en-US" smtClean="0"/>
              <a:t>25</a:t>
            </a:fld>
            <a:endParaRPr lang="en-US"/>
          </a:p>
        </p:txBody>
      </p:sp>
    </p:spTree>
    <p:extLst>
      <p:ext uri="{BB962C8B-B14F-4D97-AF65-F5344CB8AC3E}">
        <p14:creationId xmlns:p14="http://schemas.microsoft.com/office/powerpoint/2010/main" val="1018934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seen a lot of</a:t>
            </a:r>
            <a:r>
              <a:rPr lang="en-US" baseline="0" dirty="0"/>
              <a:t> NASA</a:t>
            </a:r>
            <a:r>
              <a:rPr lang="en-US" dirty="0"/>
              <a:t> proposals,</a:t>
            </a:r>
            <a:r>
              <a:rPr lang="en-US" baseline="0" dirty="0"/>
              <a:t> both in R&amp;A and in different stages of the mission lifecycle. One consistent issue is closing the loop: determine what science objectives will be achieved, determine what research needs to be completed, design a research plan that meets the research needs, execute. Missions make this </a:t>
            </a:r>
            <a:r>
              <a:rPr lang="en-US" baseline="0" dirty="0" err="1"/>
              <a:t>flowdown</a:t>
            </a:r>
            <a:r>
              <a:rPr lang="en-US" baseline="0" dirty="0"/>
              <a:t> explicit: Goals-&gt;</a:t>
            </a:r>
            <a:r>
              <a:rPr lang="en-US" baseline="0" dirty="0" err="1"/>
              <a:t>Objs</a:t>
            </a:r>
            <a:r>
              <a:rPr lang="en-US" baseline="0" dirty="0"/>
              <a:t>-&gt;Level 1s-&gt;Implementation.</a:t>
            </a:r>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26</a:t>
            </a:fld>
            <a:endParaRPr lang="en-US"/>
          </a:p>
        </p:txBody>
      </p:sp>
    </p:spTree>
    <p:extLst>
      <p:ext uri="{BB962C8B-B14F-4D97-AF65-F5344CB8AC3E}">
        <p14:creationId xmlns:p14="http://schemas.microsoft.com/office/powerpoint/2010/main" val="4194761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27</a:t>
            </a:fld>
            <a:endParaRPr lang="en-US"/>
          </a:p>
        </p:txBody>
      </p:sp>
    </p:spTree>
    <p:extLst>
      <p:ext uri="{BB962C8B-B14F-4D97-AF65-F5344CB8AC3E}">
        <p14:creationId xmlns:p14="http://schemas.microsoft.com/office/powerpoint/2010/main" val="348543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STM template from the Standard AO. It may resemble but not exactly match STMs you have seen before. These are the elements that NASA requires to be there; let’s walk through and briefly discuss them.</a:t>
            </a:r>
          </a:p>
        </p:txBody>
      </p:sp>
      <p:sp>
        <p:nvSpPr>
          <p:cNvPr id="4" name="Slide Number Placeholder 3"/>
          <p:cNvSpPr>
            <a:spLocks noGrp="1"/>
          </p:cNvSpPr>
          <p:nvPr>
            <p:ph type="sldNum" sz="quarter" idx="5"/>
          </p:nvPr>
        </p:nvSpPr>
        <p:spPr/>
        <p:txBody>
          <a:bodyPr/>
          <a:lstStyle/>
          <a:p>
            <a:fld id="{47182863-384D-A645-9536-8F1BA5D66C3E}" type="slidenum">
              <a:rPr lang="en-US" smtClean="0"/>
              <a:t>28</a:t>
            </a:fld>
            <a:endParaRPr lang="en-US"/>
          </a:p>
        </p:txBody>
      </p:sp>
    </p:spTree>
    <p:extLst>
      <p:ext uri="{BB962C8B-B14F-4D97-AF65-F5344CB8AC3E}">
        <p14:creationId xmlns:p14="http://schemas.microsoft.com/office/powerpoint/2010/main" val="302400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[Flip to next slide for example measurement requirements and talking point.]</a:t>
            </a:r>
          </a:p>
        </p:txBody>
      </p:sp>
      <p:sp>
        <p:nvSpPr>
          <p:cNvPr id="4" name="Slide Number Placeholder 3"/>
          <p:cNvSpPr>
            <a:spLocks noGrp="1"/>
          </p:cNvSpPr>
          <p:nvPr>
            <p:ph type="sldNum" sz="quarter" idx="5"/>
          </p:nvPr>
        </p:nvSpPr>
        <p:spPr/>
        <p:txBody>
          <a:bodyPr/>
          <a:lstStyle/>
          <a:p>
            <a:fld id="{47182863-384D-A645-9536-8F1BA5D66C3E}" type="slidenum">
              <a:rPr lang="en-US" smtClean="0"/>
              <a:t>29</a:t>
            </a:fld>
            <a:endParaRPr lang="en-US"/>
          </a:p>
        </p:txBody>
      </p:sp>
    </p:spTree>
    <p:extLst>
      <p:ext uri="{BB962C8B-B14F-4D97-AF65-F5344CB8AC3E}">
        <p14:creationId xmlns:p14="http://schemas.microsoft.com/office/powerpoint/2010/main" val="38788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3</a:t>
            </a:fld>
            <a:endParaRPr lang="en-US"/>
          </a:p>
        </p:txBody>
      </p:sp>
    </p:spTree>
    <p:extLst>
      <p:ext uri="{BB962C8B-B14F-4D97-AF65-F5344CB8AC3E}">
        <p14:creationId xmlns:p14="http://schemas.microsoft.com/office/powerpoint/2010/main" val="423124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that Physical Parameters and Observables will change from mission to mission depending on the Objectives. Even if you take identical spacecraft, this part of the STM could look very different. [Note how the SALMON-3 AO has the New Mission with Existing Spacecraft option. Perfect example.]</a:t>
            </a:r>
          </a:p>
        </p:txBody>
      </p:sp>
      <p:sp>
        <p:nvSpPr>
          <p:cNvPr id="4" name="Slide Number Placeholder 3"/>
          <p:cNvSpPr>
            <a:spLocks noGrp="1"/>
          </p:cNvSpPr>
          <p:nvPr>
            <p:ph type="sldNum" sz="quarter" idx="5"/>
          </p:nvPr>
        </p:nvSpPr>
        <p:spPr/>
        <p:txBody>
          <a:bodyPr/>
          <a:lstStyle/>
          <a:p>
            <a:fld id="{47182863-384D-A645-9536-8F1BA5D66C3E}" type="slidenum">
              <a:rPr lang="en-US" smtClean="0"/>
              <a:t>30</a:t>
            </a:fld>
            <a:endParaRPr lang="en-US"/>
          </a:p>
        </p:txBody>
      </p:sp>
    </p:spTree>
    <p:extLst>
      <p:ext uri="{BB962C8B-B14F-4D97-AF65-F5344CB8AC3E}">
        <p14:creationId xmlns:p14="http://schemas.microsoft.com/office/powerpoint/2010/main" val="4035537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in terms of distance from a body, spatial dwell times and coverage, whether observation times are on the day- or night-side, solar exclusion requirements. The issues that arise to ensure the quality of </a:t>
            </a:r>
            <a:r>
              <a:rPr lang="en-US"/>
              <a:t>the science data.</a:t>
            </a:r>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31</a:t>
            </a:fld>
            <a:endParaRPr lang="en-US"/>
          </a:p>
        </p:txBody>
      </p:sp>
    </p:spTree>
    <p:extLst>
      <p:ext uri="{BB962C8B-B14F-4D97-AF65-F5344CB8AC3E}">
        <p14:creationId xmlns:p14="http://schemas.microsoft.com/office/powerpoint/2010/main" val="2016918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32</a:t>
            </a:fld>
            <a:endParaRPr lang="en-US"/>
          </a:p>
        </p:txBody>
      </p:sp>
    </p:spTree>
    <p:extLst>
      <p:ext uri="{BB962C8B-B14F-4D97-AF65-F5344CB8AC3E}">
        <p14:creationId xmlns:p14="http://schemas.microsoft.com/office/powerpoint/2010/main" val="3602172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33</a:t>
            </a:fld>
            <a:endParaRPr lang="en-US"/>
          </a:p>
        </p:txBody>
      </p:sp>
    </p:spTree>
    <p:extLst>
      <p:ext uri="{BB962C8B-B14F-4D97-AF65-F5344CB8AC3E}">
        <p14:creationId xmlns:p14="http://schemas.microsoft.com/office/powerpoint/2010/main" val="540953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community-inspired mission concepts start with “Here is the type of science I want to do” (left hand side of STM) and the “Here’s the mission I want to fly” (right hand side of the STM). However, proposals make or break on everything in between: clear objectives that will be completed, the science requirements that drive mission design, and the research plan that links everything.</a:t>
            </a:r>
          </a:p>
          <a:p>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34</a:t>
            </a:fld>
            <a:endParaRPr lang="en-US"/>
          </a:p>
        </p:txBody>
      </p:sp>
    </p:spTree>
    <p:extLst>
      <p:ext uri="{BB962C8B-B14F-4D97-AF65-F5344CB8AC3E}">
        <p14:creationId xmlns:p14="http://schemas.microsoft.com/office/powerpoint/2010/main" val="1121672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community-inspired mission concepts start with “Here is the type of science I want to do” (left hand side of STM) and the “Here’s the mission I want to fly” (right hand side of the STM). However, proposals make or break on everything in between: clear objectives that will be completed, the science requirements that drive mission design, and the research plan that links everything.</a:t>
            </a:r>
          </a:p>
          <a:p>
            <a:endParaRPr lang="en-US" dirty="0"/>
          </a:p>
          <a:p>
            <a:r>
              <a:rPr lang="en-US" dirty="0"/>
              <a:t>You will see that the sub-bullets are phrased as questions. These are questions that the reviewers may start asking themselves. For people that have seen a number of STMs, some of these questions have immediate answers. And none of them reflect well on the proposal team: go through these questions and think about scientific, technical, and schedule or cost risk.</a:t>
            </a:r>
          </a:p>
        </p:txBody>
      </p:sp>
      <p:sp>
        <p:nvSpPr>
          <p:cNvPr id="4" name="Slide Number Placeholder 3"/>
          <p:cNvSpPr>
            <a:spLocks noGrp="1"/>
          </p:cNvSpPr>
          <p:nvPr>
            <p:ph type="sldNum" sz="quarter" idx="5"/>
          </p:nvPr>
        </p:nvSpPr>
        <p:spPr/>
        <p:txBody>
          <a:bodyPr/>
          <a:lstStyle/>
          <a:p>
            <a:fld id="{47182863-384D-A645-9536-8F1BA5D66C3E}" type="slidenum">
              <a:rPr lang="en-US" smtClean="0"/>
              <a:t>35</a:t>
            </a:fld>
            <a:endParaRPr lang="en-US"/>
          </a:p>
        </p:txBody>
      </p:sp>
    </p:spTree>
    <p:extLst>
      <p:ext uri="{BB962C8B-B14F-4D97-AF65-F5344CB8AC3E}">
        <p14:creationId xmlns:p14="http://schemas.microsoft.com/office/powerpoint/2010/main" val="3330592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trusted person outside of your science team to act as an STM Counselor. It </a:t>
            </a:r>
            <a:r>
              <a:rPr lang="en-US"/>
              <a:t>is possible to be too close to your work.</a:t>
            </a:r>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36</a:t>
            </a:fld>
            <a:endParaRPr lang="en-US"/>
          </a:p>
        </p:txBody>
      </p:sp>
    </p:spTree>
    <p:extLst>
      <p:ext uri="{BB962C8B-B14F-4D97-AF65-F5344CB8AC3E}">
        <p14:creationId xmlns:p14="http://schemas.microsoft.com/office/powerpoint/2010/main" val="3139251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82863-384D-A645-9536-8F1BA5D66C3E}" type="slidenum">
              <a:rPr lang="en-US" smtClean="0"/>
              <a:t>37</a:t>
            </a:fld>
            <a:endParaRPr lang="en-US"/>
          </a:p>
        </p:txBody>
      </p:sp>
    </p:spTree>
    <p:extLst>
      <p:ext uri="{BB962C8B-B14F-4D97-AF65-F5344CB8AC3E}">
        <p14:creationId xmlns:p14="http://schemas.microsoft.com/office/powerpoint/2010/main" val="302353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4</a:t>
            </a:fld>
            <a:endParaRPr lang="en-US"/>
          </a:p>
        </p:txBody>
      </p:sp>
    </p:spTree>
    <p:extLst>
      <p:ext uri="{BB962C8B-B14F-4D97-AF65-F5344CB8AC3E}">
        <p14:creationId xmlns:p14="http://schemas.microsoft.com/office/powerpoint/2010/main" val="239906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5</a:t>
            </a:fld>
            <a:endParaRPr lang="en-US"/>
          </a:p>
        </p:txBody>
      </p:sp>
    </p:spTree>
    <p:extLst>
      <p:ext uri="{BB962C8B-B14F-4D97-AF65-F5344CB8AC3E}">
        <p14:creationId xmlns:p14="http://schemas.microsoft.com/office/powerpoint/2010/main" val="1026885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2CBE5-0BB9-3B4E-B014-F785F3D8DBB7}" type="slidenum">
              <a:rPr lang="en-US" smtClean="0"/>
              <a:t>6</a:t>
            </a:fld>
            <a:endParaRPr lang="en-US"/>
          </a:p>
        </p:txBody>
      </p:sp>
    </p:spTree>
    <p:extLst>
      <p:ext uri="{BB962C8B-B14F-4D97-AF65-F5344CB8AC3E}">
        <p14:creationId xmlns:p14="http://schemas.microsoft.com/office/powerpoint/2010/main" val="316239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2CBE5-0BB9-3B4E-B014-F785F3D8DBB7}" type="slidenum">
              <a:rPr lang="en-US" smtClean="0"/>
              <a:t>7</a:t>
            </a:fld>
            <a:endParaRPr lang="en-US"/>
          </a:p>
        </p:txBody>
      </p:sp>
    </p:spTree>
    <p:extLst>
      <p:ext uri="{BB962C8B-B14F-4D97-AF65-F5344CB8AC3E}">
        <p14:creationId xmlns:p14="http://schemas.microsoft.com/office/powerpoint/2010/main" val="115891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8</a:t>
            </a:fld>
            <a:endParaRPr lang="en-US"/>
          </a:p>
        </p:txBody>
      </p:sp>
    </p:spTree>
    <p:extLst>
      <p:ext uri="{BB962C8B-B14F-4D97-AF65-F5344CB8AC3E}">
        <p14:creationId xmlns:p14="http://schemas.microsoft.com/office/powerpoint/2010/main" val="201691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82863-384D-A645-9536-8F1BA5D66C3E}" type="slidenum">
              <a:rPr lang="en-US" smtClean="0"/>
              <a:t>9</a:t>
            </a:fld>
            <a:endParaRPr lang="en-US"/>
          </a:p>
        </p:txBody>
      </p:sp>
    </p:spTree>
    <p:extLst>
      <p:ext uri="{BB962C8B-B14F-4D97-AF65-F5344CB8AC3E}">
        <p14:creationId xmlns:p14="http://schemas.microsoft.com/office/powerpoint/2010/main" val="16509806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59C7A6-D5D7-AB4F-B44F-E7FCF674CF85}"/>
              </a:ext>
            </a:extLst>
          </p:cNvPr>
          <p:cNvPicPr>
            <a:picLocks noChangeAspect="1"/>
          </p:cNvPicPr>
          <p:nvPr userDrawn="1"/>
        </p:nvPicPr>
        <p:blipFill>
          <a:blip r:embed="rId2"/>
          <a:stretch>
            <a:fillRect/>
          </a:stretch>
        </p:blipFill>
        <p:spPr>
          <a:xfrm>
            <a:off x="-1524000" y="0"/>
            <a:ext cx="13716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p:txBody>
          <a:bodyPr/>
          <a:lstStyle/>
          <a:p>
            <a:fld id="{372CC95E-30A4-D744-8BC0-DDA2BE0BB564}" type="datetime1">
              <a:rPr lang="en-US" smtClean="0"/>
              <a:t>7/23/2023</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E8C51FE-49D9-314D-9957-ABBF7DDE8782}" type="slidenum">
              <a:rPr lang="en-US" smtClean="0"/>
              <a:t>‹#›</a:t>
            </a:fld>
            <a:endParaRPr lang="en-US"/>
          </a:p>
        </p:txBody>
      </p:sp>
      <p:pic>
        <p:nvPicPr>
          <p:cNvPr id="23" name="Picture 22">
            <a:extLst>
              <a:ext uri="{FF2B5EF4-FFF2-40B4-BE49-F238E27FC236}">
                <a16:creationId xmlns:a16="http://schemas.microsoft.com/office/drawing/2014/main" id="{9F6BF381-EC61-6849-8D46-8B15029926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2220" y="2930504"/>
            <a:ext cx="4907929" cy="4409468"/>
          </a:xfrm>
          <a:prstGeom prst="rect">
            <a:avLst/>
          </a:prstGeom>
        </p:spPr>
      </p:pic>
      <p:grpSp>
        <p:nvGrpSpPr>
          <p:cNvPr id="32" name="Group 31">
            <a:extLst>
              <a:ext uri="{FF2B5EF4-FFF2-40B4-BE49-F238E27FC236}">
                <a16:creationId xmlns:a16="http://schemas.microsoft.com/office/drawing/2014/main" id="{AF570B87-6A33-6D43-B8E5-2F92176EA5DD}"/>
              </a:ext>
            </a:extLst>
          </p:cNvPr>
          <p:cNvGrpSpPr/>
          <p:nvPr userDrawn="1"/>
        </p:nvGrpSpPr>
        <p:grpSpPr>
          <a:xfrm>
            <a:off x="4150530" y="529961"/>
            <a:ext cx="4932340" cy="2120900"/>
            <a:chOff x="3761206" y="725010"/>
            <a:chExt cx="4932340" cy="2120900"/>
          </a:xfrm>
        </p:grpSpPr>
        <p:pic>
          <p:nvPicPr>
            <p:cNvPr id="15" name="Picture 14">
              <a:extLst>
                <a:ext uri="{FF2B5EF4-FFF2-40B4-BE49-F238E27FC236}">
                  <a16:creationId xmlns:a16="http://schemas.microsoft.com/office/drawing/2014/main" id="{18470524-0B5B-5A46-A813-150DCBD6129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88255" y="930910"/>
              <a:ext cx="787400" cy="774700"/>
            </a:xfrm>
            <a:prstGeom prst="rect">
              <a:avLst/>
            </a:prstGeom>
          </p:spPr>
        </p:pic>
        <p:pic>
          <p:nvPicPr>
            <p:cNvPr id="17" name="Picture 16">
              <a:extLst>
                <a:ext uri="{FF2B5EF4-FFF2-40B4-BE49-F238E27FC236}">
                  <a16:creationId xmlns:a16="http://schemas.microsoft.com/office/drawing/2014/main" id="{588C8E61-000C-D042-B85F-063A438D11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20357980">
              <a:off x="6559946" y="725010"/>
              <a:ext cx="2133600" cy="2120900"/>
            </a:xfrm>
            <a:prstGeom prst="rect">
              <a:avLst/>
            </a:prstGeom>
          </p:spPr>
        </p:pic>
        <p:pic>
          <p:nvPicPr>
            <p:cNvPr id="19" name="Picture 18">
              <a:extLst>
                <a:ext uri="{FF2B5EF4-FFF2-40B4-BE49-F238E27FC236}">
                  <a16:creationId xmlns:a16="http://schemas.microsoft.com/office/drawing/2014/main" id="{1A39668C-655F-F745-8FBC-0FE3FABD3DA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761206" y="2026497"/>
              <a:ext cx="1028700" cy="635000"/>
            </a:xfrm>
            <a:prstGeom prst="rect">
              <a:avLst/>
            </a:prstGeom>
          </p:spPr>
        </p:pic>
      </p:grpSp>
      <p:pic>
        <p:nvPicPr>
          <p:cNvPr id="21" name="Picture 20">
            <a:extLst>
              <a:ext uri="{FF2B5EF4-FFF2-40B4-BE49-F238E27FC236}">
                <a16:creationId xmlns:a16="http://schemas.microsoft.com/office/drawing/2014/main" id="{6EB35260-6306-BC40-B650-C58F4BFD89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sp>
        <p:nvSpPr>
          <p:cNvPr id="3" name="Subtitle 2">
            <a:extLst>
              <a:ext uri="{FF2B5EF4-FFF2-40B4-BE49-F238E27FC236}">
                <a16:creationId xmlns:a16="http://schemas.microsoft.com/office/drawing/2014/main" id="{AE77D0F7-4A6B-4045-B534-3DB6A60EA85B}"/>
              </a:ext>
            </a:extLst>
          </p:cNvPr>
          <p:cNvSpPr>
            <a:spLocks noGrp="1"/>
          </p:cNvSpPr>
          <p:nvPr userDrawn="1">
            <p:ph type="subTitle" idx="1" hasCustomPrompt="1"/>
          </p:nvPr>
        </p:nvSpPr>
        <p:spPr>
          <a:xfrm>
            <a:off x="1592156" y="4567192"/>
            <a:ext cx="5797548" cy="1431161"/>
          </a:xfrm>
        </p:spPr>
        <p:txBody>
          <a:bodyPr>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a:t>PRESENTER NAME</a:t>
            </a:r>
          </a:p>
          <a:p>
            <a:pPr>
              <a:spcBef>
                <a:spcPts val="400"/>
              </a:spcBef>
            </a:pPr>
            <a:r>
              <a:rPr lang="en-US"/>
              <a:t>Title</a:t>
            </a:r>
          </a:p>
          <a:p>
            <a:pPr>
              <a:spcBef>
                <a:spcPts val="400"/>
              </a:spcBef>
            </a:pPr>
            <a:r>
              <a:rPr lang="en-US"/>
              <a:t>Date</a:t>
            </a:r>
          </a:p>
          <a:p>
            <a:endParaRPr lang="en-US"/>
          </a:p>
        </p:txBody>
      </p:sp>
      <p:pic>
        <p:nvPicPr>
          <p:cNvPr id="30" name="Picture 29">
            <a:extLst>
              <a:ext uri="{FF2B5EF4-FFF2-40B4-BE49-F238E27FC236}">
                <a16:creationId xmlns:a16="http://schemas.microsoft.com/office/drawing/2014/main" id="{F692E3A0-72B3-2244-99BB-9447B75D90C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2207890" y="6075666"/>
            <a:ext cx="2755900" cy="3365500"/>
          </a:xfrm>
          <a:prstGeom prst="rect">
            <a:avLst/>
          </a:prstGeom>
        </p:spPr>
      </p:pic>
      <p:pic>
        <p:nvPicPr>
          <p:cNvPr id="22" name="Picture 21">
            <a:extLst>
              <a:ext uri="{FF2B5EF4-FFF2-40B4-BE49-F238E27FC236}">
                <a16:creationId xmlns:a16="http://schemas.microsoft.com/office/drawing/2014/main" id="{C09D3622-563B-A444-94C9-1DB71C797B9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132957" y="5797540"/>
            <a:ext cx="838200" cy="838200"/>
          </a:xfrm>
          <a:prstGeom prst="rect">
            <a:avLst/>
          </a:prstGeom>
        </p:spPr>
      </p:pic>
      <p:grpSp>
        <p:nvGrpSpPr>
          <p:cNvPr id="28" name="Group 27">
            <a:extLst>
              <a:ext uri="{FF2B5EF4-FFF2-40B4-BE49-F238E27FC236}">
                <a16:creationId xmlns:a16="http://schemas.microsoft.com/office/drawing/2014/main" id="{B6A033BF-C6F2-B044-9675-308224BB39F9}"/>
              </a:ext>
            </a:extLst>
          </p:cNvPr>
          <p:cNvGrpSpPr/>
          <p:nvPr userDrawn="1"/>
        </p:nvGrpSpPr>
        <p:grpSpPr>
          <a:xfrm>
            <a:off x="-473777" y="-10705"/>
            <a:ext cx="3197522" cy="6876906"/>
            <a:chOff x="-473777" y="-18943"/>
            <a:chExt cx="3197522" cy="6876906"/>
          </a:xfrm>
        </p:grpSpPr>
        <p:sp>
          <p:nvSpPr>
            <p:cNvPr id="29" name="Freeform 5">
              <a:extLst>
                <a:ext uri="{FF2B5EF4-FFF2-40B4-BE49-F238E27FC236}">
                  <a16:creationId xmlns:a16="http://schemas.microsoft.com/office/drawing/2014/main" id="{C0C21296-6025-0943-897B-8B5D72A22504}"/>
                </a:ext>
              </a:extLst>
            </p:cNvPr>
            <p:cNvSpPr>
              <a:spLocks/>
            </p:cNvSpPr>
            <p:nvPr/>
          </p:nvSpPr>
          <p:spPr bwMode="auto">
            <a:xfrm>
              <a:off x="-473777" y="-18943"/>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97000">
                  <a:srgbClr val="68BAE1"/>
                </a:gs>
                <a:gs pos="3000">
                  <a:srgbClr val="88CFEB"/>
                </a:gs>
              </a:gsLst>
              <a:lin ang="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6">
              <a:extLst>
                <a:ext uri="{FF2B5EF4-FFF2-40B4-BE49-F238E27FC236}">
                  <a16:creationId xmlns:a16="http://schemas.microsoft.com/office/drawing/2014/main" id="{61B1CBDF-D6B7-3A48-81A4-8A62E5534AB6}"/>
                </a:ext>
              </a:extLst>
            </p:cNvPr>
            <p:cNvSpPr>
              <a:spLocks noEditPoints="1"/>
            </p:cNvSpPr>
            <p:nvPr/>
          </p:nvSpPr>
          <p:spPr bwMode="auto">
            <a:xfrm>
              <a:off x="-14253" y="-9370"/>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0">
                  <a:srgbClr val="8FD5ED"/>
                </a:gs>
                <a:gs pos="71000">
                  <a:srgbClr val="52B3D9"/>
                </a:gs>
              </a:gsLst>
              <a:lin ang="2159400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4200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5.55112E-17 0 L 0.12383 0 " pathEditMode="relative" rAng="0" ptsTypes="AA">
                                      <p:cBhvr>
                                        <p:cTn id="6" dur="40000" fill="hold"/>
                                        <p:tgtEl>
                                          <p:spTgt spid="9"/>
                                        </p:tgtEl>
                                        <p:attrNameLst>
                                          <p:attrName>ppt_x</p:attrName>
                                          <p:attrName>ppt_y</p:attrName>
                                        </p:attrNameLst>
                                      </p:cBhvr>
                                      <p:rCtr x="6185" y="0"/>
                                    </p:animMotion>
                                  </p:childTnLst>
                                </p:cTn>
                              </p:par>
                              <p:par>
                                <p:cTn id="7" presetID="0" presetClass="path" presetSubtype="0" accel="50000" decel="50000" fill="hold" nodeType="withEffect">
                                  <p:stCondLst>
                                    <p:cond delay="0"/>
                                  </p:stCondLst>
                                  <p:childTnLst>
                                    <p:animMotion origin="layout" path="M -0.22669 -0.35463 L -0.15169 -0.2213 " pathEditMode="relative" ptsTypes="AA">
                                      <p:cBhvr>
                                        <p:cTn id="8" dur="21500" spd="-100000" fill="hold"/>
                                        <p:tgtEl>
                                          <p:spTgt spid="30"/>
                                        </p:tgtEl>
                                        <p:attrNameLst>
                                          <p:attrName>ppt_x</p:attrName>
                                          <p:attrName>ppt_y</p:attrName>
                                        </p:attrNameLst>
                                      </p:cBhvr>
                                    </p:animMotion>
                                  </p:childTnLst>
                                </p:cTn>
                              </p:par>
                              <p:par>
                                <p:cTn id="9" presetID="35" presetClass="path" presetSubtype="0" accel="50000" decel="50000" fill="hold" nodeType="withEffect">
                                  <p:stCondLst>
                                    <p:cond delay="0"/>
                                  </p:stCondLst>
                                  <p:childTnLst>
                                    <p:animMotion origin="layout" path="M 1.66667E-6 1.85185E-6 L -0.02878 1.85185E-6 " pathEditMode="relative" rAng="0" ptsTypes="AA">
                                      <p:cBhvr>
                                        <p:cTn id="10" dur="10000" fill="hold"/>
                                        <p:tgtEl>
                                          <p:spTgt spid="32"/>
                                        </p:tgtEl>
                                        <p:attrNameLst>
                                          <p:attrName>ppt_x</p:attrName>
                                          <p:attrName>ppt_y</p:attrName>
                                        </p:attrNameLst>
                                      </p:cBhvr>
                                      <p:rCtr x="-1445" y="0"/>
                                    </p:animMotion>
                                  </p:childTnLst>
                                </p:cTn>
                              </p:par>
                              <p:par>
                                <p:cTn id="11" presetID="35" presetClass="path" presetSubtype="0" decel="50000" fill="hold" nodeType="withEffect">
                                  <p:stCondLst>
                                    <p:cond delay="0"/>
                                  </p:stCondLst>
                                  <p:childTnLst>
                                    <p:animMotion origin="layout" path="M 1.45833E-6 -1.48148E-6 L -0.04323 -0.01898 " pathEditMode="relative" rAng="0" ptsTypes="AA">
                                      <p:cBhvr>
                                        <p:cTn id="12" dur="20000" fill="hold"/>
                                        <p:tgtEl>
                                          <p:spTgt spid="22"/>
                                        </p:tgtEl>
                                        <p:attrNameLst>
                                          <p:attrName>ppt_x</p:attrName>
                                          <p:attrName>ppt_y</p:attrName>
                                        </p:attrNameLst>
                                      </p:cBhvr>
                                      <p:rCtr x="-2161" y="-949"/>
                                    </p:animMotion>
                                  </p:childTnLst>
                                </p:cTn>
                              </p:par>
                              <p:par>
                                <p:cTn id="13" presetID="0" presetClass="path" presetSubtype="0" decel="50000" fill="hold" nodeType="withEffect">
                                  <p:stCondLst>
                                    <p:cond delay="0"/>
                                  </p:stCondLst>
                                  <p:childTnLst>
                                    <p:animMotion origin="layout" path="M -1.25E-6 -2.59259E-6 L -0.04583 -0.06852 " pathEditMode="relative" rAng="0" ptsTypes="AA">
                                      <p:cBhvr>
                                        <p:cTn id="14" dur="16000" fill="hold"/>
                                        <p:tgtEl>
                                          <p:spTgt spid="23"/>
                                        </p:tgtEl>
                                        <p:attrNameLst>
                                          <p:attrName>ppt_x</p:attrName>
                                          <p:attrName>ppt_y</p:attrName>
                                        </p:attrNameLst>
                                      </p:cBhvr>
                                      <p:rCtr x="-2292"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872">
          <p15:clr>
            <a:srgbClr val="FBAE40"/>
          </p15:clr>
        </p15:guide>
        <p15:guide id="2" pos="1056">
          <p15:clr>
            <a:srgbClr val="FBAE40"/>
          </p15:clr>
        </p15:guide>
        <p15:guide id="3" orient="horz" pos="2688">
          <p15:clr>
            <a:srgbClr val="FBAE40"/>
          </p15:clr>
        </p15:guide>
        <p15:guide id="4" orient="horz" pos="29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90A7-7E54-2D41-9F43-B8FD4977CB96}"/>
              </a:ext>
            </a:extLst>
          </p:cNvPr>
          <p:cNvSpPr>
            <a:spLocks noGrp="1"/>
          </p:cNvSpPr>
          <p:nvPr>
            <p:ph type="title"/>
          </p:nvPr>
        </p:nvSpPr>
        <p:spPr>
          <a:xfrm>
            <a:off x="4546060" y="1039166"/>
            <a:ext cx="6807739" cy="776288"/>
          </a:xfrm>
        </p:spPr>
        <p:txBody>
          <a:bodyPr/>
          <a:lstStyle>
            <a:lvl1pPr>
              <a:defRPr b="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9F9B96F-523A-0443-8C6F-8DFAF54D9E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88B55B-102D-3B40-B32B-5145CE1DA6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9206C-49AC-4040-9C5C-017EE760A83C}"/>
              </a:ext>
            </a:extLst>
          </p:cNvPr>
          <p:cNvSpPr>
            <a:spLocks noGrp="1"/>
          </p:cNvSpPr>
          <p:nvPr>
            <p:ph type="dt" sz="half" idx="10"/>
          </p:nvPr>
        </p:nvSpPr>
        <p:spPr/>
        <p:txBody>
          <a:bodyPr/>
          <a:lstStyle>
            <a:lvl1pPr>
              <a:defRPr>
                <a:solidFill>
                  <a:srgbClr val="33CDFF"/>
                </a:solidFill>
              </a:defRPr>
            </a:lvl1pPr>
          </a:lstStyle>
          <a:p>
            <a:fld id="{5BAE4564-26CF-C242-8FF6-CB2D9CD242A2}" type="datetime1">
              <a:rPr lang="en-US" smtClean="0"/>
              <a:pPr/>
              <a:t>7/23/2023</a:t>
            </a:fld>
            <a:endParaRPr lang="en-US"/>
          </a:p>
        </p:txBody>
      </p:sp>
      <p:sp>
        <p:nvSpPr>
          <p:cNvPr id="6" name="Footer Placeholder 5">
            <a:extLst>
              <a:ext uri="{FF2B5EF4-FFF2-40B4-BE49-F238E27FC236}">
                <a16:creationId xmlns:a16="http://schemas.microsoft.com/office/drawing/2014/main" id="{A6FB520F-4F16-3E49-A800-72C14F01F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87BC7-6FAC-2245-9DB7-6747FA2B2112}"/>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38317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B653-13F7-2542-8EE2-E909339391A7}"/>
              </a:ext>
            </a:extLst>
          </p:cNvPr>
          <p:cNvSpPr>
            <a:spLocks noGrp="1"/>
          </p:cNvSpPr>
          <p:nvPr>
            <p:ph type="title"/>
          </p:nvPr>
        </p:nvSpPr>
        <p:spPr>
          <a:xfrm>
            <a:off x="839788" y="365125"/>
            <a:ext cx="10515600" cy="1325563"/>
          </a:xfrm>
        </p:spPr>
        <p:txBody>
          <a:bodyPr/>
          <a:lstStyle>
            <a:lvl1pPr>
              <a:defRPr b="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545C621A-F72C-144B-A0BE-6B1E2CBE1A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63F2F3-1511-2942-895C-679AA3AAFF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7D5D2A-69A5-F545-A96E-9C6E34036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C11A84-14CC-7441-BFAB-6E2358C056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DBE683-10D6-5E4C-A14B-401DDDE8973F}"/>
              </a:ext>
            </a:extLst>
          </p:cNvPr>
          <p:cNvSpPr>
            <a:spLocks noGrp="1"/>
          </p:cNvSpPr>
          <p:nvPr>
            <p:ph type="dt" sz="half" idx="10"/>
          </p:nvPr>
        </p:nvSpPr>
        <p:spPr/>
        <p:txBody>
          <a:bodyPr/>
          <a:lstStyle>
            <a:lvl1pPr>
              <a:defRPr>
                <a:solidFill>
                  <a:srgbClr val="33CDFF"/>
                </a:solidFill>
              </a:defRPr>
            </a:lvl1pPr>
          </a:lstStyle>
          <a:p>
            <a:fld id="{76E2022B-032F-C245-A6C4-D8EDEE3CD65C}" type="datetime1">
              <a:rPr lang="en-US" smtClean="0"/>
              <a:pPr/>
              <a:t>7/23/2023</a:t>
            </a:fld>
            <a:endParaRPr lang="en-US"/>
          </a:p>
        </p:txBody>
      </p:sp>
      <p:sp>
        <p:nvSpPr>
          <p:cNvPr id="8" name="Footer Placeholder 7">
            <a:extLst>
              <a:ext uri="{FF2B5EF4-FFF2-40B4-BE49-F238E27FC236}">
                <a16:creationId xmlns:a16="http://schemas.microsoft.com/office/drawing/2014/main" id="{B084E5D5-8292-8443-8912-01DF310377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4F0886-7F3E-C54F-B264-98655F014541}"/>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181682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19EC-0943-2646-9830-3E9E4D8F0CD9}"/>
              </a:ext>
            </a:extLst>
          </p:cNvPr>
          <p:cNvSpPr>
            <a:spLocks noGrp="1"/>
          </p:cNvSpPr>
          <p:nvPr>
            <p:ph type="title"/>
          </p:nvPr>
        </p:nvSpPr>
        <p:spPr>
          <a:xfrm>
            <a:off x="4695218" y="1039166"/>
            <a:ext cx="6658582" cy="776288"/>
          </a:xfrm>
        </p:spPr>
        <p:txBody>
          <a:bodyPr/>
          <a:lstStyle>
            <a:lvl1pPr>
              <a:defRPr b="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620457C3-B414-0F47-9CF2-835A1AFF43D8}"/>
              </a:ext>
            </a:extLst>
          </p:cNvPr>
          <p:cNvSpPr>
            <a:spLocks noGrp="1"/>
          </p:cNvSpPr>
          <p:nvPr>
            <p:ph type="dt" sz="half" idx="10"/>
          </p:nvPr>
        </p:nvSpPr>
        <p:spPr/>
        <p:txBody>
          <a:bodyPr/>
          <a:lstStyle>
            <a:lvl1pPr>
              <a:defRPr>
                <a:solidFill>
                  <a:srgbClr val="33CDFF"/>
                </a:solidFill>
              </a:defRPr>
            </a:lvl1pPr>
          </a:lstStyle>
          <a:p>
            <a:fld id="{89992BE1-4848-D943-B519-7D7229562BFA}" type="datetime1">
              <a:rPr lang="en-US" smtClean="0"/>
              <a:pPr/>
              <a:t>7/23/2023</a:t>
            </a:fld>
            <a:endParaRPr lang="en-US"/>
          </a:p>
        </p:txBody>
      </p:sp>
      <p:sp>
        <p:nvSpPr>
          <p:cNvPr id="4" name="Footer Placeholder 3">
            <a:extLst>
              <a:ext uri="{FF2B5EF4-FFF2-40B4-BE49-F238E27FC236}">
                <a16:creationId xmlns:a16="http://schemas.microsoft.com/office/drawing/2014/main" id="{698E4F40-E7EF-7F48-9FBC-01602E6A0F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943D68-3FE7-D348-8403-D560C4A8A67C}"/>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78193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573F-6CD2-E446-AEA2-04B4E6EF4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93DDD8-9AAD-E645-821D-592BCEBFB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DEC770-B8D0-7D44-8C06-45E23230F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C1D6F7-2876-CB4E-BA7E-98A093117EAA}"/>
              </a:ext>
            </a:extLst>
          </p:cNvPr>
          <p:cNvSpPr>
            <a:spLocks noGrp="1"/>
          </p:cNvSpPr>
          <p:nvPr>
            <p:ph type="dt" sz="half" idx="10"/>
          </p:nvPr>
        </p:nvSpPr>
        <p:spPr/>
        <p:txBody>
          <a:bodyPr/>
          <a:lstStyle>
            <a:lvl1pPr>
              <a:defRPr>
                <a:solidFill>
                  <a:srgbClr val="33CDFF"/>
                </a:solidFill>
              </a:defRPr>
            </a:lvl1pPr>
          </a:lstStyle>
          <a:p>
            <a:fld id="{2E534795-5F96-674F-9913-75A835B2AA8C}" type="datetime1">
              <a:rPr lang="en-US" smtClean="0"/>
              <a:pPr/>
              <a:t>7/23/2023</a:t>
            </a:fld>
            <a:endParaRPr lang="en-US"/>
          </a:p>
        </p:txBody>
      </p:sp>
      <p:sp>
        <p:nvSpPr>
          <p:cNvPr id="6" name="Footer Placeholder 5">
            <a:extLst>
              <a:ext uri="{FF2B5EF4-FFF2-40B4-BE49-F238E27FC236}">
                <a16:creationId xmlns:a16="http://schemas.microsoft.com/office/drawing/2014/main" id="{CDB64A94-44FC-5E4D-9BA4-F7C5CBE85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98A61-2626-EC4B-AC9E-DB0EECA2054F}"/>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100759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FC11-1DC9-1F44-A501-A122E38B9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7F112A-7039-A044-BBB7-19B07AA05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6E76F1-988B-A349-A7F8-1C9556749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022A3D-F197-0240-B9FB-64FA8D239FCE}"/>
              </a:ext>
            </a:extLst>
          </p:cNvPr>
          <p:cNvSpPr>
            <a:spLocks noGrp="1"/>
          </p:cNvSpPr>
          <p:nvPr>
            <p:ph type="dt" sz="half" idx="10"/>
          </p:nvPr>
        </p:nvSpPr>
        <p:spPr/>
        <p:txBody>
          <a:bodyPr/>
          <a:lstStyle>
            <a:lvl1pPr>
              <a:defRPr>
                <a:solidFill>
                  <a:srgbClr val="33CDFF"/>
                </a:solidFill>
              </a:defRPr>
            </a:lvl1pPr>
          </a:lstStyle>
          <a:p>
            <a:fld id="{2F57F9ED-D8AC-4447-8B49-413C94A1F07E}" type="datetime1">
              <a:rPr lang="en-US" smtClean="0"/>
              <a:pPr/>
              <a:t>7/23/2023</a:t>
            </a:fld>
            <a:endParaRPr lang="en-US"/>
          </a:p>
        </p:txBody>
      </p:sp>
      <p:sp>
        <p:nvSpPr>
          <p:cNvPr id="6" name="Footer Placeholder 5">
            <a:extLst>
              <a:ext uri="{FF2B5EF4-FFF2-40B4-BE49-F238E27FC236}">
                <a16:creationId xmlns:a16="http://schemas.microsoft.com/office/drawing/2014/main" id="{837AD987-1A3B-EA45-8288-4FF05FA61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E646E-5FCF-704C-A828-129A071DEA8A}"/>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38956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1CB2-6C06-A944-AB99-307A4B017B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0C05E-DB0B-2C43-8871-0E8EEA3DB9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5FB7B-95D2-9B44-B7CD-BD3422A58F9C}"/>
              </a:ext>
            </a:extLst>
          </p:cNvPr>
          <p:cNvSpPr>
            <a:spLocks noGrp="1"/>
          </p:cNvSpPr>
          <p:nvPr>
            <p:ph type="dt" sz="half" idx="10"/>
          </p:nvPr>
        </p:nvSpPr>
        <p:spPr/>
        <p:txBody>
          <a:bodyPr/>
          <a:lstStyle>
            <a:lvl1pPr>
              <a:defRPr>
                <a:solidFill>
                  <a:srgbClr val="33CDFF"/>
                </a:solidFill>
              </a:defRPr>
            </a:lvl1pPr>
          </a:lstStyle>
          <a:p>
            <a:fld id="{762F6A8A-D357-0B41-845F-58E66B141203}" type="datetime1">
              <a:rPr lang="en-US" smtClean="0"/>
              <a:pPr/>
              <a:t>7/23/2023</a:t>
            </a:fld>
            <a:endParaRPr lang="en-US"/>
          </a:p>
        </p:txBody>
      </p:sp>
      <p:sp>
        <p:nvSpPr>
          <p:cNvPr id="5" name="Footer Placeholder 4">
            <a:extLst>
              <a:ext uri="{FF2B5EF4-FFF2-40B4-BE49-F238E27FC236}">
                <a16:creationId xmlns:a16="http://schemas.microsoft.com/office/drawing/2014/main" id="{6D5D936A-402E-2643-BC23-9FFDBB718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03F8D-4C62-8246-A9C9-F567613401DD}"/>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160678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05B7A-0DA0-914C-BF32-308B0A1D37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38B2C1-3648-864E-BE9D-6955702B70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BA409-A439-7946-849E-1C52DE1E2024}"/>
              </a:ext>
            </a:extLst>
          </p:cNvPr>
          <p:cNvSpPr>
            <a:spLocks noGrp="1"/>
          </p:cNvSpPr>
          <p:nvPr>
            <p:ph type="dt" sz="half" idx="10"/>
          </p:nvPr>
        </p:nvSpPr>
        <p:spPr/>
        <p:txBody>
          <a:bodyPr/>
          <a:lstStyle>
            <a:lvl1pPr>
              <a:defRPr>
                <a:solidFill>
                  <a:srgbClr val="33CDFF"/>
                </a:solidFill>
              </a:defRPr>
            </a:lvl1pPr>
          </a:lstStyle>
          <a:p>
            <a:fld id="{7E9FD414-97F5-4349-956F-7065147EBD6A}" type="datetime1">
              <a:rPr lang="en-US" smtClean="0"/>
              <a:pPr/>
              <a:t>7/23/2023</a:t>
            </a:fld>
            <a:endParaRPr lang="en-US"/>
          </a:p>
        </p:txBody>
      </p:sp>
      <p:sp>
        <p:nvSpPr>
          <p:cNvPr id="5" name="Footer Placeholder 4">
            <a:extLst>
              <a:ext uri="{FF2B5EF4-FFF2-40B4-BE49-F238E27FC236}">
                <a16:creationId xmlns:a16="http://schemas.microsoft.com/office/drawing/2014/main" id="{C4645A88-8207-164E-BEE0-99140ED4E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24272-4864-7D45-9A42-761E1FA3DF97}"/>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101473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10515600" cy="646331"/>
          </a:xfrm>
        </p:spPr>
        <p:txBody>
          <a:bodyPr anchor="t" anchorCtr="0">
            <a:spAutoFit/>
          </a:bodyPr>
          <a:lstStyle>
            <a:lvl1pPr>
              <a:defRPr sz="4000"/>
            </a:lvl1pPr>
          </a:lstStyle>
          <a:p>
            <a:r>
              <a:rPr lang="en-US"/>
              <a:t>Click to edit Master title style</a:t>
            </a:r>
          </a:p>
        </p:txBody>
      </p:sp>
      <p:sp>
        <p:nvSpPr>
          <p:cNvPr id="5" name="Slide Number Placeholder 4"/>
          <p:cNvSpPr>
            <a:spLocks noGrp="1"/>
          </p:cNvSpPr>
          <p:nvPr>
            <p:ph type="sldNum" sz="quarter" idx="12"/>
          </p:nvPr>
        </p:nvSpPr>
        <p:spPr>
          <a:xfrm>
            <a:off x="9067800" y="6356350"/>
            <a:ext cx="2743200" cy="365125"/>
          </a:xfrm>
        </p:spPr>
        <p:txBody>
          <a:bodyPr/>
          <a:lstStyle/>
          <a:p>
            <a:fld id="{786A64DB-DBB3-CA48-993E-0DE1651AF3A6}" type="slidenum">
              <a:rPr lang="en-US" smtClean="0"/>
              <a:pPr/>
              <a:t>‹#›</a:t>
            </a:fld>
            <a:endParaRPr lang="en-US"/>
          </a:p>
        </p:txBody>
      </p:sp>
      <p:sp>
        <p:nvSpPr>
          <p:cNvPr id="4" name="Content Placeholder 2"/>
          <p:cNvSpPr>
            <a:spLocks noGrp="1"/>
          </p:cNvSpPr>
          <p:nvPr>
            <p:ph idx="1"/>
          </p:nvPr>
        </p:nvSpPr>
        <p:spPr>
          <a:xfrm>
            <a:off x="838200" y="1825625"/>
            <a:ext cx="10515600" cy="4351338"/>
          </a:xfrm>
        </p:spPr>
        <p:txBody>
          <a:bodyPr/>
          <a:lstStyle>
            <a:lvl1pPr>
              <a:defRPr>
                <a:solidFill>
                  <a:srgbClr val="244D60"/>
                </a:solidFill>
              </a:defRPr>
            </a:lvl1pPr>
            <a:lvl2pPr marL="685800" indent="-228600">
              <a:buFont typeface=".AppleSystemUIFont" charset="-120"/>
              <a:buChar char="-"/>
              <a:defRPr>
                <a:solidFill>
                  <a:srgbClr val="244D60"/>
                </a:solidFill>
              </a:defRPr>
            </a:lvl2pPr>
            <a:lvl3pPr marL="1143000" indent="-228600">
              <a:buFont typeface=".AppleSystemUIFont" charset="-120"/>
              <a:buChar char="-"/>
              <a:defRPr>
                <a:solidFill>
                  <a:srgbClr val="244D60"/>
                </a:solidFill>
              </a:defRPr>
            </a:lvl3pPr>
            <a:lvl4pPr marL="1600200" indent="-228600">
              <a:buFont typeface=".AppleSystemUIFont" charset="-120"/>
              <a:buChar char="-"/>
              <a:defRPr b="0">
                <a:solidFill>
                  <a:srgbClr val="244D60"/>
                </a:solidFill>
              </a:defRPr>
            </a:lvl4pPr>
            <a:lvl5pPr marL="2057400" indent="-228600">
              <a:buFont typeface=".AppleSystemUIFont" charset="-120"/>
              <a:buChar char="-"/>
              <a:defRPr b="0">
                <a:solidFill>
                  <a:srgbClr val="244D6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43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3" name="Slide Title"/>
          <p:cNvSpPr txBox="1">
            <a:spLocks noGrp="1"/>
          </p:cNvSpPr>
          <p:nvPr>
            <p:ph type="title" hasCustomPrompt="1"/>
          </p:nvPr>
        </p:nvSpPr>
        <p:spPr>
          <a:prstGeom prst="rect">
            <a:avLst/>
          </a:prstGeom>
        </p:spPr>
        <p:txBody>
          <a:bodyPr/>
          <a:lstStyle/>
          <a:p>
            <a:r>
              <a:t>Slide Title</a:t>
            </a:r>
          </a:p>
        </p:txBody>
      </p:sp>
      <p:sp>
        <p:nvSpPr>
          <p:cNvPr id="44" name="Slide Subtitle"/>
          <p:cNvSpPr txBox="1">
            <a:spLocks noGrp="1"/>
          </p:cNvSpPr>
          <p:nvPr>
            <p:ph type="body" sz="quarter" idx="21" hasCustomPrompt="1"/>
          </p:nvPr>
        </p:nvSpPr>
        <p:spPr>
          <a:xfrm>
            <a:off x="603250" y="1122981"/>
            <a:ext cx="10985500" cy="515524"/>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5" name="Body Level One…"/>
          <p:cNvSpPr txBox="1">
            <a:spLocks noGrp="1"/>
          </p:cNvSpPr>
          <p:nvPr>
            <p:ph type="body" idx="1" hasCustomPrompt="1"/>
          </p:nvPr>
        </p:nvSpPr>
        <p:spPr>
          <a:xfrm>
            <a:off x="4901939" y="2214710"/>
            <a:ext cx="6678104" cy="1623008"/>
          </a:xfrm>
          <a:prstGeom prst="rect">
            <a:avLst/>
          </a:prstGeom>
        </p:spPr>
        <p:txBody>
          <a:bodyPr/>
          <a:lstStyle/>
          <a:p>
            <a:r>
              <a:t>Slide bullet text</a:t>
            </a:r>
          </a:p>
          <a:p>
            <a:pPr lvl="1"/>
            <a:endParaRPr/>
          </a:p>
          <a:p>
            <a:pPr lvl="2"/>
            <a:endParaRPr/>
          </a:p>
          <a:p>
            <a:pPr lvl="3"/>
            <a:endParaRPr/>
          </a:p>
          <a:p>
            <a:pPr lvl="4"/>
            <a:endParaRP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216206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59C7A6-D5D7-AB4F-B44F-E7FCF674CF85}"/>
              </a:ext>
            </a:extLst>
          </p:cNvPr>
          <p:cNvPicPr>
            <a:picLocks noChangeAspect="1"/>
          </p:cNvPicPr>
          <p:nvPr userDrawn="1"/>
        </p:nvPicPr>
        <p:blipFill>
          <a:blip r:embed="rId2"/>
          <a:stretch>
            <a:fillRect/>
          </a:stretch>
        </p:blipFill>
        <p:spPr>
          <a:xfrm>
            <a:off x="-1524000" y="0"/>
            <a:ext cx="13716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p:txBody>
          <a:bodyPr/>
          <a:lstStyle/>
          <a:p>
            <a:fld id="{372CC95E-30A4-D744-8BC0-DDA2BE0BB564}" type="datetime1">
              <a:rPr lang="en-US" smtClean="0"/>
              <a:t>7/23/2023</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E8C51FE-49D9-314D-9957-ABBF7DDE8782}" type="slidenum">
              <a:rPr lang="en-US" smtClean="0"/>
              <a:t>‹#›</a:t>
            </a:fld>
            <a:endParaRPr lang="en-US"/>
          </a:p>
        </p:txBody>
      </p:sp>
      <p:pic>
        <p:nvPicPr>
          <p:cNvPr id="23" name="Picture 22">
            <a:extLst>
              <a:ext uri="{FF2B5EF4-FFF2-40B4-BE49-F238E27FC236}">
                <a16:creationId xmlns:a16="http://schemas.microsoft.com/office/drawing/2014/main" id="{9F6BF381-EC61-6849-8D46-8B15029926BA}"/>
              </a:ext>
            </a:extLst>
          </p:cNvPr>
          <p:cNvPicPr>
            <a:picLocks noChangeAspect="1"/>
          </p:cNvPicPr>
          <p:nvPr userDrawn="1"/>
        </p:nvPicPr>
        <p:blipFill>
          <a:blip r:embed="rId3"/>
          <a:stretch>
            <a:fillRect/>
          </a:stretch>
        </p:blipFill>
        <p:spPr>
          <a:xfrm>
            <a:off x="7842220" y="2930504"/>
            <a:ext cx="4907929" cy="4409468"/>
          </a:xfrm>
          <a:prstGeom prst="rect">
            <a:avLst/>
          </a:prstGeom>
        </p:spPr>
      </p:pic>
      <p:grpSp>
        <p:nvGrpSpPr>
          <p:cNvPr id="32" name="Group 31">
            <a:extLst>
              <a:ext uri="{FF2B5EF4-FFF2-40B4-BE49-F238E27FC236}">
                <a16:creationId xmlns:a16="http://schemas.microsoft.com/office/drawing/2014/main" id="{AF570B87-6A33-6D43-B8E5-2F92176EA5DD}"/>
              </a:ext>
            </a:extLst>
          </p:cNvPr>
          <p:cNvGrpSpPr/>
          <p:nvPr userDrawn="1"/>
        </p:nvGrpSpPr>
        <p:grpSpPr>
          <a:xfrm>
            <a:off x="4150530" y="528603"/>
            <a:ext cx="4932340" cy="2120900"/>
            <a:chOff x="3761206" y="725010"/>
            <a:chExt cx="4932340" cy="2120900"/>
          </a:xfrm>
        </p:grpSpPr>
        <p:pic>
          <p:nvPicPr>
            <p:cNvPr id="15" name="Picture 14">
              <a:extLst>
                <a:ext uri="{FF2B5EF4-FFF2-40B4-BE49-F238E27FC236}">
                  <a16:creationId xmlns:a16="http://schemas.microsoft.com/office/drawing/2014/main" id="{18470524-0B5B-5A46-A813-150DCBD6129F}"/>
                </a:ext>
              </a:extLst>
            </p:cNvPr>
            <p:cNvPicPr>
              <a:picLocks noChangeAspect="1"/>
            </p:cNvPicPr>
            <p:nvPr userDrawn="1"/>
          </p:nvPicPr>
          <p:blipFill>
            <a:blip r:embed="rId4"/>
            <a:stretch>
              <a:fillRect/>
            </a:stretch>
          </p:blipFill>
          <p:spPr>
            <a:xfrm>
              <a:off x="5088255" y="930910"/>
              <a:ext cx="787400" cy="774700"/>
            </a:xfrm>
            <a:prstGeom prst="rect">
              <a:avLst/>
            </a:prstGeom>
          </p:spPr>
        </p:pic>
        <p:pic>
          <p:nvPicPr>
            <p:cNvPr id="17" name="Picture 16">
              <a:extLst>
                <a:ext uri="{FF2B5EF4-FFF2-40B4-BE49-F238E27FC236}">
                  <a16:creationId xmlns:a16="http://schemas.microsoft.com/office/drawing/2014/main" id="{588C8E61-000C-D042-B85F-063A438D112E}"/>
                </a:ext>
              </a:extLst>
            </p:cNvPr>
            <p:cNvPicPr>
              <a:picLocks noChangeAspect="1"/>
            </p:cNvPicPr>
            <p:nvPr userDrawn="1"/>
          </p:nvPicPr>
          <p:blipFill>
            <a:blip r:embed="rId5"/>
            <a:stretch>
              <a:fillRect/>
            </a:stretch>
          </p:blipFill>
          <p:spPr>
            <a:xfrm rot="20357980">
              <a:off x="6559946" y="725010"/>
              <a:ext cx="2133600" cy="2120900"/>
            </a:xfrm>
            <a:prstGeom prst="rect">
              <a:avLst/>
            </a:prstGeom>
          </p:spPr>
        </p:pic>
        <p:pic>
          <p:nvPicPr>
            <p:cNvPr id="19" name="Picture 18">
              <a:extLst>
                <a:ext uri="{FF2B5EF4-FFF2-40B4-BE49-F238E27FC236}">
                  <a16:creationId xmlns:a16="http://schemas.microsoft.com/office/drawing/2014/main" id="{1A39668C-655F-F745-8FBC-0FE3FABD3DAE}"/>
                </a:ext>
              </a:extLst>
            </p:cNvPr>
            <p:cNvPicPr>
              <a:picLocks noChangeAspect="1"/>
            </p:cNvPicPr>
            <p:nvPr userDrawn="1"/>
          </p:nvPicPr>
          <p:blipFill>
            <a:blip r:embed="rId6"/>
            <a:stretch>
              <a:fillRect/>
            </a:stretch>
          </p:blipFill>
          <p:spPr>
            <a:xfrm>
              <a:off x="3761206" y="2026497"/>
              <a:ext cx="1028700" cy="635000"/>
            </a:xfrm>
            <a:prstGeom prst="rect">
              <a:avLst/>
            </a:prstGeom>
          </p:spPr>
        </p:pic>
      </p:grpSp>
      <p:pic>
        <p:nvPicPr>
          <p:cNvPr id="21" name="Picture 20">
            <a:extLst>
              <a:ext uri="{FF2B5EF4-FFF2-40B4-BE49-F238E27FC236}">
                <a16:creationId xmlns:a16="http://schemas.microsoft.com/office/drawing/2014/main" id="{6EB35260-6306-BC40-B650-C58F4BFD897E}"/>
              </a:ext>
            </a:extLst>
          </p:cNvPr>
          <p:cNvPicPr>
            <a:picLocks noChangeAspect="1"/>
          </p:cNvPicPr>
          <p:nvPr userDrawn="1"/>
        </p:nvPicPr>
        <p:blipFill>
          <a:blip r:embed="rId7"/>
          <a:stretch>
            <a:fillRect/>
          </a:stretch>
        </p:blipFill>
        <p:spPr>
          <a:xfrm>
            <a:off x="9142390" y="304799"/>
            <a:ext cx="2769575" cy="840423"/>
          </a:xfrm>
          <a:prstGeom prst="rect">
            <a:avLst/>
          </a:prstGeom>
        </p:spPr>
      </p:pic>
      <p:sp>
        <p:nvSpPr>
          <p:cNvPr id="3" name="Subtitle 2">
            <a:extLst>
              <a:ext uri="{FF2B5EF4-FFF2-40B4-BE49-F238E27FC236}">
                <a16:creationId xmlns:a16="http://schemas.microsoft.com/office/drawing/2014/main" id="{AE77D0F7-4A6B-4045-B534-3DB6A60EA85B}"/>
              </a:ext>
            </a:extLst>
          </p:cNvPr>
          <p:cNvSpPr>
            <a:spLocks noGrp="1"/>
          </p:cNvSpPr>
          <p:nvPr userDrawn="1">
            <p:ph type="subTitle" idx="1" hasCustomPrompt="1"/>
          </p:nvPr>
        </p:nvSpPr>
        <p:spPr>
          <a:xfrm>
            <a:off x="1581810" y="4098400"/>
            <a:ext cx="4348566" cy="1431161"/>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a:t>PRESENTER NAME</a:t>
            </a:r>
          </a:p>
          <a:p>
            <a:pPr>
              <a:spcBef>
                <a:spcPts val="400"/>
              </a:spcBef>
            </a:pPr>
            <a:r>
              <a:rPr lang="en-US"/>
              <a:t>Title</a:t>
            </a:r>
          </a:p>
          <a:p>
            <a:pPr>
              <a:spcBef>
                <a:spcPts val="400"/>
              </a:spcBef>
            </a:pPr>
            <a:r>
              <a:rPr lang="en-US"/>
              <a:t>Date</a:t>
            </a:r>
          </a:p>
          <a:p>
            <a:r>
              <a:rPr lang="en-US"/>
              <a:t> </a:t>
            </a:r>
          </a:p>
        </p:txBody>
      </p:sp>
      <p:pic>
        <p:nvPicPr>
          <p:cNvPr id="30" name="Picture 29">
            <a:extLst>
              <a:ext uri="{FF2B5EF4-FFF2-40B4-BE49-F238E27FC236}">
                <a16:creationId xmlns:a16="http://schemas.microsoft.com/office/drawing/2014/main" id="{F692E3A0-72B3-2244-99BB-9447B75D90C4}"/>
              </a:ext>
            </a:extLst>
          </p:cNvPr>
          <p:cNvPicPr>
            <a:picLocks noChangeAspect="1"/>
          </p:cNvPicPr>
          <p:nvPr userDrawn="1"/>
        </p:nvPicPr>
        <p:blipFill>
          <a:blip r:embed="rId8"/>
          <a:stretch>
            <a:fillRect/>
          </a:stretch>
        </p:blipFill>
        <p:spPr>
          <a:xfrm>
            <a:off x="12207890" y="6075666"/>
            <a:ext cx="2755900" cy="3365500"/>
          </a:xfrm>
          <a:prstGeom prst="rect">
            <a:avLst/>
          </a:prstGeom>
        </p:spPr>
      </p:pic>
      <p:pic>
        <p:nvPicPr>
          <p:cNvPr id="22" name="Picture 21">
            <a:extLst>
              <a:ext uri="{FF2B5EF4-FFF2-40B4-BE49-F238E27FC236}">
                <a16:creationId xmlns:a16="http://schemas.microsoft.com/office/drawing/2014/main" id="{C09D3622-563B-A444-94C9-1DB71C797B96}"/>
              </a:ext>
            </a:extLst>
          </p:cNvPr>
          <p:cNvPicPr>
            <a:picLocks noChangeAspect="1"/>
          </p:cNvPicPr>
          <p:nvPr userDrawn="1"/>
        </p:nvPicPr>
        <p:blipFill>
          <a:blip r:embed="rId9"/>
          <a:stretch>
            <a:fillRect/>
          </a:stretch>
        </p:blipFill>
        <p:spPr>
          <a:xfrm>
            <a:off x="5132957" y="5797540"/>
            <a:ext cx="838200" cy="838200"/>
          </a:xfrm>
          <a:prstGeom prst="rect">
            <a:avLst/>
          </a:prstGeom>
        </p:spPr>
      </p:pic>
      <p:grpSp>
        <p:nvGrpSpPr>
          <p:cNvPr id="20" name="Group 19">
            <a:extLst>
              <a:ext uri="{FF2B5EF4-FFF2-40B4-BE49-F238E27FC236}">
                <a16:creationId xmlns:a16="http://schemas.microsoft.com/office/drawing/2014/main" id="{B807836F-AE3D-4847-80B1-0343B9DAB76F}"/>
              </a:ext>
            </a:extLst>
          </p:cNvPr>
          <p:cNvGrpSpPr/>
          <p:nvPr userDrawn="1"/>
        </p:nvGrpSpPr>
        <p:grpSpPr>
          <a:xfrm>
            <a:off x="-473777" y="-10705"/>
            <a:ext cx="3197522" cy="6876906"/>
            <a:chOff x="-473777" y="-10705"/>
            <a:chExt cx="3197522" cy="6876906"/>
          </a:xfrm>
        </p:grpSpPr>
        <p:sp>
          <p:nvSpPr>
            <p:cNvPr id="24" name="Freeform 5">
              <a:extLst>
                <a:ext uri="{FF2B5EF4-FFF2-40B4-BE49-F238E27FC236}">
                  <a16:creationId xmlns:a16="http://schemas.microsoft.com/office/drawing/2014/main" id="{84CFB6B8-C63B-414F-BD5D-4E036E37DB38}"/>
                </a:ext>
              </a:extLst>
            </p:cNvPr>
            <p:cNvSpPr>
              <a:spLocks/>
            </p:cNvSpPr>
            <p:nvPr/>
          </p:nvSpPr>
          <p:spPr bwMode="auto">
            <a:xfrm>
              <a:off x="-473777" y="-10705"/>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97000">
                  <a:srgbClr val="68BAE1"/>
                </a:gs>
                <a:gs pos="3000">
                  <a:srgbClr val="88CFEB"/>
                </a:gs>
              </a:gsLst>
              <a:lin ang="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E2067D73-15F5-EB41-9889-53FF5A33A5A6}"/>
                </a:ext>
              </a:extLst>
            </p:cNvPr>
            <p:cNvSpPr>
              <a:spLocks noEditPoints="1"/>
            </p:cNvSpPr>
            <p:nvPr/>
          </p:nvSpPr>
          <p:spPr bwMode="auto">
            <a:xfrm>
              <a:off x="-14253" y="-1132"/>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0">
                  <a:srgbClr val="8FD5ED"/>
                </a:gs>
                <a:gs pos="71000">
                  <a:srgbClr val="52B3D9"/>
                </a:gs>
              </a:gsLst>
              <a:lin ang="2159400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006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5.55112E-17 0 L 0.12383 0 " pathEditMode="relative" rAng="0" ptsTypes="AA">
                                      <p:cBhvr>
                                        <p:cTn id="6" dur="40000" fill="hold"/>
                                        <p:tgtEl>
                                          <p:spTgt spid="9"/>
                                        </p:tgtEl>
                                        <p:attrNameLst>
                                          <p:attrName>ppt_x</p:attrName>
                                          <p:attrName>ppt_y</p:attrName>
                                        </p:attrNameLst>
                                      </p:cBhvr>
                                      <p:rCtr x="6185" y="0"/>
                                    </p:animMotion>
                                  </p:childTnLst>
                                </p:cTn>
                              </p:par>
                              <p:par>
                                <p:cTn id="7" presetID="0" presetClass="path" presetSubtype="0" accel="50000" decel="50000" fill="hold" nodeType="withEffect">
                                  <p:stCondLst>
                                    <p:cond delay="0"/>
                                  </p:stCondLst>
                                  <p:childTnLst>
                                    <p:animMotion origin="layout" path="M -0.22669 -0.35463 L -0.15169 -0.2213 " pathEditMode="relative" ptsTypes="AA">
                                      <p:cBhvr>
                                        <p:cTn id="8" dur="21500" spd="-100000" fill="hold"/>
                                        <p:tgtEl>
                                          <p:spTgt spid="30"/>
                                        </p:tgtEl>
                                        <p:attrNameLst>
                                          <p:attrName>ppt_x</p:attrName>
                                          <p:attrName>ppt_y</p:attrName>
                                        </p:attrNameLst>
                                      </p:cBhvr>
                                    </p:animMotion>
                                  </p:childTnLst>
                                </p:cTn>
                              </p:par>
                              <p:par>
                                <p:cTn id="9" presetID="35" presetClass="path" presetSubtype="0" accel="50000" decel="50000" fill="hold" nodeType="withEffect">
                                  <p:stCondLst>
                                    <p:cond delay="0"/>
                                  </p:stCondLst>
                                  <p:childTnLst>
                                    <p:animMotion origin="layout" path="M 1.66667E-6 1.85185E-6 L -0.02878 1.85185E-6 " pathEditMode="relative" rAng="0" ptsTypes="AA">
                                      <p:cBhvr>
                                        <p:cTn id="10" dur="10000" fill="hold"/>
                                        <p:tgtEl>
                                          <p:spTgt spid="32"/>
                                        </p:tgtEl>
                                        <p:attrNameLst>
                                          <p:attrName>ppt_x</p:attrName>
                                          <p:attrName>ppt_y</p:attrName>
                                        </p:attrNameLst>
                                      </p:cBhvr>
                                      <p:rCtr x="-1445" y="0"/>
                                    </p:animMotion>
                                  </p:childTnLst>
                                </p:cTn>
                              </p:par>
                              <p:par>
                                <p:cTn id="11" presetID="35" presetClass="path" presetSubtype="0" decel="50000" fill="hold" nodeType="withEffect">
                                  <p:stCondLst>
                                    <p:cond delay="0"/>
                                  </p:stCondLst>
                                  <p:childTnLst>
                                    <p:animMotion origin="layout" path="M 1.45833E-6 -1.48148E-6 L -0.04323 -0.01898 " pathEditMode="relative" rAng="0" ptsTypes="AA">
                                      <p:cBhvr>
                                        <p:cTn id="12" dur="20000" fill="hold"/>
                                        <p:tgtEl>
                                          <p:spTgt spid="22"/>
                                        </p:tgtEl>
                                        <p:attrNameLst>
                                          <p:attrName>ppt_x</p:attrName>
                                          <p:attrName>ppt_y</p:attrName>
                                        </p:attrNameLst>
                                      </p:cBhvr>
                                      <p:rCtr x="-2161" y="-949"/>
                                    </p:animMotion>
                                  </p:childTnLst>
                                </p:cTn>
                              </p:par>
                              <p:par>
                                <p:cTn id="13" presetID="0" presetClass="path" presetSubtype="0" decel="50000" fill="hold" nodeType="withEffect">
                                  <p:stCondLst>
                                    <p:cond delay="0"/>
                                  </p:stCondLst>
                                  <p:childTnLst>
                                    <p:animMotion origin="layout" path="M -1.25E-6 -2.59259E-6 L -0.04583 -0.06852 " pathEditMode="relative" rAng="0" ptsTypes="AA">
                                      <p:cBhvr>
                                        <p:cTn id="14" dur="16000" fill="hold"/>
                                        <p:tgtEl>
                                          <p:spTgt spid="23"/>
                                        </p:tgtEl>
                                        <p:attrNameLst>
                                          <p:attrName>ppt_x</p:attrName>
                                          <p:attrName>ppt_y</p:attrName>
                                        </p:attrNameLst>
                                      </p:cBhvr>
                                      <p:rCtr x="-2292"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352">
          <p15:clr>
            <a:srgbClr val="FBAE40"/>
          </p15:clr>
        </p15:guide>
        <p15:guide id="2" pos="336">
          <p15:clr>
            <a:srgbClr val="FBAE40"/>
          </p15:clr>
        </p15:guide>
        <p15:guide id="3" orient="horz" pos="2040">
          <p15:clr>
            <a:srgbClr val="FBAE40"/>
          </p15:clr>
        </p15:guide>
        <p15:guide id="4" pos="1056">
          <p15:clr>
            <a:srgbClr val="FBAE40"/>
          </p15:clr>
        </p15:guide>
        <p15:guide id="5" orient="horz" pos="2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E3741F-65F9-4547-8009-728394596F49}"/>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4F1795DF-ED94-264E-A644-0AC4604D9AE8}"/>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0">
              <a:extLst>
                <a:ext uri="{FF2B5EF4-FFF2-40B4-BE49-F238E27FC236}">
                  <a16:creationId xmlns:a16="http://schemas.microsoft.com/office/drawing/2014/main" id="{42491059-6311-3E47-B496-E66CC31F58F9}"/>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73560FFE-D509-5A48-BDCB-94D175065AF3}"/>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837BAFD4-F852-024A-A328-0D4E4BA09654}"/>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Rectangle 15">
            <a:extLst>
              <a:ext uri="{FF2B5EF4-FFF2-40B4-BE49-F238E27FC236}">
                <a16:creationId xmlns:a16="http://schemas.microsoft.com/office/drawing/2014/main" id="{34DC9649-542B-8744-9AF3-434ABE8F54AA}"/>
              </a:ext>
            </a:extLst>
          </p:cNvPr>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D062D56-DD5A-EE43-99FA-B117C51F211D}"/>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60120" y="331534"/>
            <a:ext cx="10393680" cy="646331"/>
          </a:xfrm>
        </p:spPr>
        <p:txBody>
          <a:bodyPr>
            <a:spAutoFit/>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60120" y="2271860"/>
            <a:ext cx="10619923" cy="1623008"/>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7/23/2023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75467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31940E-73A7-9540-85B2-30DB4AF0EC56}"/>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33CB5E9D-8826-2A4E-BC10-9B23A9F83A00}"/>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 name="Freeform 10">
              <a:extLst>
                <a:ext uri="{FF2B5EF4-FFF2-40B4-BE49-F238E27FC236}">
                  <a16:creationId xmlns:a16="http://schemas.microsoft.com/office/drawing/2014/main" id="{CB6352B7-FAA2-E64E-BCC6-BA2A33BA453E}"/>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a:extLst>
                <a:ext uri="{FF2B5EF4-FFF2-40B4-BE49-F238E27FC236}">
                  <a16:creationId xmlns:a16="http://schemas.microsoft.com/office/drawing/2014/main" id="{B8BBBB9B-1C84-2749-B937-FEC08CD54711}"/>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a16="http://schemas.microsoft.com/office/drawing/2014/main" id="{42122B60-2960-A44C-97FC-ECF16ADD39FC}"/>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Rectangle 14">
            <a:extLst>
              <a:ext uri="{FF2B5EF4-FFF2-40B4-BE49-F238E27FC236}">
                <a16:creationId xmlns:a16="http://schemas.microsoft.com/office/drawing/2014/main" id="{BC61CD51-0DB1-4F49-ABFD-201443305C76}"/>
              </a:ext>
            </a:extLst>
          </p:cNvPr>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F69143-2567-8A43-A64C-09C2A7700D31}"/>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410985" y="1081796"/>
            <a:ext cx="6169057" cy="1200329"/>
          </a:xfrm>
        </p:spPr>
        <p:txBody>
          <a:bodyPr>
            <a:spAutoFit/>
          </a:bodyPr>
          <a:lstStyle>
            <a:lvl1pPr>
              <a:defRPr b="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5410986" y="2776413"/>
            <a:ext cx="6169057" cy="1623008"/>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7/23/2023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68207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4">
          <p15:clr>
            <a:srgbClr val="FBAE40"/>
          </p15:clr>
        </p15:guide>
        <p15:guide id="2" pos="34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9FCEBE-4D33-4B4C-BD53-5B1F5355B5EF}"/>
              </a:ext>
            </a:extLst>
          </p:cNvPr>
          <p:cNvSpPr/>
          <p:nvPr userDrawn="1"/>
        </p:nvSpPr>
        <p:spPr>
          <a:xfrm>
            <a:off x="0" y="-19393"/>
            <a:ext cx="12192000" cy="6887665"/>
          </a:xfrm>
          <a:prstGeom prst="rect">
            <a:avLst/>
          </a:prstGeom>
          <a:gradFill flip="none" rotWithShape="1">
            <a:gsLst>
              <a:gs pos="91000">
                <a:srgbClr val="C3873A"/>
              </a:gs>
              <a:gs pos="25000">
                <a:srgbClr val="255B7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F1795DF-ED94-264E-A644-0AC4604D9AE8}"/>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0">
              <a:extLst>
                <a:ext uri="{FF2B5EF4-FFF2-40B4-BE49-F238E27FC236}">
                  <a16:creationId xmlns:a16="http://schemas.microsoft.com/office/drawing/2014/main" id="{42491059-6311-3E47-B496-E66CC31F58F9}"/>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73560FFE-D509-5A48-BDCB-94D175065AF3}"/>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837BAFD4-F852-024A-A328-0D4E4BA09654}"/>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Rectangle 16">
            <a:extLst>
              <a:ext uri="{FF2B5EF4-FFF2-40B4-BE49-F238E27FC236}">
                <a16:creationId xmlns:a16="http://schemas.microsoft.com/office/drawing/2014/main" id="{0D062D56-DD5A-EE43-99FA-B117C51F211D}"/>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1186363" y="268034"/>
            <a:ext cx="10393680" cy="646331"/>
          </a:xfrm>
        </p:spPr>
        <p:txBody>
          <a:bodyPr>
            <a:spAutoFit/>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28462" y="1447396"/>
            <a:ext cx="10619923" cy="1623008"/>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7/23/2023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21032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9FCEBE-4D33-4B4C-BD53-5B1F5355B5EF}"/>
              </a:ext>
            </a:extLst>
          </p:cNvPr>
          <p:cNvSpPr/>
          <p:nvPr userDrawn="1"/>
        </p:nvSpPr>
        <p:spPr>
          <a:xfrm>
            <a:off x="0" y="-19393"/>
            <a:ext cx="12192000" cy="6887665"/>
          </a:xfrm>
          <a:prstGeom prst="rect">
            <a:avLst/>
          </a:prstGeom>
          <a:gradFill flip="none" rotWithShape="1">
            <a:gsLst>
              <a:gs pos="91000">
                <a:srgbClr val="C3873A"/>
              </a:gs>
              <a:gs pos="25000">
                <a:srgbClr val="255B7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F1795DF-ED94-264E-A644-0AC4604D9AE8}"/>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0">
              <a:extLst>
                <a:ext uri="{FF2B5EF4-FFF2-40B4-BE49-F238E27FC236}">
                  <a16:creationId xmlns:a16="http://schemas.microsoft.com/office/drawing/2014/main" id="{42491059-6311-3E47-B496-E66CC31F58F9}"/>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73560FFE-D509-5A48-BDCB-94D175065AF3}"/>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837BAFD4-F852-024A-A328-0D4E4BA09654}"/>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Rectangle 16">
            <a:extLst>
              <a:ext uri="{FF2B5EF4-FFF2-40B4-BE49-F238E27FC236}">
                <a16:creationId xmlns:a16="http://schemas.microsoft.com/office/drawing/2014/main" id="{0D062D56-DD5A-EE43-99FA-B117C51F211D}"/>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00832" y="431953"/>
            <a:ext cx="11361107" cy="646331"/>
          </a:xfrm>
        </p:spPr>
        <p:txBody>
          <a:bodyPr wrap="square">
            <a:spAutoFit/>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400832" y="1447396"/>
            <a:ext cx="11147553" cy="1743041"/>
          </a:xfrm>
        </p:spPr>
        <p:txBody>
          <a:bodyPr wrap="square">
            <a:spAutoFit/>
          </a:bodyPr>
          <a:lstStyle>
            <a:lvl1pPr marL="285750" indent="-285750">
              <a:buFont typeface="Arial" panose="020B0604020202020204" pitchFamily="34" charset="0"/>
              <a:buChar char="•"/>
              <a:defRPr sz="2400"/>
            </a:lvl1pPr>
            <a:lvl2pPr marL="742950" indent="-285750">
              <a:buFont typeface="Helvetica" pitchFamily="2" charset="0"/>
              <a:buChar char="-"/>
              <a:defRPr sz="2000"/>
            </a:lvl2pPr>
            <a:lvl3pPr marL="1200150" indent="-285750">
              <a:buFont typeface="PingFang SC Regular" panose="020B0400000000000000" pitchFamily="34" charset="-122"/>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7/23/2023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323707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876799" y="827145"/>
            <a:ext cx="6678105" cy="1200329"/>
          </a:xfrm>
        </p:spPr>
        <p:txBody>
          <a:bodyPr>
            <a:spAutoFit/>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4876800" y="2214710"/>
            <a:ext cx="6678104" cy="1623008"/>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7/23/2023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13428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30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39C600-76C5-B74F-B126-77A9F876BE40}"/>
              </a:ext>
            </a:extLst>
          </p:cNvPr>
          <p:cNvPicPr>
            <a:picLocks noChangeAspect="1"/>
          </p:cNvPicPr>
          <p:nvPr userDrawn="1"/>
        </p:nvPicPr>
        <p:blipFill>
          <a:blip r:embed="rId2">
            <a:alphaModFix amt="60000"/>
          </a:blip>
          <a:stretch>
            <a:fillRect/>
          </a:stretch>
        </p:blipFill>
        <p:spPr>
          <a:xfrm>
            <a:off x="0" y="0"/>
            <a:ext cx="2743200" cy="6858000"/>
          </a:xfrm>
          <a:prstGeom prst="rect">
            <a:avLst/>
          </a:prstGeom>
        </p:spPr>
      </p:pic>
      <p:sp>
        <p:nvSpPr>
          <p:cNvPr id="11" name="Freeform 5">
            <a:extLst>
              <a:ext uri="{FF2B5EF4-FFF2-40B4-BE49-F238E27FC236}">
                <a16:creationId xmlns:a16="http://schemas.microsoft.com/office/drawing/2014/main" id="{A77BCEDB-3728-0C46-97E4-4CD63A284548}"/>
              </a:ext>
            </a:extLst>
          </p:cNvPr>
          <p:cNvSpPr>
            <a:spLocks/>
          </p:cNvSpPr>
          <p:nvPr userDrawn="1"/>
        </p:nvSpPr>
        <p:spPr bwMode="auto">
          <a:xfrm>
            <a:off x="-461912"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4100" y="781734"/>
            <a:ext cx="9025378" cy="646331"/>
          </a:xfrm>
        </p:spPr>
        <p:txBody>
          <a:bodyPr>
            <a:spAutoFit/>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2324100" y="2214710"/>
            <a:ext cx="9251621" cy="1936428"/>
          </a:xfrm>
        </p:spPr>
        <p:txBody>
          <a:bodyPr>
            <a:spAutoFit/>
          </a:bodyPr>
          <a:lstStyle>
            <a:lvl1pPr marL="285750" indent="-285750">
              <a:buFont typeface="Arial" panose="020B0604020202020204" pitchFamily="34" charset="0"/>
              <a:buChar char="•"/>
              <a:defRPr>
                <a:latin typeface="Times New Roman" panose="02020603050405020304" pitchFamily="18" charset="0"/>
                <a:cs typeface="Times New Roman" panose="02020603050405020304" pitchFamily="18" charset="0"/>
              </a:defRPr>
            </a:lvl1pPr>
            <a:lvl2pPr marL="742950" indent="-285750">
              <a:buFont typeface="Courier New" panose="02070309020205020404" pitchFamily="49" charset="0"/>
              <a:buChar char="o"/>
              <a:defRPr>
                <a:latin typeface="Times New Roman" panose="02020603050405020304" pitchFamily="18" charset="0"/>
                <a:cs typeface="Times New Roman" panose="02020603050405020304" pitchFamily="18" charset="0"/>
              </a:defRPr>
            </a:lvl2pPr>
            <a:lvl3pPr marL="1200150" indent="-285750">
              <a:buFont typeface="Wingdings" panose="05000000000000000000" pitchFamily="2" charset="2"/>
              <a:buChar char="§"/>
              <a:defRPr>
                <a:latin typeface="Times New Roman" panose="02020603050405020304" pitchFamily="18" charset="0"/>
                <a:cs typeface="Times New Roman" panose="02020603050405020304" pitchFamily="18" charset="0"/>
              </a:defRPr>
            </a:lvl3pPr>
            <a:lvl4pPr marL="1657350" indent="-285750">
              <a:buFont typeface="Arial" panose="020B0604020202020204" pitchFamily="34" charset="0"/>
              <a:buChar char="•"/>
              <a:defRPr>
                <a:latin typeface="Times New Roman" panose="02020603050405020304" pitchFamily="18" charset="0"/>
                <a:cs typeface="Times New Roman" panose="02020603050405020304" pitchFamily="18" charset="0"/>
              </a:defRPr>
            </a:lvl4pPr>
            <a:lvl5pPr marL="2114550" indent="-285750">
              <a:buFont typeface="Courier New" panose="02070309020205020404" pitchFamily="49" charset="0"/>
              <a:buChar char="o"/>
              <a:defRPr>
                <a:latin typeface="Times New Roman" panose="02020603050405020304" pitchFamily="18" charset="0"/>
                <a:cs typeface="Times New Roman" panose="02020603050405020304" pitchFamily="18" charset="0"/>
              </a:defRPr>
            </a:lvl5pPr>
            <a:lvl6pPr marL="2286000" indent="0">
              <a:buFont typeface="Wingdings" panose="05000000000000000000" pitchFamily="2" charset="2"/>
              <a:buNone/>
              <a:defRPr>
                <a:latin typeface="Times New Roman" panose="02020603050405020304" pitchFamily="18" charset="0"/>
                <a:cs typeface="Times New Roman" panose="02020603050405020304" pitchFamily="18" charset="0"/>
              </a:defRPr>
            </a:lvl6pPr>
            <a:lvl7pPr marL="3257550" indent="-285750">
              <a:buFont typeface="Arial" panose="020B0604020202020204" pitchFamily="34" charset="0"/>
              <a:buChar char="•"/>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2514600" marR="0" lvl="5"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7/23/2023</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185289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146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C47F1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37B998-9718-4843-A842-5D6256680E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72A1C410-936C-A946-AF97-54C52E42FE65}"/>
              </a:ext>
            </a:extLst>
          </p:cNvPr>
          <p:cNvSpPr/>
          <p:nvPr userDrawn="1"/>
        </p:nvSpPr>
        <p:spPr>
          <a:xfrm>
            <a:off x="0" y="2463616"/>
            <a:ext cx="12192000" cy="1713654"/>
          </a:xfrm>
          <a:prstGeom prst="rect">
            <a:avLst/>
          </a:prstGeom>
          <a:gradFill flip="none" rotWithShape="1">
            <a:gsLst>
              <a:gs pos="100000">
                <a:srgbClr val="BFE5FF">
                  <a:alpha val="37000"/>
                </a:srgbClr>
              </a:gs>
              <a:gs pos="85000">
                <a:srgbClr val="BFE5FF">
                  <a:alpha val="95000"/>
                </a:srgbClr>
              </a:gs>
              <a:gs pos="53000">
                <a:srgbClr val="BFE5FF"/>
              </a:gs>
              <a:gs pos="14000">
                <a:srgbClr val="BFE5FF">
                  <a:alpha val="95000"/>
                </a:srgbClr>
              </a:gs>
              <a:gs pos="0">
                <a:srgbClr val="BFE5FF">
                  <a:alpha val="37000"/>
                </a:srgbClr>
              </a:gs>
            </a:gsLst>
            <a:lin ang="0" scaled="1"/>
            <a:tileRect/>
          </a:gradFill>
          <a:ln>
            <a:no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831850" y="3016567"/>
            <a:ext cx="10515600" cy="646331"/>
          </a:xfrm>
        </p:spPr>
        <p:txBody>
          <a:bodyPr anchor="ctr">
            <a:spAutoFit/>
          </a:bodyPr>
          <a:lstStyle>
            <a:lvl1pPr algn="ctr">
              <a:defRPr sz="4000" b="0">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7C402EFE-7EAA-2042-BFD5-33177FA652C4}"/>
              </a:ext>
            </a:extLst>
          </p:cNvPr>
          <p:cNvSpPr>
            <a:spLocks noGrp="1"/>
          </p:cNvSpPr>
          <p:nvPr>
            <p:ph type="dt" sz="half" idx="10"/>
          </p:nvPr>
        </p:nvSpPr>
        <p:spPr/>
        <p:txBody>
          <a:bodyPr/>
          <a:lstStyle/>
          <a:p>
            <a:fld id="{88685A74-EB09-424A-AA9B-5418F2407945}" type="datetime1">
              <a:rPr lang="en-US" smtClean="0"/>
              <a:t>7/23/2023</a:t>
            </a:fld>
            <a:endParaRPr lang="en-US"/>
          </a:p>
        </p:txBody>
      </p:sp>
      <p:sp>
        <p:nvSpPr>
          <p:cNvPr id="5" name="Footer Placeholder 4">
            <a:extLst>
              <a:ext uri="{FF2B5EF4-FFF2-40B4-BE49-F238E27FC236}">
                <a16:creationId xmlns:a16="http://schemas.microsoft.com/office/drawing/2014/main" id="{00B1DCC9-6755-1C41-A923-BB12EA8B5015}"/>
              </a:ext>
            </a:extLst>
          </p:cNvPr>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9BBFB372-536E-3149-8638-387946DFE556}"/>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46112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E2216-3720-8E47-ABAB-D4DA0AD31A71}"/>
              </a:ext>
            </a:extLst>
          </p:cNvPr>
          <p:cNvSpPr>
            <a:spLocks noGrp="1"/>
          </p:cNvSpPr>
          <p:nvPr>
            <p:ph type="dt" sz="half" idx="10"/>
          </p:nvPr>
        </p:nvSpPr>
        <p:spPr/>
        <p:txBody>
          <a:bodyPr/>
          <a:lstStyle>
            <a:lvl1pPr>
              <a:defRPr>
                <a:solidFill>
                  <a:srgbClr val="33CDFF"/>
                </a:solidFill>
              </a:defRPr>
            </a:lvl1pPr>
          </a:lstStyle>
          <a:p>
            <a:fld id="{299D4562-C5B8-CB44-9474-120177024E1C}" type="datetime1">
              <a:rPr lang="en-US" smtClean="0"/>
              <a:pPr/>
              <a:t>7/23/2023</a:t>
            </a:fld>
            <a:endParaRPr lang="en-US"/>
          </a:p>
        </p:txBody>
      </p:sp>
      <p:sp>
        <p:nvSpPr>
          <p:cNvPr id="3" name="Footer Placeholder 2">
            <a:extLst>
              <a:ext uri="{FF2B5EF4-FFF2-40B4-BE49-F238E27FC236}">
                <a16:creationId xmlns:a16="http://schemas.microsoft.com/office/drawing/2014/main" id="{A9149C90-3E7A-C84E-97A5-ACBD2680BE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8D531E-1E27-6C49-9FDC-6C0DD877CABF}"/>
              </a:ext>
            </a:extLst>
          </p:cNvPr>
          <p:cNvSpPr>
            <a:spLocks noGrp="1"/>
          </p:cNvSpPr>
          <p:nvPr>
            <p:ph type="sldNum" sz="quarter" idx="12"/>
          </p:nvPr>
        </p:nvSpPr>
        <p:spPr/>
        <p:txBody>
          <a:bodyPr/>
          <a:lstStyle/>
          <a:p>
            <a:fld id="{2E8C51FE-49D9-314D-9957-ABBF7DDE8782}" type="slidenum">
              <a:rPr lang="en-US" smtClean="0"/>
              <a:t>‹#›</a:t>
            </a:fld>
            <a:endParaRPr lang="en-US"/>
          </a:p>
        </p:txBody>
      </p:sp>
      <p:sp>
        <p:nvSpPr>
          <p:cNvPr id="5" name="Rectangle 4">
            <a:extLst>
              <a:ext uri="{FF2B5EF4-FFF2-40B4-BE49-F238E27FC236}">
                <a16:creationId xmlns:a16="http://schemas.microsoft.com/office/drawing/2014/main" id="{7C65B11D-5C1A-B347-B8BC-31953810A0B7}"/>
              </a:ext>
            </a:extLst>
          </p:cNvPr>
          <p:cNvSpPr/>
          <p:nvPr userDrawn="1"/>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27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F2AE63-C1E5-704C-9056-02A05DAB687B}"/>
              </a:ext>
            </a:extLst>
          </p:cNvPr>
          <p:cNvPicPr>
            <a:picLocks noChangeAspect="1"/>
          </p:cNvPicPr>
          <p:nvPr userDrawn="1"/>
        </p:nvPicPr>
        <p:blipFill>
          <a:blip r:embed="rId21">
            <a:alphaModFix amt="60000"/>
          </a:blip>
          <a:stretch>
            <a:fillRect/>
          </a:stretch>
        </p:blipFill>
        <p:spPr>
          <a:xfrm>
            <a:off x="0" y="0"/>
            <a:ext cx="5181600" cy="6858000"/>
          </a:xfrm>
          <a:prstGeom prst="rect">
            <a:avLst/>
          </a:prstGeom>
        </p:spPr>
      </p:pic>
      <p:sp>
        <p:nvSpPr>
          <p:cNvPr id="11" name="Freeform 9">
            <a:extLst>
              <a:ext uri="{FF2B5EF4-FFF2-40B4-BE49-F238E27FC236}">
                <a16:creationId xmlns:a16="http://schemas.microsoft.com/office/drawing/2014/main" id="{76A75331-F385-1346-AAD4-3F5017245C4A}"/>
              </a:ext>
            </a:extLst>
          </p:cNvPr>
          <p:cNvSpPr>
            <a:spLocks/>
          </p:cNvSpPr>
          <p:nvPr userDrawn="1"/>
        </p:nvSpPr>
        <p:spPr bwMode="auto">
          <a:xfrm>
            <a:off x="-400554" y="-1287"/>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rgbClr val="91B4C8"/>
              </a:gs>
              <a:gs pos="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a:extLst>
              <a:ext uri="{FF2B5EF4-FFF2-40B4-BE49-F238E27FC236}">
                <a16:creationId xmlns:a16="http://schemas.microsoft.com/office/drawing/2014/main" id="{4A22837A-E2B4-564F-9816-80ACF22F076B}"/>
              </a:ext>
            </a:extLst>
          </p:cNvPr>
          <p:cNvSpPr>
            <a:spLocks/>
          </p:cNvSpPr>
          <p:nvPr userDrawn="1"/>
        </p:nvSpPr>
        <p:spPr bwMode="auto">
          <a:xfrm>
            <a:off x="1513028" y="541"/>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85000">
                <a:srgbClr val="DBE8EE"/>
              </a:gs>
              <a:gs pos="80000">
                <a:srgbClr val="F2F7FA"/>
              </a:gs>
              <a:gs pos="65000">
                <a:schemeClr val="bg1"/>
              </a:gs>
            </a:gsLst>
            <a:path path="circle">
              <a:fillToRect l="100000" b="100000"/>
            </a:path>
            <a:tileRect t="-100000" r="-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Placeholder 1">
            <a:extLst>
              <a:ext uri="{FF2B5EF4-FFF2-40B4-BE49-F238E27FC236}">
                <a16:creationId xmlns:a16="http://schemas.microsoft.com/office/drawing/2014/main" id="{8C6A3198-B9B2-E544-8BCC-5966A77B5813}"/>
              </a:ext>
            </a:extLst>
          </p:cNvPr>
          <p:cNvSpPr>
            <a:spLocks noGrp="1"/>
          </p:cNvSpPr>
          <p:nvPr>
            <p:ph type="title"/>
          </p:nvPr>
        </p:nvSpPr>
        <p:spPr>
          <a:xfrm>
            <a:off x="4901938" y="1104144"/>
            <a:ext cx="6678105" cy="646331"/>
          </a:xfrm>
          <a:prstGeom prst="rect">
            <a:avLst/>
          </a:prstGeom>
        </p:spPr>
        <p:txBody>
          <a:bodyPr vert="horz" lIns="91440" tIns="45720" rIns="91440" bIns="45720" rtlCol="0" anchor="ctr">
            <a:spAutoFit/>
          </a:bodyPr>
          <a:lstStyle/>
          <a:p>
            <a:r>
              <a:rPr lang="en-US"/>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p:ph type="body" idx="1"/>
          </p:nvPr>
        </p:nvSpPr>
        <p:spPr>
          <a:xfrm>
            <a:off x="4901939" y="2214710"/>
            <a:ext cx="6678104" cy="369332"/>
          </a:xfrm>
          <a:prstGeom prst="rect">
            <a:avLst/>
          </a:prstGeom>
        </p:spPr>
        <p:txBody>
          <a:bodyPr vert="horz" lIns="91440" tIns="45720" rIns="91440" bIns="45720" rtlCol="0">
            <a:spAutoFit/>
          </a:bodyPr>
          <a:lstStyle/>
          <a:p>
            <a:pPr lvl="0"/>
            <a:r>
              <a:rPr lang="en-US"/>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p:ph type="dt" sz="half" idx="2"/>
          </p:nvPr>
        </p:nvSpPr>
        <p:spPr>
          <a:xfrm>
            <a:off x="93481" y="6356350"/>
            <a:ext cx="2743200" cy="365125"/>
          </a:xfrm>
          <a:prstGeom prst="rect">
            <a:avLst/>
          </a:prstGeom>
        </p:spPr>
        <p:txBody>
          <a:bodyPr vert="horz" lIns="91440" tIns="45720" rIns="91440" bIns="45720" rtlCol="0" anchor="ctr"/>
          <a:lstStyle>
            <a:lvl1pPr algn="l">
              <a:defRPr sz="1000">
                <a:solidFill>
                  <a:schemeClr val="bg2"/>
                </a:solidFill>
                <a:latin typeface="Arial" panose="020B0604020202020204" pitchFamily="34" charset="0"/>
                <a:cs typeface="Arial" panose="020B0604020202020204" pitchFamily="34" charset="0"/>
              </a:defRPr>
            </a:lvl1pPr>
          </a:lstStyle>
          <a:p>
            <a:fld id="{FE265B34-5576-8945-9C09-BFD5396E40FC}" type="datetime1">
              <a:rPr lang="en-US" smtClean="0"/>
              <a:pPr/>
              <a:t>7/23/2023</a:t>
            </a:fld>
            <a:endParaRPr lang="en-US"/>
          </a:p>
        </p:txBody>
      </p:sp>
      <p:sp>
        <p:nvSpPr>
          <p:cNvPr id="5" name="Footer Placeholder 4">
            <a:extLst>
              <a:ext uri="{FF2B5EF4-FFF2-40B4-BE49-F238E27FC236}">
                <a16:creationId xmlns:a16="http://schemas.microsoft.com/office/drawing/2014/main" id="{8D0AE939-C78E-1049-B462-9DFD518C3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33CDFF"/>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00BEEF"/>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2075244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96" r:id="rId18"/>
    <p:sldLayoutId id="214748369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3974714-B0A1-4302-BA10-5E9647298413}"/>
              </a:ext>
            </a:extLst>
          </p:cNvPr>
          <p:cNvGrpSpPr/>
          <p:nvPr/>
        </p:nvGrpSpPr>
        <p:grpSpPr>
          <a:xfrm>
            <a:off x="1705014" y="3991791"/>
            <a:ext cx="4331613" cy="469567"/>
            <a:chOff x="1429592" y="3698480"/>
            <a:chExt cx="6350060" cy="688377"/>
          </a:xfrm>
        </p:grpSpPr>
        <p:grpSp>
          <p:nvGrpSpPr>
            <p:cNvPr id="22" name="Group 21">
              <a:extLst>
                <a:ext uri="{FF2B5EF4-FFF2-40B4-BE49-F238E27FC236}">
                  <a16:creationId xmlns:a16="http://schemas.microsoft.com/office/drawing/2014/main" id="{54C79667-EC69-4150-810F-90256C6E63C5}"/>
                </a:ext>
              </a:extLst>
            </p:cNvPr>
            <p:cNvGrpSpPr/>
            <p:nvPr/>
          </p:nvGrpSpPr>
          <p:grpSpPr>
            <a:xfrm>
              <a:off x="1429592" y="3698480"/>
              <a:ext cx="3136593" cy="688377"/>
              <a:chOff x="339725" y="371475"/>
              <a:chExt cx="2647951" cy="571500"/>
            </a:xfrm>
            <a:solidFill>
              <a:srgbClr val="02BFF0"/>
            </a:solidFill>
          </p:grpSpPr>
          <p:sp>
            <p:nvSpPr>
              <p:cNvPr id="31" name="Freeform 14">
                <a:extLst>
                  <a:ext uri="{FF2B5EF4-FFF2-40B4-BE49-F238E27FC236}">
                    <a16:creationId xmlns:a16="http://schemas.microsoft.com/office/drawing/2014/main" id="{EB873B66-E073-4E43-8BDF-C3C851928538}"/>
                  </a:ext>
                </a:extLst>
              </p:cNvPr>
              <p:cNvSpPr>
                <a:spLocks/>
              </p:cNvSpPr>
              <p:nvPr/>
            </p:nvSpPr>
            <p:spPr bwMode="auto">
              <a:xfrm>
                <a:off x="339725" y="417513"/>
                <a:ext cx="265113" cy="487363"/>
              </a:xfrm>
              <a:custGeom>
                <a:avLst/>
                <a:gdLst>
                  <a:gd name="T0" fmla="*/ 0 w 167"/>
                  <a:gd name="T1" fmla="*/ 0 h 307"/>
                  <a:gd name="T2" fmla="*/ 167 w 167"/>
                  <a:gd name="T3" fmla="*/ 0 h 307"/>
                  <a:gd name="T4" fmla="*/ 167 w 167"/>
                  <a:gd name="T5" fmla="*/ 31 h 307"/>
                  <a:gd name="T6" fmla="*/ 33 w 167"/>
                  <a:gd name="T7" fmla="*/ 31 h 307"/>
                  <a:gd name="T8" fmla="*/ 33 w 167"/>
                  <a:gd name="T9" fmla="*/ 137 h 307"/>
                  <a:gd name="T10" fmla="*/ 165 w 167"/>
                  <a:gd name="T11" fmla="*/ 137 h 307"/>
                  <a:gd name="T12" fmla="*/ 165 w 167"/>
                  <a:gd name="T13" fmla="*/ 168 h 307"/>
                  <a:gd name="T14" fmla="*/ 33 w 167"/>
                  <a:gd name="T15" fmla="*/ 168 h 307"/>
                  <a:gd name="T16" fmla="*/ 33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31"/>
                    </a:lnTo>
                    <a:lnTo>
                      <a:pt x="33" y="31"/>
                    </a:lnTo>
                    <a:lnTo>
                      <a:pt x="33" y="137"/>
                    </a:lnTo>
                    <a:lnTo>
                      <a:pt x="165" y="137"/>
                    </a:lnTo>
                    <a:lnTo>
                      <a:pt x="165" y="168"/>
                    </a:lnTo>
                    <a:lnTo>
                      <a:pt x="33" y="168"/>
                    </a:lnTo>
                    <a:lnTo>
                      <a:pt x="33" y="276"/>
                    </a:lnTo>
                    <a:lnTo>
                      <a:pt x="167" y="276"/>
                    </a:lnTo>
                    <a:lnTo>
                      <a:pt x="167" y="307"/>
                    </a:lnTo>
                    <a:lnTo>
                      <a:pt x="0" y="307"/>
                    </a:lnTo>
                    <a:lnTo>
                      <a:pt x="0" y="0"/>
                    </a:lnTo>
                    <a:close/>
                  </a:path>
                </a:pathLst>
              </a:custGeom>
              <a:grp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5">
                <a:extLst>
                  <a:ext uri="{FF2B5EF4-FFF2-40B4-BE49-F238E27FC236}">
                    <a16:creationId xmlns:a16="http://schemas.microsoft.com/office/drawing/2014/main" id="{DB2BA20C-ACF2-4C99-9447-BF467B1A8D85}"/>
                  </a:ext>
                </a:extLst>
              </p:cNvPr>
              <p:cNvSpPr>
                <a:spLocks/>
              </p:cNvSpPr>
              <p:nvPr/>
            </p:nvSpPr>
            <p:spPr bwMode="auto">
              <a:xfrm>
                <a:off x="654050" y="417513"/>
                <a:ext cx="393700" cy="487363"/>
              </a:xfrm>
              <a:custGeom>
                <a:avLst/>
                <a:gdLst>
                  <a:gd name="T0" fmla="*/ 104 w 248"/>
                  <a:gd name="T1" fmla="*/ 149 h 307"/>
                  <a:gd name="T2" fmla="*/ 7 w 248"/>
                  <a:gd name="T3" fmla="*/ 0 h 307"/>
                  <a:gd name="T4" fmla="*/ 45 w 248"/>
                  <a:gd name="T5" fmla="*/ 0 h 307"/>
                  <a:gd name="T6" fmla="*/ 123 w 248"/>
                  <a:gd name="T7" fmla="*/ 122 h 307"/>
                  <a:gd name="T8" fmla="*/ 200 w 248"/>
                  <a:gd name="T9" fmla="*/ 0 h 307"/>
                  <a:gd name="T10" fmla="*/ 238 w 248"/>
                  <a:gd name="T11" fmla="*/ 0 h 307"/>
                  <a:gd name="T12" fmla="*/ 141 w 248"/>
                  <a:gd name="T13" fmla="*/ 149 h 307"/>
                  <a:gd name="T14" fmla="*/ 248 w 248"/>
                  <a:gd name="T15" fmla="*/ 307 h 307"/>
                  <a:gd name="T16" fmla="*/ 208 w 248"/>
                  <a:gd name="T17" fmla="*/ 307 h 307"/>
                  <a:gd name="T18" fmla="*/ 123 w 248"/>
                  <a:gd name="T19" fmla="*/ 175 h 307"/>
                  <a:gd name="T20" fmla="*/ 38 w 248"/>
                  <a:gd name="T21" fmla="*/ 307 h 307"/>
                  <a:gd name="T22" fmla="*/ 0 w 248"/>
                  <a:gd name="T23" fmla="*/ 307 h 307"/>
                  <a:gd name="T24" fmla="*/ 104 w 248"/>
                  <a:gd name="T25" fmla="*/ 14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307">
                    <a:moveTo>
                      <a:pt x="104" y="149"/>
                    </a:moveTo>
                    <a:lnTo>
                      <a:pt x="7" y="0"/>
                    </a:lnTo>
                    <a:lnTo>
                      <a:pt x="45" y="0"/>
                    </a:lnTo>
                    <a:lnTo>
                      <a:pt x="123" y="122"/>
                    </a:lnTo>
                    <a:lnTo>
                      <a:pt x="200" y="0"/>
                    </a:lnTo>
                    <a:lnTo>
                      <a:pt x="238" y="0"/>
                    </a:lnTo>
                    <a:lnTo>
                      <a:pt x="141" y="149"/>
                    </a:lnTo>
                    <a:lnTo>
                      <a:pt x="248" y="307"/>
                    </a:lnTo>
                    <a:lnTo>
                      <a:pt x="208" y="307"/>
                    </a:lnTo>
                    <a:lnTo>
                      <a:pt x="123" y="175"/>
                    </a:lnTo>
                    <a:lnTo>
                      <a:pt x="38" y="307"/>
                    </a:lnTo>
                    <a:lnTo>
                      <a:pt x="0" y="307"/>
                    </a:lnTo>
                    <a:lnTo>
                      <a:pt x="104" y="149"/>
                    </a:lnTo>
                    <a:close/>
                  </a:path>
                </a:pathLst>
              </a:custGeom>
              <a:grp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6">
                <a:extLst>
                  <a:ext uri="{FF2B5EF4-FFF2-40B4-BE49-F238E27FC236}">
                    <a16:creationId xmlns:a16="http://schemas.microsoft.com/office/drawing/2014/main" id="{F8033E16-AFF9-4824-89E3-9F721A81BB81}"/>
                  </a:ext>
                </a:extLst>
              </p:cNvPr>
              <p:cNvSpPr>
                <a:spLocks noEditPoints="1"/>
              </p:cNvSpPr>
              <p:nvPr/>
            </p:nvSpPr>
            <p:spPr bwMode="auto">
              <a:xfrm>
                <a:off x="1103313" y="417513"/>
                <a:ext cx="307975" cy="487363"/>
              </a:xfrm>
              <a:custGeom>
                <a:avLst/>
                <a:gdLst>
                  <a:gd name="T0" fmla="*/ 34 w 82"/>
                  <a:gd name="T1" fmla="*/ 0 h 128"/>
                  <a:gd name="T2" fmla="*/ 68 w 82"/>
                  <a:gd name="T3" fmla="*/ 8 h 128"/>
                  <a:gd name="T4" fmla="*/ 82 w 82"/>
                  <a:gd name="T5" fmla="*/ 39 h 128"/>
                  <a:gd name="T6" fmla="*/ 69 w 82"/>
                  <a:gd name="T7" fmla="*/ 69 h 128"/>
                  <a:gd name="T8" fmla="*/ 35 w 82"/>
                  <a:gd name="T9" fmla="*/ 78 h 128"/>
                  <a:gd name="T10" fmla="*/ 14 w 82"/>
                  <a:gd name="T11" fmla="*/ 78 h 128"/>
                  <a:gd name="T12" fmla="*/ 14 w 82"/>
                  <a:gd name="T13" fmla="*/ 128 h 128"/>
                  <a:gd name="T14" fmla="*/ 0 w 82"/>
                  <a:gd name="T15" fmla="*/ 128 h 128"/>
                  <a:gd name="T16" fmla="*/ 0 w 82"/>
                  <a:gd name="T17" fmla="*/ 0 h 128"/>
                  <a:gd name="T18" fmla="*/ 34 w 82"/>
                  <a:gd name="T19" fmla="*/ 0 h 128"/>
                  <a:gd name="T20" fmla="*/ 14 w 82"/>
                  <a:gd name="T21" fmla="*/ 65 h 128"/>
                  <a:gd name="T22" fmla="*/ 35 w 82"/>
                  <a:gd name="T23" fmla="*/ 65 h 128"/>
                  <a:gd name="T24" fmla="*/ 59 w 82"/>
                  <a:gd name="T25" fmla="*/ 60 h 128"/>
                  <a:gd name="T26" fmla="*/ 68 w 82"/>
                  <a:gd name="T27" fmla="*/ 39 h 128"/>
                  <a:gd name="T28" fmla="*/ 58 w 82"/>
                  <a:gd name="T29" fmla="*/ 18 h 128"/>
                  <a:gd name="T30" fmla="*/ 34 w 82"/>
                  <a:gd name="T31" fmla="*/ 13 h 128"/>
                  <a:gd name="T32" fmla="*/ 14 w 82"/>
                  <a:gd name="T33" fmla="*/ 13 h 128"/>
                  <a:gd name="T34" fmla="*/ 14 w 82"/>
                  <a:gd name="T3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28">
                    <a:moveTo>
                      <a:pt x="34" y="0"/>
                    </a:moveTo>
                    <a:cubicBezTo>
                      <a:pt x="52" y="0"/>
                      <a:pt x="60" y="2"/>
                      <a:pt x="68" y="8"/>
                    </a:cubicBezTo>
                    <a:cubicBezTo>
                      <a:pt x="77" y="15"/>
                      <a:pt x="82" y="27"/>
                      <a:pt x="82" y="39"/>
                    </a:cubicBezTo>
                    <a:cubicBezTo>
                      <a:pt x="82" y="51"/>
                      <a:pt x="77" y="63"/>
                      <a:pt x="69" y="69"/>
                    </a:cubicBezTo>
                    <a:cubicBezTo>
                      <a:pt x="60" y="76"/>
                      <a:pt x="52" y="78"/>
                      <a:pt x="35" y="78"/>
                    </a:cubicBezTo>
                    <a:cubicBezTo>
                      <a:pt x="14" y="78"/>
                      <a:pt x="14" y="78"/>
                      <a:pt x="14" y="78"/>
                    </a:cubicBezTo>
                    <a:cubicBezTo>
                      <a:pt x="14" y="128"/>
                      <a:pt x="14" y="128"/>
                      <a:pt x="14" y="128"/>
                    </a:cubicBezTo>
                    <a:cubicBezTo>
                      <a:pt x="0" y="128"/>
                      <a:pt x="0" y="128"/>
                      <a:pt x="0" y="128"/>
                    </a:cubicBezTo>
                    <a:cubicBezTo>
                      <a:pt x="0" y="0"/>
                      <a:pt x="0" y="0"/>
                      <a:pt x="0" y="0"/>
                    </a:cubicBezTo>
                    <a:lnTo>
                      <a:pt x="34" y="0"/>
                    </a:lnTo>
                    <a:close/>
                    <a:moveTo>
                      <a:pt x="14" y="65"/>
                    </a:moveTo>
                    <a:cubicBezTo>
                      <a:pt x="35" y="65"/>
                      <a:pt x="35" y="65"/>
                      <a:pt x="35" y="65"/>
                    </a:cubicBezTo>
                    <a:cubicBezTo>
                      <a:pt x="46" y="65"/>
                      <a:pt x="52" y="64"/>
                      <a:pt x="59" y="60"/>
                    </a:cubicBezTo>
                    <a:cubicBezTo>
                      <a:pt x="64" y="56"/>
                      <a:pt x="68" y="48"/>
                      <a:pt x="68" y="39"/>
                    </a:cubicBezTo>
                    <a:cubicBezTo>
                      <a:pt x="68" y="30"/>
                      <a:pt x="64" y="22"/>
                      <a:pt x="58" y="18"/>
                    </a:cubicBezTo>
                    <a:cubicBezTo>
                      <a:pt x="52" y="14"/>
                      <a:pt x="45" y="13"/>
                      <a:pt x="34" y="13"/>
                    </a:cubicBezTo>
                    <a:cubicBezTo>
                      <a:pt x="14" y="13"/>
                      <a:pt x="14" y="13"/>
                      <a:pt x="14" y="13"/>
                    </a:cubicBezTo>
                    <a:lnTo>
                      <a:pt x="14" y="65"/>
                    </a:lnTo>
                    <a:close/>
                  </a:path>
                </a:pathLst>
              </a:custGeom>
              <a:grp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7">
                <a:extLst>
                  <a:ext uri="{FF2B5EF4-FFF2-40B4-BE49-F238E27FC236}">
                    <a16:creationId xmlns:a16="http://schemas.microsoft.com/office/drawing/2014/main" id="{35AF1293-2AA4-4800-AB39-B565FBB1AA4D}"/>
                  </a:ext>
                </a:extLst>
              </p:cNvPr>
              <p:cNvSpPr>
                <a:spLocks/>
              </p:cNvSpPr>
              <p:nvPr/>
            </p:nvSpPr>
            <p:spPr bwMode="auto">
              <a:xfrm>
                <a:off x="1466850" y="417513"/>
                <a:ext cx="236538" cy="487363"/>
              </a:xfrm>
              <a:custGeom>
                <a:avLst/>
                <a:gdLst>
                  <a:gd name="T0" fmla="*/ 0 w 149"/>
                  <a:gd name="T1" fmla="*/ 0 h 307"/>
                  <a:gd name="T2" fmla="*/ 33 w 149"/>
                  <a:gd name="T3" fmla="*/ 0 h 307"/>
                  <a:gd name="T4" fmla="*/ 33 w 149"/>
                  <a:gd name="T5" fmla="*/ 276 h 307"/>
                  <a:gd name="T6" fmla="*/ 149 w 149"/>
                  <a:gd name="T7" fmla="*/ 276 h 307"/>
                  <a:gd name="T8" fmla="*/ 149 w 149"/>
                  <a:gd name="T9" fmla="*/ 307 h 307"/>
                  <a:gd name="T10" fmla="*/ 0 w 149"/>
                  <a:gd name="T11" fmla="*/ 307 h 307"/>
                  <a:gd name="T12" fmla="*/ 0 w 149"/>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49" h="307">
                    <a:moveTo>
                      <a:pt x="0" y="0"/>
                    </a:moveTo>
                    <a:lnTo>
                      <a:pt x="33" y="0"/>
                    </a:lnTo>
                    <a:lnTo>
                      <a:pt x="33" y="276"/>
                    </a:lnTo>
                    <a:lnTo>
                      <a:pt x="149" y="276"/>
                    </a:lnTo>
                    <a:lnTo>
                      <a:pt x="149" y="307"/>
                    </a:lnTo>
                    <a:lnTo>
                      <a:pt x="0" y="307"/>
                    </a:lnTo>
                    <a:lnTo>
                      <a:pt x="0" y="0"/>
                    </a:lnTo>
                    <a:close/>
                  </a:path>
                </a:pathLst>
              </a:custGeom>
              <a:grp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8">
                <a:extLst>
                  <a:ext uri="{FF2B5EF4-FFF2-40B4-BE49-F238E27FC236}">
                    <a16:creationId xmlns:a16="http://schemas.microsoft.com/office/drawing/2014/main" id="{60F2EAE7-0C2E-457F-A08F-FEB03C2EB0B5}"/>
                  </a:ext>
                </a:extLst>
              </p:cNvPr>
              <p:cNvSpPr>
                <a:spLocks/>
              </p:cNvSpPr>
              <p:nvPr/>
            </p:nvSpPr>
            <p:spPr bwMode="auto">
              <a:xfrm>
                <a:off x="2343150" y="417513"/>
                <a:ext cx="327025" cy="487363"/>
              </a:xfrm>
              <a:custGeom>
                <a:avLst/>
                <a:gdLst>
                  <a:gd name="T0" fmla="*/ 0 w 87"/>
                  <a:gd name="T1" fmla="*/ 0 h 128"/>
                  <a:gd name="T2" fmla="*/ 34 w 87"/>
                  <a:gd name="T3" fmla="*/ 0 h 128"/>
                  <a:gd name="T4" fmla="*/ 70 w 87"/>
                  <a:gd name="T5" fmla="*/ 7 h 128"/>
                  <a:gd name="T6" fmla="*/ 87 w 87"/>
                  <a:gd name="T7" fmla="*/ 41 h 128"/>
                  <a:gd name="T8" fmla="*/ 79 w 87"/>
                  <a:gd name="T9" fmla="*/ 66 h 128"/>
                  <a:gd name="T10" fmla="*/ 51 w 87"/>
                  <a:gd name="T11" fmla="*/ 80 h 128"/>
                  <a:gd name="T12" fmla="*/ 83 w 87"/>
                  <a:gd name="T13" fmla="*/ 128 h 128"/>
                  <a:gd name="T14" fmla="*/ 67 w 87"/>
                  <a:gd name="T15" fmla="*/ 128 h 128"/>
                  <a:gd name="T16" fmla="*/ 31 w 87"/>
                  <a:gd name="T17" fmla="*/ 72 h 128"/>
                  <a:gd name="T18" fmla="*/ 35 w 87"/>
                  <a:gd name="T19" fmla="*/ 72 h 128"/>
                  <a:gd name="T20" fmla="*/ 63 w 87"/>
                  <a:gd name="T21" fmla="*/ 66 h 128"/>
                  <a:gd name="T22" fmla="*/ 73 w 87"/>
                  <a:gd name="T23" fmla="*/ 42 h 128"/>
                  <a:gd name="T24" fmla="*/ 61 w 87"/>
                  <a:gd name="T25" fmla="*/ 17 h 128"/>
                  <a:gd name="T26" fmla="*/ 35 w 87"/>
                  <a:gd name="T27" fmla="*/ 13 h 128"/>
                  <a:gd name="T28" fmla="*/ 15 w 87"/>
                  <a:gd name="T29" fmla="*/ 13 h 128"/>
                  <a:gd name="T30" fmla="*/ 15 w 87"/>
                  <a:gd name="T31" fmla="*/ 128 h 128"/>
                  <a:gd name="T32" fmla="*/ 0 w 87"/>
                  <a:gd name="T33" fmla="*/ 128 h 128"/>
                  <a:gd name="T34" fmla="*/ 0 w 87"/>
                  <a:gd name="T3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28">
                    <a:moveTo>
                      <a:pt x="0" y="0"/>
                    </a:moveTo>
                    <a:cubicBezTo>
                      <a:pt x="34" y="0"/>
                      <a:pt x="34" y="0"/>
                      <a:pt x="34" y="0"/>
                    </a:cubicBezTo>
                    <a:cubicBezTo>
                      <a:pt x="54" y="0"/>
                      <a:pt x="63" y="2"/>
                      <a:pt x="70" y="7"/>
                    </a:cubicBezTo>
                    <a:cubicBezTo>
                      <a:pt x="80" y="13"/>
                      <a:pt x="87" y="27"/>
                      <a:pt x="87" y="41"/>
                    </a:cubicBezTo>
                    <a:cubicBezTo>
                      <a:pt x="87" y="50"/>
                      <a:pt x="85" y="59"/>
                      <a:pt x="79" y="66"/>
                    </a:cubicBezTo>
                    <a:cubicBezTo>
                      <a:pt x="72" y="77"/>
                      <a:pt x="63" y="79"/>
                      <a:pt x="51" y="80"/>
                    </a:cubicBezTo>
                    <a:cubicBezTo>
                      <a:pt x="83" y="128"/>
                      <a:pt x="83" y="128"/>
                      <a:pt x="83" y="128"/>
                    </a:cubicBezTo>
                    <a:cubicBezTo>
                      <a:pt x="67" y="128"/>
                      <a:pt x="67" y="128"/>
                      <a:pt x="67" y="128"/>
                    </a:cubicBezTo>
                    <a:cubicBezTo>
                      <a:pt x="31" y="72"/>
                      <a:pt x="31" y="72"/>
                      <a:pt x="31" y="72"/>
                    </a:cubicBezTo>
                    <a:cubicBezTo>
                      <a:pt x="35" y="72"/>
                      <a:pt x="35" y="72"/>
                      <a:pt x="35" y="72"/>
                    </a:cubicBezTo>
                    <a:cubicBezTo>
                      <a:pt x="44" y="72"/>
                      <a:pt x="57" y="72"/>
                      <a:pt x="63" y="66"/>
                    </a:cubicBezTo>
                    <a:cubicBezTo>
                      <a:pt x="70" y="59"/>
                      <a:pt x="73" y="51"/>
                      <a:pt x="73" y="42"/>
                    </a:cubicBezTo>
                    <a:cubicBezTo>
                      <a:pt x="73" y="33"/>
                      <a:pt x="69" y="23"/>
                      <a:pt x="61" y="17"/>
                    </a:cubicBezTo>
                    <a:cubicBezTo>
                      <a:pt x="54" y="13"/>
                      <a:pt x="46" y="13"/>
                      <a:pt x="35" y="13"/>
                    </a:cubicBezTo>
                    <a:cubicBezTo>
                      <a:pt x="15" y="13"/>
                      <a:pt x="15" y="13"/>
                      <a:pt x="15" y="13"/>
                    </a:cubicBezTo>
                    <a:cubicBezTo>
                      <a:pt x="15" y="128"/>
                      <a:pt x="15" y="128"/>
                      <a:pt x="15" y="128"/>
                    </a:cubicBezTo>
                    <a:cubicBezTo>
                      <a:pt x="0" y="128"/>
                      <a:pt x="0" y="128"/>
                      <a:pt x="0" y="128"/>
                    </a:cubicBezTo>
                    <a:lnTo>
                      <a:pt x="0" y="0"/>
                    </a:lnTo>
                    <a:close/>
                  </a:path>
                </a:pathLst>
              </a:custGeom>
              <a:grp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9">
                <a:extLst>
                  <a:ext uri="{FF2B5EF4-FFF2-40B4-BE49-F238E27FC236}">
                    <a16:creationId xmlns:a16="http://schemas.microsoft.com/office/drawing/2014/main" id="{19743A61-CEF3-4437-994B-4C5E4E2B70FE}"/>
                  </a:ext>
                </a:extLst>
              </p:cNvPr>
              <p:cNvSpPr>
                <a:spLocks/>
              </p:cNvSpPr>
              <p:nvPr/>
            </p:nvSpPr>
            <p:spPr bwMode="auto">
              <a:xfrm>
                <a:off x="2722563" y="417513"/>
                <a:ext cx="265113" cy="487363"/>
              </a:xfrm>
              <a:custGeom>
                <a:avLst/>
                <a:gdLst>
                  <a:gd name="T0" fmla="*/ 0 w 167"/>
                  <a:gd name="T1" fmla="*/ 0 h 307"/>
                  <a:gd name="T2" fmla="*/ 167 w 167"/>
                  <a:gd name="T3" fmla="*/ 0 h 307"/>
                  <a:gd name="T4" fmla="*/ 167 w 167"/>
                  <a:gd name="T5" fmla="*/ 31 h 307"/>
                  <a:gd name="T6" fmla="*/ 35 w 167"/>
                  <a:gd name="T7" fmla="*/ 31 h 307"/>
                  <a:gd name="T8" fmla="*/ 35 w 167"/>
                  <a:gd name="T9" fmla="*/ 137 h 307"/>
                  <a:gd name="T10" fmla="*/ 167 w 167"/>
                  <a:gd name="T11" fmla="*/ 137 h 307"/>
                  <a:gd name="T12" fmla="*/ 167 w 167"/>
                  <a:gd name="T13" fmla="*/ 168 h 307"/>
                  <a:gd name="T14" fmla="*/ 35 w 167"/>
                  <a:gd name="T15" fmla="*/ 168 h 307"/>
                  <a:gd name="T16" fmla="*/ 35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31"/>
                    </a:lnTo>
                    <a:lnTo>
                      <a:pt x="35" y="31"/>
                    </a:lnTo>
                    <a:lnTo>
                      <a:pt x="35" y="137"/>
                    </a:lnTo>
                    <a:lnTo>
                      <a:pt x="167" y="137"/>
                    </a:lnTo>
                    <a:lnTo>
                      <a:pt x="167" y="168"/>
                    </a:lnTo>
                    <a:lnTo>
                      <a:pt x="35" y="168"/>
                    </a:lnTo>
                    <a:lnTo>
                      <a:pt x="35" y="276"/>
                    </a:lnTo>
                    <a:lnTo>
                      <a:pt x="167" y="276"/>
                    </a:lnTo>
                    <a:lnTo>
                      <a:pt x="167" y="307"/>
                    </a:lnTo>
                    <a:lnTo>
                      <a:pt x="0" y="307"/>
                    </a:lnTo>
                    <a:lnTo>
                      <a:pt x="0" y="0"/>
                    </a:lnTo>
                    <a:close/>
                  </a:path>
                </a:pathLst>
              </a:custGeom>
              <a:grp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0">
                <a:extLst>
                  <a:ext uri="{FF2B5EF4-FFF2-40B4-BE49-F238E27FC236}">
                    <a16:creationId xmlns:a16="http://schemas.microsoft.com/office/drawing/2014/main" id="{64B865EA-122E-4CA1-A56C-94EBF37490A6}"/>
                  </a:ext>
                </a:extLst>
              </p:cNvPr>
              <p:cNvSpPr>
                <a:spLocks/>
              </p:cNvSpPr>
              <p:nvPr/>
            </p:nvSpPr>
            <p:spPr bwMode="auto">
              <a:xfrm>
                <a:off x="1728788" y="371475"/>
                <a:ext cx="561975" cy="571500"/>
              </a:xfrm>
              <a:custGeom>
                <a:avLst/>
                <a:gdLst>
                  <a:gd name="T0" fmla="*/ 75 w 150"/>
                  <a:gd name="T1" fmla="*/ 0 h 150"/>
                  <a:gd name="T2" fmla="*/ 71 w 150"/>
                  <a:gd name="T3" fmla="*/ 1 h 150"/>
                  <a:gd name="T4" fmla="*/ 134 w 150"/>
                  <a:gd name="T5" fmla="*/ 67 h 150"/>
                  <a:gd name="T6" fmla="*/ 68 w 150"/>
                  <a:gd name="T7" fmla="*/ 133 h 150"/>
                  <a:gd name="T8" fmla="*/ 1 w 150"/>
                  <a:gd name="T9" fmla="*/ 67 h 150"/>
                  <a:gd name="T10" fmla="*/ 1 w 150"/>
                  <a:gd name="T11" fmla="*/ 63 h 150"/>
                  <a:gd name="T12" fmla="*/ 0 w 150"/>
                  <a:gd name="T13" fmla="*/ 75 h 150"/>
                  <a:gd name="T14" fmla="*/ 75 w 150"/>
                  <a:gd name="T15" fmla="*/ 150 h 150"/>
                  <a:gd name="T16" fmla="*/ 150 w 150"/>
                  <a:gd name="T17" fmla="*/ 75 h 150"/>
                  <a:gd name="T18" fmla="*/ 75 w 150"/>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0"/>
                    </a:moveTo>
                    <a:cubicBezTo>
                      <a:pt x="74" y="0"/>
                      <a:pt x="72" y="0"/>
                      <a:pt x="71" y="1"/>
                    </a:cubicBezTo>
                    <a:cubicBezTo>
                      <a:pt x="106" y="2"/>
                      <a:pt x="134" y="31"/>
                      <a:pt x="134" y="67"/>
                    </a:cubicBezTo>
                    <a:cubicBezTo>
                      <a:pt x="134" y="103"/>
                      <a:pt x="104" y="133"/>
                      <a:pt x="68" y="133"/>
                    </a:cubicBezTo>
                    <a:cubicBezTo>
                      <a:pt x="31" y="133"/>
                      <a:pt x="1" y="103"/>
                      <a:pt x="1" y="67"/>
                    </a:cubicBezTo>
                    <a:cubicBezTo>
                      <a:pt x="1" y="66"/>
                      <a:pt x="1" y="64"/>
                      <a:pt x="1" y="63"/>
                    </a:cubicBezTo>
                    <a:cubicBezTo>
                      <a:pt x="1" y="67"/>
                      <a:pt x="0" y="71"/>
                      <a:pt x="0" y="75"/>
                    </a:cubicBezTo>
                    <a:cubicBezTo>
                      <a:pt x="0" y="116"/>
                      <a:pt x="34" y="150"/>
                      <a:pt x="75" y="150"/>
                    </a:cubicBezTo>
                    <a:cubicBezTo>
                      <a:pt x="116" y="150"/>
                      <a:pt x="150" y="116"/>
                      <a:pt x="150" y="75"/>
                    </a:cubicBezTo>
                    <a:cubicBezTo>
                      <a:pt x="150" y="34"/>
                      <a:pt x="116" y="0"/>
                      <a:pt x="75" y="0"/>
                    </a:cubicBezTo>
                    <a:close/>
                  </a:path>
                </a:pathLst>
              </a:custGeom>
              <a:grp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E765A3AF-E307-4BB4-828F-4B0E9446591D}"/>
                </a:ext>
              </a:extLst>
            </p:cNvPr>
            <p:cNvGrpSpPr/>
            <p:nvPr/>
          </p:nvGrpSpPr>
          <p:grpSpPr>
            <a:xfrm>
              <a:off x="4653946" y="3742523"/>
              <a:ext cx="3125706" cy="593772"/>
              <a:chOff x="4764088" y="3179763"/>
              <a:chExt cx="2657475" cy="504825"/>
            </a:xfrm>
            <a:solidFill>
              <a:schemeClr val="bg1"/>
            </a:solidFill>
          </p:grpSpPr>
          <p:sp>
            <p:nvSpPr>
              <p:cNvPr id="24" name="Freeform 5">
                <a:extLst>
                  <a:ext uri="{FF2B5EF4-FFF2-40B4-BE49-F238E27FC236}">
                    <a16:creationId xmlns:a16="http://schemas.microsoft.com/office/drawing/2014/main" id="{2D4F3127-CCA9-4A77-B9B5-96FACEDE4345}"/>
                  </a:ext>
                </a:extLst>
              </p:cNvPr>
              <p:cNvSpPr>
                <a:spLocks/>
              </p:cNvSpPr>
              <p:nvPr/>
            </p:nvSpPr>
            <p:spPr bwMode="auto">
              <a:xfrm>
                <a:off x="4764088" y="3179763"/>
                <a:ext cx="300038" cy="504825"/>
              </a:xfrm>
              <a:custGeom>
                <a:avLst/>
                <a:gdLst>
                  <a:gd name="T0" fmla="*/ 14 w 80"/>
                  <a:gd name="T1" fmla="*/ 94 h 132"/>
                  <a:gd name="T2" fmla="*/ 40 w 80"/>
                  <a:gd name="T3" fmla="*/ 120 h 132"/>
                  <a:gd name="T4" fmla="*/ 65 w 80"/>
                  <a:gd name="T5" fmla="*/ 96 h 132"/>
                  <a:gd name="T6" fmla="*/ 35 w 80"/>
                  <a:gd name="T7" fmla="*/ 69 h 132"/>
                  <a:gd name="T8" fmla="*/ 3 w 80"/>
                  <a:gd name="T9" fmla="*/ 35 h 132"/>
                  <a:gd name="T10" fmla="*/ 41 w 80"/>
                  <a:gd name="T11" fmla="*/ 0 h 132"/>
                  <a:gd name="T12" fmla="*/ 77 w 80"/>
                  <a:gd name="T13" fmla="*/ 33 h 132"/>
                  <a:gd name="T14" fmla="*/ 63 w 80"/>
                  <a:gd name="T15" fmla="*/ 33 h 132"/>
                  <a:gd name="T16" fmla="*/ 40 w 80"/>
                  <a:gd name="T17" fmla="*/ 12 h 132"/>
                  <a:gd name="T18" fmla="*/ 17 w 80"/>
                  <a:gd name="T19" fmla="*/ 34 h 132"/>
                  <a:gd name="T20" fmla="*/ 48 w 80"/>
                  <a:gd name="T21" fmla="*/ 60 h 132"/>
                  <a:gd name="T22" fmla="*/ 80 w 80"/>
                  <a:gd name="T23" fmla="*/ 95 h 132"/>
                  <a:gd name="T24" fmla="*/ 40 w 80"/>
                  <a:gd name="T25" fmla="*/ 132 h 132"/>
                  <a:gd name="T26" fmla="*/ 0 w 80"/>
                  <a:gd name="T27" fmla="*/ 94 h 132"/>
                  <a:gd name="T28" fmla="*/ 14 w 80"/>
                  <a:gd name="T29" fmla="*/ 9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32">
                    <a:moveTo>
                      <a:pt x="14" y="94"/>
                    </a:moveTo>
                    <a:cubicBezTo>
                      <a:pt x="16" y="116"/>
                      <a:pt x="32" y="120"/>
                      <a:pt x="40" y="120"/>
                    </a:cubicBezTo>
                    <a:cubicBezTo>
                      <a:pt x="53" y="120"/>
                      <a:pt x="65" y="110"/>
                      <a:pt x="65" y="96"/>
                    </a:cubicBezTo>
                    <a:cubicBezTo>
                      <a:pt x="65" y="78"/>
                      <a:pt x="50" y="74"/>
                      <a:pt x="35" y="69"/>
                    </a:cubicBezTo>
                    <a:cubicBezTo>
                      <a:pt x="25" y="66"/>
                      <a:pt x="3" y="59"/>
                      <a:pt x="3" y="35"/>
                    </a:cubicBezTo>
                    <a:cubicBezTo>
                      <a:pt x="2" y="13"/>
                      <a:pt x="21" y="0"/>
                      <a:pt x="41" y="0"/>
                    </a:cubicBezTo>
                    <a:cubicBezTo>
                      <a:pt x="56" y="0"/>
                      <a:pt x="75" y="9"/>
                      <a:pt x="77" y="33"/>
                    </a:cubicBezTo>
                    <a:cubicBezTo>
                      <a:pt x="63" y="33"/>
                      <a:pt x="63" y="33"/>
                      <a:pt x="63" y="33"/>
                    </a:cubicBezTo>
                    <a:cubicBezTo>
                      <a:pt x="61" y="25"/>
                      <a:pt x="57" y="12"/>
                      <a:pt x="40" y="12"/>
                    </a:cubicBezTo>
                    <a:cubicBezTo>
                      <a:pt x="27" y="12"/>
                      <a:pt x="17" y="21"/>
                      <a:pt x="17" y="34"/>
                    </a:cubicBezTo>
                    <a:cubicBezTo>
                      <a:pt x="17" y="50"/>
                      <a:pt x="29" y="53"/>
                      <a:pt x="48" y="60"/>
                    </a:cubicBezTo>
                    <a:cubicBezTo>
                      <a:pt x="61" y="65"/>
                      <a:pt x="80" y="71"/>
                      <a:pt x="80" y="95"/>
                    </a:cubicBezTo>
                    <a:cubicBezTo>
                      <a:pt x="80" y="116"/>
                      <a:pt x="64" y="132"/>
                      <a:pt x="40" y="132"/>
                    </a:cubicBezTo>
                    <a:cubicBezTo>
                      <a:pt x="19" y="132"/>
                      <a:pt x="1" y="119"/>
                      <a:pt x="0" y="94"/>
                    </a:cubicBezTo>
                    <a:lnTo>
                      <a:pt x="1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6">
                <a:extLst>
                  <a:ext uri="{FF2B5EF4-FFF2-40B4-BE49-F238E27FC236}">
                    <a16:creationId xmlns:a16="http://schemas.microsoft.com/office/drawing/2014/main" id="{EFCE81F9-5675-46B0-910A-98C2B0195A7D}"/>
                  </a:ext>
                </a:extLst>
              </p:cNvPr>
              <p:cNvSpPr>
                <a:spLocks/>
              </p:cNvSpPr>
              <p:nvPr/>
            </p:nvSpPr>
            <p:spPr bwMode="auto">
              <a:xfrm>
                <a:off x="5113338" y="3179763"/>
                <a:ext cx="468313" cy="504825"/>
              </a:xfrm>
              <a:custGeom>
                <a:avLst/>
                <a:gdLst>
                  <a:gd name="T0" fmla="*/ 125 w 125"/>
                  <a:gd name="T1" fmla="*/ 96 h 132"/>
                  <a:gd name="T2" fmla="*/ 66 w 125"/>
                  <a:gd name="T3" fmla="*/ 132 h 132"/>
                  <a:gd name="T4" fmla="*/ 0 w 125"/>
                  <a:gd name="T5" fmla="*/ 66 h 132"/>
                  <a:gd name="T6" fmla="*/ 66 w 125"/>
                  <a:gd name="T7" fmla="*/ 0 h 132"/>
                  <a:gd name="T8" fmla="*/ 125 w 125"/>
                  <a:gd name="T9" fmla="*/ 37 h 132"/>
                  <a:gd name="T10" fmla="*/ 110 w 125"/>
                  <a:gd name="T11" fmla="*/ 37 h 132"/>
                  <a:gd name="T12" fmla="*/ 66 w 125"/>
                  <a:gd name="T13" fmla="*/ 13 h 132"/>
                  <a:gd name="T14" fmla="*/ 14 w 125"/>
                  <a:gd name="T15" fmla="*/ 66 h 132"/>
                  <a:gd name="T16" fmla="*/ 66 w 125"/>
                  <a:gd name="T17" fmla="*/ 120 h 132"/>
                  <a:gd name="T18" fmla="*/ 110 w 125"/>
                  <a:gd name="T19" fmla="*/ 96 h 132"/>
                  <a:gd name="T20" fmla="*/ 125 w 125"/>
                  <a:gd name="T21" fmla="*/ 9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32">
                    <a:moveTo>
                      <a:pt x="125" y="96"/>
                    </a:moveTo>
                    <a:cubicBezTo>
                      <a:pt x="117" y="115"/>
                      <a:pt x="95" y="132"/>
                      <a:pt x="66" y="132"/>
                    </a:cubicBezTo>
                    <a:cubicBezTo>
                      <a:pt x="29" y="132"/>
                      <a:pt x="0" y="103"/>
                      <a:pt x="0" y="66"/>
                    </a:cubicBezTo>
                    <a:cubicBezTo>
                      <a:pt x="0" y="30"/>
                      <a:pt x="28" y="0"/>
                      <a:pt x="66" y="0"/>
                    </a:cubicBezTo>
                    <a:cubicBezTo>
                      <a:pt x="98" y="0"/>
                      <a:pt x="118" y="21"/>
                      <a:pt x="125" y="37"/>
                    </a:cubicBezTo>
                    <a:cubicBezTo>
                      <a:pt x="110" y="37"/>
                      <a:pt x="110" y="37"/>
                      <a:pt x="110" y="37"/>
                    </a:cubicBezTo>
                    <a:cubicBezTo>
                      <a:pt x="105" y="30"/>
                      <a:pt x="91" y="13"/>
                      <a:pt x="66" y="13"/>
                    </a:cubicBezTo>
                    <a:cubicBezTo>
                      <a:pt x="36" y="13"/>
                      <a:pt x="14" y="36"/>
                      <a:pt x="14" y="66"/>
                    </a:cubicBezTo>
                    <a:cubicBezTo>
                      <a:pt x="14" y="96"/>
                      <a:pt x="37" y="120"/>
                      <a:pt x="66" y="120"/>
                    </a:cubicBezTo>
                    <a:cubicBezTo>
                      <a:pt x="93" y="120"/>
                      <a:pt x="107" y="101"/>
                      <a:pt x="110" y="96"/>
                    </a:cubicBezTo>
                    <a:lnTo>
                      <a:pt x="125"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7">
                <a:extLst>
                  <a:ext uri="{FF2B5EF4-FFF2-40B4-BE49-F238E27FC236}">
                    <a16:creationId xmlns:a16="http://schemas.microsoft.com/office/drawing/2014/main" id="{786DE16D-B509-4714-992E-FE9A0F9C7D23}"/>
                  </a:ext>
                </a:extLst>
              </p:cNvPr>
              <p:cNvSpPr>
                <a:spLocks noChangeArrowheads="1"/>
              </p:cNvSpPr>
              <p:nvPr/>
            </p:nvSpPr>
            <p:spPr bwMode="auto">
              <a:xfrm>
                <a:off x="5653088" y="3187701"/>
                <a:ext cx="52388" cy="490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8">
                <a:extLst>
                  <a:ext uri="{FF2B5EF4-FFF2-40B4-BE49-F238E27FC236}">
                    <a16:creationId xmlns:a16="http://schemas.microsoft.com/office/drawing/2014/main" id="{B3C5D738-2347-488F-AAA1-77E062C23831}"/>
                  </a:ext>
                </a:extLst>
              </p:cNvPr>
              <p:cNvSpPr>
                <a:spLocks/>
              </p:cNvSpPr>
              <p:nvPr/>
            </p:nvSpPr>
            <p:spPr bwMode="auto">
              <a:xfrm>
                <a:off x="5803901" y="3187701"/>
                <a:ext cx="265113" cy="490538"/>
              </a:xfrm>
              <a:custGeom>
                <a:avLst/>
                <a:gdLst>
                  <a:gd name="T0" fmla="*/ 0 w 167"/>
                  <a:gd name="T1" fmla="*/ 0 h 309"/>
                  <a:gd name="T2" fmla="*/ 167 w 167"/>
                  <a:gd name="T3" fmla="*/ 0 h 309"/>
                  <a:gd name="T4" fmla="*/ 167 w 167"/>
                  <a:gd name="T5" fmla="*/ 32 h 309"/>
                  <a:gd name="T6" fmla="*/ 33 w 167"/>
                  <a:gd name="T7" fmla="*/ 32 h 309"/>
                  <a:gd name="T8" fmla="*/ 33 w 167"/>
                  <a:gd name="T9" fmla="*/ 138 h 309"/>
                  <a:gd name="T10" fmla="*/ 165 w 167"/>
                  <a:gd name="T11" fmla="*/ 138 h 309"/>
                  <a:gd name="T12" fmla="*/ 165 w 167"/>
                  <a:gd name="T13" fmla="*/ 169 h 309"/>
                  <a:gd name="T14" fmla="*/ 33 w 167"/>
                  <a:gd name="T15" fmla="*/ 169 h 309"/>
                  <a:gd name="T16" fmla="*/ 33 w 167"/>
                  <a:gd name="T17" fmla="*/ 277 h 309"/>
                  <a:gd name="T18" fmla="*/ 167 w 167"/>
                  <a:gd name="T19" fmla="*/ 277 h 309"/>
                  <a:gd name="T20" fmla="*/ 167 w 167"/>
                  <a:gd name="T21" fmla="*/ 309 h 309"/>
                  <a:gd name="T22" fmla="*/ 0 w 167"/>
                  <a:gd name="T23" fmla="*/ 309 h 309"/>
                  <a:gd name="T24" fmla="*/ 0 w 167"/>
                  <a:gd name="T2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9">
                    <a:moveTo>
                      <a:pt x="0" y="0"/>
                    </a:moveTo>
                    <a:lnTo>
                      <a:pt x="167" y="0"/>
                    </a:lnTo>
                    <a:lnTo>
                      <a:pt x="167" y="32"/>
                    </a:lnTo>
                    <a:lnTo>
                      <a:pt x="33" y="32"/>
                    </a:lnTo>
                    <a:lnTo>
                      <a:pt x="33" y="138"/>
                    </a:lnTo>
                    <a:lnTo>
                      <a:pt x="165" y="138"/>
                    </a:lnTo>
                    <a:lnTo>
                      <a:pt x="165" y="169"/>
                    </a:lnTo>
                    <a:lnTo>
                      <a:pt x="33" y="169"/>
                    </a:lnTo>
                    <a:lnTo>
                      <a:pt x="33" y="277"/>
                    </a:lnTo>
                    <a:lnTo>
                      <a:pt x="167" y="277"/>
                    </a:lnTo>
                    <a:lnTo>
                      <a:pt x="167" y="309"/>
                    </a:lnTo>
                    <a:lnTo>
                      <a:pt x="0" y="30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9">
                <a:extLst>
                  <a:ext uri="{FF2B5EF4-FFF2-40B4-BE49-F238E27FC236}">
                    <a16:creationId xmlns:a16="http://schemas.microsoft.com/office/drawing/2014/main" id="{30185366-7CD0-4F96-B521-5569C9E90C0E}"/>
                  </a:ext>
                </a:extLst>
              </p:cNvPr>
              <p:cNvSpPr>
                <a:spLocks/>
              </p:cNvSpPr>
              <p:nvPr/>
            </p:nvSpPr>
            <p:spPr bwMode="auto">
              <a:xfrm>
                <a:off x="6151563" y="3187701"/>
                <a:ext cx="387350" cy="490538"/>
              </a:xfrm>
              <a:custGeom>
                <a:avLst/>
                <a:gdLst>
                  <a:gd name="T0" fmla="*/ 213 w 244"/>
                  <a:gd name="T1" fmla="*/ 258 h 309"/>
                  <a:gd name="T2" fmla="*/ 213 w 244"/>
                  <a:gd name="T3" fmla="*/ 0 h 309"/>
                  <a:gd name="T4" fmla="*/ 244 w 244"/>
                  <a:gd name="T5" fmla="*/ 0 h 309"/>
                  <a:gd name="T6" fmla="*/ 244 w 244"/>
                  <a:gd name="T7" fmla="*/ 309 h 309"/>
                  <a:gd name="T8" fmla="*/ 213 w 244"/>
                  <a:gd name="T9" fmla="*/ 309 h 309"/>
                  <a:gd name="T10" fmla="*/ 34 w 244"/>
                  <a:gd name="T11" fmla="*/ 48 h 309"/>
                  <a:gd name="T12" fmla="*/ 34 w 244"/>
                  <a:gd name="T13" fmla="*/ 309 h 309"/>
                  <a:gd name="T14" fmla="*/ 0 w 244"/>
                  <a:gd name="T15" fmla="*/ 309 h 309"/>
                  <a:gd name="T16" fmla="*/ 0 w 244"/>
                  <a:gd name="T17" fmla="*/ 0 h 309"/>
                  <a:gd name="T18" fmla="*/ 36 w 244"/>
                  <a:gd name="T19" fmla="*/ 0 h 309"/>
                  <a:gd name="T20" fmla="*/ 213 w 244"/>
                  <a:gd name="T21" fmla="*/ 25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309">
                    <a:moveTo>
                      <a:pt x="213" y="258"/>
                    </a:moveTo>
                    <a:lnTo>
                      <a:pt x="213" y="0"/>
                    </a:lnTo>
                    <a:lnTo>
                      <a:pt x="244" y="0"/>
                    </a:lnTo>
                    <a:lnTo>
                      <a:pt x="244" y="309"/>
                    </a:lnTo>
                    <a:lnTo>
                      <a:pt x="213" y="309"/>
                    </a:lnTo>
                    <a:lnTo>
                      <a:pt x="34" y="48"/>
                    </a:lnTo>
                    <a:lnTo>
                      <a:pt x="34" y="309"/>
                    </a:lnTo>
                    <a:lnTo>
                      <a:pt x="0" y="309"/>
                    </a:lnTo>
                    <a:lnTo>
                      <a:pt x="0" y="0"/>
                    </a:lnTo>
                    <a:lnTo>
                      <a:pt x="36" y="0"/>
                    </a:lnTo>
                    <a:lnTo>
                      <a:pt x="213"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0">
                <a:extLst>
                  <a:ext uri="{FF2B5EF4-FFF2-40B4-BE49-F238E27FC236}">
                    <a16:creationId xmlns:a16="http://schemas.microsoft.com/office/drawing/2014/main" id="{7EBE2064-B4F7-44FA-8EA5-37F2E31B3D85}"/>
                  </a:ext>
                </a:extLst>
              </p:cNvPr>
              <p:cNvSpPr>
                <a:spLocks/>
              </p:cNvSpPr>
              <p:nvPr/>
            </p:nvSpPr>
            <p:spPr bwMode="auto">
              <a:xfrm>
                <a:off x="6613526" y="3179763"/>
                <a:ext cx="469900" cy="504825"/>
              </a:xfrm>
              <a:custGeom>
                <a:avLst/>
                <a:gdLst>
                  <a:gd name="T0" fmla="*/ 125 w 125"/>
                  <a:gd name="T1" fmla="*/ 96 h 132"/>
                  <a:gd name="T2" fmla="*/ 67 w 125"/>
                  <a:gd name="T3" fmla="*/ 132 h 132"/>
                  <a:gd name="T4" fmla="*/ 0 w 125"/>
                  <a:gd name="T5" fmla="*/ 66 h 132"/>
                  <a:gd name="T6" fmla="*/ 66 w 125"/>
                  <a:gd name="T7" fmla="*/ 0 h 132"/>
                  <a:gd name="T8" fmla="*/ 125 w 125"/>
                  <a:gd name="T9" fmla="*/ 37 h 132"/>
                  <a:gd name="T10" fmla="*/ 110 w 125"/>
                  <a:gd name="T11" fmla="*/ 37 h 132"/>
                  <a:gd name="T12" fmla="*/ 66 w 125"/>
                  <a:gd name="T13" fmla="*/ 13 h 132"/>
                  <a:gd name="T14" fmla="*/ 14 w 125"/>
                  <a:gd name="T15" fmla="*/ 66 h 132"/>
                  <a:gd name="T16" fmla="*/ 66 w 125"/>
                  <a:gd name="T17" fmla="*/ 120 h 132"/>
                  <a:gd name="T18" fmla="*/ 110 w 125"/>
                  <a:gd name="T19" fmla="*/ 96 h 132"/>
                  <a:gd name="T20" fmla="*/ 125 w 125"/>
                  <a:gd name="T21" fmla="*/ 9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32">
                    <a:moveTo>
                      <a:pt x="125" y="96"/>
                    </a:moveTo>
                    <a:cubicBezTo>
                      <a:pt x="117" y="115"/>
                      <a:pt x="95" y="132"/>
                      <a:pt x="67" y="132"/>
                    </a:cubicBezTo>
                    <a:cubicBezTo>
                      <a:pt x="29" y="132"/>
                      <a:pt x="0" y="103"/>
                      <a:pt x="0" y="66"/>
                    </a:cubicBezTo>
                    <a:cubicBezTo>
                      <a:pt x="0" y="30"/>
                      <a:pt x="28" y="0"/>
                      <a:pt x="66" y="0"/>
                    </a:cubicBezTo>
                    <a:cubicBezTo>
                      <a:pt x="98" y="0"/>
                      <a:pt x="118" y="21"/>
                      <a:pt x="125" y="37"/>
                    </a:cubicBezTo>
                    <a:cubicBezTo>
                      <a:pt x="110" y="37"/>
                      <a:pt x="110" y="37"/>
                      <a:pt x="110" y="37"/>
                    </a:cubicBezTo>
                    <a:cubicBezTo>
                      <a:pt x="106" y="30"/>
                      <a:pt x="91" y="13"/>
                      <a:pt x="66" y="13"/>
                    </a:cubicBezTo>
                    <a:cubicBezTo>
                      <a:pt x="37" y="13"/>
                      <a:pt x="14" y="36"/>
                      <a:pt x="14" y="66"/>
                    </a:cubicBezTo>
                    <a:cubicBezTo>
                      <a:pt x="14" y="96"/>
                      <a:pt x="37" y="120"/>
                      <a:pt x="66" y="120"/>
                    </a:cubicBezTo>
                    <a:cubicBezTo>
                      <a:pt x="93" y="120"/>
                      <a:pt x="107" y="101"/>
                      <a:pt x="110" y="96"/>
                    </a:cubicBezTo>
                    <a:lnTo>
                      <a:pt x="125"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1">
                <a:extLst>
                  <a:ext uri="{FF2B5EF4-FFF2-40B4-BE49-F238E27FC236}">
                    <a16:creationId xmlns:a16="http://schemas.microsoft.com/office/drawing/2014/main" id="{F0127E79-64DE-4E7A-8914-A6FD42647C9F}"/>
                  </a:ext>
                </a:extLst>
              </p:cNvPr>
              <p:cNvSpPr>
                <a:spLocks/>
              </p:cNvSpPr>
              <p:nvPr/>
            </p:nvSpPr>
            <p:spPr bwMode="auto">
              <a:xfrm>
                <a:off x="7154863" y="3187701"/>
                <a:ext cx="266700" cy="490538"/>
              </a:xfrm>
              <a:custGeom>
                <a:avLst/>
                <a:gdLst>
                  <a:gd name="T0" fmla="*/ 0 w 168"/>
                  <a:gd name="T1" fmla="*/ 0 h 309"/>
                  <a:gd name="T2" fmla="*/ 168 w 168"/>
                  <a:gd name="T3" fmla="*/ 0 h 309"/>
                  <a:gd name="T4" fmla="*/ 168 w 168"/>
                  <a:gd name="T5" fmla="*/ 32 h 309"/>
                  <a:gd name="T6" fmla="*/ 33 w 168"/>
                  <a:gd name="T7" fmla="*/ 32 h 309"/>
                  <a:gd name="T8" fmla="*/ 33 w 168"/>
                  <a:gd name="T9" fmla="*/ 138 h 309"/>
                  <a:gd name="T10" fmla="*/ 168 w 168"/>
                  <a:gd name="T11" fmla="*/ 138 h 309"/>
                  <a:gd name="T12" fmla="*/ 168 w 168"/>
                  <a:gd name="T13" fmla="*/ 169 h 309"/>
                  <a:gd name="T14" fmla="*/ 33 w 168"/>
                  <a:gd name="T15" fmla="*/ 169 h 309"/>
                  <a:gd name="T16" fmla="*/ 33 w 168"/>
                  <a:gd name="T17" fmla="*/ 277 h 309"/>
                  <a:gd name="T18" fmla="*/ 168 w 168"/>
                  <a:gd name="T19" fmla="*/ 277 h 309"/>
                  <a:gd name="T20" fmla="*/ 168 w 168"/>
                  <a:gd name="T21" fmla="*/ 309 h 309"/>
                  <a:gd name="T22" fmla="*/ 0 w 168"/>
                  <a:gd name="T23" fmla="*/ 309 h 309"/>
                  <a:gd name="T24" fmla="*/ 0 w 168"/>
                  <a:gd name="T2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309">
                    <a:moveTo>
                      <a:pt x="0" y="0"/>
                    </a:moveTo>
                    <a:lnTo>
                      <a:pt x="168" y="0"/>
                    </a:lnTo>
                    <a:lnTo>
                      <a:pt x="168" y="32"/>
                    </a:lnTo>
                    <a:lnTo>
                      <a:pt x="33" y="32"/>
                    </a:lnTo>
                    <a:lnTo>
                      <a:pt x="33" y="138"/>
                    </a:lnTo>
                    <a:lnTo>
                      <a:pt x="168" y="138"/>
                    </a:lnTo>
                    <a:lnTo>
                      <a:pt x="168" y="169"/>
                    </a:lnTo>
                    <a:lnTo>
                      <a:pt x="33" y="169"/>
                    </a:lnTo>
                    <a:lnTo>
                      <a:pt x="33" y="277"/>
                    </a:lnTo>
                    <a:lnTo>
                      <a:pt x="168" y="277"/>
                    </a:lnTo>
                    <a:lnTo>
                      <a:pt x="168" y="309"/>
                    </a:lnTo>
                    <a:lnTo>
                      <a:pt x="0" y="30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8" name="Subtitle 21">
            <a:extLst>
              <a:ext uri="{FF2B5EF4-FFF2-40B4-BE49-F238E27FC236}">
                <a16:creationId xmlns:a16="http://schemas.microsoft.com/office/drawing/2014/main" id="{3B1449DA-F9EF-43FF-B5B2-61103BC1CCCD}"/>
              </a:ext>
            </a:extLst>
          </p:cNvPr>
          <p:cNvSpPr txBox="1">
            <a:spLocks/>
          </p:cNvSpPr>
          <p:nvPr/>
        </p:nvSpPr>
        <p:spPr>
          <a:xfrm>
            <a:off x="1597115" y="4637264"/>
            <a:ext cx="6293120" cy="2062103"/>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600"/>
              </a:spcAft>
            </a:pPr>
            <a:r>
              <a:rPr lang="en-US" b="1" dirty="0">
                <a:latin typeface="Arial"/>
                <a:cs typeface="Arial"/>
              </a:rPr>
              <a:t>Science Traceability Matrix Q&amp;A</a:t>
            </a:r>
          </a:p>
          <a:p>
            <a:pPr>
              <a:spcBef>
                <a:spcPts val="0"/>
              </a:spcBef>
              <a:spcAft>
                <a:spcPts val="600"/>
              </a:spcAft>
            </a:pPr>
            <a:r>
              <a:rPr lang="en-US" sz="1400" b="1" i="1" dirty="0">
                <a:latin typeface="Arial"/>
                <a:cs typeface="Arial"/>
              </a:rPr>
              <a:t>PI Launchpad 2023</a:t>
            </a:r>
          </a:p>
          <a:p>
            <a:pPr>
              <a:spcBef>
                <a:spcPts val="0"/>
              </a:spcBef>
              <a:spcAft>
                <a:spcPts val="600"/>
              </a:spcAft>
            </a:pPr>
            <a:endParaRPr lang="en-US" sz="1100" b="1" dirty="0">
              <a:latin typeface="Arial"/>
              <a:cs typeface="Arial"/>
            </a:endParaRPr>
          </a:p>
          <a:p>
            <a:pPr>
              <a:spcBef>
                <a:spcPts val="0"/>
              </a:spcBef>
              <a:spcAft>
                <a:spcPts val="600"/>
              </a:spcAft>
            </a:pPr>
            <a:endParaRPr lang="en-US" sz="1100" b="1" dirty="0">
              <a:latin typeface="Arial"/>
              <a:cs typeface="Arial"/>
            </a:endParaRPr>
          </a:p>
          <a:p>
            <a:pPr>
              <a:spcBef>
                <a:spcPts val="0"/>
              </a:spcBef>
            </a:pPr>
            <a:r>
              <a:rPr lang="en-US" dirty="0">
                <a:latin typeface="Arial"/>
                <a:cs typeface="Arial"/>
              </a:rPr>
              <a:t>Dr. Jared Leisner</a:t>
            </a:r>
          </a:p>
          <a:p>
            <a:pPr>
              <a:spcBef>
                <a:spcPts val="0"/>
              </a:spcBef>
            </a:pPr>
            <a:r>
              <a:rPr lang="en-US" dirty="0">
                <a:latin typeface="Arial"/>
                <a:cs typeface="Arial"/>
              </a:rPr>
              <a:t>Heliophysics Division</a:t>
            </a:r>
          </a:p>
          <a:p>
            <a:pPr>
              <a:spcBef>
                <a:spcPts val="0"/>
              </a:spcBef>
            </a:pPr>
            <a:r>
              <a:rPr lang="en-US" dirty="0">
                <a:latin typeface="Arial"/>
                <a:cs typeface="Arial"/>
              </a:rPr>
              <a:t>Science Mission Directorate</a:t>
            </a:r>
          </a:p>
        </p:txBody>
      </p:sp>
    </p:spTree>
    <p:extLst>
      <p:ext uri="{BB962C8B-B14F-4D97-AF65-F5344CB8AC3E}">
        <p14:creationId xmlns:p14="http://schemas.microsoft.com/office/powerpoint/2010/main" val="372103803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037FEEF-1EA8-07E3-8A7D-150213259B09}"/>
              </a:ext>
            </a:extLst>
          </p:cNvPr>
          <p:cNvSpPr txBox="1"/>
          <p:nvPr/>
        </p:nvSpPr>
        <p:spPr>
          <a:xfrm>
            <a:off x="311966" y="4976799"/>
            <a:ext cx="2812193" cy="1015663"/>
          </a:xfrm>
          <a:prstGeom prst="rect">
            <a:avLst/>
          </a:prstGeom>
          <a:solidFill>
            <a:schemeClr val="bg1">
              <a:alpha val="75000"/>
            </a:schemeClr>
          </a:solid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Read-ahead said that the research plan linked Level 2 to Level 1</a:t>
            </a:r>
          </a:p>
        </p:txBody>
      </p:sp>
      <p:sp>
        <p:nvSpPr>
          <p:cNvPr id="2" name="Title 1">
            <a:extLst>
              <a:ext uri="{FF2B5EF4-FFF2-40B4-BE49-F238E27FC236}">
                <a16:creationId xmlns:a16="http://schemas.microsoft.com/office/drawing/2014/main" id="{EB3D7DF2-5614-3091-19DE-B25B28D75489}"/>
              </a:ext>
            </a:extLst>
          </p:cNvPr>
          <p:cNvSpPr>
            <a:spLocks noGrp="1"/>
          </p:cNvSpPr>
          <p:nvPr>
            <p:ph type="title"/>
          </p:nvPr>
        </p:nvSpPr>
        <p:spPr>
          <a:xfrm>
            <a:off x="2267712" y="274320"/>
            <a:ext cx="9281160" cy="594360"/>
          </a:xfrm>
        </p:spPr>
        <p:txBody>
          <a:bodyPr/>
          <a:lstStyle/>
          <a:p>
            <a:pPr algn="ctr"/>
            <a:r>
              <a:rPr lang="en-US" sz="3600" dirty="0">
                <a:latin typeface="Arial"/>
                <a:cs typeface="Arial"/>
              </a:rPr>
              <a:t>Evaluation Criteria</a:t>
            </a:r>
            <a:endParaRPr lang="en-US" sz="3600" dirty="0"/>
          </a:p>
        </p:txBody>
      </p:sp>
      <p:sp>
        <p:nvSpPr>
          <p:cNvPr id="3" name="Content Placeholder 2">
            <a:extLst>
              <a:ext uri="{FF2B5EF4-FFF2-40B4-BE49-F238E27FC236}">
                <a16:creationId xmlns:a16="http://schemas.microsoft.com/office/drawing/2014/main" id="{5C203690-1D77-07E7-CD5F-A92FC8939B14}"/>
              </a:ext>
            </a:extLst>
          </p:cNvPr>
          <p:cNvSpPr>
            <a:spLocks noGrp="1"/>
          </p:cNvSpPr>
          <p:nvPr>
            <p:ph idx="1"/>
          </p:nvPr>
        </p:nvSpPr>
        <p:spPr>
          <a:xfrm>
            <a:off x="1737359" y="1325880"/>
            <a:ext cx="9875520" cy="798195"/>
          </a:xfrm>
        </p:spPr>
        <p:txBody>
          <a:bodyPr/>
          <a:lstStyle/>
          <a:p>
            <a:pPr marL="0" indent="0" algn="ctr">
              <a:buNone/>
            </a:pPr>
            <a:r>
              <a:rPr lang="en-US" sz="2000" i="1" dirty="0"/>
              <a:t>Always read a solicitation’s evaluation criteria closely.</a:t>
            </a:r>
            <a:br>
              <a:rPr lang="en-US" sz="2000" i="1" dirty="0"/>
            </a:br>
            <a:r>
              <a:rPr lang="en-US" sz="2000" i="1" dirty="0"/>
              <a:t>They can be and are tailored for an AO!</a:t>
            </a:r>
          </a:p>
          <a:p>
            <a:endParaRPr lang="en-US" sz="2000" i="1" dirty="0"/>
          </a:p>
          <a:p>
            <a:endParaRPr lang="en-US" sz="2000" i="1" dirty="0"/>
          </a:p>
          <a:p>
            <a:endParaRPr lang="en-US" sz="2000" i="1" dirty="0"/>
          </a:p>
        </p:txBody>
      </p:sp>
      <p:sp>
        <p:nvSpPr>
          <p:cNvPr id="4" name="Slide Number Placeholder 3">
            <a:extLst>
              <a:ext uri="{FF2B5EF4-FFF2-40B4-BE49-F238E27FC236}">
                <a16:creationId xmlns:a16="http://schemas.microsoft.com/office/drawing/2014/main" id="{593A7C70-5B04-68A0-4749-BFA761AFC22C}"/>
              </a:ext>
            </a:extLst>
          </p:cNvPr>
          <p:cNvSpPr>
            <a:spLocks noGrp="1"/>
          </p:cNvSpPr>
          <p:nvPr>
            <p:ph type="sldNum" sz="quarter" idx="12"/>
          </p:nvPr>
        </p:nvSpPr>
        <p:spPr/>
        <p:txBody>
          <a:bodyPr/>
          <a:lstStyle/>
          <a:p>
            <a:fld id="{2E8C51FE-49D9-314D-9957-ABBF7DDE8782}" type="slidenum">
              <a:rPr lang="en-US" smtClean="0"/>
              <a:t>10</a:t>
            </a:fld>
            <a:endParaRPr lang="en-US"/>
          </a:p>
        </p:txBody>
      </p:sp>
      <p:sp>
        <p:nvSpPr>
          <p:cNvPr id="5" name="TextBox 4">
            <a:extLst>
              <a:ext uri="{FF2B5EF4-FFF2-40B4-BE49-F238E27FC236}">
                <a16:creationId xmlns:a16="http://schemas.microsoft.com/office/drawing/2014/main" id="{592E807F-E46B-8ED0-D2E3-8E0ABA7D7ADE}"/>
              </a:ext>
            </a:extLst>
          </p:cNvPr>
          <p:cNvSpPr txBox="1"/>
          <p:nvPr/>
        </p:nvSpPr>
        <p:spPr>
          <a:xfrm>
            <a:off x="1737360" y="2133600"/>
            <a:ext cx="9959340" cy="4801314"/>
          </a:xfrm>
          <a:prstGeom prst="rect">
            <a:avLst/>
          </a:prstGeom>
          <a:noFill/>
        </p:spPr>
        <p:txBody>
          <a:bodyPr wrap="square" numCol="2" spcCol="457200" rtlCol="0">
            <a:spAutoFit/>
          </a:bodyPr>
          <a:lstStyle/>
          <a:p>
            <a:r>
              <a:rPr lang="en-US" i="1" dirty="0">
                <a:latin typeface="Times New Roman" panose="02020603050405020304" pitchFamily="18" charset="0"/>
                <a:cs typeface="Times New Roman" panose="02020603050405020304" pitchFamily="18" charset="0"/>
              </a:rPr>
              <a:t>Scientific Merit…</a:t>
            </a:r>
          </a:p>
          <a:p>
            <a:pPr lvl="1"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Investigation goals:</a:t>
            </a:r>
            <a:r>
              <a:rPr lang="en-US" dirty="0">
                <a:latin typeface="Times New Roman" panose="02020603050405020304" pitchFamily="18" charset="0"/>
                <a:cs typeface="Times New Roman" panose="02020603050405020304" pitchFamily="18" charset="0"/>
              </a:rPr>
              <a:t> Are they clear and specific? Do they translate into progress on program priorities?</a:t>
            </a:r>
          </a:p>
          <a:p>
            <a:pPr lvl="1"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Investigation objectives:</a:t>
            </a:r>
            <a:r>
              <a:rPr lang="en-US" dirty="0">
                <a:latin typeface="Times New Roman" panose="02020603050405020304" pitchFamily="18" charset="0"/>
                <a:cs typeface="Times New Roman" panose="02020603050405020304" pitchFamily="18" charset="0"/>
              </a:rPr>
              <a:t> Are they clear and specific? Do their completion translate into progress on the investigation goals?</a:t>
            </a:r>
          </a:p>
          <a:p>
            <a:pPr lvl="1"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Investigation research plan:</a:t>
            </a:r>
            <a:r>
              <a:rPr lang="en-US" dirty="0">
                <a:latin typeface="Times New Roman" panose="02020603050405020304" pitchFamily="18" charset="0"/>
                <a:cs typeface="Times New Roman" panose="02020603050405020304" pitchFamily="18" charset="0"/>
              </a:rPr>
              <a:t> Is it able to complete the investigation objectives? Can it be completed using the anticipated data sets?</a:t>
            </a:r>
          </a:p>
          <a:p>
            <a:pPr marL="171450" lvl="1"/>
            <a:endParaRPr lang="en-US" dirty="0">
              <a:latin typeface="Times New Roman" panose="02020603050405020304" pitchFamily="18" charset="0"/>
              <a:cs typeface="Times New Roman" panose="02020603050405020304" pitchFamily="18" charset="0"/>
            </a:endParaRPr>
          </a:p>
          <a:p>
            <a:pPr marL="171450" lvl="1"/>
            <a:endParaRPr lang="en-US" dirty="0">
              <a:latin typeface="Times New Roman" panose="02020603050405020304" pitchFamily="18" charset="0"/>
              <a:cs typeface="Times New Roman" panose="02020603050405020304" pitchFamily="18" charset="0"/>
            </a:endParaRPr>
          </a:p>
          <a:p>
            <a:pPr marL="171450" lvl="1"/>
            <a:endParaRPr lang="en-US" dirty="0">
              <a:latin typeface="Times New Roman" panose="02020603050405020304" pitchFamily="18" charset="0"/>
              <a:cs typeface="Times New Roman" panose="02020603050405020304" pitchFamily="18" charset="0"/>
            </a:endParaRPr>
          </a:p>
          <a:p>
            <a:pPr marL="171450" lvl="1"/>
            <a:endParaRPr lang="en-US" dirty="0">
              <a:latin typeface="Times New Roman" panose="02020603050405020304" pitchFamily="18" charset="0"/>
              <a:cs typeface="Times New Roman" panose="02020603050405020304" pitchFamily="18" charset="0"/>
            </a:endParaRPr>
          </a:p>
          <a:p>
            <a:pPr marL="171450" lvl="1"/>
            <a:endParaRPr lang="en-US" dirty="0">
              <a:latin typeface="Times New Roman" panose="02020603050405020304" pitchFamily="18" charset="0"/>
              <a:cs typeface="Times New Roman" panose="02020603050405020304" pitchFamily="18" charset="0"/>
            </a:endParaRPr>
          </a:p>
          <a:p>
            <a:pPr marL="171450" lvl="1"/>
            <a:endParaRPr lang="en-US" dirty="0">
              <a:latin typeface="Times New Roman" panose="02020603050405020304" pitchFamily="18" charset="0"/>
              <a:cs typeface="Times New Roman" panose="02020603050405020304" pitchFamily="18" charset="0"/>
            </a:endParaRPr>
          </a:p>
          <a:p>
            <a:pPr marL="171450" lvl="1"/>
            <a:endParaRPr lang="en-US" dirty="0">
              <a:latin typeface="Times New Roman" panose="02020603050405020304" pitchFamily="18" charset="0"/>
              <a:cs typeface="Times New Roman" panose="02020603050405020304" pitchFamily="18" charset="0"/>
            </a:endParaRPr>
          </a:p>
          <a:p>
            <a:pPr marL="0" lvl="1"/>
            <a:r>
              <a:rPr lang="en-US" i="1" dirty="0">
                <a:latin typeface="Times New Roman" panose="02020603050405020304" pitchFamily="18" charset="0"/>
                <a:cs typeface="Times New Roman" panose="02020603050405020304" pitchFamily="18" charset="0"/>
              </a:rPr>
              <a:t>Scientific </a:t>
            </a:r>
            <a:r>
              <a:rPr lang="en-US" i="1" dirty="0" err="1">
                <a:latin typeface="Times New Roman" panose="02020603050405020304" pitchFamily="18" charset="0"/>
                <a:cs typeface="Times New Roman" panose="02020603050405020304" pitchFamily="18" charset="0"/>
              </a:rPr>
              <a:t>Impl</a:t>
            </a:r>
            <a:r>
              <a:rPr lang="en-US" i="1" dirty="0">
                <a:latin typeface="Times New Roman" panose="02020603050405020304" pitchFamily="18" charset="0"/>
                <a:cs typeface="Times New Roman" panose="02020603050405020304" pitchFamily="18" charset="0"/>
              </a:rPr>
              <a:t>. Merit and Feasibility</a:t>
            </a:r>
          </a:p>
          <a:p>
            <a:pPr marL="457200" lvl="2"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Anticipated data sets:</a:t>
            </a:r>
            <a:r>
              <a:rPr lang="en-US" dirty="0">
                <a:latin typeface="Times New Roman" panose="02020603050405020304" pitchFamily="18" charset="0"/>
                <a:cs typeface="Times New Roman" panose="02020603050405020304" pitchFamily="18" charset="0"/>
              </a:rPr>
              <a:t> Does the mission design provide sufficient/appropriate observing time to generate anticipated data sets from anticipated measurements? Can the anticipated measurements be obtained from the anticipated observations? </a:t>
            </a:r>
          </a:p>
          <a:p>
            <a:pPr marL="457200" lvl="2"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Instruments: </a:t>
            </a:r>
            <a:r>
              <a:rPr lang="en-US" dirty="0">
                <a:latin typeface="Times New Roman" panose="02020603050405020304" pitchFamily="18" charset="0"/>
                <a:cs typeface="Times New Roman" panose="02020603050405020304" pitchFamily="18" charset="0"/>
              </a:rPr>
              <a:t>Can they provide the anticipated observations? Can they provide the planned observations </a:t>
            </a:r>
            <a:r>
              <a:rPr lang="en-US" i="1" dirty="0">
                <a:latin typeface="Times New Roman" panose="02020603050405020304" pitchFamily="18" charset="0"/>
                <a:cs typeface="Times New Roman" panose="02020603050405020304" pitchFamily="18" charset="0"/>
              </a:rPr>
              <a:t>in this space environment</a:t>
            </a:r>
            <a:r>
              <a:rPr lang="en-US" dirty="0">
                <a:latin typeface="Times New Roman" panose="02020603050405020304" pitchFamily="18" charset="0"/>
                <a:cs typeface="Times New Roman" panose="02020603050405020304" pitchFamily="18" charset="0"/>
              </a:rPr>
              <a:t>?</a:t>
            </a:r>
          </a:p>
          <a:p>
            <a:pPr marL="457200" lvl="2"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Resiliency:</a:t>
            </a:r>
            <a:r>
              <a:rPr lang="en-US" dirty="0">
                <a:latin typeface="Times New Roman" panose="02020603050405020304" pitchFamily="18" charset="0"/>
                <a:cs typeface="Times New Roman" panose="02020603050405020304" pitchFamily="18" charset="0"/>
              </a:rPr>
              <a:t> Can the mission withstand anomalies, missed observations, and/or performance degradation?</a:t>
            </a:r>
          </a:p>
          <a:p>
            <a:pPr marL="457200" lvl="2"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Data analysis, archiving</a:t>
            </a:r>
          </a:p>
          <a:p>
            <a:pPr marL="457200" lvl="2"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Science team performance/capability</a:t>
            </a:r>
          </a:p>
        </p:txBody>
      </p:sp>
      <p:sp>
        <p:nvSpPr>
          <p:cNvPr id="7" name="TextBox 6">
            <a:extLst>
              <a:ext uri="{FF2B5EF4-FFF2-40B4-BE49-F238E27FC236}">
                <a16:creationId xmlns:a16="http://schemas.microsoft.com/office/drawing/2014/main" id="{9ED5D1FC-5F0F-BBA2-C60E-E1265E233B63}"/>
              </a:ext>
            </a:extLst>
          </p:cNvPr>
          <p:cNvSpPr txBox="1"/>
          <p:nvPr/>
        </p:nvSpPr>
        <p:spPr>
          <a:xfrm>
            <a:off x="6428032" y="3228943"/>
            <a:ext cx="960519"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Level 2</a:t>
            </a:r>
          </a:p>
        </p:txBody>
      </p:sp>
      <p:sp>
        <p:nvSpPr>
          <p:cNvPr id="8" name="Oval 7">
            <a:extLst>
              <a:ext uri="{FF2B5EF4-FFF2-40B4-BE49-F238E27FC236}">
                <a16:creationId xmlns:a16="http://schemas.microsoft.com/office/drawing/2014/main" id="{C21C0D84-BB99-DF1B-2E82-43D3BF459DD4}"/>
              </a:ext>
            </a:extLst>
          </p:cNvPr>
          <p:cNvSpPr/>
          <p:nvPr/>
        </p:nvSpPr>
        <p:spPr>
          <a:xfrm>
            <a:off x="2119883" y="3138485"/>
            <a:ext cx="2695575" cy="58102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Oval 8">
            <a:extLst>
              <a:ext uri="{FF2B5EF4-FFF2-40B4-BE49-F238E27FC236}">
                <a16:creationId xmlns:a16="http://schemas.microsoft.com/office/drawing/2014/main" id="{93309E66-87AB-CBEF-2412-76DBA1D82442}"/>
              </a:ext>
            </a:extLst>
          </p:cNvPr>
          <p:cNvSpPr/>
          <p:nvPr/>
        </p:nvSpPr>
        <p:spPr>
          <a:xfrm>
            <a:off x="7181850" y="3428998"/>
            <a:ext cx="2695575" cy="58102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0707EF3-0F41-DC53-40AF-A0FECEFC886B}"/>
              </a:ext>
            </a:extLst>
          </p:cNvPr>
          <p:cNvSpPr txBox="1"/>
          <p:nvPr/>
        </p:nvSpPr>
        <p:spPr>
          <a:xfrm>
            <a:off x="1237804" y="2971826"/>
            <a:ext cx="960519"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Level 1</a:t>
            </a:r>
          </a:p>
        </p:txBody>
      </p:sp>
      <p:cxnSp>
        <p:nvCxnSpPr>
          <p:cNvPr id="23" name="Straight Arrow Connector 22">
            <a:extLst>
              <a:ext uri="{FF2B5EF4-FFF2-40B4-BE49-F238E27FC236}">
                <a16:creationId xmlns:a16="http://schemas.microsoft.com/office/drawing/2014/main" id="{EF69DC0E-1CC7-0138-8E0D-CEF959D8A617}"/>
              </a:ext>
            </a:extLst>
          </p:cNvPr>
          <p:cNvCxnSpPr>
            <a:stCxn id="21" idx="0"/>
          </p:cNvCxnSpPr>
          <p:nvPr/>
        </p:nvCxnSpPr>
        <p:spPr>
          <a:xfrm flipV="1">
            <a:off x="1718063" y="4371975"/>
            <a:ext cx="549649" cy="60482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917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7DF2-5614-3091-19DE-B25B28D75489}"/>
              </a:ext>
            </a:extLst>
          </p:cNvPr>
          <p:cNvSpPr>
            <a:spLocks noGrp="1"/>
          </p:cNvSpPr>
          <p:nvPr>
            <p:ph type="title"/>
          </p:nvPr>
        </p:nvSpPr>
        <p:spPr>
          <a:xfrm>
            <a:off x="2267712" y="274320"/>
            <a:ext cx="9281160" cy="594360"/>
          </a:xfrm>
        </p:spPr>
        <p:txBody>
          <a:bodyPr/>
          <a:lstStyle/>
          <a:p>
            <a:pPr algn="ctr"/>
            <a:r>
              <a:rPr lang="en-US" sz="3600" dirty="0">
                <a:latin typeface="Arial"/>
                <a:cs typeface="Arial"/>
              </a:rPr>
              <a:t>Evaluation Criteria</a:t>
            </a:r>
            <a:endParaRPr lang="en-US" sz="3600" dirty="0"/>
          </a:p>
        </p:txBody>
      </p:sp>
      <p:sp>
        <p:nvSpPr>
          <p:cNvPr id="3" name="Content Placeholder 2">
            <a:extLst>
              <a:ext uri="{FF2B5EF4-FFF2-40B4-BE49-F238E27FC236}">
                <a16:creationId xmlns:a16="http://schemas.microsoft.com/office/drawing/2014/main" id="{5C203690-1D77-07E7-CD5F-A92FC8939B14}"/>
              </a:ext>
            </a:extLst>
          </p:cNvPr>
          <p:cNvSpPr>
            <a:spLocks noGrp="1"/>
          </p:cNvSpPr>
          <p:nvPr>
            <p:ph idx="1"/>
          </p:nvPr>
        </p:nvSpPr>
        <p:spPr>
          <a:xfrm>
            <a:off x="1737359" y="1325880"/>
            <a:ext cx="9875520" cy="798195"/>
          </a:xfrm>
        </p:spPr>
        <p:txBody>
          <a:bodyPr/>
          <a:lstStyle/>
          <a:p>
            <a:pPr marL="0" indent="0" algn="ctr">
              <a:buNone/>
            </a:pPr>
            <a:r>
              <a:rPr lang="en-US" sz="2000" i="1" dirty="0"/>
              <a:t>Always read a solicitation’s evaluation criteria closely.</a:t>
            </a:r>
            <a:br>
              <a:rPr lang="en-US" sz="2000" i="1" dirty="0"/>
            </a:br>
            <a:r>
              <a:rPr lang="en-US" sz="2000" i="1" dirty="0"/>
              <a:t>They can be and are tailored for an AO!</a:t>
            </a:r>
          </a:p>
          <a:p>
            <a:endParaRPr lang="en-US" sz="2000" i="1" dirty="0"/>
          </a:p>
          <a:p>
            <a:endParaRPr lang="en-US" sz="2000" i="1" dirty="0"/>
          </a:p>
          <a:p>
            <a:endParaRPr lang="en-US" sz="2000" i="1" dirty="0"/>
          </a:p>
        </p:txBody>
      </p:sp>
      <p:sp>
        <p:nvSpPr>
          <p:cNvPr id="4" name="Slide Number Placeholder 3">
            <a:extLst>
              <a:ext uri="{FF2B5EF4-FFF2-40B4-BE49-F238E27FC236}">
                <a16:creationId xmlns:a16="http://schemas.microsoft.com/office/drawing/2014/main" id="{593A7C70-5B04-68A0-4749-BFA761AFC22C}"/>
              </a:ext>
            </a:extLst>
          </p:cNvPr>
          <p:cNvSpPr>
            <a:spLocks noGrp="1"/>
          </p:cNvSpPr>
          <p:nvPr>
            <p:ph type="sldNum" sz="quarter" idx="12"/>
          </p:nvPr>
        </p:nvSpPr>
        <p:spPr/>
        <p:txBody>
          <a:bodyPr/>
          <a:lstStyle/>
          <a:p>
            <a:fld id="{2E8C51FE-49D9-314D-9957-ABBF7DDE8782}" type="slidenum">
              <a:rPr lang="en-US" smtClean="0"/>
              <a:t>11</a:t>
            </a:fld>
            <a:endParaRPr lang="en-US"/>
          </a:p>
        </p:txBody>
      </p:sp>
      <p:sp>
        <p:nvSpPr>
          <p:cNvPr id="5" name="TextBox 4">
            <a:extLst>
              <a:ext uri="{FF2B5EF4-FFF2-40B4-BE49-F238E27FC236}">
                <a16:creationId xmlns:a16="http://schemas.microsoft.com/office/drawing/2014/main" id="{592E807F-E46B-8ED0-D2E3-8E0ABA7D7ADE}"/>
              </a:ext>
            </a:extLst>
          </p:cNvPr>
          <p:cNvSpPr txBox="1"/>
          <p:nvPr/>
        </p:nvSpPr>
        <p:spPr>
          <a:xfrm>
            <a:off x="1737360" y="2133600"/>
            <a:ext cx="9959340" cy="4801314"/>
          </a:xfrm>
          <a:prstGeom prst="rect">
            <a:avLst/>
          </a:prstGeom>
          <a:noFill/>
        </p:spPr>
        <p:txBody>
          <a:bodyPr wrap="square" numCol="2" spcCol="457200" rtlCol="0">
            <a:spAutoFit/>
          </a:bodyPr>
          <a:lstStyle/>
          <a:p>
            <a:r>
              <a:rPr lang="en-US" i="1" dirty="0">
                <a:latin typeface="Times New Roman" panose="02020603050405020304" pitchFamily="18" charset="0"/>
                <a:cs typeface="Times New Roman" panose="02020603050405020304" pitchFamily="18" charset="0"/>
              </a:rPr>
              <a:t>Scientific Merit…</a:t>
            </a:r>
          </a:p>
          <a:p>
            <a:pPr lvl="1"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Investigation goals:</a:t>
            </a:r>
            <a:r>
              <a:rPr lang="en-US" dirty="0">
                <a:latin typeface="Times New Roman" panose="02020603050405020304" pitchFamily="18" charset="0"/>
                <a:cs typeface="Times New Roman" panose="02020603050405020304" pitchFamily="18" charset="0"/>
              </a:rPr>
              <a:t> Are they clear and specific? Do they translate into progress on program priorities?</a:t>
            </a:r>
          </a:p>
          <a:p>
            <a:pPr lvl="1"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Investigation objectives:</a:t>
            </a:r>
            <a:r>
              <a:rPr lang="en-US" dirty="0">
                <a:latin typeface="Times New Roman" panose="02020603050405020304" pitchFamily="18" charset="0"/>
                <a:cs typeface="Times New Roman" panose="02020603050405020304" pitchFamily="18" charset="0"/>
              </a:rPr>
              <a:t> Are they clear and specific? Do their completion translate into progress on the investigation goals?</a:t>
            </a:r>
          </a:p>
          <a:p>
            <a:pPr lvl="1"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Investigation research plan:</a:t>
            </a:r>
            <a:r>
              <a:rPr lang="en-US" dirty="0">
                <a:latin typeface="Times New Roman" panose="02020603050405020304" pitchFamily="18" charset="0"/>
                <a:cs typeface="Times New Roman" panose="02020603050405020304" pitchFamily="18" charset="0"/>
              </a:rPr>
              <a:t> Is it able to complete the investigation objectives? Can it be completed using the anticipated data sets?</a:t>
            </a:r>
          </a:p>
          <a:p>
            <a:pPr marL="171450" lvl="1"/>
            <a:endParaRPr lang="en-US" dirty="0">
              <a:latin typeface="Times New Roman" panose="02020603050405020304" pitchFamily="18" charset="0"/>
              <a:cs typeface="Times New Roman" panose="02020603050405020304" pitchFamily="18" charset="0"/>
            </a:endParaRPr>
          </a:p>
          <a:p>
            <a:pPr marL="171450" lvl="1"/>
            <a:endParaRPr lang="en-US" dirty="0">
              <a:latin typeface="Times New Roman" panose="02020603050405020304" pitchFamily="18" charset="0"/>
              <a:cs typeface="Times New Roman" panose="02020603050405020304" pitchFamily="18" charset="0"/>
            </a:endParaRPr>
          </a:p>
          <a:p>
            <a:pPr marL="171450" lvl="1"/>
            <a:endParaRPr lang="en-US" dirty="0">
              <a:latin typeface="Times New Roman" panose="02020603050405020304" pitchFamily="18" charset="0"/>
              <a:cs typeface="Times New Roman" panose="02020603050405020304" pitchFamily="18" charset="0"/>
            </a:endParaRPr>
          </a:p>
          <a:p>
            <a:pPr marL="171450" lvl="1"/>
            <a:endParaRPr lang="en-US" dirty="0">
              <a:latin typeface="Times New Roman" panose="02020603050405020304" pitchFamily="18" charset="0"/>
              <a:cs typeface="Times New Roman" panose="02020603050405020304" pitchFamily="18" charset="0"/>
            </a:endParaRPr>
          </a:p>
          <a:p>
            <a:pPr marL="171450" lvl="1"/>
            <a:endParaRPr lang="en-US" dirty="0">
              <a:latin typeface="Times New Roman" panose="02020603050405020304" pitchFamily="18" charset="0"/>
              <a:cs typeface="Times New Roman" panose="02020603050405020304" pitchFamily="18" charset="0"/>
            </a:endParaRPr>
          </a:p>
          <a:p>
            <a:pPr marL="171450" lvl="1"/>
            <a:endParaRPr lang="en-US" dirty="0">
              <a:latin typeface="Times New Roman" panose="02020603050405020304" pitchFamily="18" charset="0"/>
              <a:cs typeface="Times New Roman" panose="02020603050405020304" pitchFamily="18" charset="0"/>
            </a:endParaRPr>
          </a:p>
          <a:p>
            <a:pPr marL="171450" lvl="1"/>
            <a:endParaRPr lang="en-US" dirty="0">
              <a:latin typeface="Times New Roman" panose="02020603050405020304" pitchFamily="18" charset="0"/>
              <a:cs typeface="Times New Roman" panose="02020603050405020304" pitchFamily="18" charset="0"/>
            </a:endParaRPr>
          </a:p>
          <a:p>
            <a:pPr marL="0" lvl="1"/>
            <a:r>
              <a:rPr lang="en-US" i="1" dirty="0">
                <a:latin typeface="Times New Roman" panose="02020603050405020304" pitchFamily="18" charset="0"/>
                <a:cs typeface="Times New Roman" panose="02020603050405020304" pitchFamily="18" charset="0"/>
              </a:rPr>
              <a:t>Scientific </a:t>
            </a:r>
            <a:r>
              <a:rPr lang="en-US" i="1" dirty="0" err="1">
                <a:latin typeface="Times New Roman" panose="02020603050405020304" pitchFamily="18" charset="0"/>
                <a:cs typeface="Times New Roman" panose="02020603050405020304" pitchFamily="18" charset="0"/>
              </a:rPr>
              <a:t>Impl</a:t>
            </a:r>
            <a:r>
              <a:rPr lang="en-US" i="1" dirty="0">
                <a:latin typeface="Times New Roman" panose="02020603050405020304" pitchFamily="18" charset="0"/>
                <a:cs typeface="Times New Roman" panose="02020603050405020304" pitchFamily="18" charset="0"/>
              </a:rPr>
              <a:t>. Merit and Feasibility</a:t>
            </a:r>
          </a:p>
          <a:p>
            <a:pPr marL="457200" lvl="2"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Anticipated data sets:</a:t>
            </a:r>
            <a:r>
              <a:rPr lang="en-US" dirty="0">
                <a:latin typeface="Times New Roman" panose="02020603050405020304" pitchFamily="18" charset="0"/>
                <a:cs typeface="Times New Roman" panose="02020603050405020304" pitchFamily="18" charset="0"/>
              </a:rPr>
              <a:t> Does the mission design provide sufficient/appropriate observing time to generate anticipated data sets from anticipated measurements? Can the anticipated measurements be obtained from the anticipated observations? </a:t>
            </a:r>
          </a:p>
          <a:p>
            <a:pPr marL="457200" lvl="2"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Instruments: </a:t>
            </a:r>
            <a:r>
              <a:rPr lang="en-US" dirty="0">
                <a:latin typeface="Times New Roman" panose="02020603050405020304" pitchFamily="18" charset="0"/>
                <a:cs typeface="Times New Roman" panose="02020603050405020304" pitchFamily="18" charset="0"/>
              </a:rPr>
              <a:t>Can they provide the anticipated observations? Can they provide the planned observations </a:t>
            </a:r>
            <a:r>
              <a:rPr lang="en-US" i="1" dirty="0">
                <a:latin typeface="Times New Roman" panose="02020603050405020304" pitchFamily="18" charset="0"/>
                <a:cs typeface="Times New Roman" panose="02020603050405020304" pitchFamily="18" charset="0"/>
              </a:rPr>
              <a:t>in this space environment</a:t>
            </a:r>
            <a:r>
              <a:rPr lang="en-US" dirty="0">
                <a:latin typeface="Times New Roman" panose="02020603050405020304" pitchFamily="18" charset="0"/>
                <a:cs typeface="Times New Roman" panose="02020603050405020304" pitchFamily="18" charset="0"/>
              </a:rPr>
              <a:t>?</a:t>
            </a:r>
          </a:p>
          <a:p>
            <a:pPr marL="457200" lvl="2"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Resiliency:</a:t>
            </a:r>
            <a:r>
              <a:rPr lang="en-US" dirty="0">
                <a:latin typeface="Times New Roman" panose="02020603050405020304" pitchFamily="18" charset="0"/>
                <a:cs typeface="Times New Roman" panose="02020603050405020304" pitchFamily="18" charset="0"/>
              </a:rPr>
              <a:t> Can the mission withstand anomalies, missed observations, and/or performance degradation?</a:t>
            </a:r>
          </a:p>
          <a:p>
            <a:pPr marL="457200" lvl="2"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Data analysis, archiving</a:t>
            </a:r>
          </a:p>
          <a:p>
            <a:pPr marL="457200" lvl="2"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Science team performance/capability</a:t>
            </a:r>
          </a:p>
        </p:txBody>
      </p:sp>
      <p:sp>
        <p:nvSpPr>
          <p:cNvPr id="7" name="TextBox 6">
            <a:extLst>
              <a:ext uri="{FF2B5EF4-FFF2-40B4-BE49-F238E27FC236}">
                <a16:creationId xmlns:a16="http://schemas.microsoft.com/office/drawing/2014/main" id="{9ED5D1FC-5F0F-BBA2-C60E-E1265E233B63}"/>
              </a:ext>
            </a:extLst>
          </p:cNvPr>
          <p:cNvSpPr txBox="1"/>
          <p:nvPr/>
        </p:nvSpPr>
        <p:spPr>
          <a:xfrm>
            <a:off x="6428032" y="3228943"/>
            <a:ext cx="960519" cy="400110"/>
          </a:xfrm>
          <a:prstGeom prst="rect">
            <a:avLst/>
          </a:prstGeom>
          <a:noFill/>
        </p:spPr>
        <p:txBody>
          <a:bodyPr wrap="none" rtlCol="0">
            <a:spAutoFit/>
          </a:bodyPr>
          <a:lstStyle/>
          <a:p>
            <a:r>
              <a:rPr lang="en-US" sz="2000" dirty="0">
                <a:solidFill>
                  <a:schemeClr val="accent1"/>
                </a:solidFill>
                <a:latin typeface="Times New Roman" panose="02020603050405020304" pitchFamily="18" charset="0"/>
                <a:cs typeface="Times New Roman" panose="02020603050405020304" pitchFamily="18" charset="0"/>
              </a:rPr>
              <a:t>Level 2</a:t>
            </a:r>
          </a:p>
        </p:txBody>
      </p:sp>
      <p:sp>
        <p:nvSpPr>
          <p:cNvPr id="8" name="Oval 7">
            <a:extLst>
              <a:ext uri="{FF2B5EF4-FFF2-40B4-BE49-F238E27FC236}">
                <a16:creationId xmlns:a16="http://schemas.microsoft.com/office/drawing/2014/main" id="{C21C0D84-BB99-DF1B-2E82-43D3BF459DD4}"/>
              </a:ext>
            </a:extLst>
          </p:cNvPr>
          <p:cNvSpPr/>
          <p:nvPr/>
        </p:nvSpPr>
        <p:spPr>
          <a:xfrm>
            <a:off x="2119883" y="3138485"/>
            <a:ext cx="2695575" cy="581025"/>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Oval 8">
            <a:extLst>
              <a:ext uri="{FF2B5EF4-FFF2-40B4-BE49-F238E27FC236}">
                <a16:creationId xmlns:a16="http://schemas.microsoft.com/office/drawing/2014/main" id="{93309E66-87AB-CBEF-2412-76DBA1D82442}"/>
              </a:ext>
            </a:extLst>
          </p:cNvPr>
          <p:cNvSpPr/>
          <p:nvPr/>
        </p:nvSpPr>
        <p:spPr>
          <a:xfrm>
            <a:off x="7181850" y="3428998"/>
            <a:ext cx="2695575" cy="581025"/>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0707EF3-0F41-DC53-40AF-A0FECEFC886B}"/>
              </a:ext>
            </a:extLst>
          </p:cNvPr>
          <p:cNvSpPr txBox="1"/>
          <p:nvPr/>
        </p:nvSpPr>
        <p:spPr>
          <a:xfrm>
            <a:off x="1237804" y="2971826"/>
            <a:ext cx="960519" cy="400110"/>
          </a:xfrm>
          <a:prstGeom prst="rect">
            <a:avLst/>
          </a:prstGeom>
          <a:noFill/>
        </p:spPr>
        <p:txBody>
          <a:bodyPr wrap="none" rtlCol="0">
            <a:spAutoFit/>
          </a:bodyPr>
          <a:lstStyle/>
          <a:p>
            <a:r>
              <a:rPr lang="en-US" sz="2000" dirty="0">
                <a:solidFill>
                  <a:schemeClr val="accent1"/>
                </a:solidFill>
                <a:latin typeface="Times New Roman" panose="02020603050405020304" pitchFamily="18" charset="0"/>
                <a:cs typeface="Times New Roman" panose="02020603050405020304" pitchFamily="18" charset="0"/>
              </a:rPr>
              <a:t>Level 1</a:t>
            </a:r>
          </a:p>
        </p:txBody>
      </p:sp>
      <p:sp>
        <p:nvSpPr>
          <p:cNvPr id="11" name="Oval 10">
            <a:extLst>
              <a:ext uri="{FF2B5EF4-FFF2-40B4-BE49-F238E27FC236}">
                <a16:creationId xmlns:a16="http://schemas.microsoft.com/office/drawing/2014/main" id="{BE501EBA-FB66-9AAD-E3F7-44B7FD6E0E3F}"/>
              </a:ext>
            </a:extLst>
          </p:cNvPr>
          <p:cNvSpPr/>
          <p:nvPr/>
        </p:nvSpPr>
        <p:spPr>
          <a:xfrm>
            <a:off x="7048500" y="2324130"/>
            <a:ext cx="2695575" cy="58102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62071C2-3114-EBC9-AF59-422A2066020F}"/>
              </a:ext>
            </a:extLst>
          </p:cNvPr>
          <p:cNvSpPr/>
          <p:nvPr/>
        </p:nvSpPr>
        <p:spPr>
          <a:xfrm>
            <a:off x="7181849" y="4243353"/>
            <a:ext cx="2695575" cy="58102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4F7F005-8B35-1402-4527-5118DA6F2F57}"/>
              </a:ext>
            </a:extLst>
          </p:cNvPr>
          <p:cNvSpPr txBox="1"/>
          <p:nvPr/>
        </p:nvSpPr>
        <p:spPr>
          <a:xfrm>
            <a:off x="9744075" y="1006508"/>
            <a:ext cx="2252540"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Physical Parameters</a:t>
            </a:r>
          </a:p>
        </p:txBody>
      </p:sp>
      <p:sp>
        <p:nvSpPr>
          <p:cNvPr id="14" name="TextBox 13">
            <a:extLst>
              <a:ext uri="{FF2B5EF4-FFF2-40B4-BE49-F238E27FC236}">
                <a16:creationId xmlns:a16="http://schemas.microsoft.com/office/drawing/2014/main" id="{90CB18C7-D1C8-0BE3-066E-13A463C153FD}"/>
              </a:ext>
            </a:extLst>
          </p:cNvPr>
          <p:cNvSpPr txBox="1"/>
          <p:nvPr/>
        </p:nvSpPr>
        <p:spPr>
          <a:xfrm>
            <a:off x="10545577" y="1544446"/>
            <a:ext cx="1451038"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Observables</a:t>
            </a:r>
          </a:p>
        </p:txBody>
      </p:sp>
      <p:cxnSp>
        <p:nvCxnSpPr>
          <p:cNvPr id="16" name="Straight Arrow Connector 15">
            <a:extLst>
              <a:ext uri="{FF2B5EF4-FFF2-40B4-BE49-F238E27FC236}">
                <a16:creationId xmlns:a16="http://schemas.microsoft.com/office/drawing/2014/main" id="{9C94F209-283B-2C5D-FA71-739936E5EC46}"/>
              </a:ext>
            </a:extLst>
          </p:cNvPr>
          <p:cNvCxnSpPr/>
          <p:nvPr/>
        </p:nvCxnSpPr>
        <p:spPr>
          <a:xfrm flipH="1">
            <a:off x="9496425" y="1406618"/>
            <a:ext cx="457200" cy="91751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406DC9-A7CD-7C77-94BD-CEBD1147812D}"/>
              </a:ext>
            </a:extLst>
          </p:cNvPr>
          <p:cNvCxnSpPr>
            <a:cxnSpLocks/>
          </p:cNvCxnSpPr>
          <p:nvPr/>
        </p:nvCxnSpPr>
        <p:spPr>
          <a:xfrm flipH="1">
            <a:off x="9861144" y="1965953"/>
            <a:ext cx="1009201" cy="22774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66008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12</a:t>
            </a:fld>
            <a:endParaRPr lang="en-US" dirty="0"/>
          </a:p>
        </p:txBody>
      </p:sp>
      <p:graphicFrame>
        <p:nvGraphicFramePr>
          <p:cNvPr id="7" name="Table 6">
            <a:extLst>
              <a:ext uri="{FF2B5EF4-FFF2-40B4-BE49-F238E27FC236}">
                <a16:creationId xmlns:a16="http://schemas.microsoft.com/office/drawing/2014/main" id="{2BB78522-4047-4446-ACD6-137575D3B363}"/>
              </a:ext>
            </a:extLst>
          </p:cNvPr>
          <p:cNvGraphicFramePr>
            <a:graphicFrameLocks noGrp="1"/>
          </p:cNvGraphicFramePr>
          <p:nvPr/>
        </p:nvGraphicFramePr>
        <p:xfrm>
          <a:off x="314939" y="661554"/>
          <a:ext cx="11543072" cy="2744112"/>
        </p:xfrm>
        <a:graphic>
          <a:graphicData uri="http://schemas.openxmlformats.org/drawingml/2006/table">
            <a:tbl>
              <a:tblPr/>
              <a:tblGrid>
                <a:gridCol w="11543072">
                  <a:extLst>
                    <a:ext uri="{9D8B030D-6E8A-4147-A177-3AD203B41FA5}">
                      <a16:colId xmlns:a16="http://schemas.microsoft.com/office/drawing/2014/main" val="1240172393"/>
                    </a:ext>
                  </a:extLst>
                </a:gridCol>
              </a:tblGrid>
              <a:tr h="2744112">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1364675096"/>
                  </a:ext>
                </a:extLst>
              </a:tr>
            </a:tbl>
          </a:graphicData>
        </a:graphic>
      </p:graphicFrame>
      <p:graphicFrame>
        <p:nvGraphicFramePr>
          <p:cNvPr id="2" name="Table 4">
            <a:extLst>
              <a:ext uri="{FF2B5EF4-FFF2-40B4-BE49-F238E27FC236}">
                <a16:creationId xmlns:a16="http://schemas.microsoft.com/office/drawing/2014/main" id="{DB3ECC62-A46E-4020-A02F-C2E0A5D0B777}"/>
              </a:ext>
            </a:extLst>
          </p:cNvPr>
          <p:cNvGraphicFramePr>
            <a:graphicFrameLocks noGrp="1"/>
          </p:cNvGraphicFramePr>
          <p:nvPr/>
        </p:nvGraphicFramePr>
        <p:xfrm>
          <a:off x="314939" y="637066"/>
          <a:ext cx="11552905" cy="2768600"/>
        </p:xfrm>
        <a:graphic>
          <a:graphicData uri="http://schemas.openxmlformats.org/drawingml/2006/table">
            <a:tbl>
              <a:tblPr firstRow="1" bandRow="1">
                <a:tableStyleId>{5C22544A-7EE6-4342-B048-85BDC9FD1C3A}</a:tableStyleId>
              </a:tblPr>
              <a:tblGrid>
                <a:gridCol w="1037611">
                  <a:extLst>
                    <a:ext uri="{9D8B030D-6E8A-4147-A177-3AD203B41FA5}">
                      <a16:colId xmlns:a16="http://schemas.microsoft.com/office/drawing/2014/main" val="321245087"/>
                    </a:ext>
                  </a:extLst>
                </a:gridCol>
                <a:gridCol w="1495425">
                  <a:extLst>
                    <a:ext uri="{9D8B030D-6E8A-4147-A177-3AD203B41FA5}">
                      <a16:colId xmlns:a16="http://schemas.microsoft.com/office/drawing/2014/main" val="3853712284"/>
                    </a:ext>
                  </a:extLst>
                </a:gridCol>
                <a:gridCol w="2418209">
                  <a:extLst>
                    <a:ext uri="{9D8B030D-6E8A-4147-A177-3AD203B41FA5}">
                      <a16:colId xmlns:a16="http://schemas.microsoft.com/office/drawing/2014/main" val="4016957574"/>
                    </a:ext>
                  </a:extLst>
                </a:gridCol>
                <a:gridCol w="1650415">
                  <a:extLst>
                    <a:ext uri="{9D8B030D-6E8A-4147-A177-3AD203B41FA5}">
                      <a16:colId xmlns:a16="http://schemas.microsoft.com/office/drawing/2014/main" val="1329155425"/>
                    </a:ext>
                  </a:extLst>
                </a:gridCol>
                <a:gridCol w="1650415">
                  <a:extLst>
                    <a:ext uri="{9D8B030D-6E8A-4147-A177-3AD203B41FA5}">
                      <a16:colId xmlns:a16="http://schemas.microsoft.com/office/drawing/2014/main" val="3393631218"/>
                    </a:ext>
                  </a:extLst>
                </a:gridCol>
                <a:gridCol w="1650415">
                  <a:extLst>
                    <a:ext uri="{9D8B030D-6E8A-4147-A177-3AD203B41FA5}">
                      <a16:colId xmlns:a16="http://schemas.microsoft.com/office/drawing/2014/main" val="4161359594"/>
                    </a:ext>
                  </a:extLst>
                </a:gridCol>
                <a:gridCol w="1650415">
                  <a:extLst>
                    <a:ext uri="{9D8B030D-6E8A-4147-A177-3AD203B41FA5}">
                      <a16:colId xmlns:a16="http://schemas.microsoft.com/office/drawing/2014/main" val="2043734577"/>
                    </a:ext>
                  </a:extLst>
                </a:gridCol>
              </a:tblGrid>
              <a:tr h="370840">
                <a:tc rowSpan="2">
                  <a:txBody>
                    <a:bodyPr/>
                    <a:lstStyle/>
                    <a:p>
                      <a:pPr algn="ctr"/>
                      <a:r>
                        <a:rPr lang="en-US" dirty="0"/>
                        <a:t>Goal</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Objective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gridSpan="2">
                  <a:txBody>
                    <a:bodyPr/>
                    <a:lstStyle/>
                    <a:p>
                      <a:pPr algn="ctr"/>
                      <a:r>
                        <a:rPr lang="en-US" dirty="0"/>
                        <a:t>Scientific Measurement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tc>
                <a:tc rowSpan="2">
                  <a:txBody>
                    <a:bodyPr/>
                    <a:lstStyle/>
                    <a:p>
                      <a:pPr algn="ctr"/>
                      <a:r>
                        <a:rPr lang="en-US" dirty="0"/>
                        <a:t>Instrument Performance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Projected Instrument Performance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Mission Requirements (Top Level)</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447068"/>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Physical Parameters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Observables</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924448907"/>
                  </a:ext>
                </a:extLst>
              </a:tr>
              <a:tr h="370840">
                <a:tc rowSpan="3">
                  <a:txBody>
                    <a:bodyPr/>
                    <a:lstStyle/>
                    <a:p>
                      <a:pPr algn="ctr"/>
                      <a:r>
                        <a:rPr lang="en-US" dirty="0"/>
                        <a:t>Goal 1</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Obj. 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1a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1a-1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r>
                        <a:rPr lang="en-US" sz="1200" dirty="0"/>
                        <a:t>Observing strategies</a:t>
                      </a:r>
                    </a:p>
                    <a:p>
                      <a:pPr algn="ctr"/>
                      <a:endParaRPr lang="en-US" sz="1200" dirty="0"/>
                    </a:p>
                    <a:p>
                      <a:pPr algn="ctr"/>
                      <a:r>
                        <a:rPr lang="en-US" sz="1200" dirty="0"/>
                        <a:t>Phenomena observation requirements</a:t>
                      </a:r>
                    </a:p>
                    <a:p>
                      <a:pPr algn="ctr"/>
                      <a:endParaRPr lang="en-US" sz="1200" dirty="0"/>
                    </a:p>
                    <a:p>
                      <a:pPr algn="ctr"/>
                      <a:r>
                        <a:rPr lang="en-US" sz="1200" dirty="0"/>
                        <a:t>Launch window</a:t>
                      </a:r>
                    </a:p>
                    <a:p>
                      <a:pPr algn="ctr"/>
                      <a:endParaRPr lang="en-US" sz="1400"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309829"/>
                  </a:ext>
                </a:extLst>
              </a:tr>
              <a:tr h="370840">
                <a:tc vMerge="1">
                  <a:txBody>
                    <a:bodyPr/>
                    <a:lstStyle/>
                    <a:p>
                      <a:endParaRPr lang="en-US" dirty="0"/>
                    </a:p>
                  </a:txBody>
                  <a:tcPr/>
                </a:tc>
                <a:tc rowSpan="2">
                  <a:txBody>
                    <a:bodyPr/>
                    <a:lstStyle/>
                    <a:p>
                      <a:pPr algn="ctr"/>
                      <a:r>
                        <a:rPr lang="en-US" dirty="0"/>
                        <a:t>Obj. 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2a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118225"/>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 Para. 2b</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2b-1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5988610"/>
                  </a:ext>
                </a:extLst>
              </a:tr>
              <a:tr h="370840">
                <a:tc rowSpan="2">
                  <a:txBody>
                    <a:bodyPr/>
                    <a:lstStyle/>
                    <a:p>
                      <a:pPr algn="ctr"/>
                      <a:r>
                        <a:rPr lang="en-US" dirty="0"/>
                        <a:t>Goal 2</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Obj. 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Phys. Para. 3</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4943992"/>
                  </a:ext>
                </a:extLst>
              </a:tr>
              <a:tr h="370840">
                <a:tc vMerge="1">
                  <a:txBody>
                    <a:bodyPr/>
                    <a:lstStyle/>
                    <a:p>
                      <a:pPr algn="ctr"/>
                      <a:endParaRPr lang="en-US" dirty="0"/>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3a-2</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823142"/>
                  </a:ext>
                </a:extLst>
              </a:tr>
            </a:tbl>
          </a:graphicData>
        </a:graphic>
      </p:graphicFrame>
      <p:graphicFrame>
        <p:nvGraphicFramePr>
          <p:cNvPr id="8" name="Table 7">
            <a:extLst>
              <a:ext uri="{FF2B5EF4-FFF2-40B4-BE49-F238E27FC236}">
                <a16:creationId xmlns:a16="http://schemas.microsoft.com/office/drawing/2014/main" id="{FD265598-5AB4-4FB0-832E-2B6C47A4C450}"/>
              </a:ext>
            </a:extLst>
          </p:cNvPr>
          <p:cNvGraphicFramePr>
            <a:graphicFrameLocks noGrp="1"/>
          </p:cNvGraphicFramePr>
          <p:nvPr/>
        </p:nvGraphicFramePr>
        <p:xfrm>
          <a:off x="323850" y="657225"/>
          <a:ext cx="11544300" cy="2771775"/>
        </p:xfrm>
        <a:graphic>
          <a:graphicData uri="http://schemas.openxmlformats.org/drawingml/2006/table">
            <a:tbl>
              <a:tblPr/>
              <a:tblGrid>
                <a:gridCol w="11544300">
                  <a:extLst>
                    <a:ext uri="{9D8B030D-6E8A-4147-A177-3AD203B41FA5}">
                      <a16:colId xmlns:a16="http://schemas.microsoft.com/office/drawing/2014/main" val="750944011"/>
                    </a:ext>
                  </a:extLst>
                </a:gridCol>
              </a:tblGrid>
              <a:tr h="2771775">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2283737670"/>
                  </a:ext>
                </a:extLst>
              </a:tr>
            </a:tbl>
          </a:graphicData>
        </a:graphic>
      </p:graphicFrame>
      <p:sp>
        <p:nvSpPr>
          <p:cNvPr id="11" name="TextBox 10">
            <a:extLst>
              <a:ext uri="{FF2B5EF4-FFF2-40B4-BE49-F238E27FC236}">
                <a16:creationId xmlns:a16="http://schemas.microsoft.com/office/drawing/2014/main" id="{7037C256-A5E3-B16A-0AC2-020E59766646}"/>
              </a:ext>
            </a:extLst>
          </p:cNvPr>
          <p:cNvSpPr txBox="1"/>
          <p:nvPr/>
        </p:nvSpPr>
        <p:spPr>
          <a:xfrm>
            <a:off x="1552575" y="3726849"/>
            <a:ext cx="1066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1</a:t>
            </a:r>
          </a:p>
        </p:txBody>
      </p:sp>
      <p:sp>
        <p:nvSpPr>
          <p:cNvPr id="12" name="TextBox 11">
            <a:extLst>
              <a:ext uri="{FF2B5EF4-FFF2-40B4-BE49-F238E27FC236}">
                <a16:creationId xmlns:a16="http://schemas.microsoft.com/office/drawing/2014/main" id="{0D82D3EB-076B-06E0-6424-EC26984BFEFC}"/>
              </a:ext>
            </a:extLst>
          </p:cNvPr>
          <p:cNvSpPr txBox="1"/>
          <p:nvPr/>
        </p:nvSpPr>
        <p:spPr>
          <a:xfrm>
            <a:off x="7219950" y="3726849"/>
            <a:ext cx="1066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3</a:t>
            </a:r>
          </a:p>
        </p:txBody>
      </p:sp>
      <p:sp>
        <p:nvSpPr>
          <p:cNvPr id="13" name="TextBox 12">
            <a:extLst>
              <a:ext uri="{FF2B5EF4-FFF2-40B4-BE49-F238E27FC236}">
                <a16:creationId xmlns:a16="http://schemas.microsoft.com/office/drawing/2014/main" id="{2C2A3E29-3E43-38A6-D4D7-0EC1ADC91859}"/>
              </a:ext>
            </a:extLst>
          </p:cNvPr>
          <p:cNvSpPr txBox="1"/>
          <p:nvPr/>
        </p:nvSpPr>
        <p:spPr>
          <a:xfrm>
            <a:off x="10563225" y="3726849"/>
            <a:ext cx="1066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2+</a:t>
            </a:r>
          </a:p>
        </p:txBody>
      </p:sp>
      <p:sp>
        <p:nvSpPr>
          <p:cNvPr id="14" name="TextBox 13">
            <a:extLst>
              <a:ext uri="{FF2B5EF4-FFF2-40B4-BE49-F238E27FC236}">
                <a16:creationId xmlns:a16="http://schemas.microsoft.com/office/drawing/2014/main" id="{5278DD94-A98E-E3D2-1ED4-A4801CB79AE7}"/>
              </a:ext>
            </a:extLst>
          </p:cNvPr>
          <p:cNvSpPr txBox="1"/>
          <p:nvPr/>
        </p:nvSpPr>
        <p:spPr>
          <a:xfrm>
            <a:off x="2838450" y="3726849"/>
            <a:ext cx="243840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Level 1.5</a:t>
            </a:r>
          </a:p>
        </p:txBody>
      </p:sp>
      <p:sp>
        <p:nvSpPr>
          <p:cNvPr id="15" name="TextBox 14">
            <a:extLst>
              <a:ext uri="{FF2B5EF4-FFF2-40B4-BE49-F238E27FC236}">
                <a16:creationId xmlns:a16="http://schemas.microsoft.com/office/drawing/2014/main" id="{C549A2F9-AA36-0C78-3F76-3A18400758B4}"/>
              </a:ext>
            </a:extLst>
          </p:cNvPr>
          <p:cNvSpPr txBox="1"/>
          <p:nvPr/>
        </p:nvSpPr>
        <p:spPr>
          <a:xfrm>
            <a:off x="5472112" y="3726849"/>
            <a:ext cx="1247775"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Level 2.5</a:t>
            </a:r>
          </a:p>
        </p:txBody>
      </p:sp>
      <p:sp>
        <p:nvSpPr>
          <p:cNvPr id="16" name="TextBox 15">
            <a:extLst>
              <a:ext uri="{FF2B5EF4-FFF2-40B4-BE49-F238E27FC236}">
                <a16:creationId xmlns:a16="http://schemas.microsoft.com/office/drawing/2014/main" id="{A7C6E551-BBAE-81AE-CCAF-F8C5385398BA}"/>
              </a:ext>
            </a:extLst>
          </p:cNvPr>
          <p:cNvSpPr txBox="1"/>
          <p:nvPr/>
        </p:nvSpPr>
        <p:spPr>
          <a:xfrm>
            <a:off x="190499" y="3726849"/>
            <a:ext cx="1247775" cy="369332"/>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Req. Level</a:t>
            </a:r>
          </a:p>
        </p:txBody>
      </p:sp>
      <p:sp>
        <p:nvSpPr>
          <p:cNvPr id="3" name="TextBox 2">
            <a:extLst>
              <a:ext uri="{FF2B5EF4-FFF2-40B4-BE49-F238E27FC236}">
                <a16:creationId xmlns:a16="http://schemas.microsoft.com/office/drawing/2014/main" id="{556CCF2A-0039-BBB7-7BAA-DDE1C13D29C4}"/>
              </a:ext>
            </a:extLst>
          </p:cNvPr>
          <p:cNvSpPr txBox="1"/>
          <p:nvPr/>
        </p:nvSpPr>
        <p:spPr>
          <a:xfrm>
            <a:off x="819150" y="4419600"/>
            <a:ext cx="8261429" cy="1754326"/>
          </a:xfrm>
          <a:prstGeom prst="rect">
            <a:avLst/>
          </a:prstGeom>
          <a:noFill/>
        </p:spPr>
        <p:txBody>
          <a:bodyPr wrap="none" rtlCol="0">
            <a:spAutoFit/>
          </a:bodyPr>
          <a:lstStyle/>
          <a:p>
            <a:pPr>
              <a:tabLst>
                <a:tab pos="571500" algn="l"/>
              </a:tabLst>
            </a:pPr>
            <a:r>
              <a:rPr lang="en-US" dirty="0"/>
              <a:t>Obj: 	Determine whether Physical Process is generated by Hypothesized Mechanism.</a:t>
            </a:r>
          </a:p>
          <a:p>
            <a:pPr>
              <a:tabLst>
                <a:tab pos="571500" algn="l"/>
              </a:tabLst>
            </a:pPr>
            <a:endParaRPr lang="en-US" dirty="0"/>
          </a:p>
          <a:p>
            <a:pPr>
              <a:tabLst>
                <a:tab pos="571500" algn="l"/>
              </a:tabLst>
            </a:pPr>
            <a:r>
              <a:rPr lang="en-US" dirty="0"/>
              <a:t>L1: 	Determine whether the Physical System’s radial gradient of the ratio of</a:t>
            </a:r>
            <a:br>
              <a:rPr lang="en-US" dirty="0"/>
            </a:br>
            <a:r>
              <a:rPr lang="en-US" dirty="0"/>
              <a:t>	Molecule X to Molecule Y is greater than 0 with [accuracy specifications].</a:t>
            </a:r>
          </a:p>
          <a:p>
            <a:pPr>
              <a:tabLst>
                <a:tab pos="571500" algn="l"/>
              </a:tabLst>
            </a:pPr>
            <a:endParaRPr lang="en-US" dirty="0"/>
          </a:p>
          <a:p>
            <a:pPr>
              <a:tabLst>
                <a:tab pos="571500" algn="l"/>
              </a:tabLst>
            </a:pPr>
            <a:r>
              <a:rPr lang="en-US" dirty="0"/>
              <a:t>PP:	???</a:t>
            </a:r>
          </a:p>
        </p:txBody>
      </p:sp>
      <p:sp>
        <p:nvSpPr>
          <p:cNvPr id="5" name="TextBox 4">
            <a:extLst>
              <a:ext uri="{FF2B5EF4-FFF2-40B4-BE49-F238E27FC236}">
                <a16:creationId xmlns:a16="http://schemas.microsoft.com/office/drawing/2014/main" id="{271D5BC2-8496-D0A9-AB10-419AC837E9CB}"/>
              </a:ext>
            </a:extLst>
          </p:cNvPr>
          <p:cNvSpPr txBox="1"/>
          <p:nvPr/>
        </p:nvSpPr>
        <p:spPr>
          <a:xfrm>
            <a:off x="8648394" y="4864892"/>
            <a:ext cx="1809750" cy="369332"/>
          </a:xfrm>
          <a:prstGeom prst="rect">
            <a:avLst/>
          </a:prstGeom>
          <a:noFill/>
        </p:spPr>
        <p:txBody>
          <a:bodyPr wrap="square" rtlCol="0">
            <a:spAutoFit/>
          </a:bodyPr>
          <a:lstStyle/>
          <a:p>
            <a:r>
              <a:rPr lang="en-US" dirty="0">
                <a:solidFill>
                  <a:srgbClr val="FF0000"/>
                </a:solidFill>
              </a:rPr>
              <a:t>Hypothesis test</a:t>
            </a:r>
          </a:p>
        </p:txBody>
      </p:sp>
      <p:cxnSp>
        <p:nvCxnSpPr>
          <p:cNvPr id="9" name="Straight Arrow Connector 8">
            <a:extLst>
              <a:ext uri="{FF2B5EF4-FFF2-40B4-BE49-F238E27FC236}">
                <a16:creationId xmlns:a16="http://schemas.microsoft.com/office/drawing/2014/main" id="{9657581B-5F1C-73DD-3BF5-56A043ECB4AC}"/>
              </a:ext>
            </a:extLst>
          </p:cNvPr>
          <p:cNvCxnSpPr>
            <a:cxnSpLocks/>
          </p:cNvCxnSpPr>
          <p:nvPr/>
        </p:nvCxnSpPr>
        <p:spPr>
          <a:xfrm flipH="1">
            <a:off x="8286750" y="5153177"/>
            <a:ext cx="361950" cy="8104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194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13</a:t>
            </a:fld>
            <a:endParaRPr lang="en-US" dirty="0"/>
          </a:p>
        </p:txBody>
      </p:sp>
      <p:graphicFrame>
        <p:nvGraphicFramePr>
          <p:cNvPr id="7" name="Table 6">
            <a:extLst>
              <a:ext uri="{FF2B5EF4-FFF2-40B4-BE49-F238E27FC236}">
                <a16:creationId xmlns:a16="http://schemas.microsoft.com/office/drawing/2014/main" id="{2BB78522-4047-4446-ACD6-137575D3B363}"/>
              </a:ext>
            </a:extLst>
          </p:cNvPr>
          <p:cNvGraphicFramePr>
            <a:graphicFrameLocks noGrp="1"/>
          </p:cNvGraphicFramePr>
          <p:nvPr/>
        </p:nvGraphicFramePr>
        <p:xfrm>
          <a:off x="314939" y="661554"/>
          <a:ext cx="11543072" cy="2744112"/>
        </p:xfrm>
        <a:graphic>
          <a:graphicData uri="http://schemas.openxmlformats.org/drawingml/2006/table">
            <a:tbl>
              <a:tblPr/>
              <a:tblGrid>
                <a:gridCol w="11543072">
                  <a:extLst>
                    <a:ext uri="{9D8B030D-6E8A-4147-A177-3AD203B41FA5}">
                      <a16:colId xmlns:a16="http://schemas.microsoft.com/office/drawing/2014/main" val="1240172393"/>
                    </a:ext>
                  </a:extLst>
                </a:gridCol>
              </a:tblGrid>
              <a:tr h="2744112">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1364675096"/>
                  </a:ext>
                </a:extLst>
              </a:tr>
            </a:tbl>
          </a:graphicData>
        </a:graphic>
      </p:graphicFrame>
      <p:graphicFrame>
        <p:nvGraphicFramePr>
          <p:cNvPr id="2" name="Table 4">
            <a:extLst>
              <a:ext uri="{FF2B5EF4-FFF2-40B4-BE49-F238E27FC236}">
                <a16:creationId xmlns:a16="http://schemas.microsoft.com/office/drawing/2014/main" id="{DB3ECC62-A46E-4020-A02F-C2E0A5D0B777}"/>
              </a:ext>
            </a:extLst>
          </p:cNvPr>
          <p:cNvGraphicFramePr>
            <a:graphicFrameLocks noGrp="1"/>
          </p:cNvGraphicFramePr>
          <p:nvPr/>
        </p:nvGraphicFramePr>
        <p:xfrm>
          <a:off x="314939" y="637066"/>
          <a:ext cx="11552905" cy="2768600"/>
        </p:xfrm>
        <a:graphic>
          <a:graphicData uri="http://schemas.openxmlformats.org/drawingml/2006/table">
            <a:tbl>
              <a:tblPr firstRow="1" bandRow="1">
                <a:tableStyleId>{5C22544A-7EE6-4342-B048-85BDC9FD1C3A}</a:tableStyleId>
              </a:tblPr>
              <a:tblGrid>
                <a:gridCol w="1037611">
                  <a:extLst>
                    <a:ext uri="{9D8B030D-6E8A-4147-A177-3AD203B41FA5}">
                      <a16:colId xmlns:a16="http://schemas.microsoft.com/office/drawing/2014/main" val="321245087"/>
                    </a:ext>
                  </a:extLst>
                </a:gridCol>
                <a:gridCol w="1495425">
                  <a:extLst>
                    <a:ext uri="{9D8B030D-6E8A-4147-A177-3AD203B41FA5}">
                      <a16:colId xmlns:a16="http://schemas.microsoft.com/office/drawing/2014/main" val="3853712284"/>
                    </a:ext>
                  </a:extLst>
                </a:gridCol>
                <a:gridCol w="2418209">
                  <a:extLst>
                    <a:ext uri="{9D8B030D-6E8A-4147-A177-3AD203B41FA5}">
                      <a16:colId xmlns:a16="http://schemas.microsoft.com/office/drawing/2014/main" val="4016957574"/>
                    </a:ext>
                  </a:extLst>
                </a:gridCol>
                <a:gridCol w="1650415">
                  <a:extLst>
                    <a:ext uri="{9D8B030D-6E8A-4147-A177-3AD203B41FA5}">
                      <a16:colId xmlns:a16="http://schemas.microsoft.com/office/drawing/2014/main" val="1329155425"/>
                    </a:ext>
                  </a:extLst>
                </a:gridCol>
                <a:gridCol w="1650415">
                  <a:extLst>
                    <a:ext uri="{9D8B030D-6E8A-4147-A177-3AD203B41FA5}">
                      <a16:colId xmlns:a16="http://schemas.microsoft.com/office/drawing/2014/main" val="3393631218"/>
                    </a:ext>
                  </a:extLst>
                </a:gridCol>
                <a:gridCol w="1650415">
                  <a:extLst>
                    <a:ext uri="{9D8B030D-6E8A-4147-A177-3AD203B41FA5}">
                      <a16:colId xmlns:a16="http://schemas.microsoft.com/office/drawing/2014/main" val="4161359594"/>
                    </a:ext>
                  </a:extLst>
                </a:gridCol>
                <a:gridCol w="1650415">
                  <a:extLst>
                    <a:ext uri="{9D8B030D-6E8A-4147-A177-3AD203B41FA5}">
                      <a16:colId xmlns:a16="http://schemas.microsoft.com/office/drawing/2014/main" val="2043734577"/>
                    </a:ext>
                  </a:extLst>
                </a:gridCol>
              </a:tblGrid>
              <a:tr h="370840">
                <a:tc rowSpan="2">
                  <a:txBody>
                    <a:bodyPr/>
                    <a:lstStyle/>
                    <a:p>
                      <a:pPr algn="ctr"/>
                      <a:r>
                        <a:rPr lang="en-US" dirty="0"/>
                        <a:t>Goal</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Objective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gridSpan="2">
                  <a:txBody>
                    <a:bodyPr/>
                    <a:lstStyle/>
                    <a:p>
                      <a:pPr algn="ctr"/>
                      <a:r>
                        <a:rPr lang="en-US" dirty="0"/>
                        <a:t>Scientific Measurement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tc>
                <a:tc rowSpan="2">
                  <a:txBody>
                    <a:bodyPr/>
                    <a:lstStyle/>
                    <a:p>
                      <a:pPr algn="ctr"/>
                      <a:r>
                        <a:rPr lang="en-US" dirty="0"/>
                        <a:t>Instrument Performance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Projected Instrument Performance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Mission Requirements (Top Level)</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447068"/>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Physical Parameters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Observables</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924448907"/>
                  </a:ext>
                </a:extLst>
              </a:tr>
              <a:tr h="370840">
                <a:tc rowSpan="3">
                  <a:txBody>
                    <a:bodyPr/>
                    <a:lstStyle/>
                    <a:p>
                      <a:pPr algn="ctr"/>
                      <a:r>
                        <a:rPr lang="en-US" dirty="0"/>
                        <a:t>Goal 1</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Obj. 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1a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1a-1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r>
                        <a:rPr lang="en-US" sz="1200" dirty="0"/>
                        <a:t>Observing strategies</a:t>
                      </a:r>
                    </a:p>
                    <a:p>
                      <a:pPr algn="ctr"/>
                      <a:endParaRPr lang="en-US" sz="1200" dirty="0"/>
                    </a:p>
                    <a:p>
                      <a:pPr algn="ctr"/>
                      <a:r>
                        <a:rPr lang="en-US" sz="1200" dirty="0"/>
                        <a:t>Phenomena observation requirements</a:t>
                      </a:r>
                    </a:p>
                    <a:p>
                      <a:pPr algn="ctr"/>
                      <a:endParaRPr lang="en-US" sz="1200" dirty="0"/>
                    </a:p>
                    <a:p>
                      <a:pPr algn="ctr"/>
                      <a:r>
                        <a:rPr lang="en-US" sz="1200" dirty="0"/>
                        <a:t>Launch window</a:t>
                      </a:r>
                    </a:p>
                    <a:p>
                      <a:pPr algn="ctr"/>
                      <a:endParaRPr lang="en-US" sz="1400"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309829"/>
                  </a:ext>
                </a:extLst>
              </a:tr>
              <a:tr h="370840">
                <a:tc vMerge="1">
                  <a:txBody>
                    <a:bodyPr/>
                    <a:lstStyle/>
                    <a:p>
                      <a:endParaRPr lang="en-US" dirty="0"/>
                    </a:p>
                  </a:txBody>
                  <a:tcPr/>
                </a:tc>
                <a:tc rowSpan="2">
                  <a:txBody>
                    <a:bodyPr/>
                    <a:lstStyle/>
                    <a:p>
                      <a:pPr algn="ctr"/>
                      <a:r>
                        <a:rPr lang="en-US" dirty="0"/>
                        <a:t>Obj. 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2a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118225"/>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 Para. 2b</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2b-1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5988610"/>
                  </a:ext>
                </a:extLst>
              </a:tr>
              <a:tr h="370840">
                <a:tc rowSpan="2">
                  <a:txBody>
                    <a:bodyPr/>
                    <a:lstStyle/>
                    <a:p>
                      <a:pPr algn="ctr"/>
                      <a:r>
                        <a:rPr lang="en-US" dirty="0"/>
                        <a:t>Goal 2</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Obj. 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Phys. Para. 3</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4943992"/>
                  </a:ext>
                </a:extLst>
              </a:tr>
              <a:tr h="370840">
                <a:tc vMerge="1">
                  <a:txBody>
                    <a:bodyPr/>
                    <a:lstStyle/>
                    <a:p>
                      <a:pPr algn="ctr"/>
                      <a:endParaRPr lang="en-US" dirty="0"/>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3a-2</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823142"/>
                  </a:ext>
                </a:extLst>
              </a:tr>
            </a:tbl>
          </a:graphicData>
        </a:graphic>
      </p:graphicFrame>
      <p:graphicFrame>
        <p:nvGraphicFramePr>
          <p:cNvPr id="8" name="Table 7">
            <a:extLst>
              <a:ext uri="{FF2B5EF4-FFF2-40B4-BE49-F238E27FC236}">
                <a16:creationId xmlns:a16="http://schemas.microsoft.com/office/drawing/2014/main" id="{FD265598-5AB4-4FB0-832E-2B6C47A4C450}"/>
              </a:ext>
            </a:extLst>
          </p:cNvPr>
          <p:cNvGraphicFramePr>
            <a:graphicFrameLocks noGrp="1"/>
          </p:cNvGraphicFramePr>
          <p:nvPr/>
        </p:nvGraphicFramePr>
        <p:xfrm>
          <a:off x="323850" y="657225"/>
          <a:ext cx="11544300" cy="2771775"/>
        </p:xfrm>
        <a:graphic>
          <a:graphicData uri="http://schemas.openxmlformats.org/drawingml/2006/table">
            <a:tbl>
              <a:tblPr/>
              <a:tblGrid>
                <a:gridCol w="11544300">
                  <a:extLst>
                    <a:ext uri="{9D8B030D-6E8A-4147-A177-3AD203B41FA5}">
                      <a16:colId xmlns:a16="http://schemas.microsoft.com/office/drawing/2014/main" val="750944011"/>
                    </a:ext>
                  </a:extLst>
                </a:gridCol>
              </a:tblGrid>
              <a:tr h="2771775">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2283737670"/>
                  </a:ext>
                </a:extLst>
              </a:tr>
            </a:tbl>
          </a:graphicData>
        </a:graphic>
      </p:graphicFrame>
      <p:sp>
        <p:nvSpPr>
          <p:cNvPr id="11" name="TextBox 10">
            <a:extLst>
              <a:ext uri="{FF2B5EF4-FFF2-40B4-BE49-F238E27FC236}">
                <a16:creationId xmlns:a16="http://schemas.microsoft.com/office/drawing/2014/main" id="{7037C256-A5E3-B16A-0AC2-020E59766646}"/>
              </a:ext>
            </a:extLst>
          </p:cNvPr>
          <p:cNvSpPr txBox="1"/>
          <p:nvPr/>
        </p:nvSpPr>
        <p:spPr>
          <a:xfrm>
            <a:off x="1552575" y="3726849"/>
            <a:ext cx="1066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1</a:t>
            </a:r>
          </a:p>
        </p:txBody>
      </p:sp>
      <p:sp>
        <p:nvSpPr>
          <p:cNvPr id="12" name="TextBox 11">
            <a:extLst>
              <a:ext uri="{FF2B5EF4-FFF2-40B4-BE49-F238E27FC236}">
                <a16:creationId xmlns:a16="http://schemas.microsoft.com/office/drawing/2014/main" id="{0D82D3EB-076B-06E0-6424-EC26984BFEFC}"/>
              </a:ext>
            </a:extLst>
          </p:cNvPr>
          <p:cNvSpPr txBox="1"/>
          <p:nvPr/>
        </p:nvSpPr>
        <p:spPr>
          <a:xfrm>
            <a:off x="7219950" y="3726849"/>
            <a:ext cx="1066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3</a:t>
            </a:r>
          </a:p>
        </p:txBody>
      </p:sp>
      <p:sp>
        <p:nvSpPr>
          <p:cNvPr id="13" name="TextBox 12">
            <a:extLst>
              <a:ext uri="{FF2B5EF4-FFF2-40B4-BE49-F238E27FC236}">
                <a16:creationId xmlns:a16="http://schemas.microsoft.com/office/drawing/2014/main" id="{2C2A3E29-3E43-38A6-D4D7-0EC1ADC91859}"/>
              </a:ext>
            </a:extLst>
          </p:cNvPr>
          <p:cNvSpPr txBox="1"/>
          <p:nvPr/>
        </p:nvSpPr>
        <p:spPr>
          <a:xfrm>
            <a:off x="10563225" y="3726849"/>
            <a:ext cx="1066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2+</a:t>
            </a:r>
          </a:p>
        </p:txBody>
      </p:sp>
      <p:sp>
        <p:nvSpPr>
          <p:cNvPr id="14" name="TextBox 13">
            <a:extLst>
              <a:ext uri="{FF2B5EF4-FFF2-40B4-BE49-F238E27FC236}">
                <a16:creationId xmlns:a16="http://schemas.microsoft.com/office/drawing/2014/main" id="{5278DD94-A98E-E3D2-1ED4-A4801CB79AE7}"/>
              </a:ext>
            </a:extLst>
          </p:cNvPr>
          <p:cNvSpPr txBox="1"/>
          <p:nvPr/>
        </p:nvSpPr>
        <p:spPr>
          <a:xfrm>
            <a:off x="2838450" y="3726849"/>
            <a:ext cx="24384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1.5</a:t>
            </a:r>
          </a:p>
        </p:txBody>
      </p:sp>
      <p:sp>
        <p:nvSpPr>
          <p:cNvPr id="15" name="TextBox 14">
            <a:extLst>
              <a:ext uri="{FF2B5EF4-FFF2-40B4-BE49-F238E27FC236}">
                <a16:creationId xmlns:a16="http://schemas.microsoft.com/office/drawing/2014/main" id="{C549A2F9-AA36-0C78-3F76-3A18400758B4}"/>
              </a:ext>
            </a:extLst>
          </p:cNvPr>
          <p:cNvSpPr txBox="1"/>
          <p:nvPr/>
        </p:nvSpPr>
        <p:spPr>
          <a:xfrm>
            <a:off x="5276850" y="3726849"/>
            <a:ext cx="163830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2.5</a:t>
            </a:r>
          </a:p>
        </p:txBody>
      </p:sp>
      <p:sp>
        <p:nvSpPr>
          <p:cNvPr id="16" name="TextBox 15">
            <a:extLst>
              <a:ext uri="{FF2B5EF4-FFF2-40B4-BE49-F238E27FC236}">
                <a16:creationId xmlns:a16="http://schemas.microsoft.com/office/drawing/2014/main" id="{A7C6E551-BBAE-81AE-CCAF-F8C5385398BA}"/>
              </a:ext>
            </a:extLst>
          </p:cNvPr>
          <p:cNvSpPr txBox="1"/>
          <p:nvPr/>
        </p:nvSpPr>
        <p:spPr>
          <a:xfrm>
            <a:off x="190499" y="3726849"/>
            <a:ext cx="1247775" cy="369332"/>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Req. Level</a:t>
            </a:r>
          </a:p>
        </p:txBody>
      </p:sp>
      <p:sp>
        <p:nvSpPr>
          <p:cNvPr id="3" name="TextBox 2">
            <a:extLst>
              <a:ext uri="{FF2B5EF4-FFF2-40B4-BE49-F238E27FC236}">
                <a16:creationId xmlns:a16="http://schemas.microsoft.com/office/drawing/2014/main" id="{556CCF2A-0039-BBB7-7BAA-DDE1C13D29C4}"/>
              </a:ext>
            </a:extLst>
          </p:cNvPr>
          <p:cNvSpPr txBox="1"/>
          <p:nvPr/>
        </p:nvSpPr>
        <p:spPr>
          <a:xfrm>
            <a:off x="819150" y="4419600"/>
            <a:ext cx="8176277" cy="1754326"/>
          </a:xfrm>
          <a:prstGeom prst="rect">
            <a:avLst/>
          </a:prstGeom>
          <a:noFill/>
        </p:spPr>
        <p:txBody>
          <a:bodyPr wrap="none" rtlCol="0">
            <a:spAutoFit/>
          </a:bodyPr>
          <a:lstStyle/>
          <a:p>
            <a:pPr>
              <a:tabLst>
                <a:tab pos="571500" algn="l"/>
              </a:tabLst>
            </a:pPr>
            <a:r>
              <a:rPr lang="en-US" dirty="0"/>
              <a:t>Obj: 	Determine whether Physical Process is generated by Hypothesized Mechanism.</a:t>
            </a:r>
          </a:p>
          <a:p>
            <a:pPr>
              <a:tabLst>
                <a:tab pos="571500" algn="l"/>
              </a:tabLst>
            </a:pPr>
            <a:endParaRPr lang="en-US" dirty="0"/>
          </a:p>
          <a:p>
            <a:pPr>
              <a:tabLst>
                <a:tab pos="571500" algn="l"/>
              </a:tabLst>
            </a:pPr>
            <a:r>
              <a:rPr lang="en-US" dirty="0"/>
              <a:t>L1: 	Determine whether the Physical System’s radial gradient of the ratio of</a:t>
            </a:r>
            <a:br>
              <a:rPr lang="en-US" dirty="0"/>
            </a:br>
            <a:r>
              <a:rPr lang="en-US" dirty="0"/>
              <a:t>	Molecule X to Molecule Y is greater than 0 with [accuracy specifications].</a:t>
            </a:r>
          </a:p>
          <a:p>
            <a:pPr>
              <a:tabLst>
                <a:tab pos="571500" algn="l"/>
              </a:tabLst>
            </a:pPr>
            <a:endParaRPr lang="en-US" dirty="0"/>
          </a:p>
          <a:p>
            <a:pPr>
              <a:tabLst>
                <a:tab pos="571500" algn="l"/>
              </a:tabLst>
            </a:pPr>
            <a:r>
              <a:rPr lang="en-US" dirty="0"/>
              <a:t>PP:	???</a:t>
            </a:r>
          </a:p>
        </p:txBody>
      </p:sp>
      <p:sp>
        <p:nvSpPr>
          <p:cNvPr id="5" name="TextBox 4">
            <a:extLst>
              <a:ext uri="{FF2B5EF4-FFF2-40B4-BE49-F238E27FC236}">
                <a16:creationId xmlns:a16="http://schemas.microsoft.com/office/drawing/2014/main" id="{8E31CA8D-8009-807C-5FE7-1EA0B4E9A8FA}"/>
              </a:ext>
            </a:extLst>
          </p:cNvPr>
          <p:cNvSpPr txBox="1"/>
          <p:nvPr/>
        </p:nvSpPr>
        <p:spPr>
          <a:xfrm>
            <a:off x="1835256" y="5681571"/>
            <a:ext cx="10356744" cy="646331"/>
          </a:xfrm>
          <a:prstGeom prst="rect">
            <a:avLst/>
          </a:prstGeom>
          <a:noFill/>
        </p:spPr>
        <p:txBody>
          <a:bodyPr wrap="square" rtlCol="0">
            <a:spAutoFit/>
          </a:bodyPr>
          <a:lstStyle/>
          <a:p>
            <a:r>
              <a:rPr lang="en-US" dirty="0">
                <a:solidFill>
                  <a:srgbClr val="FF0000"/>
                </a:solidFill>
              </a:rPr>
              <a:t>It depends! For a physical system stable over “short” timescales, the Phys Params could separate X and Y measurements. If not, X and Y may need to be measured together, and at all radial distances instantaneously.</a:t>
            </a:r>
          </a:p>
        </p:txBody>
      </p:sp>
    </p:spTree>
    <p:extLst>
      <p:ext uri="{BB962C8B-B14F-4D97-AF65-F5344CB8AC3E}">
        <p14:creationId xmlns:p14="http://schemas.microsoft.com/office/powerpoint/2010/main" val="3703448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14</a:t>
            </a:fld>
            <a:endParaRPr lang="en-US" dirty="0"/>
          </a:p>
        </p:txBody>
      </p:sp>
      <p:graphicFrame>
        <p:nvGraphicFramePr>
          <p:cNvPr id="7" name="Table 6">
            <a:extLst>
              <a:ext uri="{FF2B5EF4-FFF2-40B4-BE49-F238E27FC236}">
                <a16:creationId xmlns:a16="http://schemas.microsoft.com/office/drawing/2014/main" id="{2BB78522-4047-4446-ACD6-137575D3B363}"/>
              </a:ext>
            </a:extLst>
          </p:cNvPr>
          <p:cNvGraphicFramePr>
            <a:graphicFrameLocks noGrp="1"/>
          </p:cNvGraphicFramePr>
          <p:nvPr/>
        </p:nvGraphicFramePr>
        <p:xfrm>
          <a:off x="314939" y="661554"/>
          <a:ext cx="11543072" cy="2744112"/>
        </p:xfrm>
        <a:graphic>
          <a:graphicData uri="http://schemas.openxmlformats.org/drawingml/2006/table">
            <a:tbl>
              <a:tblPr/>
              <a:tblGrid>
                <a:gridCol w="11543072">
                  <a:extLst>
                    <a:ext uri="{9D8B030D-6E8A-4147-A177-3AD203B41FA5}">
                      <a16:colId xmlns:a16="http://schemas.microsoft.com/office/drawing/2014/main" val="1240172393"/>
                    </a:ext>
                  </a:extLst>
                </a:gridCol>
              </a:tblGrid>
              <a:tr h="2744112">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1364675096"/>
                  </a:ext>
                </a:extLst>
              </a:tr>
            </a:tbl>
          </a:graphicData>
        </a:graphic>
      </p:graphicFrame>
      <p:graphicFrame>
        <p:nvGraphicFramePr>
          <p:cNvPr id="2" name="Table 4">
            <a:extLst>
              <a:ext uri="{FF2B5EF4-FFF2-40B4-BE49-F238E27FC236}">
                <a16:creationId xmlns:a16="http://schemas.microsoft.com/office/drawing/2014/main" id="{DB3ECC62-A46E-4020-A02F-C2E0A5D0B777}"/>
              </a:ext>
            </a:extLst>
          </p:cNvPr>
          <p:cNvGraphicFramePr>
            <a:graphicFrameLocks noGrp="1"/>
          </p:cNvGraphicFramePr>
          <p:nvPr/>
        </p:nvGraphicFramePr>
        <p:xfrm>
          <a:off x="314939" y="637066"/>
          <a:ext cx="11552905" cy="2768600"/>
        </p:xfrm>
        <a:graphic>
          <a:graphicData uri="http://schemas.openxmlformats.org/drawingml/2006/table">
            <a:tbl>
              <a:tblPr firstRow="1" bandRow="1">
                <a:tableStyleId>{5C22544A-7EE6-4342-B048-85BDC9FD1C3A}</a:tableStyleId>
              </a:tblPr>
              <a:tblGrid>
                <a:gridCol w="1037611">
                  <a:extLst>
                    <a:ext uri="{9D8B030D-6E8A-4147-A177-3AD203B41FA5}">
                      <a16:colId xmlns:a16="http://schemas.microsoft.com/office/drawing/2014/main" val="321245087"/>
                    </a:ext>
                  </a:extLst>
                </a:gridCol>
                <a:gridCol w="1495425">
                  <a:extLst>
                    <a:ext uri="{9D8B030D-6E8A-4147-A177-3AD203B41FA5}">
                      <a16:colId xmlns:a16="http://schemas.microsoft.com/office/drawing/2014/main" val="3853712284"/>
                    </a:ext>
                  </a:extLst>
                </a:gridCol>
                <a:gridCol w="2418209">
                  <a:extLst>
                    <a:ext uri="{9D8B030D-6E8A-4147-A177-3AD203B41FA5}">
                      <a16:colId xmlns:a16="http://schemas.microsoft.com/office/drawing/2014/main" val="4016957574"/>
                    </a:ext>
                  </a:extLst>
                </a:gridCol>
                <a:gridCol w="1650415">
                  <a:extLst>
                    <a:ext uri="{9D8B030D-6E8A-4147-A177-3AD203B41FA5}">
                      <a16:colId xmlns:a16="http://schemas.microsoft.com/office/drawing/2014/main" val="1329155425"/>
                    </a:ext>
                  </a:extLst>
                </a:gridCol>
                <a:gridCol w="1650415">
                  <a:extLst>
                    <a:ext uri="{9D8B030D-6E8A-4147-A177-3AD203B41FA5}">
                      <a16:colId xmlns:a16="http://schemas.microsoft.com/office/drawing/2014/main" val="3393631218"/>
                    </a:ext>
                  </a:extLst>
                </a:gridCol>
                <a:gridCol w="1650415">
                  <a:extLst>
                    <a:ext uri="{9D8B030D-6E8A-4147-A177-3AD203B41FA5}">
                      <a16:colId xmlns:a16="http://schemas.microsoft.com/office/drawing/2014/main" val="4161359594"/>
                    </a:ext>
                  </a:extLst>
                </a:gridCol>
                <a:gridCol w="1650415">
                  <a:extLst>
                    <a:ext uri="{9D8B030D-6E8A-4147-A177-3AD203B41FA5}">
                      <a16:colId xmlns:a16="http://schemas.microsoft.com/office/drawing/2014/main" val="2043734577"/>
                    </a:ext>
                  </a:extLst>
                </a:gridCol>
              </a:tblGrid>
              <a:tr h="370840">
                <a:tc rowSpan="2">
                  <a:txBody>
                    <a:bodyPr/>
                    <a:lstStyle/>
                    <a:p>
                      <a:pPr algn="ctr"/>
                      <a:r>
                        <a:rPr lang="en-US" dirty="0"/>
                        <a:t>Goal</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Objective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gridSpan="2">
                  <a:txBody>
                    <a:bodyPr/>
                    <a:lstStyle/>
                    <a:p>
                      <a:pPr algn="ctr"/>
                      <a:r>
                        <a:rPr lang="en-US" dirty="0"/>
                        <a:t>Scientific Measurement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tc>
                <a:tc rowSpan="2">
                  <a:txBody>
                    <a:bodyPr/>
                    <a:lstStyle/>
                    <a:p>
                      <a:pPr algn="ctr"/>
                      <a:r>
                        <a:rPr lang="en-US" dirty="0"/>
                        <a:t>Instrument Performance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Projected Instrument Performance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Mission Requirements (Top Level)</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447068"/>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Physical Parameters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Observables</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924448907"/>
                  </a:ext>
                </a:extLst>
              </a:tr>
              <a:tr h="370840">
                <a:tc rowSpan="3">
                  <a:txBody>
                    <a:bodyPr/>
                    <a:lstStyle/>
                    <a:p>
                      <a:pPr algn="ctr"/>
                      <a:r>
                        <a:rPr lang="en-US" dirty="0"/>
                        <a:t>Goal 1</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Obj. 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1a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1a-1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r>
                        <a:rPr lang="en-US" sz="1200" dirty="0"/>
                        <a:t>Observing strategies</a:t>
                      </a:r>
                    </a:p>
                    <a:p>
                      <a:pPr algn="ctr"/>
                      <a:endParaRPr lang="en-US" sz="1200" dirty="0"/>
                    </a:p>
                    <a:p>
                      <a:pPr algn="ctr"/>
                      <a:r>
                        <a:rPr lang="en-US" sz="1200" dirty="0"/>
                        <a:t>Phenomena observation requirements</a:t>
                      </a:r>
                    </a:p>
                    <a:p>
                      <a:pPr algn="ctr"/>
                      <a:endParaRPr lang="en-US" sz="1200" dirty="0"/>
                    </a:p>
                    <a:p>
                      <a:pPr algn="ctr"/>
                      <a:r>
                        <a:rPr lang="en-US" sz="1200" dirty="0"/>
                        <a:t>Launch window</a:t>
                      </a:r>
                    </a:p>
                    <a:p>
                      <a:pPr algn="ctr"/>
                      <a:endParaRPr lang="en-US" sz="1400"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309829"/>
                  </a:ext>
                </a:extLst>
              </a:tr>
              <a:tr h="370840">
                <a:tc vMerge="1">
                  <a:txBody>
                    <a:bodyPr/>
                    <a:lstStyle/>
                    <a:p>
                      <a:endParaRPr lang="en-US" dirty="0"/>
                    </a:p>
                  </a:txBody>
                  <a:tcPr/>
                </a:tc>
                <a:tc rowSpan="2">
                  <a:txBody>
                    <a:bodyPr/>
                    <a:lstStyle/>
                    <a:p>
                      <a:pPr algn="ctr"/>
                      <a:r>
                        <a:rPr lang="en-US" dirty="0"/>
                        <a:t>Obj. 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2a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118225"/>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 Para. 2b</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2b-1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5988610"/>
                  </a:ext>
                </a:extLst>
              </a:tr>
              <a:tr h="370840">
                <a:tc rowSpan="2">
                  <a:txBody>
                    <a:bodyPr/>
                    <a:lstStyle/>
                    <a:p>
                      <a:pPr algn="ctr"/>
                      <a:r>
                        <a:rPr lang="en-US" dirty="0"/>
                        <a:t>Goal 2</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Obj. 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Phys. Para. 3</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4943992"/>
                  </a:ext>
                </a:extLst>
              </a:tr>
              <a:tr h="370840">
                <a:tc vMerge="1">
                  <a:txBody>
                    <a:bodyPr/>
                    <a:lstStyle/>
                    <a:p>
                      <a:pPr algn="ctr"/>
                      <a:endParaRPr lang="en-US" dirty="0"/>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3a-2</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823142"/>
                  </a:ext>
                </a:extLst>
              </a:tr>
            </a:tbl>
          </a:graphicData>
        </a:graphic>
      </p:graphicFrame>
      <p:graphicFrame>
        <p:nvGraphicFramePr>
          <p:cNvPr id="8" name="Table 7">
            <a:extLst>
              <a:ext uri="{FF2B5EF4-FFF2-40B4-BE49-F238E27FC236}">
                <a16:creationId xmlns:a16="http://schemas.microsoft.com/office/drawing/2014/main" id="{FD265598-5AB4-4FB0-832E-2B6C47A4C450}"/>
              </a:ext>
            </a:extLst>
          </p:cNvPr>
          <p:cNvGraphicFramePr>
            <a:graphicFrameLocks noGrp="1"/>
          </p:cNvGraphicFramePr>
          <p:nvPr/>
        </p:nvGraphicFramePr>
        <p:xfrm>
          <a:off x="323850" y="657225"/>
          <a:ext cx="11544300" cy="2771775"/>
        </p:xfrm>
        <a:graphic>
          <a:graphicData uri="http://schemas.openxmlformats.org/drawingml/2006/table">
            <a:tbl>
              <a:tblPr/>
              <a:tblGrid>
                <a:gridCol w="11544300">
                  <a:extLst>
                    <a:ext uri="{9D8B030D-6E8A-4147-A177-3AD203B41FA5}">
                      <a16:colId xmlns:a16="http://schemas.microsoft.com/office/drawing/2014/main" val="750944011"/>
                    </a:ext>
                  </a:extLst>
                </a:gridCol>
              </a:tblGrid>
              <a:tr h="2771775">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2283737670"/>
                  </a:ext>
                </a:extLst>
              </a:tr>
            </a:tbl>
          </a:graphicData>
        </a:graphic>
      </p:graphicFrame>
      <p:sp>
        <p:nvSpPr>
          <p:cNvPr id="3" name="TextBox 2">
            <a:extLst>
              <a:ext uri="{FF2B5EF4-FFF2-40B4-BE49-F238E27FC236}">
                <a16:creationId xmlns:a16="http://schemas.microsoft.com/office/drawing/2014/main" id="{40486D90-62FE-9FBA-82EC-CEEEEF7647F8}"/>
              </a:ext>
            </a:extLst>
          </p:cNvPr>
          <p:cNvSpPr txBox="1"/>
          <p:nvPr/>
        </p:nvSpPr>
        <p:spPr>
          <a:xfrm>
            <a:off x="0" y="4772025"/>
            <a:ext cx="12192000" cy="584775"/>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3781199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C51FE-49D9-314D-9957-ABBF7DDE8782}" type="slidenum">
              <a:rPr lang="en-US" smtClean="0"/>
              <a:pPr/>
              <a:t>15</a:t>
            </a:fld>
            <a:endParaRPr lang="en-US"/>
          </a:p>
        </p:txBody>
      </p:sp>
      <p:sp>
        <p:nvSpPr>
          <p:cNvPr id="5" name="Title 4">
            <a:extLst>
              <a:ext uri="{FF2B5EF4-FFF2-40B4-BE49-F238E27FC236}">
                <a16:creationId xmlns:a16="http://schemas.microsoft.com/office/drawing/2014/main" id="{35F0B4DA-316C-49C2-95AB-800AA80447ED}"/>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32670873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C51FE-49D9-314D-9957-ABBF7DDE8782}" type="slidenum">
              <a:rPr lang="en-US" smtClean="0"/>
              <a:pPr/>
              <a:t>16</a:t>
            </a:fld>
            <a:endParaRPr lang="en-US"/>
          </a:p>
        </p:txBody>
      </p:sp>
      <p:sp>
        <p:nvSpPr>
          <p:cNvPr id="5" name="Title 4">
            <a:extLst>
              <a:ext uri="{FF2B5EF4-FFF2-40B4-BE49-F238E27FC236}">
                <a16:creationId xmlns:a16="http://schemas.microsoft.com/office/drawing/2014/main" id="{35F0B4DA-316C-49C2-95AB-800AA80447ED}"/>
              </a:ext>
            </a:extLst>
          </p:cNvPr>
          <p:cNvSpPr>
            <a:spLocks noGrp="1"/>
          </p:cNvSpPr>
          <p:nvPr>
            <p:ph type="title"/>
          </p:nvPr>
        </p:nvSpPr>
        <p:spPr>
          <a:xfrm>
            <a:off x="831850" y="2739568"/>
            <a:ext cx="10515600" cy="1200329"/>
          </a:xfrm>
        </p:spPr>
        <p:txBody>
          <a:bodyPr/>
          <a:lstStyle/>
          <a:p>
            <a:r>
              <a:rPr lang="en-US" dirty="0"/>
              <a:t>BACKUP</a:t>
            </a:r>
            <a:br>
              <a:rPr lang="en-US" dirty="0"/>
            </a:br>
            <a:r>
              <a:rPr lang="en-US" dirty="0"/>
              <a:t>Read-Ahead Slides</a:t>
            </a:r>
          </a:p>
        </p:txBody>
      </p:sp>
    </p:spTree>
    <p:extLst>
      <p:ext uri="{BB962C8B-B14F-4D97-AF65-F5344CB8AC3E}">
        <p14:creationId xmlns:p14="http://schemas.microsoft.com/office/powerpoint/2010/main" val="103814204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DE3DB3-43CC-A640-AABB-89D004402FC0}"/>
              </a:ext>
            </a:extLst>
          </p:cNvPr>
          <p:cNvSpPr>
            <a:spLocks noGrp="1"/>
          </p:cNvSpPr>
          <p:nvPr>
            <p:ph type="sldNum" sz="quarter" idx="12"/>
          </p:nvPr>
        </p:nvSpPr>
        <p:spPr/>
        <p:txBody>
          <a:bodyPr/>
          <a:lstStyle/>
          <a:p>
            <a:fld id="{2E8C51FE-49D9-314D-9957-ABBF7DDE8782}" type="slidenum">
              <a:rPr lang="en-US" smtClean="0"/>
              <a:t>17</a:t>
            </a:fld>
            <a:endParaRPr lang="en-US" dirty="0"/>
          </a:p>
        </p:txBody>
      </p:sp>
      <p:grpSp>
        <p:nvGrpSpPr>
          <p:cNvPr id="5" name="Group 4">
            <a:extLst>
              <a:ext uri="{FF2B5EF4-FFF2-40B4-BE49-F238E27FC236}">
                <a16:creationId xmlns:a16="http://schemas.microsoft.com/office/drawing/2014/main" id="{F82ABCED-1346-BF41-9BBB-D79E0DD583A0}"/>
              </a:ext>
            </a:extLst>
          </p:cNvPr>
          <p:cNvGrpSpPr/>
          <p:nvPr/>
        </p:nvGrpSpPr>
        <p:grpSpPr>
          <a:xfrm>
            <a:off x="1705014" y="3991791"/>
            <a:ext cx="4331606" cy="469567"/>
            <a:chOff x="1429592" y="3698480"/>
            <a:chExt cx="6350057" cy="688377"/>
          </a:xfrm>
        </p:grpSpPr>
        <p:grpSp>
          <p:nvGrpSpPr>
            <p:cNvPr id="6" name="Group 5">
              <a:extLst>
                <a:ext uri="{FF2B5EF4-FFF2-40B4-BE49-F238E27FC236}">
                  <a16:creationId xmlns:a16="http://schemas.microsoft.com/office/drawing/2014/main" id="{CB97565B-322D-A346-8A14-2B5F55EF90B3}"/>
                </a:ext>
              </a:extLst>
            </p:cNvPr>
            <p:cNvGrpSpPr/>
            <p:nvPr/>
          </p:nvGrpSpPr>
          <p:grpSpPr>
            <a:xfrm>
              <a:off x="1429592" y="3698480"/>
              <a:ext cx="3136593" cy="688377"/>
              <a:chOff x="339725" y="371475"/>
              <a:chExt cx="2647951" cy="571500"/>
            </a:xfrm>
            <a:solidFill>
              <a:srgbClr val="02BFF0"/>
            </a:solidFill>
          </p:grpSpPr>
          <p:sp>
            <p:nvSpPr>
              <p:cNvPr id="15" name="Freeform 14">
                <a:extLst>
                  <a:ext uri="{FF2B5EF4-FFF2-40B4-BE49-F238E27FC236}">
                    <a16:creationId xmlns:a16="http://schemas.microsoft.com/office/drawing/2014/main" id="{2DB4037F-D3D0-F14E-9E42-EA76C6F1EC5A}"/>
                  </a:ext>
                </a:extLst>
              </p:cNvPr>
              <p:cNvSpPr>
                <a:spLocks/>
              </p:cNvSpPr>
              <p:nvPr/>
            </p:nvSpPr>
            <p:spPr bwMode="auto">
              <a:xfrm>
                <a:off x="339725" y="417513"/>
                <a:ext cx="265113" cy="487363"/>
              </a:xfrm>
              <a:custGeom>
                <a:avLst/>
                <a:gdLst>
                  <a:gd name="T0" fmla="*/ 0 w 167"/>
                  <a:gd name="T1" fmla="*/ 0 h 307"/>
                  <a:gd name="T2" fmla="*/ 167 w 167"/>
                  <a:gd name="T3" fmla="*/ 0 h 307"/>
                  <a:gd name="T4" fmla="*/ 167 w 167"/>
                  <a:gd name="T5" fmla="*/ 31 h 307"/>
                  <a:gd name="T6" fmla="*/ 33 w 167"/>
                  <a:gd name="T7" fmla="*/ 31 h 307"/>
                  <a:gd name="T8" fmla="*/ 33 w 167"/>
                  <a:gd name="T9" fmla="*/ 137 h 307"/>
                  <a:gd name="T10" fmla="*/ 165 w 167"/>
                  <a:gd name="T11" fmla="*/ 137 h 307"/>
                  <a:gd name="T12" fmla="*/ 165 w 167"/>
                  <a:gd name="T13" fmla="*/ 168 h 307"/>
                  <a:gd name="T14" fmla="*/ 33 w 167"/>
                  <a:gd name="T15" fmla="*/ 168 h 307"/>
                  <a:gd name="T16" fmla="*/ 33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31"/>
                    </a:lnTo>
                    <a:lnTo>
                      <a:pt x="33" y="31"/>
                    </a:lnTo>
                    <a:lnTo>
                      <a:pt x="33" y="137"/>
                    </a:lnTo>
                    <a:lnTo>
                      <a:pt x="165" y="137"/>
                    </a:lnTo>
                    <a:lnTo>
                      <a:pt x="165" y="168"/>
                    </a:lnTo>
                    <a:lnTo>
                      <a:pt x="33" y="168"/>
                    </a:lnTo>
                    <a:lnTo>
                      <a:pt x="33" y="276"/>
                    </a:lnTo>
                    <a:lnTo>
                      <a:pt x="167" y="276"/>
                    </a:lnTo>
                    <a:lnTo>
                      <a:pt x="167" y="307"/>
                    </a:lnTo>
                    <a:lnTo>
                      <a:pt x="0" y="307"/>
                    </a:lnTo>
                    <a:lnTo>
                      <a:pt x="0" y="0"/>
                    </a:lnTo>
                    <a:close/>
                  </a:path>
                </a:pathLst>
              </a:custGeom>
              <a:grp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5">
                <a:extLst>
                  <a:ext uri="{FF2B5EF4-FFF2-40B4-BE49-F238E27FC236}">
                    <a16:creationId xmlns:a16="http://schemas.microsoft.com/office/drawing/2014/main" id="{13CCB9FE-8FEA-E44E-89B2-0CEF86CC0A2F}"/>
                  </a:ext>
                </a:extLst>
              </p:cNvPr>
              <p:cNvSpPr>
                <a:spLocks/>
              </p:cNvSpPr>
              <p:nvPr/>
            </p:nvSpPr>
            <p:spPr bwMode="auto">
              <a:xfrm>
                <a:off x="654050" y="417513"/>
                <a:ext cx="393700" cy="487363"/>
              </a:xfrm>
              <a:custGeom>
                <a:avLst/>
                <a:gdLst>
                  <a:gd name="T0" fmla="*/ 104 w 248"/>
                  <a:gd name="T1" fmla="*/ 149 h 307"/>
                  <a:gd name="T2" fmla="*/ 7 w 248"/>
                  <a:gd name="T3" fmla="*/ 0 h 307"/>
                  <a:gd name="T4" fmla="*/ 45 w 248"/>
                  <a:gd name="T5" fmla="*/ 0 h 307"/>
                  <a:gd name="T6" fmla="*/ 123 w 248"/>
                  <a:gd name="T7" fmla="*/ 122 h 307"/>
                  <a:gd name="T8" fmla="*/ 200 w 248"/>
                  <a:gd name="T9" fmla="*/ 0 h 307"/>
                  <a:gd name="T10" fmla="*/ 238 w 248"/>
                  <a:gd name="T11" fmla="*/ 0 h 307"/>
                  <a:gd name="T12" fmla="*/ 141 w 248"/>
                  <a:gd name="T13" fmla="*/ 149 h 307"/>
                  <a:gd name="T14" fmla="*/ 248 w 248"/>
                  <a:gd name="T15" fmla="*/ 307 h 307"/>
                  <a:gd name="T16" fmla="*/ 208 w 248"/>
                  <a:gd name="T17" fmla="*/ 307 h 307"/>
                  <a:gd name="T18" fmla="*/ 123 w 248"/>
                  <a:gd name="T19" fmla="*/ 175 h 307"/>
                  <a:gd name="T20" fmla="*/ 38 w 248"/>
                  <a:gd name="T21" fmla="*/ 307 h 307"/>
                  <a:gd name="T22" fmla="*/ 0 w 248"/>
                  <a:gd name="T23" fmla="*/ 307 h 307"/>
                  <a:gd name="T24" fmla="*/ 104 w 248"/>
                  <a:gd name="T25" fmla="*/ 14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307">
                    <a:moveTo>
                      <a:pt x="104" y="149"/>
                    </a:moveTo>
                    <a:lnTo>
                      <a:pt x="7" y="0"/>
                    </a:lnTo>
                    <a:lnTo>
                      <a:pt x="45" y="0"/>
                    </a:lnTo>
                    <a:lnTo>
                      <a:pt x="123" y="122"/>
                    </a:lnTo>
                    <a:lnTo>
                      <a:pt x="200" y="0"/>
                    </a:lnTo>
                    <a:lnTo>
                      <a:pt x="238" y="0"/>
                    </a:lnTo>
                    <a:lnTo>
                      <a:pt x="141" y="149"/>
                    </a:lnTo>
                    <a:lnTo>
                      <a:pt x="248" y="307"/>
                    </a:lnTo>
                    <a:lnTo>
                      <a:pt x="208" y="307"/>
                    </a:lnTo>
                    <a:lnTo>
                      <a:pt x="123" y="175"/>
                    </a:lnTo>
                    <a:lnTo>
                      <a:pt x="38" y="307"/>
                    </a:lnTo>
                    <a:lnTo>
                      <a:pt x="0" y="307"/>
                    </a:lnTo>
                    <a:lnTo>
                      <a:pt x="104" y="149"/>
                    </a:lnTo>
                    <a:close/>
                  </a:path>
                </a:pathLst>
              </a:custGeom>
              <a:grp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86A1F97-F6B8-4141-AB4E-B76E08F50AFF}"/>
                  </a:ext>
                </a:extLst>
              </p:cNvPr>
              <p:cNvSpPr>
                <a:spLocks noEditPoints="1"/>
              </p:cNvSpPr>
              <p:nvPr/>
            </p:nvSpPr>
            <p:spPr bwMode="auto">
              <a:xfrm>
                <a:off x="1103313" y="417513"/>
                <a:ext cx="307975" cy="487363"/>
              </a:xfrm>
              <a:custGeom>
                <a:avLst/>
                <a:gdLst>
                  <a:gd name="T0" fmla="*/ 34 w 82"/>
                  <a:gd name="T1" fmla="*/ 0 h 128"/>
                  <a:gd name="T2" fmla="*/ 68 w 82"/>
                  <a:gd name="T3" fmla="*/ 8 h 128"/>
                  <a:gd name="T4" fmla="*/ 82 w 82"/>
                  <a:gd name="T5" fmla="*/ 39 h 128"/>
                  <a:gd name="T6" fmla="*/ 69 w 82"/>
                  <a:gd name="T7" fmla="*/ 69 h 128"/>
                  <a:gd name="T8" fmla="*/ 35 w 82"/>
                  <a:gd name="T9" fmla="*/ 78 h 128"/>
                  <a:gd name="T10" fmla="*/ 14 w 82"/>
                  <a:gd name="T11" fmla="*/ 78 h 128"/>
                  <a:gd name="T12" fmla="*/ 14 w 82"/>
                  <a:gd name="T13" fmla="*/ 128 h 128"/>
                  <a:gd name="T14" fmla="*/ 0 w 82"/>
                  <a:gd name="T15" fmla="*/ 128 h 128"/>
                  <a:gd name="T16" fmla="*/ 0 w 82"/>
                  <a:gd name="T17" fmla="*/ 0 h 128"/>
                  <a:gd name="T18" fmla="*/ 34 w 82"/>
                  <a:gd name="T19" fmla="*/ 0 h 128"/>
                  <a:gd name="T20" fmla="*/ 14 w 82"/>
                  <a:gd name="T21" fmla="*/ 65 h 128"/>
                  <a:gd name="T22" fmla="*/ 35 w 82"/>
                  <a:gd name="T23" fmla="*/ 65 h 128"/>
                  <a:gd name="T24" fmla="*/ 59 w 82"/>
                  <a:gd name="T25" fmla="*/ 60 h 128"/>
                  <a:gd name="T26" fmla="*/ 68 w 82"/>
                  <a:gd name="T27" fmla="*/ 39 h 128"/>
                  <a:gd name="T28" fmla="*/ 58 w 82"/>
                  <a:gd name="T29" fmla="*/ 18 h 128"/>
                  <a:gd name="T30" fmla="*/ 34 w 82"/>
                  <a:gd name="T31" fmla="*/ 13 h 128"/>
                  <a:gd name="T32" fmla="*/ 14 w 82"/>
                  <a:gd name="T33" fmla="*/ 13 h 128"/>
                  <a:gd name="T34" fmla="*/ 14 w 82"/>
                  <a:gd name="T3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28">
                    <a:moveTo>
                      <a:pt x="34" y="0"/>
                    </a:moveTo>
                    <a:cubicBezTo>
                      <a:pt x="52" y="0"/>
                      <a:pt x="60" y="2"/>
                      <a:pt x="68" y="8"/>
                    </a:cubicBezTo>
                    <a:cubicBezTo>
                      <a:pt x="77" y="15"/>
                      <a:pt x="82" y="27"/>
                      <a:pt x="82" y="39"/>
                    </a:cubicBezTo>
                    <a:cubicBezTo>
                      <a:pt x="82" y="51"/>
                      <a:pt x="77" y="63"/>
                      <a:pt x="69" y="69"/>
                    </a:cubicBezTo>
                    <a:cubicBezTo>
                      <a:pt x="60" y="76"/>
                      <a:pt x="52" y="78"/>
                      <a:pt x="35" y="78"/>
                    </a:cubicBezTo>
                    <a:cubicBezTo>
                      <a:pt x="14" y="78"/>
                      <a:pt x="14" y="78"/>
                      <a:pt x="14" y="78"/>
                    </a:cubicBezTo>
                    <a:cubicBezTo>
                      <a:pt x="14" y="128"/>
                      <a:pt x="14" y="128"/>
                      <a:pt x="14" y="128"/>
                    </a:cubicBezTo>
                    <a:cubicBezTo>
                      <a:pt x="0" y="128"/>
                      <a:pt x="0" y="128"/>
                      <a:pt x="0" y="128"/>
                    </a:cubicBezTo>
                    <a:cubicBezTo>
                      <a:pt x="0" y="0"/>
                      <a:pt x="0" y="0"/>
                      <a:pt x="0" y="0"/>
                    </a:cubicBezTo>
                    <a:lnTo>
                      <a:pt x="34" y="0"/>
                    </a:lnTo>
                    <a:close/>
                    <a:moveTo>
                      <a:pt x="14" y="65"/>
                    </a:moveTo>
                    <a:cubicBezTo>
                      <a:pt x="35" y="65"/>
                      <a:pt x="35" y="65"/>
                      <a:pt x="35" y="65"/>
                    </a:cubicBezTo>
                    <a:cubicBezTo>
                      <a:pt x="46" y="65"/>
                      <a:pt x="52" y="64"/>
                      <a:pt x="59" y="60"/>
                    </a:cubicBezTo>
                    <a:cubicBezTo>
                      <a:pt x="64" y="56"/>
                      <a:pt x="68" y="48"/>
                      <a:pt x="68" y="39"/>
                    </a:cubicBezTo>
                    <a:cubicBezTo>
                      <a:pt x="68" y="30"/>
                      <a:pt x="64" y="22"/>
                      <a:pt x="58" y="18"/>
                    </a:cubicBezTo>
                    <a:cubicBezTo>
                      <a:pt x="52" y="14"/>
                      <a:pt x="45" y="13"/>
                      <a:pt x="34" y="13"/>
                    </a:cubicBezTo>
                    <a:cubicBezTo>
                      <a:pt x="14" y="13"/>
                      <a:pt x="14" y="13"/>
                      <a:pt x="14" y="13"/>
                    </a:cubicBezTo>
                    <a:lnTo>
                      <a:pt x="14" y="65"/>
                    </a:lnTo>
                    <a:close/>
                  </a:path>
                </a:pathLst>
              </a:custGeom>
              <a:grp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7">
                <a:extLst>
                  <a:ext uri="{FF2B5EF4-FFF2-40B4-BE49-F238E27FC236}">
                    <a16:creationId xmlns:a16="http://schemas.microsoft.com/office/drawing/2014/main" id="{69293F16-3C85-D846-A575-A209AE3EA765}"/>
                  </a:ext>
                </a:extLst>
              </p:cNvPr>
              <p:cNvSpPr>
                <a:spLocks/>
              </p:cNvSpPr>
              <p:nvPr/>
            </p:nvSpPr>
            <p:spPr bwMode="auto">
              <a:xfrm>
                <a:off x="1466850" y="417513"/>
                <a:ext cx="236538" cy="487363"/>
              </a:xfrm>
              <a:custGeom>
                <a:avLst/>
                <a:gdLst>
                  <a:gd name="T0" fmla="*/ 0 w 149"/>
                  <a:gd name="T1" fmla="*/ 0 h 307"/>
                  <a:gd name="T2" fmla="*/ 33 w 149"/>
                  <a:gd name="T3" fmla="*/ 0 h 307"/>
                  <a:gd name="T4" fmla="*/ 33 w 149"/>
                  <a:gd name="T5" fmla="*/ 276 h 307"/>
                  <a:gd name="T6" fmla="*/ 149 w 149"/>
                  <a:gd name="T7" fmla="*/ 276 h 307"/>
                  <a:gd name="T8" fmla="*/ 149 w 149"/>
                  <a:gd name="T9" fmla="*/ 307 h 307"/>
                  <a:gd name="T10" fmla="*/ 0 w 149"/>
                  <a:gd name="T11" fmla="*/ 307 h 307"/>
                  <a:gd name="T12" fmla="*/ 0 w 149"/>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49" h="307">
                    <a:moveTo>
                      <a:pt x="0" y="0"/>
                    </a:moveTo>
                    <a:lnTo>
                      <a:pt x="33" y="0"/>
                    </a:lnTo>
                    <a:lnTo>
                      <a:pt x="33" y="276"/>
                    </a:lnTo>
                    <a:lnTo>
                      <a:pt x="149" y="276"/>
                    </a:lnTo>
                    <a:lnTo>
                      <a:pt x="149" y="307"/>
                    </a:lnTo>
                    <a:lnTo>
                      <a:pt x="0" y="307"/>
                    </a:lnTo>
                    <a:lnTo>
                      <a:pt x="0" y="0"/>
                    </a:lnTo>
                    <a:close/>
                  </a:path>
                </a:pathLst>
              </a:custGeom>
              <a:grp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A77A02F1-8F7A-3A44-AA5A-3CE2DA725395}"/>
                  </a:ext>
                </a:extLst>
              </p:cNvPr>
              <p:cNvSpPr>
                <a:spLocks/>
              </p:cNvSpPr>
              <p:nvPr/>
            </p:nvSpPr>
            <p:spPr bwMode="auto">
              <a:xfrm>
                <a:off x="2343150" y="417513"/>
                <a:ext cx="327025" cy="487363"/>
              </a:xfrm>
              <a:custGeom>
                <a:avLst/>
                <a:gdLst>
                  <a:gd name="T0" fmla="*/ 0 w 87"/>
                  <a:gd name="T1" fmla="*/ 0 h 128"/>
                  <a:gd name="T2" fmla="*/ 34 w 87"/>
                  <a:gd name="T3" fmla="*/ 0 h 128"/>
                  <a:gd name="T4" fmla="*/ 70 w 87"/>
                  <a:gd name="T5" fmla="*/ 7 h 128"/>
                  <a:gd name="T6" fmla="*/ 87 w 87"/>
                  <a:gd name="T7" fmla="*/ 41 h 128"/>
                  <a:gd name="T8" fmla="*/ 79 w 87"/>
                  <a:gd name="T9" fmla="*/ 66 h 128"/>
                  <a:gd name="T10" fmla="*/ 51 w 87"/>
                  <a:gd name="T11" fmla="*/ 80 h 128"/>
                  <a:gd name="T12" fmla="*/ 83 w 87"/>
                  <a:gd name="T13" fmla="*/ 128 h 128"/>
                  <a:gd name="T14" fmla="*/ 67 w 87"/>
                  <a:gd name="T15" fmla="*/ 128 h 128"/>
                  <a:gd name="T16" fmla="*/ 31 w 87"/>
                  <a:gd name="T17" fmla="*/ 72 h 128"/>
                  <a:gd name="T18" fmla="*/ 35 w 87"/>
                  <a:gd name="T19" fmla="*/ 72 h 128"/>
                  <a:gd name="T20" fmla="*/ 63 w 87"/>
                  <a:gd name="T21" fmla="*/ 66 h 128"/>
                  <a:gd name="T22" fmla="*/ 73 w 87"/>
                  <a:gd name="T23" fmla="*/ 42 h 128"/>
                  <a:gd name="T24" fmla="*/ 61 w 87"/>
                  <a:gd name="T25" fmla="*/ 17 h 128"/>
                  <a:gd name="T26" fmla="*/ 35 w 87"/>
                  <a:gd name="T27" fmla="*/ 13 h 128"/>
                  <a:gd name="T28" fmla="*/ 15 w 87"/>
                  <a:gd name="T29" fmla="*/ 13 h 128"/>
                  <a:gd name="T30" fmla="*/ 15 w 87"/>
                  <a:gd name="T31" fmla="*/ 128 h 128"/>
                  <a:gd name="T32" fmla="*/ 0 w 87"/>
                  <a:gd name="T33" fmla="*/ 128 h 128"/>
                  <a:gd name="T34" fmla="*/ 0 w 87"/>
                  <a:gd name="T3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28">
                    <a:moveTo>
                      <a:pt x="0" y="0"/>
                    </a:moveTo>
                    <a:cubicBezTo>
                      <a:pt x="34" y="0"/>
                      <a:pt x="34" y="0"/>
                      <a:pt x="34" y="0"/>
                    </a:cubicBezTo>
                    <a:cubicBezTo>
                      <a:pt x="54" y="0"/>
                      <a:pt x="63" y="2"/>
                      <a:pt x="70" y="7"/>
                    </a:cubicBezTo>
                    <a:cubicBezTo>
                      <a:pt x="80" y="13"/>
                      <a:pt x="87" y="27"/>
                      <a:pt x="87" y="41"/>
                    </a:cubicBezTo>
                    <a:cubicBezTo>
                      <a:pt x="87" y="50"/>
                      <a:pt x="85" y="59"/>
                      <a:pt x="79" y="66"/>
                    </a:cubicBezTo>
                    <a:cubicBezTo>
                      <a:pt x="72" y="77"/>
                      <a:pt x="63" y="79"/>
                      <a:pt x="51" y="80"/>
                    </a:cubicBezTo>
                    <a:cubicBezTo>
                      <a:pt x="83" y="128"/>
                      <a:pt x="83" y="128"/>
                      <a:pt x="83" y="128"/>
                    </a:cubicBezTo>
                    <a:cubicBezTo>
                      <a:pt x="67" y="128"/>
                      <a:pt x="67" y="128"/>
                      <a:pt x="67" y="128"/>
                    </a:cubicBezTo>
                    <a:cubicBezTo>
                      <a:pt x="31" y="72"/>
                      <a:pt x="31" y="72"/>
                      <a:pt x="31" y="72"/>
                    </a:cubicBezTo>
                    <a:cubicBezTo>
                      <a:pt x="35" y="72"/>
                      <a:pt x="35" y="72"/>
                      <a:pt x="35" y="72"/>
                    </a:cubicBezTo>
                    <a:cubicBezTo>
                      <a:pt x="44" y="72"/>
                      <a:pt x="57" y="72"/>
                      <a:pt x="63" y="66"/>
                    </a:cubicBezTo>
                    <a:cubicBezTo>
                      <a:pt x="70" y="59"/>
                      <a:pt x="73" y="51"/>
                      <a:pt x="73" y="42"/>
                    </a:cubicBezTo>
                    <a:cubicBezTo>
                      <a:pt x="73" y="33"/>
                      <a:pt x="69" y="23"/>
                      <a:pt x="61" y="17"/>
                    </a:cubicBezTo>
                    <a:cubicBezTo>
                      <a:pt x="54" y="13"/>
                      <a:pt x="46" y="13"/>
                      <a:pt x="35" y="13"/>
                    </a:cubicBezTo>
                    <a:cubicBezTo>
                      <a:pt x="15" y="13"/>
                      <a:pt x="15" y="13"/>
                      <a:pt x="15" y="13"/>
                    </a:cubicBezTo>
                    <a:cubicBezTo>
                      <a:pt x="15" y="128"/>
                      <a:pt x="15" y="128"/>
                      <a:pt x="15" y="128"/>
                    </a:cubicBezTo>
                    <a:cubicBezTo>
                      <a:pt x="0" y="128"/>
                      <a:pt x="0" y="128"/>
                      <a:pt x="0" y="128"/>
                    </a:cubicBezTo>
                    <a:lnTo>
                      <a:pt x="0" y="0"/>
                    </a:lnTo>
                    <a:close/>
                  </a:path>
                </a:pathLst>
              </a:custGeom>
              <a:grp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624DC176-3DE9-424F-870F-0548AA22DD81}"/>
                  </a:ext>
                </a:extLst>
              </p:cNvPr>
              <p:cNvSpPr>
                <a:spLocks/>
              </p:cNvSpPr>
              <p:nvPr/>
            </p:nvSpPr>
            <p:spPr bwMode="auto">
              <a:xfrm>
                <a:off x="2722563" y="417513"/>
                <a:ext cx="265113" cy="487363"/>
              </a:xfrm>
              <a:custGeom>
                <a:avLst/>
                <a:gdLst>
                  <a:gd name="T0" fmla="*/ 0 w 167"/>
                  <a:gd name="T1" fmla="*/ 0 h 307"/>
                  <a:gd name="T2" fmla="*/ 167 w 167"/>
                  <a:gd name="T3" fmla="*/ 0 h 307"/>
                  <a:gd name="T4" fmla="*/ 167 w 167"/>
                  <a:gd name="T5" fmla="*/ 31 h 307"/>
                  <a:gd name="T6" fmla="*/ 35 w 167"/>
                  <a:gd name="T7" fmla="*/ 31 h 307"/>
                  <a:gd name="T8" fmla="*/ 35 w 167"/>
                  <a:gd name="T9" fmla="*/ 137 h 307"/>
                  <a:gd name="T10" fmla="*/ 167 w 167"/>
                  <a:gd name="T11" fmla="*/ 137 h 307"/>
                  <a:gd name="T12" fmla="*/ 167 w 167"/>
                  <a:gd name="T13" fmla="*/ 168 h 307"/>
                  <a:gd name="T14" fmla="*/ 35 w 167"/>
                  <a:gd name="T15" fmla="*/ 168 h 307"/>
                  <a:gd name="T16" fmla="*/ 35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31"/>
                    </a:lnTo>
                    <a:lnTo>
                      <a:pt x="35" y="31"/>
                    </a:lnTo>
                    <a:lnTo>
                      <a:pt x="35" y="137"/>
                    </a:lnTo>
                    <a:lnTo>
                      <a:pt x="167" y="137"/>
                    </a:lnTo>
                    <a:lnTo>
                      <a:pt x="167" y="168"/>
                    </a:lnTo>
                    <a:lnTo>
                      <a:pt x="35" y="168"/>
                    </a:lnTo>
                    <a:lnTo>
                      <a:pt x="35" y="276"/>
                    </a:lnTo>
                    <a:lnTo>
                      <a:pt x="167" y="276"/>
                    </a:lnTo>
                    <a:lnTo>
                      <a:pt x="167" y="307"/>
                    </a:lnTo>
                    <a:lnTo>
                      <a:pt x="0" y="307"/>
                    </a:lnTo>
                    <a:lnTo>
                      <a:pt x="0" y="0"/>
                    </a:lnTo>
                    <a:close/>
                  </a:path>
                </a:pathLst>
              </a:custGeom>
              <a:grp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20">
                <a:extLst>
                  <a:ext uri="{FF2B5EF4-FFF2-40B4-BE49-F238E27FC236}">
                    <a16:creationId xmlns:a16="http://schemas.microsoft.com/office/drawing/2014/main" id="{6721E74A-FEE5-8E43-8FD6-7AB564EEB904}"/>
                  </a:ext>
                </a:extLst>
              </p:cNvPr>
              <p:cNvSpPr>
                <a:spLocks/>
              </p:cNvSpPr>
              <p:nvPr/>
            </p:nvSpPr>
            <p:spPr bwMode="auto">
              <a:xfrm>
                <a:off x="1728788" y="371475"/>
                <a:ext cx="561975" cy="571500"/>
              </a:xfrm>
              <a:custGeom>
                <a:avLst/>
                <a:gdLst>
                  <a:gd name="T0" fmla="*/ 75 w 150"/>
                  <a:gd name="T1" fmla="*/ 0 h 150"/>
                  <a:gd name="T2" fmla="*/ 71 w 150"/>
                  <a:gd name="T3" fmla="*/ 1 h 150"/>
                  <a:gd name="T4" fmla="*/ 134 w 150"/>
                  <a:gd name="T5" fmla="*/ 67 h 150"/>
                  <a:gd name="T6" fmla="*/ 68 w 150"/>
                  <a:gd name="T7" fmla="*/ 133 h 150"/>
                  <a:gd name="T8" fmla="*/ 1 w 150"/>
                  <a:gd name="T9" fmla="*/ 67 h 150"/>
                  <a:gd name="T10" fmla="*/ 1 w 150"/>
                  <a:gd name="T11" fmla="*/ 63 h 150"/>
                  <a:gd name="T12" fmla="*/ 0 w 150"/>
                  <a:gd name="T13" fmla="*/ 75 h 150"/>
                  <a:gd name="T14" fmla="*/ 75 w 150"/>
                  <a:gd name="T15" fmla="*/ 150 h 150"/>
                  <a:gd name="T16" fmla="*/ 150 w 150"/>
                  <a:gd name="T17" fmla="*/ 75 h 150"/>
                  <a:gd name="T18" fmla="*/ 75 w 150"/>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0"/>
                    </a:moveTo>
                    <a:cubicBezTo>
                      <a:pt x="74" y="0"/>
                      <a:pt x="72" y="0"/>
                      <a:pt x="71" y="1"/>
                    </a:cubicBezTo>
                    <a:cubicBezTo>
                      <a:pt x="106" y="2"/>
                      <a:pt x="134" y="31"/>
                      <a:pt x="134" y="67"/>
                    </a:cubicBezTo>
                    <a:cubicBezTo>
                      <a:pt x="134" y="103"/>
                      <a:pt x="104" y="133"/>
                      <a:pt x="68" y="133"/>
                    </a:cubicBezTo>
                    <a:cubicBezTo>
                      <a:pt x="31" y="133"/>
                      <a:pt x="1" y="103"/>
                      <a:pt x="1" y="67"/>
                    </a:cubicBezTo>
                    <a:cubicBezTo>
                      <a:pt x="1" y="66"/>
                      <a:pt x="1" y="64"/>
                      <a:pt x="1" y="63"/>
                    </a:cubicBezTo>
                    <a:cubicBezTo>
                      <a:pt x="1" y="67"/>
                      <a:pt x="0" y="71"/>
                      <a:pt x="0" y="75"/>
                    </a:cubicBezTo>
                    <a:cubicBezTo>
                      <a:pt x="0" y="116"/>
                      <a:pt x="34" y="150"/>
                      <a:pt x="75" y="150"/>
                    </a:cubicBezTo>
                    <a:cubicBezTo>
                      <a:pt x="116" y="150"/>
                      <a:pt x="150" y="116"/>
                      <a:pt x="150" y="75"/>
                    </a:cubicBezTo>
                    <a:cubicBezTo>
                      <a:pt x="150" y="34"/>
                      <a:pt x="116" y="0"/>
                      <a:pt x="75" y="0"/>
                    </a:cubicBezTo>
                    <a:close/>
                  </a:path>
                </a:pathLst>
              </a:custGeom>
              <a:grp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94434350-9B70-EC44-8626-0754A551EA2C}"/>
                </a:ext>
              </a:extLst>
            </p:cNvPr>
            <p:cNvGrpSpPr/>
            <p:nvPr/>
          </p:nvGrpSpPr>
          <p:grpSpPr>
            <a:xfrm>
              <a:off x="4653944" y="3742523"/>
              <a:ext cx="3125705" cy="593772"/>
              <a:chOff x="4764088" y="3179763"/>
              <a:chExt cx="2657475" cy="504825"/>
            </a:xfrm>
            <a:solidFill>
              <a:schemeClr val="bg1"/>
            </a:solidFill>
          </p:grpSpPr>
          <p:sp>
            <p:nvSpPr>
              <p:cNvPr id="8" name="Freeform 5">
                <a:extLst>
                  <a:ext uri="{FF2B5EF4-FFF2-40B4-BE49-F238E27FC236}">
                    <a16:creationId xmlns:a16="http://schemas.microsoft.com/office/drawing/2014/main" id="{E9E9C16F-7F11-324D-931F-3BCE8F504066}"/>
                  </a:ext>
                </a:extLst>
              </p:cNvPr>
              <p:cNvSpPr>
                <a:spLocks/>
              </p:cNvSpPr>
              <p:nvPr/>
            </p:nvSpPr>
            <p:spPr bwMode="auto">
              <a:xfrm>
                <a:off x="4764088" y="3179763"/>
                <a:ext cx="300038" cy="504825"/>
              </a:xfrm>
              <a:custGeom>
                <a:avLst/>
                <a:gdLst>
                  <a:gd name="T0" fmla="*/ 14 w 80"/>
                  <a:gd name="T1" fmla="*/ 94 h 132"/>
                  <a:gd name="T2" fmla="*/ 40 w 80"/>
                  <a:gd name="T3" fmla="*/ 120 h 132"/>
                  <a:gd name="T4" fmla="*/ 65 w 80"/>
                  <a:gd name="T5" fmla="*/ 96 h 132"/>
                  <a:gd name="T6" fmla="*/ 35 w 80"/>
                  <a:gd name="T7" fmla="*/ 69 h 132"/>
                  <a:gd name="T8" fmla="*/ 3 w 80"/>
                  <a:gd name="T9" fmla="*/ 35 h 132"/>
                  <a:gd name="T10" fmla="*/ 41 w 80"/>
                  <a:gd name="T11" fmla="*/ 0 h 132"/>
                  <a:gd name="T12" fmla="*/ 77 w 80"/>
                  <a:gd name="T13" fmla="*/ 33 h 132"/>
                  <a:gd name="T14" fmla="*/ 63 w 80"/>
                  <a:gd name="T15" fmla="*/ 33 h 132"/>
                  <a:gd name="T16" fmla="*/ 40 w 80"/>
                  <a:gd name="T17" fmla="*/ 12 h 132"/>
                  <a:gd name="T18" fmla="*/ 17 w 80"/>
                  <a:gd name="T19" fmla="*/ 34 h 132"/>
                  <a:gd name="T20" fmla="*/ 48 w 80"/>
                  <a:gd name="T21" fmla="*/ 60 h 132"/>
                  <a:gd name="T22" fmla="*/ 80 w 80"/>
                  <a:gd name="T23" fmla="*/ 95 h 132"/>
                  <a:gd name="T24" fmla="*/ 40 w 80"/>
                  <a:gd name="T25" fmla="*/ 132 h 132"/>
                  <a:gd name="T26" fmla="*/ 0 w 80"/>
                  <a:gd name="T27" fmla="*/ 94 h 132"/>
                  <a:gd name="T28" fmla="*/ 14 w 80"/>
                  <a:gd name="T29" fmla="*/ 9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32">
                    <a:moveTo>
                      <a:pt x="14" y="94"/>
                    </a:moveTo>
                    <a:cubicBezTo>
                      <a:pt x="16" y="116"/>
                      <a:pt x="32" y="120"/>
                      <a:pt x="40" y="120"/>
                    </a:cubicBezTo>
                    <a:cubicBezTo>
                      <a:pt x="53" y="120"/>
                      <a:pt x="65" y="110"/>
                      <a:pt x="65" y="96"/>
                    </a:cubicBezTo>
                    <a:cubicBezTo>
                      <a:pt x="65" y="78"/>
                      <a:pt x="50" y="74"/>
                      <a:pt x="35" y="69"/>
                    </a:cubicBezTo>
                    <a:cubicBezTo>
                      <a:pt x="25" y="66"/>
                      <a:pt x="3" y="59"/>
                      <a:pt x="3" y="35"/>
                    </a:cubicBezTo>
                    <a:cubicBezTo>
                      <a:pt x="2" y="13"/>
                      <a:pt x="21" y="0"/>
                      <a:pt x="41" y="0"/>
                    </a:cubicBezTo>
                    <a:cubicBezTo>
                      <a:pt x="56" y="0"/>
                      <a:pt x="75" y="9"/>
                      <a:pt x="77" y="33"/>
                    </a:cubicBezTo>
                    <a:cubicBezTo>
                      <a:pt x="63" y="33"/>
                      <a:pt x="63" y="33"/>
                      <a:pt x="63" y="33"/>
                    </a:cubicBezTo>
                    <a:cubicBezTo>
                      <a:pt x="61" y="25"/>
                      <a:pt x="57" y="12"/>
                      <a:pt x="40" y="12"/>
                    </a:cubicBezTo>
                    <a:cubicBezTo>
                      <a:pt x="27" y="12"/>
                      <a:pt x="17" y="21"/>
                      <a:pt x="17" y="34"/>
                    </a:cubicBezTo>
                    <a:cubicBezTo>
                      <a:pt x="17" y="50"/>
                      <a:pt x="29" y="53"/>
                      <a:pt x="48" y="60"/>
                    </a:cubicBezTo>
                    <a:cubicBezTo>
                      <a:pt x="61" y="65"/>
                      <a:pt x="80" y="71"/>
                      <a:pt x="80" y="95"/>
                    </a:cubicBezTo>
                    <a:cubicBezTo>
                      <a:pt x="80" y="116"/>
                      <a:pt x="64" y="132"/>
                      <a:pt x="40" y="132"/>
                    </a:cubicBezTo>
                    <a:cubicBezTo>
                      <a:pt x="19" y="132"/>
                      <a:pt x="1" y="119"/>
                      <a:pt x="0" y="94"/>
                    </a:cubicBezTo>
                    <a:lnTo>
                      <a:pt x="1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6">
                <a:extLst>
                  <a:ext uri="{FF2B5EF4-FFF2-40B4-BE49-F238E27FC236}">
                    <a16:creationId xmlns:a16="http://schemas.microsoft.com/office/drawing/2014/main" id="{3FD0279E-1CB5-C749-8E49-65028EC38845}"/>
                  </a:ext>
                </a:extLst>
              </p:cNvPr>
              <p:cNvSpPr>
                <a:spLocks/>
              </p:cNvSpPr>
              <p:nvPr/>
            </p:nvSpPr>
            <p:spPr bwMode="auto">
              <a:xfrm>
                <a:off x="5113338" y="3179763"/>
                <a:ext cx="468313" cy="504825"/>
              </a:xfrm>
              <a:custGeom>
                <a:avLst/>
                <a:gdLst>
                  <a:gd name="T0" fmla="*/ 125 w 125"/>
                  <a:gd name="T1" fmla="*/ 96 h 132"/>
                  <a:gd name="T2" fmla="*/ 66 w 125"/>
                  <a:gd name="T3" fmla="*/ 132 h 132"/>
                  <a:gd name="T4" fmla="*/ 0 w 125"/>
                  <a:gd name="T5" fmla="*/ 66 h 132"/>
                  <a:gd name="T6" fmla="*/ 66 w 125"/>
                  <a:gd name="T7" fmla="*/ 0 h 132"/>
                  <a:gd name="T8" fmla="*/ 125 w 125"/>
                  <a:gd name="T9" fmla="*/ 37 h 132"/>
                  <a:gd name="T10" fmla="*/ 110 w 125"/>
                  <a:gd name="T11" fmla="*/ 37 h 132"/>
                  <a:gd name="T12" fmla="*/ 66 w 125"/>
                  <a:gd name="T13" fmla="*/ 13 h 132"/>
                  <a:gd name="T14" fmla="*/ 14 w 125"/>
                  <a:gd name="T15" fmla="*/ 66 h 132"/>
                  <a:gd name="T16" fmla="*/ 66 w 125"/>
                  <a:gd name="T17" fmla="*/ 120 h 132"/>
                  <a:gd name="T18" fmla="*/ 110 w 125"/>
                  <a:gd name="T19" fmla="*/ 96 h 132"/>
                  <a:gd name="T20" fmla="*/ 125 w 125"/>
                  <a:gd name="T21" fmla="*/ 9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32">
                    <a:moveTo>
                      <a:pt x="125" y="96"/>
                    </a:moveTo>
                    <a:cubicBezTo>
                      <a:pt x="117" y="115"/>
                      <a:pt x="95" y="132"/>
                      <a:pt x="66" y="132"/>
                    </a:cubicBezTo>
                    <a:cubicBezTo>
                      <a:pt x="29" y="132"/>
                      <a:pt x="0" y="103"/>
                      <a:pt x="0" y="66"/>
                    </a:cubicBezTo>
                    <a:cubicBezTo>
                      <a:pt x="0" y="30"/>
                      <a:pt x="28" y="0"/>
                      <a:pt x="66" y="0"/>
                    </a:cubicBezTo>
                    <a:cubicBezTo>
                      <a:pt x="98" y="0"/>
                      <a:pt x="118" y="21"/>
                      <a:pt x="125" y="37"/>
                    </a:cubicBezTo>
                    <a:cubicBezTo>
                      <a:pt x="110" y="37"/>
                      <a:pt x="110" y="37"/>
                      <a:pt x="110" y="37"/>
                    </a:cubicBezTo>
                    <a:cubicBezTo>
                      <a:pt x="105" y="30"/>
                      <a:pt x="91" y="13"/>
                      <a:pt x="66" y="13"/>
                    </a:cubicBezTo>
                    <a:cubicBezTo>
                      <a:pt x="36" y="13"/>
                      <a:pt x="14" y="36"/>
                      <a:pt x="14" y="66"/>
                    </a:cubicBezTo>
                    <a:cubicBezTo>
                      <a:pt x="14" y="96"/>
                      <a:pt x="37" y="120"/>
                      <a:pt x="66" y="120"/>
                    </a:cubicBezTo>
                    <a:cubicBezTo>
                      <a:pt x="93" y="120"/>
                      <a:pt x="107" y="101"/>
                      <a:pt x="110" y="96"/>
                    </a:cubicBezTo>
                    <a:lnTo>
                      <a:pt x="125"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7">
                <a:extLst>
                  <a:ext uri="{FF2B5EF4-FFF2-40B4-BE49-F238E27FC236}">
                    <a16:creationId xmlns:a16="http://schemas.microsoft.com/office/drawing/2014/main" id="{87AB2DD0-281A-194A-B416-6EAE816DFD5A}"/>
                  </a:ext>
                </a:extLst>
              </p:cNvPr>
              <p:cNvSpPr>
                <a:spLocks noChangeArrowheads="1"/>
              </p:cNvSpPr>
              <p:nvPr/>
            </p:nvSpPr>
            <p:spPr bwMode="auto">
              <a:xfrm>
                <a:off x="5653088" y="3187701"/>
                <a:ext cx="52388" cy="490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8">
                <a:extLst>
                  <a:ext uri="{FF2B5EF4-FFF2-40B4-BE49-F238E27FC236}">
                    <a16:creationId xmlns:a16="http://schemas.microsoft.com/office/drawing/2014/main" id="{5DC95745-EE61-1045-8461-69E2630344B0}"/>
                  </a:ext>
                </a:extLst>
              </p:cNvPr>
              <p:cNvSpPr>
                <a:spLocks/>
              </p:cNvSpPr>
              <p:nvPr/>
            </p:nvSpPr>
            <p:spPr bwMode="auto">
              <a:xfrm>
                <a:off x="5803901" y="3187701"/>
                <a:ext cx="265113" cy="490538"/>
              </a:xfrm>
              <a:custGeom>
                <a:avLst/>
                <a:gdLst>
                  <a:gd name="T0" fmla="*/ 0 w 167"/>
                  <a:gd name="T1" fmla="*/ 0 h 309"/>
                  <a:gd name="T2" fmla="*/ 167 w 167"/>
                  <a:gd name="T3" fmla="*/ 0 h 309"/>
                  <a:gd name="T4" fmla="*/ 167 w 167"/>
                  <a:gd name="T5" fmla="*/ 32 h 309"/>
                  <a:gd name="T6" fmla="*/ 33 w 167"/>
                  <a:gd name="T7" fmla="*/ 32 h 309"/>
                  <a:gd name="T8" fmla="*/ 33 w 167"/>
                  <a:gd name="T9" fmla="*/ 138 h 309"/>
                  <a:gd name="T10" fmla="*/ 165 w 167"/>
                  <a:gd name="T11" fmla="*/ 138 h 309"/>
                  <a:gd name="T12" fmla="*/ 165 w 167"/>
                  <a:gd name="T13" fmla="*/ 169 h 309"/>
                  <a:gd name="T14" fmla="*/ 33 w 167"/>
                  <a:gd name="T15" fmla="*/ 169 h 309"/>
                  <a:gd name="T16" fmla="*/ 33 w 167"/>
                  <a:gd name="T17" fmla="*/ 277 h 309"/>
                  <a:gd name="T18" fmla="*/ 167 w 167"/>
                  <a:gd name="T19" fmla="*/ 277 h 309"/>
                  <a:gd name="T20" fmla="*/ 167 w 167"/>
                  <a:gd name="T21" fmla="*/ 309 h 309"/>
                  <a:gd name="T22" fmla="*/ 0 w 167"/>
                  <a:gd name="T23" fmla="*/ 309 h 309"/>
                  <a:gd name="T24" fmla="*/ 0 w 167"/>
                  <a:gd name="T2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9">
                    <a:moveTo>
                      <a:pt x="0" y="0"/>
                    </a:moveTo>
                    <a:lnTo>
                      <a:pt x="167" y="0"/>
                    </a:lnTo>
                    <a:lnTo>
                      <a:pt x="167" y="32"/>
                    </a:lnTo>
                    <a:lnTo>
                      <a:pt x="33" y="32"/>
                    </a:lnTo>
                    <a:lnTo>
                      <a:pt x="33" y="138"/>
                    </a:lnTo>
                    <a:lnTo>
                      <a:pt x="165" y="138"/>
                    </a:lnTo>
                    <a:lnTo>
                      <a:pt x="165" y="169"/>
                    </a:lnTo>
                    <a:lnTo>
                      <a:pt x="33" y="169"/>
                    </a:lnTo>
                    <a:lnTo>
                      <a:pt x="33" y="277"/>
                    </a:lnTo>
                    <a:lnTo>
                      <a:pt x="167" y="277"/>
                    </a:lnTo>
                    <a:lnTo>
                      <a:pt x="167" y="309"/>
                    </a:lnTo>
                    <a:lnTo>
                      <a:pt x="0" y="30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9">
                <a:extLst>
                  <a:ext uri="{FF2B5EF4-FFF2-40B4-BE49-F238E27FC236}">
                    <a16:creationId xmlns:a16="http://schemas.microsoft.com/office/drawing/2014/main" id="{CF50A29A-1F7F-4340-B07F-D1CAB4F16BF2}"/>
                  </a:ext>
                </a:extLst>
              </p:cNvPr>
              <p:cNvSpPr>
                <a:spLocks/>
              </p:cNvSpPr>
              <p:nvPr/>
            </p:nvSpPr>
            <p:spPr bwMode="auto">
              <a:xfrm>
                <a:off x="6151563" y="3187701"/>
                <a:ext cx="387350" cy="490538"/>
              </a:xfrm>
              <a:custGeom>
                <a:avLst/>
                <a:gdLst>
                  <a:gd name="T0" fmla="*/ 213 w 244"/>
                  <a:gd name="T1" fmla="*/ 258 h 309"/>
                  <a:gd name="T2" fmla="*/ 213 w 244"/>
                  <a:gd name="T3" fmla="*/ 0 h 309"/>
                  <a:gd name="T4" fmla="*/ 244 w 244"/>
                  <a:gd name="T5" fmla="*/ 0 h 309"/>
                  <a:gd name="T6" fmla="*/ 244 w 244"/>
                  <a:gd name="T7" fmla="*/ 309 h 309"/>
                  <a:gd name="T8" fmla="*/ 213 w 244"/>
                  <a:gd name="T9" fmla="*/ 309 h 309"/>
                  <a:gd name="T10" fmla="*/ 34 w 244"/>
                  <a:gd name="T11" fmla="*/ 48 h 309"/>
                  <a:gd name="T12" fmla="*/ 34 w 244"/>
                  <a:gd name="T13" fmla="*/ 309 h 309"/>
                  <a:gd name="T14" fmla="*/ 0 w 244"/>
                  <a:gd name="T15" fmla="*/ 309 h 309"/>
                  <a:gd name="T16" fmla="*/ 0 w 244"/>
                  <a:gd name="T17" fmla="*/ 0 h 309"/>
                  <a:gd name="T18" fmla="*/ 36 w 244"/>
                  <a:gd name="T19" fmla="*/ 0 h 309"/>
                  <a:gd name="T20" fmla="*/ 213 w 244"/>
                  <a:gd name="T21" fmla="*/ 25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309">
                    <a:moveTo>
                      <a:pt x="213" y="258"/>
                    </a:moveTo>
                    <a:lnTo>
                      <a:pt x="213" y="0"/>
                    </a:lnTo>
                    <a:lnTo>
                      <a:pt x="244" y="0"/>
                    </a:lnTo>
                    <a:lnTo>
                      <a:pt x="244" y="309"/>
                    </a:lnTo>
                    <a:lnTo>
                      <a:pt x="213" y="309"/>
                    </a:lnTo>
                    <a:lnTo>
                      <a:pt x="34" y="48"/>
                    </a:lnTo>
                    <a:lnTo>
                      <a:pt x="34" y="309"/>
                    </a:lnTo>
                    <a:lnTo>
                      <a:pt x="0" y="309"/>
                    </a:lnTo>
                    <a:lnTo>
                      <a:pt x="0" y="0"/>
                    </a:lnTo>
                    <a:lnTo>
                      <a:pt x="36" y="0"/>
                    </a:lnTo>
                    <a:lnTo>
                      <a:pt x="213"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0">
                <a:extLst>
                  <a:ext uri="{FF2B5EF4-FFF2-40B4-BE49-F238E27FC236}">
                    <a16:creationId xmlns:a16="http://schemas.microsoft.com/office/drawing/2014/main" id="{7D12A2A6-A5AA-FC41-863E-FE79B77DBCE4}"/>
                  </a:ext>
                </a:extLst>
              </p:cNvPr>
              <p:cNvSpPr>
                <a:spLocks/>
              </p:cNvSpPr>
              <p:nvPr/>
            </p:nvSpPr>
            <p:spPr bwMode="auto">
              <a:xfrm>
                <a:off x="6613526" y="3179763"/>
                <a:ext cx="469900" cy="504825"/>
              </a:xfrm>
              <a:custGeom>
                <a:avLst/>
                <a:gdLst>
                  <a:gd name="T0" fmla="*/ 125 w 125"/>
                  <a:gd name="T1" fmla="*/ 96 h 132"/>
                  <a:gd name="T2" fmla="*/ 67 w 125"/>
                  <a:gd name="T3" fmla="*/ 132 h 132"/>
                  <a:gd name="T4" fmla="*/ 0 w 125"/>
                  <a:gd name="T5" fmla="*/ 66 h 132"/>
                  <a:gd name="T6" fmla="*/ 66 w 125"/>
                  <a:gd name="T7" fmla="*/ 0 h 132"/>
                  <a:gd name="T8" fmla="*/ 125 w 125"/>
                  <a:gd name="T9" fmla="*/ 37 h 132"/>
                  <a:gd name="T10" fmla="*/ 110 w 125"/>
                  <a:gd name="T11" fmla="*/ 37 h 132"/>
                  <a:gd name="T12" fmla="*/ 66 w 125"/>
                  <a:gd name="T13" fmla="*/ 13 h 132"/>
                  <a:gd name="T14" fmla="*/ 14 w 125"/>
                  <a:gd name="T15" fmla="*/ 66 h 132"/>
                  <a:gd name="T16" fmla="*/ 66 w 125"/>
                  <a:gd name="T17" fmla="*/ 120 h 132"/>
                  <a:gd name="T18" fmla="*/ 110 w 125"/>
                  <a:gd name="T19" fmla="*/ 96 h 132"/>
                  <a:gd name="T20" fmla="*/ 125 w 125"/>
                  <a:gd name="T21" fmla="*/ 9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32">
                    <a:moveTo>
                      <a:pt x="125" y="96"/>
                    </a:moveTo>
                    <a:cubicBezTo>
                      <a:pt x="117" y="115"/>
                      <a:pt x="95" y="132"/>
                      <a:pt x="67" y="132"/>
                    </a:cubicBezTo>
                    <a:cubicBezTo>
                      <a:pt x="29" y="132"/>
                      <a:pt x="0" y="103"/>
                      <a:pt x="0" y="66"/>
                    </a:cubicBezTo>
                    <a:cubicBezTo>
                      <a:pt x="0" y="30"/>
                      <a:pt x="28" y="0"/>
                      <a:pt x="66" y="0"/>
                    </a:cubicBezTo>
                    <a:cubicBezTo>
                      <a:pt x="98" y="0"/>
                      <a:pt x="118" y="21"/>
                      <a:pt x="125" y="37"/>
                    </a:cubicBezTo>
                    <a:cubicBezTo>
                      <a:pt x="110" y="37"/>
                      <a:pt x="110" y="37"/>
                      <a:pt x="110" y="37"/>
                    </a:cubicBezTo>
                    <a:cubicBezTo>
                      <a:pt x="106" y="30"/>
                      <a:pt x="91" y="13"/>
                      <a:pt x="66" y="13"/>
                    </a:cubicBezTo>
                    <a:cubicBezTo>
                      <a:pt x="37" y="13"/>
                      <a:pt x="14" y="36"/>
                      <a:pt x="14" y="66"/>
                    </a:cubicBezTo>
                    <a:cubicBezTo>
                      <a:pt x="14" y="96"/>
                      <a:pt x="37" y="120"/>
                      <a:pt x="66" y="120"/>
                    </a:cubicBezTo>
                    <a:cubicBezTo>
                      <a:pt x="93" y="120"/>
                      <a:pt x="107" y="101"/>
                      <a:pt x="110" y="96"/>
                    </a:cubicBezTo>
                    <a:lnTo>
                      <a:pt x="125"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1">
                <a:extLst>
                  <a:ext uri="{FF2B5EF4-FFF2-40B4-BE49-F238E27FC236}">
                    <a16:creationId xmlns:a16="http://schemas.microsoft.com/office/drawing/2014/main" id="{F0F537A9-7ED7-6A40-96CC-104C60A73F3A}"/>
                  </a:ext>
                </a:extLst>
              </p:cNvPr>
              <p:cNvSpPr>
                <a:spLocks/>
              </p:cNvSpPr>
              <p:nvPr/>
            </p:nvSpPr>
            <p:spPr bwMode="auto">
              <a:xfrm>
                <a:off x="7154863" y="3187701"/>
                <a:ext cx="266700" cy="490538"/>
              </a:xfrm>
              <a:custGeom>
                <a:avLst/>
                <a:gdLst>
                  <a:gd name="T0" fmla="*/ 0 w 168"/>
                  <a:gd name="T1" fmla="*/ 0 h 309"/>
                  <a:gd name="T2" fmla="*/ 168 w 168"/>
                  <a:gd name="T3" fmla="*/ 0 h 309"/>
                  <a:gd name="T4" fmla="*/ 168 w 168"/>
                  <a:gd name="T5" fmla="*/ 32 h 309"/>
                  <a:gd name="T6" fmla="*/ 33 w 168"/>
                  <a:gd name="T7" fmla="*/ 32 h 309"/>
                  <a:gd name="T8" fmla="*/ 33 w 168"/>
                  <a:gd name="T9" fmla="*/ 138 h 309"/>
                  <a:gd name="T10" fmla="*/ 168 w 168"/>
                  <a:gd name="T11" fmla="*/ 138 h 309"/>
                  <a:gd name="T12" fmla="*/ 168 w 168"/>
                  <a:gd name="T13" fmla="*/ 169 h 309"/>
                  <a:gd name="T14" fmla="*/ 33 w 168"/>
                  <a:gd name="T15" fmla="*/ 169 h 309"/>
                  <a:gd name="T16" fmla="*/ 33 w 168"/>
                  <a:gd name="T17" fmla="*/ 277 h 309"/>
                  <a:gd name="T18" fmla="*/ 168 w 168"/>
                  <a:gd name="T19" fmla="*/ 277 h 309"/>
                  <a:gd name="T20" fmla="*/ 168 w 168"/>
                  <a:gd name="T21" fmla="*/ 309 h 309"/>
                  <a:gd name="T22" fmla="*/ 0 w 168"/>
                  <a:gd name="T23" fmla="*/ 309 h 309"/>
                  <a:gd name="T24" fmla="*/ 0 w 168"/>
                  <a:gd name="T2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309">
                    <a:moveTo>
                      <a:pt x="0" y="0"/>
                    </a:moveTo>
                    <a:lnTo>
                      <a:pt x="168" y="0"/>
                    </a:lnTo>
                    <a:lnTo>
                      <a:pt x="168" y="32"/>
                    </a:lnTo>
                    <a:lnTo>
                      <a:pt x="33" y="32"/>
                    </a:lnTo>
                    <a:lnTo>
                      <a:pt x="33" y="138"/>
                    </a:lnTo>
                    <a:lnTo>
                      <a:pt x="168" y="138"/>
                    </a:lnTo>
                    <a:lnTo>
                      <a:pt x="168" y="169"/>
                    </a:lnTo>
                    <a:lnTo>
                      <a:pt x="33" y="169"/>
                    </a:lnTo>
                    <a:lnTo>
                      <a:pt x="33" y="277"/>
                    </a:lnTo>
                    <a:lnTo>
                      <a:pt x="168" y="277"/>
                    </a:lnTo>
                    <a:lnTo>
                      <a:pt x="168" y="309"/>
                    </a:lnTo>
                    <a:lnTo>
                      <a:pt x="0" y="30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3" name="Subtitle 2">
            <a:extLst>
              <a:ext uri="{FF2B5EF4-FFF2-40B4-BE49-F238E27FC236}">
                <a16:creationId xmlns:a16="http://schemas.microsoft.com/office/drawing/2014/main" id="{EE75BA3D-9C48-DE47-B5ED-2D6C0B77C6AC}"/>
              </a:ext>
            </a:extLst>
          </p:cNvPr>
          <p:cNvSpPr>
            <a:spLocks noGrp="1"/>
          </p:cNvSpPr>
          <p:nvPr>
            <p:ph type="subTitle" idx="1"/>
          </p:nvPr>
        </p:nvSpPr>
        <p:spPr>
          <a:xfrm>
            <a:off x="1592156" y="4513405"/>
            <a:ext cx="5346526" cy="1277273"/>
          </a:xfrm>
        </p:spPr>
        <p:txBody>
          <a:bodyPr/>
          <a:lstStyle/>
          <a:p>
            <a:pPr>
              <a:spcBef>
                <a:spcPts val="400"/>
              </a:spcBef>
              <a:spcAft>
                <a:spcPts val="600"/>
              </a:spcAft>
            </a:pPr>
            <a:r>
              <a:rPr lang="en-US" sz="2000" b="1" dirty="0"/>
              <a:t>Introduction to the</a:t>
            </a:r>
            <a:br>
              <a:rPr lang="en-US" sz="2000" b="1" dirty="0"/>
            </a:br>
            <a:r>
              <a:rPr lang="en-US" sz="2000" b="1" dirty="0"/>
              <a:t>Science Traceability Matrix</a:t>
            </a:r>
            <a:endParaRPr lang="en-US" sz="2000" dirty="0"/>
          </a:p>
          <a:p>
            <a:pPr>
              <a:spcBef>
                <a:spcPts val="0"/>
              </a:spcBef>
            </a:pPr>
            <a:r>
              <a:rPr lang="en-US" sz="1600" dirty="0"/>
              <a:t>PI Launchpad</a:t>
            </a:r>
          </a:p>
          <a:p>
            <a:pPr>
              <a:spcBef>
                <a:spcPts val="0"/>
              </a:spcBef>
            </a:pPr>
            <a:r>
              <a:rPr lang="en-US" sz="1600" dirty="0"/>
              <a:t>June 15, 2021</a:t>
            </a:r>
          </a:p>
        </p:txBody>
      </p:sp>
      <p:sp>
        <p:nvSpPr>
          <p:cNvPr id="24" name="Subtitle 21">
            <a:extLst>
              <a:ext uri="{FF2B5EF4-FFF2-40B4-BE49-F238E27FC236}">
                <a16:creationId xmlns:a16="http://schemas.microsoft.com/office/drawing/2014/main" id="{DDB85110-13BD-2E41-8F1D-9BDEF7C25649}"/>
              </a:ext>
            </a:extLst>
          </p:cNvPr>
          <p:cNvSpPr txBox="1">
            <a:spLocks/>
          </p:cNvSpPr>
          <p:nvPr/>
        </p:nvSpPr>
        <p:spPr>
          <a:xfrm>
            <a:off x="1597115" y="5947887"/>
            <a:ext cx="5264258" cy="754053"/>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600"/>
              </a:spcAft>
            </a:pPr>
            <a:r>
              <a:rPr lang="en-US" sz="1400" b="1" dirty="0"/>
              <a:t>Jared Leisner</a:t>
            </a:r>
            <a:endParaRPr lang="en-US" sz="1200" b="1" dirty="0"/>
          </a:p>
          <a:p>
            <a:pPr>
              <a:spcBef>
                <a:spcPts val="0"/>
              </a:spcBef>
            </a:pPr>
            <a:r>
              <a:rPr lang="en-US" sz="1200" dirty="0"/>
              <a:t>Program Scientist, Heliophysics Division</a:t>
            </a:r>
          </a:p>
          <a:p>
            <a:pPr>
              <a:spcBef>
                <a:spcPts val="0"/>
              </a:spcBef>
            </a:pPr>
            <a:r>
              <a:rPr lang="en-US" sz="1200" dirty="0"/>
              <a:t>Science Mission Directorate</a:t>
            </a:r>
          </a:p>
        </p:txBody>
      </p:sp>
    </p:spTree>
    <p:extLst>
      <p:ext uri="{BB962C8B-B14F-4D97-AF65-F5344CB8AC3E}">
        <p14:creationId xmlns:p14="http://schemas.microsoft.com/office/powerpoint/2010/main" val="232417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Overview</a:t>
            </a:r>
          </a:p>
        </p:txBody>
      </p:sp>
      <p:sp>
        <p:nvSpPr>
          <p:cNvPr id="2" name="Content Placeholder 1">
            <a:extLst>
              <a:ext uri="{FF2B5EF4-FFF2-40B4-BE49-F238E27FC236}">
                <a16:creationId xmlns:a16="http://schemas.microsoft.com/office/drawing/2014/main" id="{41BFBBD1-F7A3-4B40-8D32-16D0FFF24F7C}"/>
              </a:ext>
            </a:extLst>
          </p:cNvPr>
          <p:cNvSpPr>
            <a:spLocks noGrp="1"/>
          </p:cNvSpPr>
          <p:nvPr>
            <p:ph idx="1"/>
          </p:nvPr>
        </p:nvSpPr>
        <p:spPr>
          <a:xfrm>
            <a:off x="1776845" y="841664"/>
            <a:ext cx="10214264" cy="5945800"/>
          </a:xfrm>
        </p:spPr>
        <p:txBody>
          <a:bodyPr>
            <a:noAutofit/>
          </a:bodyPr>
          <a:lstStyle/>
          <a:p>
            <a:pPr marL="341313" indent="-341313">
              <a:buClr>
                <a:schemeClr val="tx1"/>
              </a:buClr>
              <a:buSzPct val="100000"/>
              <a:buFont typeface="Arial" panose="020B0604020202020204" pitchFamily="34" charset="0"/>
              <a:buChar char="•"/>
            </a:pPr>
            <a:r>
              <a:rPr lang="en-US" sz="2000" dirty="0"/>
              <a:t>The Science Traceability Matrix (STM)</a:t>
            </a:r>
          </a:p>
          <a:p>
            <a:pPr marL="798513" lvl="1" indent="-341313">
              <a:buClr>
                <a:schemeClr val="tx1"/>
              </a:buClr>
              <a:buSzPct val="100000"/>
              <a:buFont typeface="Arial" panose="020B0604020202020204" pitchFamily="34" charset="0"/>
              <a:buChar char="•"/>
            </a:pPr>
            <a:r>
              <a:rPr lang="en-US" sz="2000" dirty="0"/>
              <a:t>What is it?</a:t>
            </a:r>
          </a:p>
          <a:p>
            <a:pPr marL="798513" lvl="1" indent="-341313">
              <a:buClr>
                <a:schemeClr val="tx1"/>
              </a:buClr>
              <a:buSzPct val="100000"/>
              <a:buFont typeface="Arial" panose="020B0604020202020204" pitchFamily="34" charset="0"/>
              <a:buChar char="•"/>
            </a:pPr>
            <a:r>
              <a:rPr lang="en-US" sz="2000" dirty="0"/>
              <a:t>How is it used?</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r>
              <a:rPr lang="en-US" sz="2000" dirty="0"/>
              <a:t>Relation to other mission concept aspects</a:t>
            </a:r>
          </a:p>
          <a:p>
            <a:pPr marL="798513" lvl="1" indent="-341313">
              <a:buClr>
                <a:schemeClr val="tx1"/>
              </a:buClr>
              <a:buSzPct val="100000"/>
              <a:buFont typeface="Arial" panose="020B0604020202020204" pitchFamily="34" charset="0"/>
              <a:buChar char="•"/>
            </a:pPr>
            <a:r>
              <a:rPr lang="en-US" sz="2000" dirty="0"/>
              <a:t>Goals, Objectives</a:t>
            </a:r>
          </a:p>
          <a:p>
            <a:pPr marL="798513" lvl="1" indent="-341313">
              <a:buClr>
                <a:schemeClr val="tx1"/>
              </a:buClr>
              <a:buSzPct val="100000"/>
              <a:buFont typeface="Arial" panose="020B0604020202020204" pitchFamily="34" charset="0"/>
              <a:buChar char="•"/>
            </a:pPr>
            <a:r>
              <a:rPr lang="en-US" sz="2000" dirty="0"/>
              <a:t>Requirements</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r>
              <a:rPr lang="en-US" sz="2000" dirty="0"/>
              <a:t>Structure of the STM</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r>
              <a:rPr lang="en-US" sz="2000" dirty="0"/>
              <a:t>Common STM concerns, solutions</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18</a:t>
            </a:fld>
            <a:endParaRPr lang="en-US" dirty="0"/>
          </a:p>
        </p:txBody>
      </p:sp>
    </p:spTree>
    <p:extLst>
      <p:ext uri="{BB962C8B-B14F-4D97-AF65-F5344CB8AC3E}">
        <p14:creationId xmlns:p14="http://schemas.microsoft.com/office/powerpoint/2010/main" val="140860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The STM: What is it?</a:t>
            </a:r>
          </a:p>
        </p:txBody>
      </p:sp>
      <p:sp>
        <p:nvSpPr>
          <p:cNvPr id="2" name="Content Placeholder 1">
            <a:extLst>
              <a:ext uri="{FF2B5EF4-FFF2-40B4-BE49-F238E27FC236}">
                <a16:creationId xmlns:a16="http://schemas.microsoft.com/office/drawing/2014/main" id="{41BFBBD1-F7A3-4B40-8D32-16D0FFF24F7C}"/>
              </a:ext>
            </a:extLst>
          </p:cNvPr>
          <p:cNvSpPr>
            <a:spLocks noGrp="1"/>
          </p:cNvSpPr>
          <p:nvPr>
            <p:ph idx="1"/>
          </p:nvPr>
        </p:nvSpPr>
        <p:spPr>
          <a:xfrm>
            <a:off x="1776845" y="841664"/>
            <a:ext cx="10214264" cy="5945800"/>
          </a:xfrm>
        </p:spPr>
        <p:txBody>
          <a:bodyPr>
            <a:noAutofit/>
          </a:bodyPr>
          <a:lstStyle/>
          <a:p>
            <a:pPr marL="341313" indent="-341313">
              <a:buClr>
                <a:schemeClr val="tx1"/>
              </a:buClr>
              <a:buSzPct val="100000"/>
              <a:buFont typeface="Arial" panose="020B0604020202020204" pitchFamily="34" charset="0"/>
              <a:buChar char="•"/>
            </a:pPr>
            <a:r>
              <a:rPr lang="en-US" sz="2000" dirty="0"/>
              <a:t>A proposal element that…</a:t>
            </a:r>
          </a:p>
          <a:p>
            <a:pPr marL="798513" lvl="1" indent="-341313">
              <a:buClr>
                <a:schemeClr val="tx1"/>
              </a:buClr>
              <a:buSzPct val="100000"/>
              <a:buFont typeface="Arial" panose="020B0604020202020204" pitchFamily="34" charset="0"/>
              <a:buChar char="•"/>
            </a:pPr>
            <a:r>
              <a:rPr lang="en-US" sz="2000" dirty="0"/>
              <a:t>is required by SMD AOs</a:t>
            </a:r>
          </a:p>
          <a:p>
            <a:pPr marL="798513" lvl="1" indent="-341313">
              <a:buClr>
                <a:schemeClr val="tx1"/>
              </a:buClr>
              <a:buSzPct val="100000"/>
              <a:buFont typeface="Arial" panose="020B0604020202020204" pitchFamily="34" charset="0"/>
              <a:buChar char="•"/>
            </a:pPr>
            <a:r>
              <a:rPr lang="en-US" sz="2000" dirty="0"/>
              <a:t>summarizes key aspects of the mission’s technical implementation</a:t>
            </a:r>
          </a:p>
          <a:p>
            <a:pPr marL="798513" lvl="1" indent="-341313">
              <a:buClr>
                <a:schemeClr val="tx1"/>
              </a:buClr>
              <a:buSzPct val="100000"/>
              <a:buFont typeface="Arial" panose="020B0604020202020204" pitchFamily="34" charset="0"/>
              <a:buChar char="•"/>
            </a:pPr>
            <a:r>
              <a:rPr lang="en-US" sz="2000" dirty="0"/>
              <a:t>summarizes key aspects of the mission necessary for successful completion of the investigation</a:t>
            </a:r>
          </a:p>
          <a:p>
            <a:pPr marL="798513" lvl="1" indent="-341313">
              <a:buClr>
                <a:schemeClr val="tx1"/>
              </a:buClr>
              <a:buSzPct val="100000"/>
              <a:buFont typeface="Arial" panose="020B0604020202020204" pitchFamily="34" charset="0"/>
              <a:buChar char="•"/>
            </a:pPr>
            <a:r>
              <a:rPr lang="en-US" sz="2000" dirty="0"/>
              <a:t>re-arranges a missions requirements from a focus on design to a focus on research</a:t>
            </a:r>
          </a:p>
          <a:p>
            <a:pPr marL="798513" lvl="1" indent="-341313">
              <a:buClr>
                <a:schemeClr val="tx1"/>
              </a:buClr>
              <a:buSzPct val="100000"/>
              <a:buFont typeface="Arial" panose="020B0604020202020204" pitchFamily="34" charset="0"/>
              <a:buChar char="•"/>
            </a:pPr>
            <a:r>
              <a:rPr lang="en-US" sz="2000" b="1" i="1" dirty="0"/>
              <a:t>provides a single, digestible reference that every aspect of the proposal can branch off of and tie into</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r>
              <a:rPr lang="en-US" sz="2000" dirty="0"/>
              <a:t>The STM is the backbone of the proposal.</a:t>
            </a:r>
          </a:p>
          <a:p>
            <a:pPr marL="798513" lvl="1" indent="-341313">
              <a:buClr>
                <a:schemeClr val="tx1"/>
              </a:buClr>
              <a:buSzPct val="100000"/>
              <a:buFont typeface="Arial" panose="020B0604020202020204" pitchFamily="34" charset="0"/>
              <a:buChar char="•"/>
            </a:pPr>
            <a:r>
              <a:rPr lang="en-US" sz="2000" dirty="0"/>
              <a:t>A primary way to inspire confidence in the reviewer</a:t>
            </a:r>
          </a:p>
          <a:p>
            <a:pPr marL="798513" lvl="1" indent="-341313">
              <a:buClr>
                <a:schemeClr val="tx1"/>
              </a:buClr>
              <a:buSzPct val="100000"/>
              <a:buFont typeface="Arial" panose="020B0604020202020204" pitchFamily="34" charset="0"/>
              <a:buChar char="•"/>
            </a:pPr>
            <a:r>
              <a:rPr lang="en-US" sz="2000" dirty="0"/>
              <a:t>A primary way to demonstrate a well-thought-out mission concept</a:t>
            </a:r>
          </a:p>
          <a:p>
            <a:pPr marL="798513" lvl="1" indent="-341313">
              <a:buClr>
                <a:schemeClr val="tx1"/>
              </a:buClr>
              <a:buSzPct val="100000"/>
              <a:buFont typeface="Arial" panose="020B0604020202020204" pitchFamily="34" charset="0"/>
              <a:buChar char="•"/>
            </a:pPr>
            <a:r>
              <a:rPr lang="en-US" sz="2000" i="1" dirty="0"/>
              <a:t>A primary way to lose trust of the reviewer</a:t>
            </a:r>
          </a:p>
          <a:p>
            <a:pPr marL="798513" lvl="1" indent="-341313">
              <a:buClr>
                <a:schemeClr val="tx1"/>
              </a:buClr>
              <a:buSzPct val="100000"/>
              <a:buFont typeface="Arial" panose="020B0604020202020204" pitchFamily="34" charset="0"/>
              <a:buChar char="•"/>
            </a:pPr>
            <a:r>
              <a:rPr lang="en-US" sz="2000" i="1" dirty="0"/>
              <a:t>A primary way to display issues or disconnects with the design or the team</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19</a:t>
            </a:fld>
            <a:endParaRPr lang="en-US" dirty="0"/>
          </a:p>
        </p:txBody>
      </p:sp>
    </p:spTree>
    <p:extLst>
      <p:ext uri="{BB962C8B-B14F-4D97-AF65-F5344CB8AC3E}">
        <p14:creationId xmlns:p14="http://schemas.microsoft.com/office/powerpoint/2010/main" val="184601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Requirement Levels</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2</a:t>
            </a:fld>
            <a:endParaRPr lang="en-US" dirty="0"/>
          </a:p>
        </p:txBody>
      </p:sp>
      <p:sp>
        <p:nvSpPr>
          <p:cNvPr id="7" name="TextBox 6">
            <a:extLst>
              <a:ext uri="{FF2B5EF4-FFF2-40B4-BE49-F238E27FC236}">
                <a16:creationId xmlns:a16="http://schemas.microsoft.com/office/drawing/2014/main" id="{9E6D2955-1801-4669-B15C-F1BE62580A66}"/>
              </a:ext>
            </a:extLst>
          </p:cNvPr>
          <p:cNvSpPr txBox="1"/>
          <p:nvPr/>
        </p:nvSpPr>
        <p:spPr>
          <a:xfrm>
            <a:off x="2201333" y="3819922"/>
            <a:ext cx="9550400" cy="2554545"/>
          </a:xfrm>
          <a:prstGeom prst="rect">
            <a:avLst/>
          </a:prstGeom>
          <a:noFill/>
        </p:spPr>
        <p:txBody>
          <a:bodyPr wrap="square" rtlCol="0">
            <a:spAutoFit/>
          </a:bodyPr>
          <a:lstStyle/>
          <a:p>
            <a:r>
              <a:rPr lang="en-US" sz="2000" dirty="0"/>
              <a:t>Level 1 Requirements are the scientific determinations and/or results that are necessary for completion of each Science Objective. </a:t>
            </a:r>
          </a:p>
          <a:p>
            <a:pPr marL="800140" lvl="1" indent="-342917">
              <a:buFont typeface="Arial" panose="020B0604020202020204" pitchFamily="34" charset="0"/>
              <a:buChar char="•"/>
            </a:pPr>
            <a:r>
              <a:rPr lang="en-US" sz="2000" dirty="0"/>
              <a:t>They are agnostic to mission implementation details, but mission implementation details flow up to them.</a:t>
            </a:r>
          </a:p>
          <a:p>
            <a:endParaRPr lang="en-US" sz="2000" dirty="0"/>
          </a:p>
          <a:p>
            <a:r>
              <a:rPr lang="en-US" sz="2000" i="1" dirty="0"/>
              <a:t>Example: The mission shall determine the average time for [auroral emission] to maximize after the impact of [solar wind structure] with an accuracy of X minutes ([confidence level]).</a:t>
            </a:r>
          </a:p>
        </p:txBody>
      </p:sp>
      <p:graphicFrame>
        <p:nvGraphicFramePr>
          <p:cNvPr id="8" name="Table 14">
            <a:extLst>
              <a:ext uri="{FF2B5EF4-FFF2-40B4-BE49-F238E27FC236}">
                <a16:creationId xmlns:a16="http://schemas.microsoft.com/office/drawing/2014/main" id="{84E09A1A-8713-4605-84D5-D5448C07834C}"/>
              </a:ext>
            </a:extLst>
          </p:cNvPr>
          <p:cNvGraphicFramePr>
            <a:graphicFrameLocks noGrp="1"/>
          </p:cNvGraphicFramePr>
          <p:nvPr/>
        </p:nvGraphicFramePr>
        <p:xfrm>
          <a:off x="3721159" y="1141470"/>
          <a:ext cx="6713950" cy="2286000"/>
        </p:xfrm>
        <a:graphic>
          <a:graphicData uri="http://schemas.openxmlformats.org/drawingml/2006/table">
            <a:tbl>
              <a:tblPr firstRow="1" bandRow="1">
                <a:tableStyleId>{5940675A-B579-460E-94D1-54222C63F5DA}</a:tableStyleId>
              </a:tblPr>
              <a:tblGrid>
                <a:gridCol w="2977304">
                  <a:extLst>
                    <a:ext uri="{9D8B030D-6E8A-4147-A177-3AD203B41FA5}">
                      <a16:colId xmlns:a16="http://schemas.microsoft.com/office/drawing/2014/main" val="941940824"/>
                    </a:ext>
                  </a:extLst>
                </a:gridCol>
                <a:gridCol w="3736646">
                  <a:extLst>
                    <a:ext uri="{9D8B030D-6E8A-4147-A177-3AD203B41FA5}">
                      <a16:colId xmlns:a16="http://schemas.microsoft.com/office/drawing/2014/main" val="1081384358"/>
                    </a:ext>
                  </a:extLst>
                </a:gridCol>
              </a:tblGrid>
              <a:tr h="457200">
                <a:tc>
                  <a:txBody>
                    <a:bodyPr/>
                    <a:lstStyle/>
                    <a:p>
                      <a:pPr algn="ctr"/>
                      <a:r>
                        <a:rPr lang="en-US" sz="2400" dirty="0"/>
                        <a:t>Requirements Level</a:t>
                      </a:r>
                    </a:p>
                  </a:txBody>
                  <a:tcPr anchor="ctr">
                    <a:solidFill>
                      <a:schemeClr val="accent1">
                        <a:lumMod val="60000"/>
                        <a:lumOff val="40000"/>
                      </a:schemeClr>
                    </a:solidFill>
                  </a:tcPr>
                </a:tc>
                <a:tc>
                  <a:txBody>
                    <a:bodyPr/>
                    <a:lstStyle/>
                    <a:p>
                      <a:pPr algn="ctr"/>
                      <a:r>
                        <a:rPr lang="en-US" sz="2400" dirty="0"/>
                        <a:t>Mission Level</a:t>
                      </a:r>
                    </a:p>
                  </a:txBody>
                  <a:tcPr anchor="ctr">
                    <a:solidFill>
                      <a:schemeClr val="accent1">
                        <a:lumMod val="60000"/>
                        <a:lumOff val="40000"/>
                      </a:schemeClr>
                    </a:solidFill>
                  </a:tcPr>
                </a:tc>
                <a:extLst>
                  <a:ext uri="{0D108BD9-81ED-4DB2-BD59-A6C34878D82A}">
                    <a16:rowId xmlns:a16="http://schemas.microsoft.com/office/drawing/2014/main" val="2278821892"/>
                  </a:ext>
                </a:extLst>
              </a:tr>
              <a:tr h="457200">
                <a:tc>
                  <a:txBody>
                    <a:bodyPr/>
                    <a:lstStyle/>
                    <a:p>
                      <a:pPr algn="ctr"/>
                      <a:r>
                        <a:rPr lang="en-US" sz="2400" b="1" dirty="0"/>
                        <a:t>Level 1</a:t>
                      </a:r>
                    </a:p>
                  </a:txBody>
                  <a:tcPr anchor="ctr"/>
                </a:tc>
                <a:tc>
                  <a:txBody>
                    <a:bodyPr/>
                    <a:lstStyle/>
                    <a:p>
                      <a:pPr algn="ctr"/>
                      <a:r>
                        <a:rPr lang="en-US" sz="2400" b="1" dirty="0"/>
                        <a:t>Program</a:t>
                      </a:r>
                    </a:p>
                  </a:txBody>
                  <a:tcPr anchor="ctr"/>
                </a:tc>
                <a:extLst>
                  <a:ext uri="{0D108BD9-81ED-4DB2-BD59-A6C34878D82A}">
                    <a16:rowId xmlns:a16="http://schemas.microsoft.com/office/drawing/2014/main" val="1072152337"/>
                  </a:ext>
                </a:extLst>
              </a:tr>
              <a:tr h="457200">
                <a:tc>
                  <a:txBody>
                    <a:bodyPr/>
                    <a:lstStyle/>
                    <a:p>
                      <a:pPr algn="ctr"/>
                      <a:r>
                        <a:rPr lang="en-US" sz="2400" dirty="0"/>
                        <a:t>Level 2</a:t>
                      </a:r>
                    </a:p>
                  </a:txBody>
                  <a:tcPr anchor="ctr"/>
                </a:tc>
                <a:tc>
                  <a:txBody>
                    <a:bodyPr/>
                    <a:lstStyle/>
                    <a:p>
                      <a:pPr algn="ctr"/>
                      <a:r>
                        <a:rPr lang="en-US" sz="2400" dirty="0"/>
                        <a:t>Project</a:t>
                      </a:r>
                    </a:p>
                  </a:txBody>
                  <a:tcPr anchor="ctr"/>
                </a:tc>
                <a:extLst>
                  <a:ext uri="{0D108BD9-81ED-4DB2-BD59-A6C34878D82A}">
                    <a16:rowId xmlns:a16="http://schemas.microsoft.com/office/drawing/2014/main" val="1831754615"/>
                  </a:ext>
                </a:extLst>
              </a:tr>
              <a:tr h="457200">
                <a:tc>
                  <a:txBody>
                    <a:bodyPr/>
                    <a:lstStyle/>
                    <a:p>
                      <a:pPr algn="ctr"/>
                      <a:r>
                        <a:rPr lang="en-US" sz="2400" dirty="0"/>
                        <a:t>Level 3</a:t>
                      </a:r>
                    </a:p>
                  </a:txBody>
                  <a:tcPr anchor="ctr"/>
                </a:tc>
                <a:tc>
                  <a:txBody>
                    <a:bodyPr/>
                    <a:lstStyle/>
                    <a:p>
                      <a:pPr algn="ctr"/>
                      <a:r>
                        <a:rPr lang="en-US" sz="2400" dirty="0"/>
                        <a:t>Instrument, Mission System</a:t>
                      </a:r>
                    </a:p>
                  </a:txBody>
                  <a:tcPr anchor="ctr"/>
                </a:tc>
                <a:extLst>
                  <a:ext uri="{0D108BD9-81ED-4DB2-BD59-A6C34878D82A}">
                    <a16:rowId xmlns:a16="http://schemas.microsoft.com/office/drawing/2014/main" val="1539373472"/>
                  </a:ext>
                </a:extLst>
              </a:tr>
              <a:tr h="457200">
                <a:tc>
                  <a:txBody>
                    <a:bodyPr/>
                    <a:lstStyle/>
                    <a:p>
                      <a:pPr algn="ctr"/>
                      <a:r>
                        <a:rPr lang="en-US" sz="2400" dirty="0"/>
                        <a:t>Level 4</a:t>
                      </a:r>
                    </a:p>
                  </a:txBody>
                  <a:tcPr anchor="ctr"/>
                </a:tc>
                <a:tc>
                  <a:txBody>
                    <a:bodyPr/>
                    <a:lstStyle/>
                    <a:p>
                      <a:pPr algn="ctr"/>
                      <a:r>
                        <a:rPr lang="en-US" sz="2400" dirty="0"/>
                        <a:t>Subsystems</a:t>
                      </a:r>
                    </a:p>
                  </a:txBody>
                  <a:tcPr anchor="ctr"/>
                </a:tc>
                <a:extLst>
                  <a:ext uri="{0D108BD9-81ED-4DB2-BD59-A6C34878D82A}">
                    <a16:rowId xmlns:a16="http://schemas.microsoft.com/office/drawing/2014/main" val="1942222675"/>
                  </a:ext>
                </a:extLst>
              </a:tr>
            </a:tbl>
          </a:graphicData>
        </a:graphic>
      </p:graphicFrame>
    </p:spTree>
    <p:extLst>
      <p:ext uri="{BB962C8B-B14F-4D97-AF65-F5344CB8AC3E}">
        <p14:creationId xmlns:p14="http://schemas.microsoft.com/office/powerpoint/2010/main" val="38590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The STM: How is it used?</a:t>
            </a:r>
          </a:p>
        </p:txBody>
      </p:sp>
      <p:sp>
        <p:nvSpPr>
          <p:cNvPr id="2" name="Content Placeholder 1">
            <a:extLst>
              <a:ext uri="{FF2B5EF4-FFF2-40B4-BE49-F238E27FC236}">
                <a16:creationId xmlns:a16="http://schemas.microsoft.com/office/drawing/2014/main" id="{41BFBBD1-F7A3-4B40-8D32-16D0FFF24F7C}"/>
              </a:ext>
            </a:extLst>
          </p:cNvPr>
          <p:cNvSpPr>
            <a:spLocks noGrp="1"/>
          </p:cNvSpPr>
          <p:nvPr>
            <p:ph idx="1"/>
          </p:nvPr>
        </p:nvSpPr>
        <p:spPr>
          <a:xfrm>
            <a:off x="1776845" y="841664"/>
            <a:ext cx="10214264" cy="5945800"/>
          </a:xfrm>
        </p:spPr>
        <p:txBody>
          <a:bodyPr>
            <a:noAutofit/>
          </a:bodyPr>
          <a:lstStyle/>
          <a:p>
            <a:pPr marL="341313" indent="-341313">
              <a:buClr>
                <a:schemeClr val="tx1"/>
              </a:buClr>
              <a:buSzPct val="100000"/>
              <a:buFont typeface="Arial" panose="020B0604020202020204" pitchFamily="34" charset="0"/>
              <a:buChar char="•"/>
            </a:pPr>
            <a:r>
              <a:rPr lang="en-US" sz="2000" dirty="0"/>
              <a:t>The STM is a guide to every aspect of the mission concept in a single, unified vision.</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r>
              <a:rPr lang="en-US" sz="2000" dirty="0"/>
              <a:t>For the proposer…</a:t>
            </a:r>
          </a:p>
          <a:p>
            <a:pPr marL="798513" lvl="1" indent="-341313">
              <a:buClr>
                <a:schemeClr val="tx1"/>
              </a:buClr>
              <a:buSzPct val="100000"/>
              <a:buFont typeface="Arial" panose="020B0604020202020204" pitchFamily="34" charset="0"/>
              <a:buChar char="•"/>
            </a:pPr>
            <a:r>
              <a:rPr lang="en-US" sz="2000" dirty="0"/>
              <a:t>An opportunity to ensure common understanding between leadership, instrument providers, science team, and engineering team</a:t>
            </a:r>
          </a:p>
          <a:p>
            <a:pPr marL="798513" lvl="1" indent="-341313">
              <a:buClr>
                <a:schemeClr val="tx1"/>
              </a:buClr>
              <a:buSzPct val="100000"/>
              <a:buFont typeface="Arial" panose="020B0604020202020204" pitchFamily="34" charset="0"/>
              <a:buChar char="•"/>
            </a:pPr>
            <a:r>
              <a:rPr lang="en-US" sz="2000" dirty="0"/>
              <a:t>An opportunity to identify issues in the design</a:t>
            </a:r>
          </a:p>
          <a:p>
            <a:pPr marL="798513" lvl="1" indent="-341313">
              <a:buClr>
                <a:schemeClr val="tx1"/>
              </a:buClr>
              <a:buSzPct val="100000"/>
              <a:buFont typeface="Arial" panose="020B0604020202020204" pitchFamily="34" charset="0"/>
              <a:buChar char="•"/>
            </a:pPr>
            <a:r>
              <a:rPr lang="en-US" sz="2000" dirty="0"/>
              <a:t>A constant touchstone in the generation of a clear and consistent proposal narrative</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r>
              <a:rPr lang="en-US" sz="2000" dirty="0"/>
              <a:t>For the reviewer…</a:t>
            </a:r>
          </a:p>
          <a:p>
            <a:pPr marL="798513" lvl="1" indent="-341313">
              <a:buClr>
                <a:schemeClr val="tx1"/>
              </a:buClr>
              <a:buSzPct val="100000"/>
              <a:buFont typeface="Arial" panose="020B0604020202020204" pitchFamily="34" charset="0"/>
              <a:buChar char="•"/>
            </a:pPr>
            <a:r>
              <a:rPr lang="en-US" sz="2000" dirty="0"/>
              <a:t>An opportunity to quickly gain a sense of the entire mission concept</a:t>
            </a:r>
          </a:p>
          <a:p>
            <a:pPr marL="798513" lvl="1" indent="-341313">
              <a:buClr>
                <a:schemeClr val="tx1"/>
              </a:buClr>
              <a:buSzPct val="100000"/>
              <a:buFont typeface="Arial" panose="020B0604020202020204" pitchFamily="34" charset="0"/>
              <a:buChar char="•"/>
            </a:pPr>
            <a:r>
              <a:rPr lang="en-US" sz="2000" dirty="0"/>
              <a:t>An opportunity to identify internal disconnects or inconsistencies</a:t>
            </a:r>
          </a:p>
          <a:p>
            <a:pPr marL="1255713" lvl="2" indent="-341313">
              <a:buClr>
                <a:schemeClr val="tx1"/>
              </a:buClr>
              <a:buSzPct val="100000"/>
              <a:buFont typeface="Arial" panose="020B0604020202020204" pitchFamily="34" charset="0"/>
              <a:buChar char="•"/>
            </a:pPr>
            <a:r>
              <a:rPr lang="en-US" sz="2000" dirty="0"/>
              <a:t>Not just in the design, but in the team</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20</a:t>
            </a:fld>
            <a:endParaRPr lang="en-US" dirty="0"/>
          </a:p>
        </p:txBody>
      </p:sp>
    </p:spTree>
    <p:extLst>
      <p:ext uri="{BB962C8B-B14F-4D97-AF65-F5344CB8AC3E}">
        <p14:creationId xmlns:p14="http://schemas.microsoft.com/office/powerpoint/2010/main" val="156996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Goals and Objectives</a:t>
            </a:r>
          </a:p>
        </p:txBody>
      </p:sp>
      <p:sp>
        <p:nvSpPr>
          <p:cNvPr id="2" name="Content Placeholder 1">
            <a:extLst>
              <a:ext uri="{FF2B5EF4-FFF2-40B4-BE49-F238E27FC236}">
                <a16:creationId xmlns:a16="http://schemas.microsoft.com/office/drawing/2014/main" id="{41BFBBD1-F7A3-4B40-8D32-16D0FFF24F7C}"/>
              </a:ext>
            </a:extLst>
          </p:cNvPr>
          <p:cNvSpPr>
            <a:spLocks noGrp="1"/>
          </p:cNvSpPr>
          <p:nvPr>
            <p:ph idx="1"/>
          </p:nvPr>
        </p:nvSpPr>
        <p:spPr>
          <a:xfrm>
            <a:off x="1776845" y="841664"/>
            <a:ext cx="10214264" cy="5945800"/>
          </a:xfrm>
        </p:spPr>
        <p:txBody>
          <a:bodyPr>
            <a:noAutofit/>
          </a:bodyPr>
          <a:lstStyle/>
          <a:p>
            <a:pPr marL="341313" indent="-341313">
              <a:buClr>
                <a:schemeClr val="tx1"/>
              </a:buClr>
              <a:buSzPct val="100000"/>
              <a:buFont typeface="Arial" panose="020B0604020202020204" pitchFamily="34" charset="0"/>
              <a:buChar char="•"/>
            </a:pPr>
            <a:r>
              <a:rPr lang="en-US" sz="2000" dirty="0"/>
              <a:t>Missions are formulated starting with Goals and Objectives</a:t>
            </a:r>
          </a:p>
          <a:p>
            <a:pPr marL="798513" lvl="1" indent="-341313">
              <a:buClr>
                <a:schemeClr val="tx1"/>
              </a:buClr>
              <a:buSzPct val="100000"/>
              <a:buFont typeface="Arial" panose="020B0604020202020204" pitchFamily="34" charset="0"/>
              <a:buChar char="•"/>
            </a:pPr>
            <a:r>
              <a:rPr lang="en-US" sz="2000" i="1" dirty="0"/>
              <a:t>Goal:</a:t>
            </a:r>
            <a:r>
              <a:rPr lang="en-US" sz="2000" dirty="0"/>
              <a:t> A broad scientific effort that is part of a larger strategy to address a program’s objectives. A mission investigation will make progress towards the mission’s Goals, but is not expected to completely achieve them. </a:t>
            </a:r>
          </a:p>
          <a:p>
            <a:pPr marL="1255713" lvl="2" indent="-341313">
              <a:buClr>
                <a:schemeClr val="tx1"/>
              </a:buClr>
              <a:buSzPct val="100000"/>
              <a:buFont typeface="Arial" panose="020B0604020202020204" pitchFamily="34" charset="0"/>
              <a:buChar char="•"/>
            </a:pPr>
            <a:r>
              <a:rPr lang="en-US" sz="2000" i="1" dirty="0"/>
              <a:t>What part of the field will my mission help advance?</a:t>
            </a:r>
          </a:p>
          <a:p>
            <a:pPr marL="798513" lvl="1" indent="-341313">
              <a:buClr>
                <a:schemeClr val="tx1"/>
              </a:buClr>
              <a:buSzPct val="100000"/>
              <a:buFont typeface="Arial" panose="020B0604020202020204" pitchFamily="34" charset="0"/>
              <a:buChar char="•"/>
            </a:pPr>
            <a:r>
              <a:rPr lang="en-US" sz="2000" i="1" dirty="0"/>
              <a:t>Objective:</a:t>
            </a:r>
            <a:r>
              <a:rPr lang="en-US" sz="2000" dirty="0"/>
              <a:t> A focused scientific effort that is part of a larger strategy to address a mission goal. A mission Objective must be achieved by a mission.</a:t>
            </a:r>
          </a:p>
          <a:p>
            <a:pPr marL="1255713" lvl="2" indent="-341313">
              <a:buClr>
                <a:schemeClr val="tx1"/>
              </a:buClr>
              <a:buSzPct val="100000"/>
              <a:buFont typeface="Arial" panose="020B0604020202020204" pitchFamily="34" charset="0"/>
              <a:buChar char="•"/>
            </a:pPr>
            <a:r>
              <a:rPr lang="en-US" sz="2000" i="1" dirty="0"/>
              <a:t>What specific, quantified scientific contribution will my mission make?</a:t>
            </a:r>
          </a:p>
          <a:p>
            <a:pPr>
              <a:buClr>
                <a:schemeClr val="tx1"/>
              </a:buClr>
              <a:buSzPct val="100000"/>
            </a:pPr>
            <a:endParaRPr lang="en-US" sz="2000" dirty="0"/>
          </a:p>
          <a:p>
            <a:pPr marL="341313" indent="-341313">
              <a:buClr>
                <a:schemeClr val="tx1"/>
              </a:buClr>
              <a:buSzPct val="100000"/>
              <a:buFont typeface="Arial" panose="020B0604020202020204" pitchFamily="34" charset="0"/>
              <a:buChar char="•"/>
            </a:pPr>
            <a:r>
              <a:rPr lang="en-US" sz="2000" dirty="0"/>
              <a:t>The level of detail or scientific specificity for a Goal and an Objective depends on the science and the investigation. A Goal and an Objective must be scoped together.</a:t>
            </a:r>
          </a:p>
          <a:p>
            <a:pPr marL="798513" lvl="1" indent="-341313">
              <a:buClr>
                <a:schemeClr val="tx1"/>
              </a:buClr>
              <a:buSzPct val="100000"/>
              <a:buFont typeface="Arial" panose="020B0604020202020204" pitchFamily="34" charset="0"/>
              <a:buChar char="•"/>
            </a:pPr>
            <a:r>
              <a:rPr lang="en-US" sz="2000" dirty="0"/>
              <a:t>Can be difficult to argue a narrowly focused Objective will make clear progress on an overly broad Goal</a:t>
            </a:r>
          </a:p>
          <a:p>
            <a:pPr marL="798513" lvl="1" indent="-341313">
              <a:buClr>
                <a:schemeClr val="tx1"/>
              </a:buClr>
              <a:buSzPct val="100000"/>
              <a:buFont typeface="Arial" panose="020B0604020202020204" pitchFamily="34" charset="0"/>
              <a:buChar char="•"/>
            </a:pPr>
            <a:r>
              <a:rPr lang="en-US" sz="2000" dirty="0"/>
              <a:t>Can be difficult to argue that a broad Objective will be entirely completed</a:t>
            </a:r>
          </a:p>
          <a:p>
            <a:pPr marL="1255713" lvl="2" indent="-341313">
              <a:buClr>
                <a:schemeClr val="tx1"/>
              </a:buClr>
              <a:buSzPct val="100000"/>
              <a:buFont typeface="Arial" panose="020B0604020202020204" pitchFamily="34" charset="0"/>
              <a:buChar char="•"/>
            </a:pPr>
            <a:r>
              <a:rPr lang="en-US" sz="2000" dirty="0"/>
              <a:t>Reviewers come to a proposer with their own ideas. They may not understand a statement to be as limited as the proposer does.</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21</a:t>
            </a:fld>
            <a:endParaRPr lang="en-US" dirty="0"/>
          </a:p>
        </p:txBody>
      </p:sp>
    </p:spTree>
    <p:extLst>
      <p:ext uri="{BB962C8B-B14F-4D97-AF65-F5344CB8AC3E}">
        <p14:creationId xmlns:p14="http://schemas.microsoft.com/office/powerpoint/2010/main" val="235479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Goals and Objectives</a:t>
            </a:r>
          </a:p>
        </p:txBody>
      </p:sp>
      <p:sp>
        <p:nvSpPr>
          <p:cNvPr id="2" name="Content Placeholder 1">
            <a:extLst>
              <a:ext uri="{FF2B5EF4-FFF2-40B4-BE49-F238E27FC236}">
                <a16:creationId xmlns:a16="http://schemas.microsoft.com/office/drawing/2014/main" id="{41BFBBD1-F7A3-4B40-8D32-16D0FFF24F7C}"/>
              </a:ext>
            </a:extLst>
          </p:cNvPr>
          <p:cNvSpPr>
            <a:spLocks noGrp="1"/>
          </p:cNvSpPr>
          <p:nvPr>
            <p:ph idx="1"/>
          </p:nvPr>
        </p:nvSpPr>
        <p:spPr>
          <a:xfrm>
            <a:off x="1776845" y="841664"/>
            <a:ext cx="10214264" cy="5945800"/>
          </a:xfrm>
        </p:spPr>
        <p:txBody>
          <a:bodyPr>
            <a:noAutofit/>
          </a:bodyPr>
          <a:lstStyle/>
          <a:p>
            <a:pPr marL="341313" indent="-341313">
              <a:buClr>
                <a:schemeClr val="tx1"/>
              </a:buClr>
              <a:buSzPct val="100000"/>
              <a:buFont typeface="Arial" panose="020B0604020202020204" pitchFamily="34" charset="0"/>
              <a:buChar char="•"/>
            </a:pPr>
            <a:r>
              <a:rPr lang="en-US" sz="2000" dirty="0"/>
              <a:t>Objectives state what the mission will complete, regardless of the type of science investigation. </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r>
              <a:rPr lang="en-US" sz="2000" dirty="0"/>
              <a:t>Can think of putting an Objective into one of three rough categories (</a:t>
            </a:r>
            <a:r>
              <a:rPr lang="en-US" sz="2000" i="1" dirty="0"/>
              <a:t>my terms</a:t>
            </a:r>
            <a:r>
              <a:rPr lang="en-US" sz="2000" dirty="0"/>
              <a:t>):</a:t>
            </a:r>
          </a:p>
          <a:p>
            <a:pPr marL="798513" lvl="1" indent="-341313">
              <a:buClr>
                <a:schemeClr val="tx1"/>
              </a:buClr>
              <a:buSzPct val="100000"/>
              <a:buFont typeface="Arial" panose="020B0604020202020204" pitchFamily="34" charset="0"/>
              <a:buChar char="•"/>
            </a:pPr>
            <a:r>
              <a:rPr lang="en-US" sz="2000" dirty="0"/>
              <a:t>Characterization: You know enough to design a mission to study a system at a high-level.</a:t>
            </a:r>
          </a:p>
          <a:p>
            <a:pPr marL="798513" lvl="1" indent="-341313">
              <a:buClr>
                <a:schemeClr val="tx1"/>
              </a:buClr>
              <a:buSzPct val="100000"/>
              <a:buFont typeface="Arial" panose="020B0604020202020204" pitchFamily="34" charset="0"/>
              <a:buChar char="•"/>
            </a:pPr>
            <a:r>
              <a:rPr lang="en-US" sz="2000" dirty="0"/>
              <a:t>Hypothesis-testing: You have specific hypotheses that a mission can be designed to resolve.</a:t>
            </a:r>
          </a:p>
          <a:p>
            <a:pPr marL="798513" lvl="1" indent="-341313">
              <a:buClr>
                <a:schemeClr val="tx1"/>
              </a:buClr>
              <a:buSzPct val="100000"/>
              <a:buFont typeface="Arial" panose="020B0604020202020204" pitchFamily="34" charset="0"/>
              <a:buChar char="•"/>
            </a:pPr>
            <a:r>
              <a:rPr lang="en-US" sz="2000" dirty="0"/>
              <a:t>Analytic: You have specific knowledge gaps about an understood (to some level) system that a mission can be designed to fill.</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r>
              <a:rPr lang="en-US" sz="2000" dirty="0"/>
              <a:t>These are rough categories, and a clever person can force most Objectives into any category. But </a:t>
            </a:r>
            <a:r>
              <a:rPr lang="en-US" sz="2000" i="1" dirty="0"/>
              <a:t>remember the purpose of Objectives</a:t>
            </a:r>
            <a:r>
              <a:rPr lang="en-US" sz="2000" dirty="0"/>
              <a:t>.</a:t>
            </a:r>
          </a:p>
          <a:p>
            <a:pPr marL="798513" lvl="1" indent="-341313">
              <a:buClr>
                <a:schemeClr val="tx1"/>
              </a:buClr>
              <a:buSzPct val="100000"/>
              <a:buFont typeface="Arial" panose="020B0604020202020204" pitchFamily="34" charset="0"/>
              <a:buChar char="•"/>
            </a:pPr>
            <a:r>
              <a:rPr lang="en-US" sz="2000" dirty="0"/>
              <a:t>Define what a mission must complete (metrics), keep design in the resource envelope</a:t>
            </a:r>
          </a:p>
          <a:p>
            <a:pPr marL="798513" lvl="1" indent="-341313">
              <a:buClr>
                <a:schemeClr val="tx1"/>
              </a:buClr>
              <a:buSzPct val="100000"/>
              <a:buFont typeface="Arial" panose="020B0604020202020204" pitchFamily="34" charset="0"/>
              <a:buChar char="•"/>
            </a:pPr>
            <a:r>
              <a:rPr lang="en-US" sz="2000" dirty="0"/>
              <a:t>Clarity and consistency in proposal’s narrative controls expectations and keeps the reviewer on the same page</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22</a:t>
            </a:fld>
            <a:endParaRPr lang="en-US" dirty="0"/>
          </a:p>
        </p:txBody>
      </p:sp>
    </p:spTree>
    <p:extLst>
      <p:ext uri="{BB962C8B-B14F-4D97-AF65-F5344CB8AC3E}">
        <p14:creationId xmlns:p14="http://schemas.microsoft.com/office/powerpoint/2010/main" val="171755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Goals and Objectives</a:t>
            </a:r>
          </a:p>
        </p:txBody>
      </p:sp>
      <p:sp>
        <p:nvSpPr>
          <p:cNvPr id="2" name="Content Placeholder 1">
            <a:extLst>
              <a:ext uri="{FF2B5EF4-FFF2-40B4-BE49-F238E27FC236}">
                <a16:creationId xmlns:a16="http://schemas.microsoft.com/office/drawing/2014/main" id="{41BFBBD1-F7A3-4B40-8D32-16D0FFF24F7C}"/>
              </a:ext>
            </a:extLst>
          </p:cNvPr>
          <p:cNvSpPr>
            <a:spLocks noGrp="1"/>
          </p:cNvSpPr>
          <p:nvPr>
            <p:ph idx="1"/>
          </p:nvPr>
        </p:nvSpPr>
        <p:spPr>
          <a:xfrm>
            <a:off x="1776845" y="841664"/>
            <a:ext cx="10214264" cy="5945800"/>
          </a:xfrm>
        </p:spPr>
        <p:txBody>
          <a:bodyPr>
            <a:noAutofit/>
          </a:bodyPr>
          <a:lstStyle/>
          <a:p>
            <a:pPr marL="341313" indent="-341313">
              <a:buClr>
                <a:schemeClr val="tx1"/>
              </a:buClr>
              <a:buSzPct val="100000"/>
              <a:buFont typeface="Arial" panose="020B0604020202020204" pitchFamily="34" charset="0"/>
              <a:buChar char="•"/>
            </a:pPr>
            <a:r>
              <a:rPr lang="en-US" sz="2000" dirty="0"/>
              <a:t>No mention of “science questions” in this presentation, and that is deliberate</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r>
              <a:rPr lang="en-US" sz="2000" dirty="0"/>
              <a:t>Science questions aren’t defined in the SMD AO, no common community understanding of what a science question </a:t>
            </a:r>
            <a:r>
              <a:rPr lang="en-US" sz="2000" i="1" dirty="0"/>
              <a:t>is</a:t>
            </a:r>
            <a:endParaRPr lang="en-US" sz="2000" dirty="0"/>
          </a:p>
          <a:p>
            <a:pPr marL="798513" lvl="1" indent="-341313">
              <a:buClr>
                <a:schemeClr val="tx1"/>
              </a:buClr>
              <a:buSzPct val="100000"/>
              <a:buFont typeface="Arial" panose="020B0604020202020204" pitchFamily="34" charset="0"/>
              <a:buChar char="•"/>
            </a:pPr>
            <a:r>
              <a:rPr lang="en-US" sz="2000" dirty="0"/>
              <a:t>Some see it as falling between a Goal and an Objective</a:t>
            </a:r>
          </a:p>
          <a:p>
            <a:pPr marL="798513" lvl="1" indent="-341313">
              <a:buClr>
                <a:schemeClr val="tx1"/>
              </a:buClr>
              <a:buSzPct val="100000"/>
              <a:buFont typeface="Arial" panose="020B0604020202020204" pitchFamily="34" charset="0"/>
              <a:buChar char="•"/>
            </a:pPr>
            <a:r>
              <a:rPr lang="en-US" sz="2000" dirty="0"/>
              <a:t>Some see it as falling between an Objective and a Level 1 Requirement</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r>
              <a:rPr lang="en-US" sz="2000" dirty="0"/>
              <a:t>Asking questions invites the reviewer to tell you what the answer could be, to interpret the question. Stating determinative Objectives tells the reviewer what you will do.</a:t>
            </a:r>
          </a:p>
          <a:p>
            <a:pPr marL="798513" lvl="1" indent="-341313">
              <a:buClr>
                <a:schemeClr val="tx1"/>
              </a:buClr>
              <a:buSzPct val="100000"/>
              <a:buFont typeface="Arial" panose="020B0604020202020204" pitchFamily="34" charset="0"/>
              <a:buChar char="•"/>
            </a:pPr>
            <a:r>
              <a:rPr lang="en-US" sz="2000" dirty="0"/>
              <a:t>Can’t prove that you’ve fully answered a question, can prove you’ve fully made a determination</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r>
              <a:rPr lang="en-US" sz="2000" dirty="0"/>
              <a:t>A proposer’s job is to remain in control of the narrative, be clear and consistent, and inspire confidence and trust. A disconnect in understanding between the proposer and reviewers, or between different reviewers, is disadvantageous for a proposal.</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23</a:t>
            </a:fld>
            <a:endParaRPr lang="en-US" dirty="0"/>
          </a:p>
        </p:txBody>
      </p:sp>
    </p:spTree>
    <p:extLst>
      <p:ext uri="{BB962C8B-B14F-4D97-AF65-F5344CB8AC3E}">
        <p14:creationId xmlns:p14="http://schemas.microsoft.com/office/powerpoint/2010/main" val="214510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Mission Design Requirements</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24</a:t>
            </a:fld>
            <a:endParaRPr lang="en-US" dirty="0"/>
          </a:p>
        </p:txBody>
      </p:sp>
      <p:sp>
        <p:nvSpPr>
          <p:cNvPr id="7" name="TextBox 6">
            <a:extLst>
              <a:ext uri="{FF2B5EF4-FFF2-40B4-BE49-F238E27FC236}">
                <a16:creationId xmlns:a16="http://schemas.microsoft.com/office/drawing/2014/main" id="{9E6D2955-1801-4669-B15C-F1BE62580A66}"/>
              </a:ext>
            </a:extLst>
          </p:cNvPr>
          <p:cNvSpPr txBox="1"/>
          <p:nvPr/>
        </p:nvSpPr>
        <p:spPr>
          <a:xfrm>
            <a:off x="2201333" y="3819922"/>
            <a:ext cx="9550400" cy="1938992"/>
          </a:xfrm>
          <a:prstGeom prst="rect">
            <a:avLst/>
          </a:prstGeom>
          <a:noFill/>
        </p:spPr>
        <p:txBody>
          <a:bodyPr wrap="square" rtlCol="0">
            <a:spAutoFit/>
          </a:bodyPr>
          <a:lstStyle/>
          <a:p>
            <a:r>
              <a:rPr lang="en-US" sz="2000" dirty="0"/>
              <a:t>Mission requirement levels are the mission </a:t>
            </a:r>
            <a:r>
              <a:rPr lang="en-US" sz="2000" i="1" dirty="0"/>
              <a:t>design</a:t>
            </a:r>
            <a:r>
              <a:rPr lang="en-US" sz="2000" dirty="0"/>
              <a:t> requirements to complete the objectives.</a:t>
            </a:r>
          </a:p>
          <a:p>
            <a:endParaRPr lang="en-US" sz="2000" dirty="0"/>
          </a:p>
          <a:p>
            <a:r>
              <a:rPr lang="en-US" sz="2000" dirty="0"/>
              <a:t>The requirements levels may remind you of the levels in a mission’s Work Breakdown Structure (WBS). They are based on a similar type of </a:t>
            </a:r>
            <a:r>
              <a:rPr lang="en-US" sz="2000" dirty="0" err="1"/>
              <a:t>flowdown</a:t>
            </a:r>
            <a:r>
              <a:rPr lang="en-US" sz="2000" dirty="0"/>
              <a:t>, but there is not a one-to-one mapping.</a:t>
            </a:r>
          </a:p>
        </p:txBody>
      </p:sp>
      <p:graphicFrame>
        <p:nvGraphicFramePr>
          <p:cNvPr id="8" name="Table 14">
            <a:extLst>
              <a:ext uri="{FF2B5EF4-FFF2-40B4-BE49-F238E27FC236}">
                <a16:creationId xmlns:a16="http://schemas.microsoft.com/office/drawing/2014/main" id="{84E09A1A-8713-4605-84D5-D5448C07834C}"/>
              </a:ext>
            </a:extLst>
          </p:cNvPr>
          <p:cNvGraphicFramePr>
            <a:graphicFrameLocks noGrp="1"/>
          </p:cNvGraphicFramePr>
          <p:nvPr/>
        </p:nvGraphicFramePr>
        <p:xfrm>
          <a:off x="3721159" y="1141470"/>
          <a:ext cx="6713950" cy="2286000"/>
        </p:xfrm>
        <a:graphic>
          <a:graphicData uri="http://schemas.openxmlformats.org/drawingml/2006/table">
            <a:tbl>
              <a:tblPr firstRow="1" bandRow="1">
                <a:tableStyleId>{5940675A-B579-460E-94D1-54222C63F5DA}</a:tableStyleId>
              </a:tblPr>
              <a:tblGrid>
                <a:gridCol w="2977304">
                  <a:extLst>
                    <a:ext uri="{9D8B030D-6E8A-4147-A177-3AD203B41FA5}">
                      <a16:colId xmlns:a16="http://schemas.microsoft.com/office/drawing/2014/main" val="941940824"/>
                    </a:ext>
                  </a:extLst>
                </a:gridCol>
                <a:gridCol w="3736646">
                  <a:extLst>
                    <a:ext uri="{9D8B030D-6E8A-4147-A177-3AD203B41FA5}">
                      <a16:colId xmlns:a16="http://schemas.microsoft.com/office/drawing/2014/main" val="1081384358"/>
                    </a:ext>
                  </a:extLst>
                </a:gridCol>
              </a:tblGrid>
              <a:tr h="457200">
                <a:tc>
                  <a:txBody>
                    <a:bodyPr/>
                    <a:lstStyle/>
                    <a:p>
                      <a:pPr algn="ctr"/>
                      <a:r>
                        <a:rPr lang="en-US" sz="2400" dirty="0"/>
                        <a:t>Requirements Level</a:t>
                      </a:r>
                    </a:p>
                  </a:txBody>
                  <a:tcPr anchor="ctr">
                    <a:solidFill>
                      <a:schemeClr val="accent1">
                        <a:lumMod val="60000"/>
                        <a:lumOff val="40000"/>
                      </a:schemeClr>
                    </a:solidFill>
                  </a:tcPr>
                </a:tc>
                <a:tc>
                  <a:txBody>
                    <a:bodyPr/>
                    <a:lstStyle/>
                    <a:p>
                      <a:pPr algn="ctr"/>
                      <a:r>
                        <a:rPr lang="en-US" sz="2400" dirty="0"/>
                        <a:t>Mission Level</a:t>
                      </a:r>
                    </a:p>
                  </a:txBody>
                  <a:tcPr anchor="ctr">
                    <a:solidFill>
                      <a:schemeClr val="accent1">
                        <a:lumMod val="60000"/>
                        <a:lumOff val="40000"/>
                      </a:schemeClr>
                    </a:solidFill>
                  </a:tcPr>
                </a:tc>
                <a:extLst>
                  <a:ext uri="{0D108BD9-81ED-4DB2-BD59-A6C34878D82A}">
                    <a16:rowId xmlns:a16="http://schemas.microsoft.com/office/drawing/2014/main" val="2278821892"/>
                  </a:ext>
                </a:extLst>
              </a:tr>
              <a:tr h="457200">
                <a:tc>
                  <a:txBody>
                    <a:bodyPr/>
                    <a:lstStyle/>
                    <a:p>
                      <a:pPr algn="ctr"/>
                      <a:r>
                        <a:rPr lang="en-US" sz="2400" b="0" dirty="0"/>
                        <a:t>Level 1</a:t>
                      </a:r>
                    </a:p>
                  </a:txBody>
                  <a:tcPr anchor="ctr"/>
                </a:tc>
                <a:tc>
                  <a:txBody>
                    <a:bodyPr/>
                    <a:lstStyle/>
                    <a:p>
                      <a:pPr algn="ctr"/>
                      <a:r>
                        <a:rPr lang="en-US" sz="2400" b="0" dirty="0"/>
                        <a:t>Program</a:t>
                      </a:r>
                    </a:p>
                  </a:txBody>
                  <a:tcPr anchor="ctr"/>
                </a:tc>
                <a:extLst>
                  <a:ext uri="{0D108BD9-81ED-4DB2-BD59-A6C34878D82A}">
                    <a16:rowId xmlns:a16="http://schemas.microsoft.com/office/drawing/2014/main" val="1072152337"/>
                  </a:ext>
                </a:extLst>
              </a:tr>
              <a:tr h="457200">
                <a:tc>
                  <a:txBody>
                    <a:bodyPr/>
                    <a:lstStyle/>
                    <a:p>
                      <a:pPr algn="ctr"/>
                      <a:r>
                        <a:rPr lang="en-US" sz="2400" dirty="0"/>
                        <a:t>Level 2</a:t>
                      </a:r>
                    </a:p>
                  </a:txBody>
                  <a:tcPr anchor="ctr"/>
                </a:tc>
                <a:tc>
                  <a:txBody>
                    <a:bodyPr/>
                    <a:lstStyle/>
                    <a:p>
                      <a:pPr algn="ctr"/>
                      <a:r>
                        <a:rPr lang="en-US" sz="2400" dirty="0"/>
                        <a:t>Project</a:t>
                      </a:r>
                    </a:p>
                  </a:txBody>
                  <a:tcPr anchor="ctr"/>
                </a:tc>
                <a:extLst>
                  <a:ext uri="{0D108BD9-81ED-4DB2-BD59-A6C34878D82A}">
                    <a16:rowId xmlns:a16="http://schemas.microsoft.com/office/drawing/2014/main" val="1831754615"/>
                  </a:ext>
                </a:extLst>
              </a:tr>
              <a:tr h="457200">
                <a:tc>
                  <a:txBody>
                    <a:bodyPr/>
                    <a:lstStyle/>
                    <a:p>
                      <a:pPr algn="ctr"/>
                      <a:r>
                        <a:rPr lang="en-US" sz="2400" dirty="0"/>
                        <a:t>Level 3</a:t>
                      </a:r>
                    </a:p>
                  </a:txBody>
                  <a:tcPr anchor="ctr"/>
                </a:tc>
                <a:tc>
                  <a:txBody>
                    <a:bodyPr/>
                    <a:lstStyle/>
                    <a:p>
                      <a:pPr algn="ctr"/>
                      <a:r>
                        <a:rPr lang="en-US" sz="2400" dirty="0"/>
                        <a:t>Instrument, Mission System</a:t>
                      </a:r>
                    </a:p>
                  </a:txBody>
                  <a:tcPr anchor="ctr"/>
                </a:tc>
                <a:extLst>
                  <a:ext uri="{0D108BD9-81ED-4DB2-BD59-A6C34878D82A}">
                    <a16:rowId xmlns:a16="http://schemas.microsoft.com/office/drawing/2014/main" val="1539373472"/>
                  </a:ext>
                </a:extLst>
              </a:tr>
              <a:tr h="457200">
                <a:tc>
                  <a:txBody>
                    <a:bodyPr/>
                    <a:lstStyle/>
                    <a:p>
                      <a:pPr algn="ctr"/>
                      <a:r>
                        <a:rPr lang="en-US" sz="2400" dirty="0"/>
                        <a:t>Level 4</a:t>
                      </a:r>
                    </a:p>
                  </a:txBody>
                  <a:tcPr anchor="ctr"/>
                </a:tc>
                <a:tc>
                  <a:txBody>
                    <a:bodyPr/>
                    <a:lstStyle/>
                    <a:p>
                      <a:pPr algn="ctr"/>
                      <a:r>
                        <a:rPr lang="en-US" sz="2400" dirty="0"/>
                        <a:t>Subsystems</a:t>
                      </a:r>
                    </a:p>
                  </a:txBody>
                  <a:tcPr anchor="ctr"/>
                </a:tc>
                <a:extLst>
                  <a:ext uri="{0D108BD9-81ED-4DB2-BD59-A6C34878D82A}">
                    <a16:rowId xmlns:a16="http://schemas.microsoft.com/office/drawing/2014/main" val="1942222675"/>
                  </a:ext>
                </a:extLst>
              </a:tr>
            </a:tbl>
          </a:graphicData>
        </a:graphic>
      </p:graphicFrame>
    </p:spTree>
    <p:extLst>
      <p:ext uri="{BB962C8B-B14F-4D97-AF65-F5344CB8AC3E}">
        <p14:creationId xmlns:p14="http://schemas.microsoft.com/office/powerpoint/2010/main" val="154900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Mission Design Requirements</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25</a:t>
            </a:fld>
            <a:endParaRPr lang="en-US" dirty="0"/>
          </a:p>
        </p:txBody>
      </p:sp>
      <p:sp>
        <p:nvSpPr>
          <p:cNvPr id="7" name="TextBox 6">
            <a:extLst>
              <a:ext uri="{FF2B5EF4-FFF2-40B4-BE49-F238E27FC236}">
                <a16:creationId xmlns:a16="http://schemas.microsoft.com/office/drawing/2014/main" id="{9E6D2955-1801-4669-B15C-F1BE62580A66}"/>
              </a:ext>
            </a:extLst>
          </p:cNvPr>
          <p:cNvSpPr txBox="1"/>
          <p:nvPr/>
        </p:nvSpPr>
        <p:spPr>
          <a:xfrm>
            <a:off x="2201333" y="3819922"/>
            <a:ext cx="9550400" cy="2554545"/>
          </a:xfrm>
          <a:prstGeom prst="rect">
            <a:avLst/>
          </a:prstGeom>
          <a:noFill/>
        </p:spPr>
        <p:txBody>
          <a:bodyPr wrap="square" rtlCol="0">
            <a:spAutoFit/>
          </a:bodyPr>
          <a:lstStyle/>
          <a:p>
            <a:r>
              <a:rPr lang="en-US" sz="2000" dirty="0"/>
              <a:t>Level 1 Requirements are the scientific determinations and/or results that are necessary for completion of each Science Objective. </a:t>
            </a:r>
          </a:p>
          <a:p>
            <a:pPr marL="800140" lvl="1" indent="-342917">
              <a:buFont typeface="Arial" panose="020B0604020202020204" pitchFamily="34" charset="0"/>
              <a:buChar char="•"/>
            </a:pPr>
            <a:r>
              <a:rPr lang="en-US" sz="2000" dirty="0"/>
              <a:t>They are agnostic to mission implementation details, but mission implementation details flow up to them.</a:t>
            </a:r>
          </a:p>
          <a:p>
            <a:endParaRPr lang="en-US" sz="2000" dirty="0"/>
          </a:p>
          <a:p>
            <a:r>
              <a:rPr lang="en-US" sz="2000" i="1" dirty="0"/>
              <a:t>Example: The mission shall determine the average time for [auroral emission] to maximize after the impact of [solar wind structure] with an accuracy of X minutes ([confidence level]).</a:t>
            </a:r>
          </a:p>
        </p:txBody>
      </p:sp>
      <p:graphicFrame>
        <p:nvGraphicFramePr>
          <p:cNvPr id="8" name="Table 14">
            <a:extLst>
              <a:ext uri="{FF2B5EF4-FFF2-40B4-BE49-F238E27FC236}">
                <a16:creationId xmlns:a16="http://schemas.microsoft.com/office/drawing/2014/main" id="{84E09A1A-8713-4605-84D5-D5448C07834C}"/>
              </a:ext>
            </a:extLst>
          </p:cNvPr>
          <p:cNvGraphicFramePr>
            <a:graphicFrameLocks noGrp="1"/>
          </p:cNvGraphicFramePr>
          <p:nvPr/>
        </p:nvGraphicFramePr>
        <p:xfrm>
          <a:off x="3721159" y="1141470"/>
          <a:ext cx="6713950" cy="2286000"/>
        </p:xfrm>
        <a:graphic>
          <a:graphicData uri="http://schemas.openxmlformats.org/drawingml/2006/table">
            <a:tbl>
              <a:tblPr firstRow="1" bandRow="1">
                <a:tableStyleId>{5940675A-B579-460E-94D1-54222C63F5DA}</a:tableStyleId>
              </a:tblPr>
              <a:tblGrid>
                <a:gridCol w="2977304">
                  <a:extLst>
                    <a:ext uri="{9D8B030D-6E8A-4147-A177-3AD203B41FA5}">
                      <a16:colId xmlns:a16="http://schemas.microsoft.com/office/drawing/2014/main" val="941940824"/>
                    </a:ext>
                  </a:extLst>
                </a:gridCol>
                <a:gridCol w="3736646">
                  <a:extLst>
                    <a:ext uri="{9D8B030D-6E8A-4147-A177-3AD203B41FA5}">
                      <a16:colId xmlns:a16="http://schemas.microsoft.com/office/drawing/2014/main" val="1081384358"/>
                    </a:ext>
                  </a:extLst>
                </a:gridCol>
              </a:tblGrid>
              <a:tr h="457200">
                <a:tc>
                  <a:txBody>
                    <a:bodyPr/>
                    <a:lstStyle/>
                    <a:p>
                      <a:pPr algn="ctr"/>
                      <a:r>
                        <a:rPr lang="en-US" sz="2400" dirty="0"/>
                        <a:t>Requirements Level</a:t>
                      </a:r>
                    </a:p>
                  </a:txBody>
                  <a:tcPr anchor="ctr">
                    <a:solidFill>
                      <a:schemeClr val="accent1">
                        <a:lumMod val="60000"/>
                        <a:lumOff val="40000"/>
                      </a:schemeClr>
                    </a:solidFill>
                  </a:tcPr>
                </a:tc>
                <a:tc>
                  <a:txBody>
                    <a:bodyPr/>
                    <a:lstStyle/>
                    <a:p>
                      <a:pPr algn="ctr"/>
                      <a:r>
                        <a:rPr lang="en-US" sz="2400" dirty="0"/>
                        <a:t>Mission Level</a:t>
                      </a:r>
                    </a:p>
                  </a:txBody>
                  <a:tcPr anchor="ctr">
                    <a:solidFill>
                      <a:schemeClr val="accent1">
                        <a:lumMod val="60000"/>
                        <a:lumOff val="40000"/>
                      </a:schemeClr>
                    </a:solidFill>
                  </a:tcPr>
                </a:tc>
                <a:extLst>
                  <a:ext uri="{0D108BD9-81ED-4DB2-BD59-A6C34878D82A}">
                    <a16:rowId xmlns:a16="http://schemas.microsoft.com/office/drawing/2014/main" val="2278821892"/>
                  </a:ext>
                </a:extLst>
              </a:tr>
              <a:tr h="457200">
                <a:tc>
                  <a:txBody>
                    <a:bodyPr/>
                    <a:lstStyle/>
                    <a:p>
                      <a:pPr algn="ctr"/>
                      <a:r>
                        <a:rPr lang="en-US" sz="2400" b="1" dirty="0"/>
                        <a:t>Level 1</a:t>
                      </a:r>
                    </a:p>
                  </a:txBody>
                  <a:tcPr anchor="ctr"/>
                </a:tc>
                <a:tc>
                  <a:txBody>
                    <a:bodyPr/>
                    <a:lstStyle/>
                    <a:p>
                      <a:pPr algn="ctr"/>
                      <a:r>
                        <a:rPr lang="en-US" sz="2400" b="1" dirty="0"/>
                        <a:t>Program</a:t>
                      </a:r>
                    </a:p>
                  </a:txBody>
                  <a:tcPr anchor="ctr"/>
                </a:tc>
                <a:extLst>
                  <a:ext uri="{0D108BD9-81ED-4DB2-BD59-A6C34878D82A}">
                    <a16:rowId xmlns:a16="http://schemas.microsoft.com/office/drawing/2014/main" val="1072152337"/>
                  </a:ext>
                </a:extLst>
              </a:tr>
              <a:tr h="457200">
                <a:tc>
                  <a:txBody>
                    <a:bodyPr/>
                    <a:lstStyle/>
                    <a:p>
                      <a:pPr algn="ctr"/>
                      <a:r>
                        <a:rPr lang="en-US" sz="2400" dirty="0"/>
                        <a:t>Level 2</a:t>
                      </a:r>
                    </a:p>
                  </a:txBody>
                  <a:tcPr anchor="ctr"/>
                </a:tc>
                <a:tc>
                  <a:txBody>
                    <a:bodyPr/>
                    <a:lstStyle/>
                    <a:p>
                      <a:pPr algn="ctr"/>
                      <a:r>
                        <a:rPr lang="en-US" sz="2400" dirty="0"/>
                        <a:t>Project</a:t>
                      </a:r>
                    </a:p>
                  </a:txBody>
                  <a:tcPr anchor="ctr"/>
                </a:tc>
                <a:extLst>
                  <a:ext uri="{0D108BD9-81ED-4DB2-BD59-A6C34878D82A}">
                    <a16:rowId xmlns:a16="http://schemas.microsoft.com/office/drawing/2014/main" val="1831754615"/>
                  </a:ext>
                </a:extLst>
              </a:tr>
              <a:tr h="457200">
                <a:tc>
                  <a:txBody>
                    <a:bodyPr/>
                    <a:lstStyle/>
                    <a:p>
                      <a:pPr algn="ctr"/>
                      <a:r>
                        <a:rPr lang="en-US" sz="2400" dirty="0"/>
                        <a:t>Level 3</a:t>
                      </a:r>
                    </a:p>
                  </a:txBody>
                  <a:tcPr anchor="ctr"/>
                </a:tc>
                <a:tc>
                  <a:txBody>
                    <a:bodyPr/>
                    <a:lstStyle/>
                    <a:p>
                      <a:pPr algn="ctr"/>
                      <a:r>
                        <a:rPr lang="en-US" sz="2400" dirty="0"/>
                        <a:t>Instrument, Mission System</a:t>
                      </a:r>
                    </a:p>
                  </a:txBody>
                  <a:tcPr anchor="ctr"/>
                </a:tc>
                <a:extLst>
                  <a:ext uri="{0D108BD9-81ED-4DB2-BD59-A6C34878D82A}">
                    <a16:rowId xmlns:a16="http://schemas.microsoft.com/office/drawing/2014/main" val="1539373472"/>
                  </a:ext>
                </a:extLst>
              </a:tr>
              <a:tr h="457200">
                <a:tc>
                  <a:txBody>
                    <a:bodyPr/>
                    <a:lstStyle/>
                    <a:p>
                      <a:pPr algn="ctr"/>
                      <a:r>
                        <a:rPr lang="en-US" sz="2400" dirty="0"/>
                        <a:t>Level 4</a:t>
                      </a:r>
                    </a:p>
                  </a:txBody>
                  <a:tcPr anchor="ctr"/>
                </a:tc>
                <a:tc>
                  <a:txBody>
                    <a:bodyPr/>
                    <a:lstStyle/>
                    <a:p>
                      <a:pPr algn="ctr"/>
                      <a:r>
                        <a:rPr lang="en-US" sz="2400" dirty="0"/>
                        <a:t>Subsystems</a:t>
                      </a:r>
                    </a:p>
                  </a:txBody>
                  <a:tcPr anchor="ctr"/>
                </a:tc>
                <a:extLst>
                  <a:ext uri="{0D108BD9-81ED-4DB2-BD59-A6C34878D82A}">
                    <a16:rowId xmlns:a16="http://schemas.microsoft.com/office/drawing/2014/main" val="1942222675"/>
                  </a:ext>
                </a:extLst>
              </a:tr>
            </a:tbl>
          </a:graphicData>
        </a:graphic>
      </p:graphicFrame>
    </p:spTree>
    <p:extLst>
      <p:ext uri="{BB962C8B-B14F-4D97-AF65-F5344CB8AC3E}">
        <p14:creationId xmlns:p14="http://schemas.microsoft.com/office/powerpoint/2010/main" val="399933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Mission Design Requirements</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26</a:t>
            </a:fld>
            <a:endParaRPr lang="en-US" dirty="0"/>
          </a:p>
        </p:txBody>
      </p:sp>
      <p:sp>
        <p:nvSpPr>
          <p:cNvPr id="7" name="TextBox 6">
            <a:extLst>
              <a:ext uri="{FF2B5EF4-FFF2-40B4-BE49-F238E27FC236}">
                <a16:creationId xmlns:a16="http://schemas.microsoft.com/office/drawing/2014/main" id="{9E6D2955-1801-4669-B15C-F1BE62580A66}"/>
              </a:ext>
            </a:extLst>
          </p:cNvPr>
          <p:cNvSpPr txBox="1"/>
          <p:nvPr/>
        </p:nvSpPr>
        <p:spPr>
          <a:xfrm>
            <a:off x="2201333" y="3819922"/>
            <a:ext cx="9550400" cy="2246769"/>
          </a:xfrm>
          <a:prstGeom prst="rect">
            <a:avLst/>
          </a:prstGeom>
          <a:noFill/>
        </p:spPr>
        <p:txBody>
          <a:bodyPr wrap="square" rtlCol="0">
            <a:spAutoFit/>
          </a:bodyPr>
          <a:lstStyle/>
          <a:p>
            <a:r>
              <a:rPr lang="en-US" sz="2000" dirty="0"/>
              <a:t>Level 2 Requirements are the project performance requirements that flow down from the Level 1 Requirements. </a:t>
            </a:r>
          </a:p>
          <a:p>
            <a:pPr marL="800140" lvl="1" indent="-342917">
              <a:buFont typeface="Arial" panose="020B0604020202020204" pitchFamily="34" charset="0"/>
              <a:buChar char="•"/>
            </a:pPr>
            <a:r>
              <a:rPr lang="en-US" sz="2000" dirty="0"/>
              <a:t>They are the first level of mission implementation details. They are linked to the Level 1 Requirements via the mission’s research plan.</a:t>
            </a:r>
          </a:p>
          <a:p>
            <a:endParaRPr lang="en-US" sz="2000" dirty="0"/>
          </a:p>
          <a:p>
            <a:r>
              <a:rPr lang="en-US" sz="2000" i="1" dirty="0"/>
              <a:t>Example: The mission shall determine the intensity of [auroral emission] with an accuracy of X, a precision of Y, and a cadence of Z seconds.</a:t>
            </a:r>
          </a:p>
        </p:txBody>
      </p:sp>
      <p:graphicFrame>
        <p:nvGraphicFramePr>
          <p:cNvPr id="8" name="Table 14">
            <a:extLst>
              <a:ext uri="{FF2B5EF4-FFF2-40B4-BE49-F238E27FC236}">
                <a16:creationId xmlns:a16="http://schemas.microsoft.com/office/drawing/2014/main" id="{84E09A1A-8713-4605-84D5-D5448C07834C}"/>
              </a:ext>
            </a:extLst>
          </p:cNvPr>
          <p:cNvGraphicFramePr>
            <a:graphicFrameLocks noGrp="1"/>
          </p:cNvGraphicFramePr>
          <p:nvPr/>
        </p:nvGraphicFramePr>
        <p:xfrm>
          <a:off x="3721159" y="1143000"/>
          <a:ext cx="6713950" cy="2286000"/>
        </p:xfrm>
        <a:graphic>
          <a:graphicData uri="http://schemas.openxmlformats.org/drawingml/2006/table">
            <a:tbl>
              <a:tblPr firstRow="1" bandRow="1">
                <a:tableStyleId>{5940675A-B579-460E-94D1-54222C63F5DA}</a:tableStyleId>
              </a:tblPr>
              <a:tblGrid>
                <a:gridCol w="2977304">
                  <a:extLst>
                    <a:ext uri="{9D8B030D-6E8A-4147-A177-3AD203B41FA5}">
                      <a16:colId xmlns:a16="http://schemas.microsoft.com/office/drawing/2014/main" val="941940824"/>
                    </a:ext>
                  </a:extLst>
                </a:gridCol>
                <a:gridCol w="3736646">
                  <a:extLst>
                    <a:ext uri="{9D8B030D-6E8A-4147-A177-3AD203B41FA5}">
                      <a16:colId xmlns:a16="http://schemas.microsoft.com/office/drawing/2014/main" val="1081384358"/>
                    </a:ext>
                  </a:extLst>
                </a:gridCol>
              </a:tblGrid>
              <a:tr h="457200">
                <a:tc>
                  <a:txBody>
                    <a:bodyPr/>
                    <a:lstStyle/>
                    <a:p>
                      <a:pPr algn="ctr"/>
                      <a:r>
                        <a:rPr lang="en-US" sz="2400" dirty="0"/>
                        <a:t>Requirements Level</a:t>
                      </a:r>
                    </a:p>
                  </a:txBody>
                  <a:tcPr anchor="ctr">
                    <a:solidFill>
                      <a:schemeClr val="accent1">
                        <a:lumMod val="60000"/>
                        <a:lumOff val="40000"/>
                      </a:schemeClr>
                    </a:solidFill>
                  </a:tcPr>
                </a:tc>
                <a:tc>
                  <a:txBody>
                    <a:bodyPr/>
                    <a:lstStyle/>
                    <a:p>
                      <a:pPr algn="ctr"/>
                      <a:r>
                        <a:rPr lang="en-US" sz="2400" dirty="0"/>
                        <a:t>Mission Level</a:t>
                      </a:r>
                    </a:p>
                  </a:txBody>
                  <a:tcPr anchor="ctr">
                    <a:solidFill>
                      <a:schemeClr val="accent1">
                        <a:lumMod val="60000"/>
                        <a:lumOff val="40000"/>
                      </a:schemeClr>
                    </a:solidFill>
                  </a:tcPr>
                </a:tc>
                <a:extLst>
                  <a:ext uri="{0D108BD9-81ED-4DB2-BD59-A6C34878D82A}">
                    <a16:rowId xmlns:a16="http://schemas.microsoft.com/office/drawing/2014/main" val="2278821892"/>
                  </a:ext>
                </a:extLst>
              </a:tr>
              <a:tr h="457200">
                <a:tc>
                  <a:txBody>
                    <a:bodyPr/>
                    <a:lstStyle/>
                    <a:p>
                      <a:pPr algn="ctr"/>
                      <a:r>
                        <a:rPr lang="en-US" sz="2400" b="0" dirty="0"/>
                        <a:t>Level 1</a:t>
                      </a:r>
                    </a:p>
                  </a:txBody>
                  <a:tcPr anchor="ctr"/>
                </a:tc>
                <a:tc>
                  <a:txBody>
                    <a:bodyPr/>
                    <a:lstStyle/>
                    <a:p>
                      <a:pPr algn="ctr"/>
                      <a:r>
                        <a:rPr lang="en-US" sz="2400" b="0" dirty="0"/>
                        <a:t>Program</a:t>
                      </a:r>
                    </a:p>
                  </a:txBody>
                  <a:tcPr anchor="ctr"/>
                </a:tc>
                <a:extLst>
                  <a:ext uri="{0D108BD9-81ED-4DB2-BD59-A6C34878D82A}">
                    <a16:rowId xmlns:a16="http://schemas.microsoft.com/office/drawing/2014/main" val="1072152337"/>
                  </a:ext>
                </a:extLst>
              </a:tr>
              <a:tr h="457200">
                <a:tc>
                  <a:txBody>
                    <a:bodyPr/>
                    <a:lstStyle/>
                    <a:p>
                      <a:pPr algn="ctr"/>
                      <a:r>
                        <a:rPr lang="en-US" sz="2400" b="1" dirty="0"/>
                        <a:t>Level 2</a:t>
                      </a:r>
                    </a:p>
                  </a:txBody>
                  <a:tcPr anchor="ctr"/>
                </a:tc>
                <a:tc>
                  <a:txBody>
                    <a:bodyPr/>
                    <a:lstStyle/>
                    <a:p>
                      <a:pPr algn="ctr"/>
                      <a:r>
                        <a:rPr lang="en-US" sz="2400" b="1" dirty="0"/>
                        <a:t>Project</a:t>
                      </a:r>
                    </a:p>
                  </a:txBody>
                  <a:tcPr anchor="ctr"/>
                </a:tc>
                <a:extLst>
                  <a:ext uri="{0D108BD9-81ED-4DB2-BD59-A6C34878D82A}">
                    <a16:rowId xmlns:a16="http://schemas.microsoft.com/office/drawing/2014/main" val="1831754615"/>
                  </a:ext>
                </a:extLst>
              </a:tr>
              <a:tr h="457200">
                <a:tc>
                  <a:txBody>
                    <a:bodyPr/>
                    <a:lstStyle/>
                    <a:p>
                      <a:pPr algn="ctr"/>
                      <a:r>
                        <a:rPr lang="en-US" sz="2400" dirty="0"/>
                        <a:t>Level 3</a:t>
                      </a:r>
                    </a:p>
                  </a:txBody>
                  <a:tcPr anchor="ctr"/>
                </a:tc>
                <a:tc>
                  <a:txBody>
                    <a:bodyPr/>
                    <a:lstStyle/>
                    <a:p>
                      <a:pPr algn="ctr"/>
                      <a:r>
                        <a:rPr lang="en-US" sz="2400" dirty="0"/>
                        <a:t>Instrument, Mission System</a:t>
                      </a:r>
                    </a:p>
                  </a:txBody>
                  <a:tcPr anchor="ctr"/>
                </a:tc>
                <a:extLst>
                  <a:ext uri="{0D108BD9-81ED-4DB2-BD59-A6C34878D82A}">
                    <a16:rowId xmlns:a16="http://schemas.microsoft.com/office/drawing/2014/main" val="1539373472"/>
                  </a:ext>
                </a:extLst>
              </a:tr>
              <a:tr h="457200">
                <a:tc>
                  <a:txBody>
                    <a:bodyPr/>
                    <a:lstStyle/>
                    <a:p>
                      <a:pPr algn="ctr"/>
                      <a:r>
                        <a:rPr lang="en-US" sz="2400" dirty="0"/>
                        <a:t>Level 4</a:t>
                      </a:r>
                    </a:p>
                  </a:txBody>
                  <a:tcPr anchor="ctr"/>
                </a:tc>
                <a:tc>
                  <a:txBody>
                    <a:bodyPr/>
                    <a:lstStyle/>
                    <a:p>
                      <a:pPr algn="ctr"/>
                      <a:r>
                        <a:rPr lang="en-US" sz="2400" dirty="0"/>
                        <a:t>Subsystems</a:t>
                      </a:r>
                    </a:p>
                  </a:txBody>
                  <a:tcPr anchor="ctr"/>
                </a:tc>
                <a:extLst>
                  <a:ext uri="{0D108BD9-81ED-4DB2-BD59-A6C34878D82A}">
                    <a16:rowId xmlns:a16="http://schemas.microsoft.com/office/drawing/2014/main" val="1942222675"/>
                  </a:ext>
                </a:extLst>
              </a:tr>
            </a:tbl>
          </a:graphicData>
        </a:graphic>
      </p:graphicFrame>
    </p:spTree>
    <p:extLst>
      <p:ext uri="{BB962C8B-B14F-4D97-AF65-F5344CB8AC3E}">
        <p14:creationId xmlns:p14="http://schemas.microsoft.com/office/powerpoint/2010/main" val="114592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Mission Design Requirements</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27</a:t>
            </a:fld>
            <a:endParaRPr lang="en-US" dirty="0"/>
          </a:p>
        </p:txBody>
      </p:sp>
      <p:sp>
        <p:nvSpPr>
          <p:cNvPr id="7" name="TextBox 6">
            <a:extLst>
              <a:ext uri="{FF2B5EF4-FFF2-40B4-BE49-F238E27FC236}">
                <a16:creationId xmlns:a16="http://schemas.microsoft.com/office/drawing/2014/main" id="{9E6D2955-1801-4669-B15C-F1BE62580A66}"/>
              </a:ext>
            </a:extLst>
          </p:cNvPr>
          <p:cNvSpPr txBox="1"/>
          <p:nvPr/>
        </p:nvSpPr>
        <p:spPr>
          <a:xfrm>
            <a:off x="2201333" y="3819922"/>
            <a:ext cx="9550400" cy="2246769"/>
          </a:xfrm>
          <a:prstGeom prst="rect">
            <a:avLst/>
          </a:prstGeom>
          <a:noFill/>
        </p:spPr>
        <p:txBody>
          <a:bodyPr wrap="square" rtlCol="0">
            <a:spAutoFit/>
          </a:bodyPr>
          <a:lstStyle/>
          <a:p>
            <a:r>
              <a:rPr lang="en-US" sz="2000" dirty="0"/>
              <a:t>Level 2 Requirements are the project performance requirements that flow down from the Level 1 Requirements. </a:t>
            </a:r>
          </a:p>
          <a:p>
            <a:pPr marL="800140" lvl="1" indent="-342917">
              <a:buFont typeface="Arial" panose="020B0604020202020204" pitchFamily="34" charset="0"/>
              <a:buChar char="•"/>
            </a:pPr>
            <a:r>
              <a:rPr lang="en-US" sz="2000" dirty="0"/>
              <a:t>They are the first level of mission implementation details. They are linked to the Level 1 Requirements via </a:t>
            </a:r>
            <a:r>
              <a:rPr lang="en-US" sz="2000" b="1" dirty="0"/>
              <a:t>the mission’s research plan</a:t>
            </a:r>
            <a:r>
              <a:rPr lang="en-US" sz="2000" dirty="0"/>
              <a:t>.</a:t>
            </a:r>
          </a:p>
          <a:p>
            <a:endParaRPr lang="en-US" sz="2000" dirty="0"/>
          </a:p>
          <a:p>
            <a:r>
              <a:rPr lang="en-US" sz="2000" i="1" dirty="0">
                <a:solidFill>
                  <a:schemeClr val="bg1">
                    <a:lumMod val="85000"/>
                  </a:schemeClr>
                </a:solidFill>
              </a:rPr>
              <a:t>Example: The mission shall determine the intensity of [auroral emission] with an accuracy of X, a precision of Y, and a cadence of Z seconds.</a:t>
            </a:r>
          </a:p>
        </p:txBody>
      </p:sp>
      <p:graphicFrame>
        <p:nvGraphicFramePr>
          <p:cNvPr id="8" name="Table 14">
            <a:extLst>
              <a:ext uri="{FF2B5EF4-FFF2-40B4-BE49-F238E27FC236}">
                <a16:creationId xmlns:a16="http://schemas.microsoft.com/office/drawing/2014/main" id="{84E09A1A-8713-4605-84D5-D5448C07834C}"/>
              </a:ext>
            </a:extLst>
          </p:cNvPr>
          <p:cNvGraphicFramePr>
            <a:graphicFrameLocks noGrp="1"/>
          </p:cNvGraphicFramePr>
          <p:nvPr/>
        </p:nvGraphicFramePr>
        <p:xfrm>
          <a:off x="3721159" y="1143000"/>
          <a:ext cx="6713950" cy="2286000"/>
        </p:xfrm>
        <a:graphic>
          <a:graphicData uri="http://schemas.openxmlformats.org/drawingml/2006/table">
            <a:tbl>
              <a:tblPr firstRow="1" bandRow="1">
                <a:tableStyleId>{5940675A-B579-460E-94D1-54222C63F5DA}</a:tableStyleId>
              </a:tblPr>
              <a:tblGrid>
                <a:gridCol w="2977304">
                  <a:extLst>
                    <a:ext uri="{9D8B030D-6E8A-4147-A177-3AD203B41FA5}">
                      <a16:colId xmlns:a16="http://schemas.microsoft.com/office/drawing/2014/main" val="941940824"/>
                    </a:ext>
                  </a:extLst>
                </a:gridCol>
                <a:gridCol w="3736646">
                  <a:extLst>
                    <a:ext uri="{9D8B030D-6E8A-4147-A177-3AD203B41FA5}">
                      <a16:colId xmlns:a16="http://schemas.microsoft.com/office/drawing/2014/main" val="1081384358"/>
                    </a:ext>
                  </a:extLst>
                </a:gridCol>
              </a:tblGrid>
              <a:tr h="457200">
                <a:tc>
                  <a:txBody>
                    <a:bodyPr/>
                    <a:lstStyle/>
                    <a:p>
                      <a:pPr algn="ctr"/>
                      <a:r>
                        <a:rPr lang="en-US" sz="2400" dirty="0"/>
                        <a:t>Requirements Level</a:t>
                      </a:r>
                    </a:p>
                  </a:txBody>
                  <a:tcPr anchor="ctr">
                    <a:solidFill>
                      <a:schemeClr val="accent1">
                        <a:lumMod val="60000"/>
                        <a:lumOff val="40000"/>
                      </a:schemeClr>
                    </a:solidFill>
                  </a:tcPr>
                </a:tc>
                <a:tc>
                  <a:txBody>
                    <a:bodyPr/>
                    <a:lstStyle/>
                    <a:p>
                      <a:pPr algn="ctr"/>
                      <a:r>
                        <a:rPr lang="en-US" sz="2400" dirty="0"/>
                        <a:t>Mission Level</a:t>
                      </a:r>
                    </a:p>
                  </a:txBody>
                  <a:tcPr anchor="ctr">
                    <a:solidFill>
                      <a:schemeClr val="accent1">
                        <a:lumMod val="60000"/>
                        <a:lumOff val="40000"/>
                      </a:schemeClr>
                    </a:solidFill>
                  </a:tcPr>
                </a:tc>
                <a:extLst>
                  <a:ext uri="{0D108BD9-81ED-4DB2-BD59-A6C34878D82A}">
                    <a16:rowId xmlns:a16="http://schemas.microsoft.com/office/drawing/2014/main" val="2278821892"/>
                  </a:ext>
                </a:extLst>
              </a:tr>
              <a:tr h="457200">
                <a:tc>
                  <a:txBody>
                    <a:bodyPr/>
                    <a:lstStyle/>
                    <a:p>
                      <a:pPr algn="ctr"/>
                      <a:r>
                        <a:rPr lang="en-US" sz="2400" b="0" dirty="0"/>
                        <a:t>Level 1</a:t>
                      </a:r>
                    </a:p>
                  </a:txBody>
                  <a:tcPr anchor="ctr"/>
                </a:tc>
                <a:tc>
                  <a:txBody>
                    <a:bodyPr/>
                    <a:lstStyle/>
                    <a:p>
                      <a:pPr algn="ctr"/>
                      <a:r>
                        <a:rPr lang="en-US" sz="2400" b="0" dirty="0"/>
                        <a:t>Program</a:t>
                      </a:r>
                    </a:p>
                  </a:txBody>
                  <a:tcPr anchor="ctr"/>
                </a:tc>
                <a:extLst>
                  <a:ext uri="{0D108BD9-81ED-4DB2-BD59-A6C34878D82A}">
                    <a16:rowId xmlns:a16="http://schemas.microsoft.com/office/drawing/2014/main" val="1072152337"/>
                  </a:ext>
                </a:extLst>
              </a:tr>
              <a:tr h="457200">
                <a:tc>
                  <a:txBody>
                    <a:bodyPr/>
                    <a:lstStyle/>
                    <a:p>
                      <a:pPr algn="ctr"/>
                      <a:r>
                        <a:rPr lang="en-US" sz="2400" b="1" dirty="0"/>
                        <a:t>Level 2</a:t>
                      </a:r>
                    </a:p>
                  </a:txBody>
                  <a:tcPr anchor="ctr"/>
                </a:tc>
                <a:tc>
                  <a:txBody>
                    <a:bodyPr/>
                    <a:lstStyle/>
                    <a:p>
                      <a:pPr algn="ctr"/>
                      <a:r>
                        <a:rPr lang="en-US" sz="2400" b="1" dirty="0"/>
                        <a:t>Project</a:t>
                      </a:r>
                    </a:p>
                  </a:txBody>
                  <a:tcPr anchor="ctr"/>
                </a:tc>
                <a:extLst>
                  <a:ext uri="{0D108BD9-81ED-4DB2-BD59-A6C34878D82A}">
                    <a16:rowId xmlns:a16="http://schemas.microsoft.com/office/drawing/2014/main" val="1831754615"/>
                  </a:ext>
                </a:extLst>
              </a:tr>
              <a:tr h="457200">
                <a:tc>
                  <a:txBody>
                    <a:bodyPr/>
                    <a:lstStyle/>
                    <a:p>
                      <a:pPr algn="ctr"/>
                      <a:r>
                        <a:rPr lang="en-US" sz="2400" dirty="0"/>
                        <a:t>Level 3</a:t>
                      </a:r>
                    </a:p>
                  </a:txBody>
                  <a:tcPr anchor="ctr"/>
                </a:tc>
                <a:tc>
                  <a:txBody>
                    <a:bodyPr/>
                    <a:lstStyle/>
                    <a:p>
                      <a:pPr algn="ctr"/>
                      <a:r>
                        <a:rPr lang="en-US" sz="2400" dirty="0"/>
                        <a:t>Instrument, Mission System</a:t>
                      </a:r>
                    </a:p>
                  </a:txBody>
                  <a:tcPr anchor="ctr"/>
                </a:tc>
                <a:extLst>
                  <a:ext uri="{0D108BD9-81ED-4DB2-BD59-A6C34878D82A}">
                    <a16:rowId xmlns:a16="http://schemas.microsoft.com/office/drawing/2014/main" val="1539373472"/>
                  </a:ext>
                </a:extLst>
              </a:tr>
              <a:tr h="457200">
                <a:tc>
                  <a:txBody>
                    <a:bodyPr/>
                    <a:lstStyle/>
                    <a:p>
                      <a:pPr algn="ctr"/>
                      <a:r>
                        <a:rPr lang="en-US" sz="2400" dirty="0"/>
                        <a:t>Level 4</a:t>
                      </a:r>
                    </a:p>
                  </a:txBody>
                  <a:tcPr anchor="ctr"/>
                </a:tc>
                <a:tc>
                  <a:txBody>
                    <a:bodyPr/>
                    <a:lstStyle/>
                    <a:p>
                      <a:pPr algn="ctr"/>
                      <a:r>
                        <a:rPr lang="en-US" sz="2400" dirty="0"/>
                        <a:t>Subsystems</a:t>
                      </a:r>
                    </a:p>
                  </a:txBody>
                  <a:tcPr anchor="ctr"/>
                </a:tc>
                <a:extLst>
                  <a:ext uri="{0D108BD9-81ED-4DB2-BD59-A6C34878D82A}">
                    <a16:rowId xmlns:a16="http://schemas.microsoft.com/office/drawing/2014/main" val="1942222675"/>
                  </a:ext>
                </a:extLst>
              </a:tr>
            </a:tbl>
          </a:graphicData>
        </a:graphic>
      </p:graphicFrame>
      <p:sp>
        <p:nvSpPr>
          <p:cNvPr id="6" name="TextBox 5">
            <a:extLst>
              <a:ext uri="{FF2B5EF4-FFF2-40B4-BE49-F238E27FC236}">
                <a16:creationId xmlns:a16="http://schemas.microsoft.com/office/drawing/2014/main" id="{11716B8E-4D61-479D-BC25-B1A42D4E6080}"/>
              </a:ext>
            </a:extLst>
          </p:cNvPr>
          <p:cNvSpPr txBox="1"/>
          <p:nvPr/>
        </p:nvSpPr>
        <p:spPr>
          <a:xfrm>
            <a:off x="8196597" y="5222010"/>
            <a:ext cx="3555136" cy="1323439"/>
          </a:xfrm>
          <a:prstGeom prst="rect">
            <a:avLst/>
          </a:prstGeom>
          <a:solidFill>
            <a:schemeClr val="bg1"/>
          </a:solidFill>
          <a:ln w="19050">
            <a:solidFill>
              <a:srgbClr val="0070C0"/>
            </a:solidFill>
          </a:ln>
        </p:spPr>
        <p:txBody>
          <a:bodyPr wrap="square" rtlCol="0">
            <a:spAutoFit/>
          </a:bodyPr>
          <a:lstStyle/>
          <a:p>
            <a:pPr algn="ctr"/>
            <a:r>
              <a:rPr lang="en-US" sz="2000" b="1" dirty="0"/>
              <a:t>Key point!</a:t>
            </a:r>
          </a:p>
          <a:p>
            <a:r>
              <a:rPr lang="en-US" sz="2000" dirty="0"/>
              <a:t>Developing a mission requires knowing what research you are designing it to </a:t>
            </a:r>
            <a:r>
              <a:rPr lang="en-US" sz="2000" i="1" dirty="0"/>
              <a:t>complete</a:t>
            </a:r>
            <a:r>
              <a:rPr lang="en-US" sz="2000" dirty="0"/>
              <a:t>!</a:t>
            </a:r>
          </a:p>
        </p:txBody>
      </p:sp>
      <p:cxnSp>
        <p:nvCxnSpPr>
          <p:cNvPr id="14" name="Straight Arrow Connector 13">
            <a:extLst>
              <a:ext uri="{FF2B5EF4-FFF2-40B4-BE49-F238E27FC236}">
                <a16:creationId xmlns:a16="http://schemas.microsoft.com/office/drawing/2014/main" id="{4E068B44-2B20-476A-9972-390F7A92A66B}"/>
              </a:ext>
            </a:extLst>
          </p:cNvPr>
          <p:cNvCxnSpPr>
            <a:cxnSpLocks/>
            <a:stCxn id="6" idx="1"/>
          </p:cNvCxnSpPr>
          <p:nvPr/>
        </p:nvCxnSpPr>
        <p:spPr>
          <a:xfrm flipH="1" flipV="1">
            <a:off x="7248525" y="5133976"/>
            <a:ext cx="948072" cy="74975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44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D265598-5AB4-4FB0-832E-2B6C47A4C450}"/>
              </a:ext>
            </a:extLst>
          </p:cNvPr>
          <p:cNvGraphicFramePr>
            <a:graphicFrameLocks noGrp="1"/>
          </p:cNvGraphicFramePr>
          <p:nvPr/>
        </p:nvGraphicFramePr>
        <p:xfrm>
          <a:off x="333375" y="1304925"/>
          <a:ext cx="11544300" cy="2771775"/>
        </p:xfrm>
        <a:graphic>
          <a:graphicData uri="http://schemas.openxmlformats.org/drawingml/2006/table">
            <a:tbl>
              <a:tblPr/>
              <a:tblGrid>
                <a:gridCol w="11544300">
                  <a:extLst>
                    <a:ext uri="{9D8B030D-6E8A-4147-A177-3AD203B41FA5}">
                      <a16:colId xmlns:a16="http://schemas.microsoft.com/office/drawing/2014/main" val="750944011"/>
                    </a:ext>
                  </a:extLst>
                </a:gridCol>
              </a:tblGrid>
              <a:tr h="2771775">
                <a:tc>
                  <a:txBody>
                    <a:bodyPr/>
                    <a:lstStyle/>
                    <a:p>
                      <a:r>
                        <a:rPr lang="en-US" dirty="0"/>
                        <a:t>f</a:t>
                      </a:r>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2283737670"/>
                  </a:ext>
                </a:extLst>
              </a:tr>
            </a:tbl>
          </a:graphicData>
        </a:graphic>
      </p:graphicFrame>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960120" y="359234"/>
            <a:ext cx="10393680" cy="590931"/>
          </a:xfrm>
        </p:spPr>
        <p:txBody>
          <a:bodyPr/>
          <a:lstStyle/>
          <a:p>
            <a:pPr algn="ctr"/>
            <a:r>
              <a:rPr lang="en-US" sz="3600" b="1" dirty="0"/>
              <a:t>Elements of the Science Traceability Matrix</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28</a:t>
            </a:fld>
            <a:endParaRPr lang="en-US" dirty="0"/>
          </a:p>
        </p:txBody>
      </p:sp>
      <p:sp>
        <p:nvSpPr>
          <p:cNvPr id="10" name="TextBox 9">
            <a:extLst>
              <a:ext uri="{FF2B5EF4-FFF2-40B4-BE49-F238E27FC236}">
                <a16:creationId xmlns:a16="http://schemas.microsoft.com/office/drawing/2014/main" id="{57AADF09-0AF3-43B8-A703-B3E094A2B373}"/>
              </a:ext>
            </a:extLst>
          </p:cNvPr>
          <p:cNvSpPr txBox="1"/>
          <p:nvPr/>
        </p:nvSpPr>
        <p:spPr>
          <a:xfrm>
            <a:off x="324464" y="4392648"/>
            <a:ext cx="11543072" cy="1477328"/>
          </a:xfrm>
          <a:prstGeom prst="rect">
            <a:avLst/>
          </a:prstGeom>
          <a:noFill/>
        </p:spPr>
        <p:txBody>
          <a:bodyPr wrap="square" rtlCol="0">
            <a:spAutoFit/>
          </a:bodyPr>
          <a:lstStyle/>
          <a:p>
            <a:r>
              <a:rPr lang="en-US" b="1" dirty="0"/>
              <a:t>Goal:</a:t>
            </a:r>
            <a:r>
              <a:rPr lang="en-US" dirty="0"/>
              <a:t> A broad scientific effort that is part of a larger strategy to address a program’s objectives. A mission investigation will make progress towards the mission’s Goals, but is not expected to completely achieve them. </a:t>
            </a:r>
          </a:p>
          <a:p>
            <a:endParaRPr lang="en-US" dirty="0"/>
          </a:p>
          <a:p>
            <a:r>
              <a:rPr lang="en-US" b="1" dirty="0"/>
              <a:t>Objective:</a:t>
            </a:r>
            <a:r>
              <a:rPr lang="en-US" dirty="0"/>
              <a:t> A focused scientific effort that is part of a larger strategy to address a mission goal. A mission Objective must be achieved by a mission.</a:t>
            </a:r>
          </a:p>
        </p:txBody>
      </p:sp>
      <p:graphicFrame>
        <p:nvGraphicFramePr>
          <p:cNvPr id="2" name="Table 4">
            <a:extLst>
              <a:ext uri="{FF2B5EF4-FFF2-40B4-BE49-F238E27FC236}">
                <a16:creationId xmlns:a16="http://schemas.microsoft.com/office/drawing/2014/main" id="{DB3ECC62-A46E-4020-A02F-C2E0A5D0B777}"/>
              </a:ext>
            </a:extLst>
          </p:cNvPr>
          <p:cNvGraphicFramePr>
            <a:graphicFrameLocks noGrp="1"/>
          </p:cNvGraphicFramePr>
          <p:nvPr/>
        </p:nvGraphicFramePr>
        <p:xfrm>
          <a:off x="324464" y="1284766"/>
          <a:ext cx="11552905" cy="2768600"/>
        </p:xfrm>
        <a:graphic>
          <a:graphicData uri="http://schemas.openxmlformats.org/drawingml/2006/table">
            <a:tbl>
              <a:tblPr firstRow="1" bandRow="1">
                <a:tableStyleId>{5C22544A-7EE6-4342-B048-85BDC9FD1C3A}</a:tableStyleId>
              </a:tblPr>
              <a:tblGrid>
                <a:gridCol w="1037611">
                  <a:extLst>
                    <a:ext uri="{9D8B030D-6E8A-4147-A177-3AD203B41FA5}">
                      <a16:colId xmlns:a16="http://schemas.microsoft.com/office/drawing/2014/main" val="321245087"/>
                    </a:ext>
                  </a:extLst>
                </a:gridCol>
                <a:gridCol w="1495425">
                  <a:extLst>
                    <a:ext uri="{9D8B030D-6E8A-4147-A177-3AD203B41FA5}">
                      <a16:colId xmlns:a16="http://schemas.microsoft.com/office/drawing/2014/main" val="3853712284"/>
                    </a:ext>
                  </a:extLst>
                </a:gridCol>
                <a:gridCol w="2418209">
                  <a:extLst>
                    <a:ext uri="{9D8B030D-6E8A-4147-A177-3AD203B41FA5}">
                      <a16:colId xmlns:a16="http://schemas.microsoft.com/office/drawing/2014/main" val="4016957574"/>
                    </a:ext>
                  </a:extLst>
                </a:gridCol>
                <a:gridCol w="1650415">
                  <a:extLst>
                    <a:ext uri="{9D8B030D-6E8A-4147-A177-3AD203B41FA5}">
                      <a16:colId xmlns:a16="http://schemas.microsoft.com/office/drawing/2014/main" val="1329155425"/>
                    </a:ext>
                  </a:extLst>
                </a:gridCol>
                <a:gridCol w="1650415">
                  <a:extLst>
                    <a:ext uri="{9D8B030D-6E8A-4147-A177-3AD203B41FA5}">
                      <a16:colId xmlns:a16="http://schemas.microsoft.com/office/drawing/2014/main" val="3393631218"/>
                    </a:ext>
                  </a:extLst>
                </a:gridCol>
                <a:gridCol w="1650415">
                  <a:extLst>
                    <a:ext uri="{9D8B030D-6E8A-4147-A177-3AD203B41FA5}">
                      <a16:colId xmlns:a16="http://schemas.microsoft.com/office/drawing/2014/main" val="4161359594"/>
                    </a:ext>
                  </a:extLst>
                </a:gridCol>
                <a:gridCol w="1650415">
                  <a:extLst>
                    <a:ext uri="{9D8B030D-6E8A-4147-A177-3AD203B41FA5}">
                      <a16:colId xmlns:a16="http://schemas.microsoft.com/office/drawing/2014/main" val="2043734577"/>
                    </a:ext>
                  </a:extLst>
                </a:gridCol>
              </a:tblGrid>
              <a:tr h="370840">
                <a:tc rowSpan="2">
                  <a:txBody>
                    <a:bodyPr/>
                    <a:lstStyle/>
                    <a:p>
                      <a:pPr algn="ctr"/>
                      <a:r>
                        <a:rPr lang="en-US" dirty="0"/>
                        <a:t>Goal</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Objective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gridSpan="2">
                  <a:txBody>
                    <a:bodyPr/>
                    <a:lstStyle/>
                    <a:p>
                      <a:pPr algn="ctr"/>
                      <a:r>
                        <a:rPr lang="en-US" dirty="0"/>
                        <a:t>Scientific Measurement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tc>
                <a:tc rowSpan="2">
                  <a:txBody>
                    <a:bodyPr/>
                    <a:lstStyle/>
                    <a:p>
                      <a:pPr algn="ctr"/>
                      <a:r>
                        <a:rPr lang="en-US" dirty="0"/>
                        <a:t>Instrument Performance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Projected Instrument Performance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Mission Requirements (Top Level)</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447068"/>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Physical Parameters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Observables</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924448907"/>
                  </a:ext>
                </a:extLst>
              </a:tr>
              <a:tr h="370840">
                <a:tc rowSpan="3">
                  <a:txBody>
                    <a:bodyPr/>
                    <a:lstStyle/>
                    <a:p>
                      <a:pPr algn="ctr"/>
                      <a:r>
                        <a:rPr lang="en-US" dirty="0"/>
                        <a:t>Goal 1</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Obj. 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1a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1a-1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r>
                        <a:rPr lang="en-US" sz="1200" dirty="0"/>
                        <a:t>Observing strategies</a:t>
                      </a:r>
                    </a:p>
                    <a:p>
                      <a:pPr algn="ctr"/>
                      <a:endParaRPr lang="en-US" sz="1200" dirty="0"/>
                    </a:p>
                    <a:p>
                      <a:pPr algn="ctr"/>
                      <a:r>
                        <a:rPr lang="en-US" sz="1200" dirty="0"/>
                        <a:t>Phenomena observation requirements</a:t>
                      </a:r>
                    </a:p>
                    <a:p>
                      <a:pPr algn="ctr"/>
                      <a:endParaRPr lang="en-US" sz="1200" dirty="0"/>
                    </a:p>
                    <a:p>
                      <a:pPr algn="ctr"/>
                      <a:r>
                        <a:rPr lang="en-US" sz="1200" dirty="0"/>
                        <a:t>Launch window</a:t>
                      </a:r>
                    </a:p>
                    <a:p>
                      <a:pPr algn="ctr"/>
                      <a:endParaRPr lang="en-US" sz="1400"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309829"/>
                  </a:ext>
                </a:extLst>
              </a:tr>
              <a:tr h="370840">
                <a:tc vMerge="1">
                  <a:txBody>
                    <a:bodyPr/>
                    <a:lstStyle/>
                    <a:p>
                      <a:endParaRPr lang="en-US" dirty="0"/>
                    </a:p>
                  </a:txBody>
                  <a:tcPr/>
                </a:tc>
                <a:tc rowSpan="2">
                  <a:txBody>
                    <a:bodyPr/>
                    <a:lstStyle/>
                    <a:p>
                      <a:pPr algn="ctr"/>
                      <a:r>
                        <a:rPr lang="en-US" dirty="0"/>
                        <a:t>Obj. 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2a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118225"/>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 Para. 2b</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2b-1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5988610"/>
                  </a:ext>
                </a:extLst>
              </a:tr>
              <a:tr h="370840">
                <a:tc rowSpan="2">
                  <a:txBody>
                    <a:bodyPr/>
                    <a:lstStyle/>
                    <a:p>
                      <a:pPr algn="ctr"/>
                      <a:r>
                        <a:rPr lang="en-US" dirty="0"/>
                        <a:t>Goal 2</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Obj. 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Phys. Para. 3</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4943992"/>
                  </a:ext>
                </a:extLst>
              </a:tr>
              <a:tr h="370840">
                <a:tc vMerge="1">
                  <a:txBody>
                    <a:bodyPr/>
                    <a:lstStyle/>
                    <a:p>
                      <a:pPr algn="ctr"/>
                      <a:endParaRPr lang="en-US" dirty="0"/>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3a-2</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823142"/>
                  </a:ext>
                </a:extLst>
              </a:tr>
            </a:tbl>
          </a:graphicData>
        </a:graphic>
      </p:graphicFrame>
      <p:graphicFrame>
        <p:nvGraphicFramePr>
          <p:cNvPr id="7" name="Table 6">
            <a:extLst>
              <a:ext uri="{FF2B5EF4-FFF2-40B4-BE49-F238E27FC236}">
                <a16:creationId xmlns:a16="http://schemas.microsoft.com/office/drawing/2014/main" id="{2BB78522-4047-4446-ACD6-137575D3B363}"/>
              </a:ext>
            </a:extLst>
          </p:cNvPr>
          <p:cNvGraphicFramePr>
            <a:graphicFrameLocks noGrp="1"/>
          </p:cNvGraphicFramePr>
          <p:nvPr/>
        </p:nvGraphicFramePr>
        <p:xfrm>
          <a:off x="324464" y="1309254"/>
          <a:ext cx="11543072" cy="2744112"/>
        </p:xfrm>
        <a:graphic>
          <a:graphicData uri="http://schemas.openxmlformats.org/drawingml/2006/table">
            <a:tbl>
              <a:tblPr/>
              <a:tblGrid>
                <a:gridCol w="11543072">
                  <a:extLst>
                    <a:ext uri="{9D8B030D-6E8A-4147-A177-3AD203B41FA5}">
                      <a16:colId xmlns:a16="http://schemas.microsoft.com/office/drawing/2014/main" val="1240172393"/>
                    </a:ext>
                  </a:extLst>
                </a:gridCol>
              </a:tblGrid>
              <a:tr h="2744112">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1364675096"/>
                  </a:ext>
                </a:extLst>
              </a:tr>
            </a:tbl>
          </a:graphicData>
        </a:graphic>
      </p:graphicFrame>
    </p:spTree>
    <p:extLst>
      <p:ext uri="{BB962C8B-B14F-4D97-AF65-F5344CB8AC3E}">
        <p14:creationId xmlns:p14="http://schemas.microsoft.com/office/powerpoint/2010/main" val="71886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960120" y="359234"/>
            <a:ext cx="10393680" cy="590931"/>
          </a:xfrm>
        </p:spPr>
        <p:txBody>
          <a:bodyPr/>
          <a:lstStyle/>
          <a:p>
            <a:pPr algn="ctr"/>
            <a:r>
              <a:rPr lang="en-US" sz="3600" b="1" dirty="0"/>
              <a:t>Elements of the Science Traceability Matrix</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29</a:t>
            </a:fld>
            <a:endParaRPr lang="en-US" dirty="0"/>
          </a:p>
        </p:txBody>
      </p:sp>
      <p:sp>
        <p:nvSpPr>
          <p:cNvPr id="10" name="TextBox 9">
            <a:extLst>
              <a:ext uri="{FF2B5EF4-FFF2-40B4-BE49-F238E27FC236}">
                <a16:creationId xmlns:a16="http://schemas.microsoft.com/office/drawing/2014/main" id="{57AADF09-0AF3-43B8-A703-B3E094A2B373}"/>
              </a:ext>
            </a:extLst>
          </p:cNvPr>
          <p:cNvSpPr txBox="1"/>
          <p:nvPr/>
        </p:nvSpPr>
        <p:spPr>
          <a:xfrm>
            <a:off x="324464" y="4392648"/>
            <a:ext cx="11543072" cy="2031325"/>
          </a:xfrm>
          <a:prstGeom prst="rect">
            <a:avLst/>
          </a:prstGeom>
          <a:noFill/>
        </p:spPr>
        <p:txBody>
          <a:bodyPr wrap="square" rtlCol="0">
            <a:spAutoFit/>
          </a:bodyPr>
          <a:lstStyle/>
          <a:p>
            <a:r>
              <a:rPr lang="en-US" b="1" dirty="0"/>
              <a:t>Physical Parameters: </a:t>
            </a:r>
            <a:r>
              <a:rPr lang="en-US" dirty="0"/>
              <a:t>The highest-order data product(s) characterizing the physical system that enables the science investigation’s completion of the Objective.</a:t>
            </a:r>
          </a:p>
          <a:p>
            <a:pPr marL="742950" lvl="1" indent="-285750">
              <a:buFont typeface="Arial" panose="020B0604020202020204" pitchFamily="34" charset="0"/>
              <a:buChar char="•"/>
            </a:pPr>
            <a:r>
              <a:rPr lang="en-US" dirty="0"/>
              <a:t>Has verification parameters (e.g. accuracy, resolution) that flow down to the Observable and to mission requirements (e.g. spatial coverage, mission lifetime)</a:t>
            </a:r>
          </a:p>
          <a:p>
            <a:endParaRPr lang="en-US" b="1" dirty="0"/>
          </a:p>
          <a:p>
            <a:r>
              <a:rPr lang="en-US" b="1" dirty="0"/>
              <a:t>Observable: </a:t>
            </a:r>
            <a:r>
              <a:rPr lang="en-US" dirty="0"/>
              <a:t>The physical measurement that is made by the mission and that enables the determination of the Physical Parameter.</a:t>
            </a:r>
          </a:p>
        </p:txBody>
      </p:sp>
      <p:graphicFrame>
        <p:nvGraphicFramePr>
          <p:cNvPr id="7" name="Table 6">
            <a:extLst>
              <a:ext uri="{FF2B5EF4-FFF2-40B4-BE49-F238E27FC236}">
                <a16:creationId xmlns:a16="http://schemas.microsoft.com/office/drawing/2014/main" id="{2BB78522-4047-4446-ACD6-137575D3B363}"/>
              </a:ext>
            </a:extLst>
          </p:cNvPr>
          <p:cNvGraphicFramePr>
            <a:graphicFrameLocks noGrp="1"/>
          </p:cNvGraphicFramePr>
          <p:nvPr/>
        </p:nvGraphicFramePr>
        <p:xfrm>
          <a:off x="324464" y="1309254"/>
          <a:ext cx="11543072" cy="2744112"/>
        </p:xfrm>
        <a:graphic>
          <a:graphicData uri="http://schemas.openxmlformats.org/drawingml/2006/table">
            <a:tbl>
              <a:tblPr/>
              <a:tblGrid>
                <a:gridCol w="11543072">
                  <a:extLst>
                    <a:ext uri="{9D8B030D-6E8A-4147-A177-3AD203B41FA5}">
                      <a16:colId xmlns:a16="http://schemas.microsoft.com/office/drawing/2014/main" val="1240172393"/>
                    </a:ext>
                  </a:extLst>
                </a:gridCol>
              </a:tblGrid>
              <a:tr h="2744112">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1364675096"/>
                  </a:ext>
                </a:extLst>
              </a:tr>
            </a:tbl>
          </a:graphicData>
        </a:graphic>
      </p:graphicFrame>
      <p:graphicFrame>
        <p:nvGraphicFramePr>
          <p:cNvPr id="2" name="Table 4">
            <a:extLst>
              <a:ext uri="{FF2B5EF4-FFF2-40B4-BE49-F238E27FC236}">
                <a16:creationId xmlns:a16="http://schemas.microsoft.com/office/drawing/2014/main" id="{DB3ECC62-A46E-4020-A02F-C2E0A5D0B777}"/>
              </a:ext>
            </a:extLst>
          </p:cNvPr>
          <p:cNvGraphicFramePr>
            <a:graphicFrameLocks noGrp="1"/>
          </p:cNvGraphicFramePr>
          <p:nvPr/>
        </p:nvGraphicFramePr>
        <p:xfrm>
          <a:off x="324464" y="1284766"/>
          <a:ext cx="11552905" cy="2768600"/>
        </p:xfrm>
        <a:graphic>
          <a:graphicData uri="http://schemas.openxmlformats.org/drawingml/2006/table">
            <a:tbl>
              <a:tblPr firstRow="1" bandRow="1">
                <a:tableStyleId>{5C22544A-7EE6-4342-B048-85BDC9FD1C3A}</a:tableStyleId>
              </a:tblPr>
              <a:tblGrid>
                <a:gridCol w="1037611">
                  <a:extLst>
                    <a:ext uri="{9D8B030D-6E8A-4147-A177-3AD203B41FA5}">
                      <a16:colId xmlns:a16="http://schemas.microsoft.com/office/drawing/2014/main" val="321245087"/>
                    </a:ext>
                  </a:extLst>
                </a:gridCol>
                <a:gridCol w="1495425">
                  <a:extLst>
                    <a:ext uri="{9D8B030D-6E8A-4147-A177-3AD203B41FA5}">
                      <a16:colId xmlns:a16="http://schemas.microsoft.com/office/drawing/2014/main" val="3853712284"/>
                    </a:ext>
                  </a:extLst>
                </a:gridCol>
                <a:gridCol w="2418209">
                  <a:extLst>
                    <a:ext uri="{9D8B030D-6E8A-4147-A177-3AD203B41FA5}">
                      <a16:colId xmlns:a16="http://schemas.microsoft.com/office/drawing/2014/main" val="4016957574"/>
                    </a:ext>
                  </a:extLst>
                </a:gridCol>
                <a:gridCol w="1650415">
                  <a:extLst>
                    <a:ext uri="{9D8B030D-6E8A-4147-A177-3AD203B41FA5}">
                      <a16:colId xmlns:a16="http://schemas.microsoft.com/office/drawing/2014/main" val="1329155425"/>
                    </a:ext>
                  </a:extLst>
                </a:gridCol>
                <a:gridCol w="1650415">
                  <a:extLst>
                    <a:ext uri="{9D8B030D-6E8A-4147-A177-3AD203B41FA5}">
                      <a16:colId xmlns:a16="http://schemas.microsoft.com/office/drawing/2014/main" val="3393631218"/>
                    </a:ext>
                  </a:extLst>
                </a:gridCol>
                <a:gridCol w="1650415">
                  <a:extLst>
                    <a:ext uri="{9D8B030D-6E8A-4147-A177-3AD203B41FA5}">
                      <a16:colId xmlns:a16="http://schemas.microsoft.com/office/drawing/2014/main" val="4161359594"/>
                    </a:ext>
                  </a:extLst>
                </a:gridCol>
                <a:gridCol w="1650415">
                  <a:extLst>
                    <a:ext uri="{9D8B030D-6E8A-4147-A177-3AD203B41FA5}">
                      <a16:colId xmlns:a16="http://schemas.microsoft.com/office/drawing/2014/main" val="2043734577"/>
                    </a:ext>
                  </a:extLst>
                </a:gridCol>
              </a:tblGrid>
              <a:tr h="370840">
                <a:tc rowSpan="2">
                  <a:txBody>
                    <a:bodyPr/>
                    <a:lstStyle/>
                    <a:p>
                      <a:pPr algn="ctr"/>
                      <a:r>
                        <a:rPr lang="en-US" dirty="0"/>
                        <a:t>Goal</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Objective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gridSpan="2">
                  <a:txBody>
                    <a:bodyPr/>
                    <a:lstStyle/>
                    <a:p>
                      <a:pPr algn="ctr"/>
                      <a:r>
                        <a:rPr lang="en-US" dirty="0"/>
                        <a:t>Scientific Measurement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tc>
                <a:tc rowSpan="2">
                  <a:txBody>
                    <a:bodyPr/>
                    <a:lstStyle/>
                    <a:p>
                      <a:pPr algn="ctr"/>
                      <a:r>
                        <a:rPr lang="en-US" dirty="0"/>
                        <a:t>Instrument Performance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Projected Instrument Performance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Mission Requirements (Top Level)</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447068"/>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Physical Parameters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Observables</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924448907"/>
                  </a:ext>
                </a:extLst>
              </a:tr>
              <a:tr h="370840">
                <a:tc rowSpan="3">
                  <a:txBody>
                    <a:bodyPr/>
                    <a:lstStyle/>
                    <a:p>
                      <a:pPr algn="ctr"/>
                      <a:r>
                        <a:rPr lang="en-US" dirty="0"/>
                        <a:t>Goal 1</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Obj. 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1a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1a-1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r>
                        <a:rPr lang="en-US" sz="1200" dirty="0"/>
                        <a:t>Observing strategies</a:t>
                      </a:r>
                    </a:p>
                    <a:p>
                      <a:pPr algn="ctr"/>
                      <a:endParaRPr lang="en-US" sz="1200" dirty="0"/>
                    </a:p>
                    <a:p>
                      <a:pPr algn="ctr"/>
                      <a:r>
                        <a:rPr lang="en-US" sz="1200" dirty="0"/>
                        <a:t>Phenomena observation requirements</a:t>
                      </a:r>
                    </a:p>
                    <a:p>
                      <a:pPr algn="ctr"/>
                      <a:endParaRPr lang="en-US" sz="1200" dirty="0"/>
                    </a:p>
                    <a:p>
                      <a:pPr algn="ctr"/>
                      <a:r>
                        <a:rPr lang="en-US" sz="1200" dirty="0"/>
                        <a:t>Launch window</a:t>
                      </a:r>
                    </a:p>
                    <a:p>
                      <a:pPr algn="ctr"/>
                      <a:endParaRPr lang="en-US" sz="1400"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309829"/>
                  </a:ext>
                </a:extLst>
              </a:tr>
              <a:tr h="370840">
                <a:tc vMerge="1">
                  <a:txBody>
                    <a:bodyPr/>
                    <a:lstStyle/>
                    <a:p>
                      <a:endParaRPr lang="en-US" dirty="0"/>
                    </a:p>
                  </a:txBody>
                  <a:tcPr/>
                </a:tc>
                <a:tc rowSpan="2">
                  <a:txBody>
                    <a:bodyPr/>
                    <a:lstStyle/>
                    <a:p>
                      <a:pPr algn="ctr"/>
                      <a:r>
                        <a:rPr lang="en-US" dirty="0"/>
                        <a:t>Obj. 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2a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118225"/>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 Para. 2b</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2b-1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5988610"/>
                  </a:ext>
                </a:extLst>
              </a:tr>
              <a:tr h="370840">
                <a:tc rowSpan="2">
                  <a:txBody>
                    <a:bodyPr/>
                    <a:lstStyle/>
                    <a:p>
                      <a:pPr algn="ctr"/>
                      <a:r>
                        <a:rPr lang="en-US" dirty="0"/>
                        <a:t>Goal 2</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Obj. 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Phys. Para. 3</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4943992"/>
                  </a:ext>
                </a:extLst>
              </a:tr>
              <a:tr h="370840">
                <a:tc vMerge="1">
                  <a:txBody>
                    <a:bodyPr/>
                    <a:lstStyle/>
                    <a:p>
                      <a:pPr algn="ctr"/>
                      <a:endParaRPr lang="en-US" dirty="0"/>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3a-2</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823142"/>
                  </a:ext>
                </a:extLst>
              </a:tr>
            </a:tbl>
          </a:graphicData>
        </a:graphic>
      </p:graphicFrame>
      <p:graphicFrame>
        <p:nvGraphicFramePr>
          <p:cNvPr id="8" name="Table 7">
            <a:extLst>
              <a:ext uri="{FF2B5EF4-FFF2-40B4-BE49-F238E27FC236}">
                <a16:creationId xmlns:a16="http://schemas.microsoft.com/office/drawing/2014/main" id="{FD265598-5AB4-4FB0-832E-2B6C47A4C450}"/>
              </a:ext>
            </a:extLst>
          </p:cNvPr>
          <p:cNvGraphicFramePr>
            <a:graphicFrameLocks noGrp="1"/>
          </p:cNvGraphicFramePr>
          <p:nvPr/>
        </p:nvGraphicFramePr>
        <p:xfrm>
          <a:off x="333375" y="1304925"/>
          <a:ext cx="11544300" cy="2771775"/>
        </p:xfrm>
        <a:graphic>
          <a:graphicData uri="http://schemas.openxmlformats.org/drawingml/2006/table">
            <a:tbl>
              <a:tblPr/>
              <a:tblGrid>
                <a:gridCol w="11544300">
                  <a:extLst>
                    <a:ext uri="{9D8B030D-6E8A-4147-A177-3AD203B41FA5}">
                      <a16:colId xmlns:a16="http://schemas.microsoft.com/office/drawing/2014/main" val="750944011"/>
                    </a:ext>
                  </a:extLst>
                </a:gridCol>
              </a:tblGrid>
              <a:tr h="2771775">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2283737670"/>
                  </a:ext>
                </a:extLst>
              </a:tr>
            </a:tbl>
          </a:graphicData>
        </a:graphic>
      </p:graphicFrame>
    </p:spTree>
    <p:extLst>
      <p:ext uri="{BB962C8B-B14F-4D97-AF65-F5344CB8AC3E}">
        <p14:creationId xmlns:p14="http://schemas.microsoft.com/office/powerpoint/2010/main" val="145325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Requirement Levels</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3</a:t>
            </a:fld>
            <a:endParaRPr lang="en-US" dirty="0"/>
          </a:p>
        </p:txBody>
      </p:sp>
      <p:sp>
        <p:nvSpPr>
          <p:cNvPr id="7" name="TextBox 6">
            <a:extLst>
              <a:ext uri="{FF2B5EF4-FFF2-40B4-BE49-F238E27FC236}">
                <a16:creationId xmlns:a16="http://schemas.microsoft.com/office/drawing/2014/main" id="{9E6D2955-1801-4669-B15C-F1BE62580A66}"/>
              </a:ext>
            </a:extLst>
          </p:cNvPr>
          <p:cNvSpPr txBox="1"/>
          <p:nvPr/>
        </p:nvSpPr>
        <p:spPr>
          <a:xfrm>
            <a:off x="2201333" y="3819922"/>
            <a:ext cx="9550400" cy="2554545"/>
          </a:xfrm>
          <a:prstGeom prst="rect">
            <a:avLst/>
          </a:prstGeom>
          <a:noFill/>
        </p:spPr>
        <p:txBody>
          <a:bodyPr wrap="square" rtlCol="0">
            <a:spAutoFit/>
          </a:bodyPr>
          <a:lstStyle/>
          <a:p>
            <a:r>
              <a:rPr lang="en-US" sz="2000" dirty="0"/>
              <a:t>Level 1 Requirements are the scientific determinations and/or results that are necessary for completion of each Science Objective. </a:t>
            </a:r>
          </a:p>
          <a:p>
            <a:pPr marL="800140" lvl="1" indent="-342917">
              <a:buFont typeface="Arial" panose="020B0604020202020204" pitchFamily="34" charset="0"/>
              <a:buChar char="•"/>
            </a:pPr>
            <a:r>
              <a:rPr lang="en-US" sz="2000" dirty="0"/>
              <a:t>They are agnostic to mission implementation details, but mission implementation details flow up to them.</a:t>
            </a:r>
          </a:p>
          <a:p>
            <a:endParaRPr lang="en-US" sz="2000" dirty="0"/>
          </a:p>
          <a:p>
            <a:r>
              <a:rPr lang="en-US" sz="2000" i="1" dirty="0"/>
              <a:t>Example: The mission shall determine the average time for [auroral emission] to maximize after the impact of [solar wind structure] with an accuracy of X minutes ([confidence level]).</a:t>
            </a:r>
          </a:p>
        </p:txBody>
      </p:sp>
      <p:graphicFrame>
        <p:nvGraphicFramePr>
          <p:cNvPr id="8" name="Table 14">
            <a:extLst>
              <a:ext uri="{FF2B5EF4-FFF2-40B4-BE49-F238E27FC236}">
                <a16:creationId xmlns:a16="http://schemas.microsoft.com/office/drawing/2014/main" id="{84E09A1A-8713-4605-84D5-D5448C07834C}"/>
              </a:ext>
            </a:extLst>
          </p:cNvPr>
          <p:cNvGraphicFramePr>
            <a:graphicFrameLocks noGrp="1"/>
          </p:cNvGraphicFramePr>
          <p:nvPr/>
        </p:nvGraphicFramePr>
        <p:xfrm>
          <a:off x="3721159" y="1141470"/>
          <a:ext cx="6713950" cy="2286000"/>
        </p:xfrm>
        <a:graphic>
          <a:graphicData uri="http://schemas.openxmlformats.org/drawingml/2006/table">
            <a:tbl>
              <a:tblPr firstRow="1" bandRow="1">
                <a:tableStyleId>{5940675A-B579-460E-94D1-54222C63F5DA}</a:tableStyleId>
              </a:tblPr>
              <a:tblGrid>
                <a:gridCol w="2977304">
                  <a:extLst>
                    <a:ext uri="{9D8B030D-6E8A-4147-A177-3AD203B41FA5}">
                      <a16:colId xmlns:a16="http://schemas.microsoft.com/office/drawing/2014/main" val="941940824"/>
                    </a:ext>
                  </a:extLst>
                </a:gridCol>
                <a:gridCol w="3736646">
                  <a:extLst>
                    <a:ext uri="{9D8B030D-6E8A-4147-A177-3AD203B41FA5}">
                      <a16:colId xmlns:a16="http://schemas.microsoft.com/office/drawing/2014/main" val="1081384358"/>
                    </a:ext>
                  </a:extLst>
                </a:gridCol>
              </a:tblGrid>
              <a:tr h="457200">
                <a:tc>
                  <a:txBody>
                    <a:bodyPr/>
                    <a:lstStyle/>
                    <a:p>
                      <a:pPr algn="ctr"/>
                      <a:r>
                        <a:rPr lang="en-US" sz="2400" dirty="0"/>
                        <a:t>Requirements Level</a:t>
                      </a:r>
                    </a:p>
                  </a:txBody>
                  <a:tcPr anchor="ctr">
                    <a:solidFill>
                      <a:schemeClr val="accent1">
                        <a:lumMod val="60000"/>
                        <a:lumOff val="40000"/>
                      </a:schemeClr>
                    </a:solidFill>
                  </a:tcPr>
                </a:tc>
                <a:tc>
                  <a:txBody>
                    <a:bodyPr/>
                    <a:lstStyle/>
                    <a:p>
                      <a:pPr algn="ctr"/>
                      <a:r>
                        <a:rPr lang="en-US" sz="2400" dirty="0"/>
                        <a:t>Mission Level</a:t>
                      </a:r>
                    </a:p>
                  </a:txBody>
                  <a:tcPr anchor="ctr">
                    <a:solidFill>
                      <a:schemeClr val="accent1">
                        <a:lumMod val="60000"/>
                        <a:lumOff val="40000"/>
                      </a:schemeClr>
                    </a:solidFill>
                  </a:tcPr>
                </a:tc>
                <a:extLst>
                  <a:ext uri="{0D108BD9-81ED-4DB2-BD59-A6C34878D82A}">
                    <a16:rowId xmlns:a16="http://schemas.microsoft.com/office/drawing/2014/main" val="2278821892"/>
                  </a:ext>
                </a:extLst>
              </a:tr>
              <a:tr h="457200">
                <a:tc>
                  <a:txBody>
                    <a:bodyPr/>
                    <a:lstStyle/>
                    <a:p>
                      <a:pPr algn="ctr"/>
                      <a:r>
                        <a:rPr lang="en-US" sz="2400" b="1" dirty="0"/>
                        <a:t>Level 1</a:t>
                      </a:r>
                    </a:p>
                  </a:txBody>
                  <a:tcPr anchor="ctr"/>
                </a:tc>
                <a:tc>
                  <a:txBody>
                    <a:bodyPr/>
                    <a:lstStyle/>
                    <a:p>
                      <a:pPr algn="ctr"/>
                      <a:r>
                        <a:rPr lang="en-US" sz="2400" b="1" dirty="0"/>
                        <a:t>Program</a:t>
                      </a:r>
                    </a:p>
                  </a:txBody>
                  <a:tcPr anchor="ctr"/>
                </a:tc>
                <a:extLst>
                  <a:ext uri="{0D108BD9-81ED-4DB2-BD59-A6C34878D82A}">
                    <a16:rowId xmlns:a16="http://schemas.microsoft.com/office/drawing/2014/main" val="1072152337"/>
                  </a:ext>
                </a:extLst>
              </a:tr>
              <a:tr h="457200">
                <a:tc>
                  <a:txBody>
                    <a:bodyPr/>
                    <a:lstStyle/>
                    <a:p>
                      <a:pPr algn="ctr"/>
                      <a:r>
                        <a:rPr lang="en-US" sz="2400" dirty="0"/>
                        <a:t>Level 2</a:t>
                      </a:r>
                    </a:p>
                  </a:txBody>
                  <a:tcPr anchor="ctr"/>
                </a:tc>
                <a:tc>
                  <a:txBody>
                    <a:bodyPr/>
                    <a:lstStyle/>
                    <a:p>
                      <a:pPr algn="ctr"/>
                      <a:r>
                        <a:rPr lang="en-US" sz="2400" dirty="0"/>
                        <a:t>Project</a:t>
                      </a:r>
                    </a:p>
                  </a:txBody>
                  <a:tcPr anchor="ctr"/>
                </a:tc>
                <a:extLst>
                  <a:ext uri="{0D108BD9-81ED-4DB2-BD59-A6C34878D82A}">
                    <a16:rowId xmlns:a16="http://schemas.microsoft.com/office/drawing/2014/main" val="1831754615"/>
                  </a:ext>
                </a:extLst>
              </a:tr>
              <a:tr h="457200">
                <a:tc>
                  <a:txBody>
                    <a:bodyPr/>
                    <a:lstStyle/>
                    <a:p>
                      <a:pPr algn="ctr"/>
                      <a:r>
                        <a:rPr lang="en-US" sz="2400" dirty="0"/>
                        <a:t>Level 3</a:t>
                      </a:r>
                    </a:p>
                  </a:txBody>
                  <a:tcPr anchor="ctr"/>
                </a:tc>
                <a:tc>
                  <a:txBody>
                    <a:bodyPr/>
                    <a:lstStyle/>
                    <a:p>
                      <a:pPr algn="ctr"/>
                      <a:r>
                        <a:rPr lang="en-US" sz="2400" dirty="0"/>
                        <a:t>Instrument, Mission System</a:t>
                      </a:r>
                    </a:p>
                  </a:txBody>
                  <a:tcPr anchor="ctr"/>
                </a:tc>
                <a:extLst>
                  <a:ext uri="{0D108BD9-81ED-4DB2-BD59-A6C34878D82A}">
                    <a16:rowId xmlns:a16="http://schemas.microsoft.com/office/drawing/2014/main" val="1539373472"/>
                  </a:ext>
                </a:extLst>
              </a:tr>
              <a:tr h="457200">
                <a:tc>
                  <a:txBody>
                    <a:bodyPr/>
                    <a:lstStyle/>
                    <a:p>
                      <a:pPr algn="ctr"/>
                      <a:r>
                        <a:rPr lang="en-US" sz="2400" dirty="0"/>
                        <a:t>Level 4</a:t>
                      </a:r>
                    </a:p>
                  </a:txBody>
                  <a:tcPr anchor="ctr"/>
                </a:tc>
                <a:tc>
                  <a:txBody>
                    <a:bodyPr/>
                    <a:lstStyle/>
                    <a:p>
                      <a:pPr algn="ctr"/>
                      <a:r>
                        <a:rPr lang="en-US" sz="2400" dirty="0"/>
                        <a:t>Subsystems</a:t>
                      </a:r>
                    </a:p>
                  </a:txBody>
                  <a:tcPr anchor="ctr"/>
                </a:tc>
                <a:extLst>
                  <a:ext uri="{0D108BD9-81ED-4DB2-BD59-A6C34878D82A}">
                    <a16:rowId xmlns:a16="http://schemas.microsoft.com/office/drawing/2014/main" val="1942222675"/>
                  </a:ext>
                </a:extLst>
              </a:tr>
            </a:tbl>
          </a:graphicData>
        </a:graphic>
      </p:graphicFrame>
      <p:sp>
        <p:nvSpPr>
          <p:cNvPr id="2" name="TextBox 1">
            <a:extLst>
              <a:ext uri="{FF2B5EF4-FFF2-40B4-BE49-F238E27FC236}">
                <a16:creationId xmlns:a16="http://schemas.microsoft.com/office/drawing/2014/main" id="{376DD692-4ADA-7779-427A-1690C53A42BA}"/>
              </a:ext>
            </a:extLst>
          </p:cNvPr>
          <p:cNvSpPr txBox="1"/>
          <p:nvPr/>
        </p:nvSpPr>
        <p:spPr>
          <a:xfrm rot="1800000">
            <a:off x="6761713" y="3129720"/>
            <a:ext cx="4803996" cy="2031325"/>
          </a:xfrm>
          <a:prstGeom prst="rect">
            <a:avLst/>
          </a:prstGeom>
          <a:solidFill>
            <a:schemeClr val="bg1"/>
          </a:solidFill>
          <a:ln>
            <a:solidFill>
              <a:schemeClr val="tx1"/>
            </a:solidFill>
          </a:ln>
        </p:spPr>
        <p:txBody>
          <a:bodyPr wrap="square" rtlCol="0">
            <a:spAutoFit/>
          </a:bodyPr>
          <a:lstStyle/>
          <a:p>
            <a:r>
              <a:rPr lang="en-US" b="1" dirty="0">
                <a:solidFill>
                  <a:srgbClr val="FF0000"/>
                </a:solidFill>
              </a:rPr>
              <a:t>Verification:</a:t>
            </a:r>
            <a:r>
              <a:rPr lang="en-US" dirty="0">
                <a:solidFill>
                  <a:srgbClr val="FF0000"/>
                </a:solidFill>
              </a:rPr>
              <a:t> Can I take the results of my investigation and prove that I have met these requirements? </a:t>
            </a:r>
          </a:p>
          <a:p>
            <a:endParaRPr lang="en-US" dirty="0">
              <a:solidFill>
                <a:srgbClr val="FF0000"/>
              </a:solidFill>
            </a:endParaRPr>
          </a:p>
          <a:p>
            <a:r>
              <a:rPr lang="en-US" b="1" dirty="0">
                <a:solidFill>
                  <a:srgbClr val="FF0000"/>
                </a:solidFill>
              </a:rPr>
              <a:t>Validation:</a:t>
            </a:r>
            <a:r>
              <a:rPr lang="en-US" dirty="0">
                <a:solidFill>
                  <a:srgbClr val="FF0000"/>
                </a:solidFill>
              </a:rPr>
              <a:t> Does completing these Level 1 </a:t>
            </a:r>
            <a:r>
              <a:rPr lang="en-US" dirty="0" err="1">
                <a:solidFill>
                  <a:srgbClr val="FF0000"/>
                </a:solidFill>
              </a:rPr>
              <a:t>Reqs</a:t>
            </a:r>
            <a:r>
              <a:rPr lang="en-US" dirty="0">
                <a:solidFill>
                  <a:srgbClr val="FF0000"/>
                </a:solidFill>
              </a:rPr>
              <a:t> (and </a:t>
            </a:r>
            <a:r>
              <a:rPr lang="en-US" i="1" dirty="0">
                <a:solidFill>
                  <a:srgbClr val="FF0000"/>
                </a:solidFill>
              </a:rPr>
              <a:t>nothing else</a:t>
            </a:r>
            <a:r>
              <a:rPr lang="en-US" dirty="0">
                <a:solidFill>
                  <a:srgbClr val="FF0000"/>
                </a:solidFill>
              </a:rPr>
              <a:t>) represent completion of the Science Objectives?</a:t>
            </a:r>
          </a:p>
        </p:txBody>
      </p:sp>
    </p:spTree>
    <p:extLst>
      <p:ext uri="{BB962C8B-B14F-4D97-AF65-F5344CB8AC3E}">
        <p14:creationId xmlns:p14="http://schemas.microsoft.com/office/powerpoint/2010/main" val="2905508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960120" y="359234"/>
            <a:ext cx="10393680" cy="590931"/>
          </a:xfrm>
        </p:spPr>
        <p:txBody>
          <a:bodyPr/>
          <a:lstStyle/>
          <a:p>
            <a:pPr algn="ctr"/>
            <a:r>
              <a:rPr lang="en-US" sz="3600" b="1" dirty="0"/>
              <a:t>Elements of the Science Traceability Matrix</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30</a:t>
            </a:fld>
            <a:endParaRPr lang="en-US" dirty="0"/>
          </a:p>
        </p:txBody>
      </p:sp>
      <p:graphicFrame>
        <p:nvGraphicFramePr>
          <p:cNvPr id="7" name="Table 6">
            <a:extLst>
              <a:ext uri="{FF2B5EF4-FFF2-40B4-BE49-F238E27FC236}">
                <a16:creationId xmlns:a16="http://schemas.microsoft.com/office/drawing/2014/main" id="{2BB78522-4047-4446-ACD6-137575D3B363}"/>
              </a:ext>
            </a:extLst>
          </p:cNvPr>
          <p:cNvGraphicFramePr>
            <a:graphicFrameLocks noGrp="1"/>
          </p:cNvGraphicFramePr>
          <p:nvPr/>
        </p:nvGraphicFramePr>
        <p:xfrm>
          <a:off x="324464" y="1309254"/>
          <a:ext cx="11543072" cy="2744112"/>
        </p:xfrm>
        <a:graphic>
          <a:graphicData uri="http://schemas.openxmlformats.org/drawingml/2006/table">
            <a:tbl>
              <a:tblPr/>
              <a:tblGrid>
                <a:gridCol w="11543072">
                  <a:extLst>
                    <a:ext uri="{9D8B030D-6E8A-4147-A177-3AD203B41FA5}">
                      <a16:colId xmlns:a16="http://schemas.microsoft.com/office/drawing/2014/main" val="1240172393"/>
                    </a:ext>
                  </a:extLst>
                </a:gridCol>
              </a:tblGrid>
              <a:tr h="2744112">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1364675096"/>
                  </a:ext>
                </a:extLst>
              </a:tr>
            </a:tbl>
          </a:graphicData>
        </a:graphic>
      </p:graphicFrame>
      <p:graphicFrame>
        <p:nvGraphicFramePr>
          <p:cNvPr id="2" name="Table 4">
            <a:extLst>
              <a:ext uri="{FF2B5EF4-FFF2-40B4-BE49-F238E27FC236}">
                <a16:creationId xmlns:a16="http://schemas.microsoft.com/office/drawing/2014/main" id="{DB3ECC62-A46E-4020-A02F-C2E0A5D0B777}"/>
              </a:ext>
            </a:extLst>
          </p:cNvPr>
          <p:cNvGraphicFramePr>
            <a:graphicFrameLocks noGrp="1"/>
          </p:cNvGraphicFramePr>
          <p:nvPr/>
        </p:nvGraphicFramePr>
        <p:xfrm>
          <a:off x="324464" y="1284766"/>
          <a:ext cx="11552905" cy="2768600"/>
        </p:xfrm>
        <a:graphic>
          <a:graphicData uri="http://schemas.openxmlformats.org/drawingml/2006/table">
            <a:tbl>
              <a:tblPr firstRow="1" bandRow="1">
                <a:tableStyleId>{5C22544A-7EE6-4342-B048-85BDC9FD1C3A}</a:tableStyleId>
              </a:tblPr>
              <a:tblGrid>
                <a:gridCol w="1037611">
                  <a:extLst>
                    <a:ext uri="{9D8B030D-6E8A-4147-A177-3AD203B41FA5}">
                      <a16:colId xmlns:a16="http://schemas.microsoft.com/office/drawing/2014/main" val="321245087"/>
                    </a:ext>
                  </a:extLst>
                </a:gridCol>
                <a:gridCol w="1495425">
                  <a:extLst>
                    <a:ext uri="{9D8B030D-6E8A-4147-A177-3AD203B41FA5}">
                      <a16:colId xmlns:a16="http://schemas.microsoft.com/office/drawing/2014/main" val="3853712284"/>
                    </a:ext>
                  </a:extLst>
                </a:gridCol>
                <a:gridCol w="2418209">
                  <a:extLst>
                    <a:ext uri="{9D8B030D-6E8A-4147-A177-3AD203B41FA5}">
                      <a16:colId xmlns:a16="http://schemas.microsoft.com/office/drawing/2014/main" val="4016957574"/>
                    </a:ext>
                  </a:extLst>
                </a:gridCol>
                <a:gridCol w="1650415">
                  <a:extLst>
                    <a:ext uri="{9D8B030D-6E8A-4147-A177-3AD203B41FA5}">
                      <a16:colId xmlns:a16="http://schemas.microsoft.com/office/drawing/2014/main" val="1329155425"/>
                    </a:ext>
                  </a:extLst>
                </a:gridCol>
                <a:gridCol w="1650415">
                  <a:extLst>
                    <a:ext uri="{9D8B030D-6E8A-4147-A177-3AD203B41FA5}">
                      <a16:colId xmlns:a16="http://schemas.microsoft.com/office/drawing/2014/main" val="3393631218"/>
                    </a:ext>
                  </a:extLst>
                </a:gridCol>
                <a:gridCol w="1650415">
                  <a:extLst>
                    <a:ext uri="{9D8B030D-6E8A-4147-A177-3AD203B41FA5}">
                      <a16:colId xmlns:a16="http://schemas.microsoft.com/office/drawing/2014/main" val="4161359594"/>
                    </a:ext>
                  </a:extLst>
                </a:gridCol>
                <a:gridCol w="1650415">
                  <a:extLst>
                    <a:ext uri="{9D8B030D-6E8A-4147-A177-3AD203B41FA5}">
                      <a16:colId xmlns:a16="http://schemas.microsoft.com/office/drawing/2014/main" val="2043734577"/>
                    </a:ext>
                  </a:extLst>
                </a:gridCol>
              </a:tblGrid>
              <a:tr h="370840">
                <a:tc rowSpan="2">
                  <a:txBody>
                    <a:bodyPr/>
                    <a:lstStyle/>
                    <a:p>
                      <a:pPr algn="ctr"/>
                      <a:r>
                        <a:rPr lang="en-US" dirty="0"/>
                        <a:t>Goal</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Objective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gridSpan="2">
                  <a:txBody>
                    <a:bodyPr/>
                    <a:lstStyle/>
                    <a:p>
                      <a:pPr algn="ctr"/>
                      <a:r>
                        <a:rPr lang="en-US" dirty="0"/>
                        <a:t>Scientific Measurement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tc>
                <a:tc rowSpan="2">
                  <a:txBody>
                    <a:bodyPr/>
                    <a:lstStyle/>
                    <a:p>
                      <a:pPr algn="ctr"/>
                      <a:r>
                        <a:rPr lang="en-US" dirty="0"/>
                        <a:t>Instrument Performance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Projected Instrument Performance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Mission Requirements (Top Level)</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447068"/>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Physical Parameters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Observables</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924448907"/>
                  </a:ext>
                </a:extLst>
              </a:tr>
              <a:tr h="370840">
                <a:tc rowSpan="3">
                  <a:txBody>
                    <a:bodyPr/>
                    <a:lstStyle/>
                    <a:p>
                      <a:pPr algn="ctr"/>
                      <a:r>
                        <a:rPr lang="en-US" dirty="0"/>
                        <a:t>Goal 1</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Obj. 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1a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1a-1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r>
                        <a:rPr lang="en-US" sz="1200" dirty="0"/>
                        <a:t>Observing strategies</a:t>
                      </a:r>
                    </a:p>
                    <a:p>
                      <a:pPr algn="ctr"/>
                      <a:endParaRPr lang="en-US" sz="1200" dirty="0"/>
                    </a:p>
                    <a:p>
                      <a:pPr algn="ctr"/>
                      <a:r>
                        <a:rPr lang="en-US" sz="1200" dirty="0"/>
                        <a:t>Phenomena observation requirements</a:t>
                      </a:r>
                    </a:p>
                    <a:p>
                      <a:pPr algn="ctr"/>
                      <a:endParaRPr lang="en-US" sz="1200" dirty="0"/>
                    </a:p>
                    <a:p>
                      <a:pPr algn="ctr"/>
                      <a:r>
                        <a:rPr lang="en-US" sz="1200" dirty="0"/>
                        <a:t>Launch window</a:t>
                      </a:r>
                    </a:p>
                    <a:p>
                      <a:pPr algn="ctr"/>
                      <a:endParaRPr lang="en-US" sz="1400"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309829"/>
                  </a:ext>
                </a:extLst>
              </a:tr>
              <a:tr h="370840">
                <a:tc vMerge="1">
                  <a:txBody>
                    <a:bodyPr/>
                    <a:lstStyle/>
                    <a:p>
                      <a:endParaRPr lang="en-US" dirty="0"/>
                    </a:p>
                  </a:txBody>
                  <a:tcPr/>
                </a:tc>
                <a:tc rowSpan="2">
                  <a:txBody>
                    <a:bodyPr/>
                    <a:lstStyle/>
                    <a:p>
                      <a:pPr algn="ctr"/>
                      <a:r>
                        <a:rPr lang="en-US" dirty="0"/>
                        <a:t>Obj. 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2a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118225"/>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 Para. 2b</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2b-1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5988610"/>
                  </a:ext>
                </a:extLst>
              </a:tr>
              <a:tr h="370840">
                <a:tc rowSpan="2">
                  <a:txBody>
                    <a:bodyPr/>
                    <a:lstStyle/>
                    <a:p>
                      <a:pPr algn="ctr"/>
                      <a:r>
                        <a:rPr lang="en-US" dirty="0"/>
                        <a:t>Goal 2</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Obj. 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Phys. Para. 3</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4943992"/>
                  </a:ext>
                </a:extLst>
              </a:tr>
              <a:tr h="370840">
                <a:tc vMerge="1">
                  <a:txBody>
                    <a:bodyPr/>
                    <a:lstStyle/>
                    <a:p>
                      <a:pPr algn="ctr"/>
                      <a:endParaRPr lang="en-US" dirty="0"/>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3a-2</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823142"/>
                  </a:ext>
                </a:extLst>
              </a:tr>
            </a:tbl>
          </a:graphicData>
        </a:graphic>
      </p:graphicFrame>
      <p:graphicFrame>
        <p:nvGraphicFramePr>
          <p:cNvPr id="8" name="Table 7">
            <a:extLst>
              <a:ext uri="{FF2B5EF4-FFF2-40B4-BE49-F238E27FC236}">
                <a16:creationId xmlns:a16="http://schemas.microsoft.com/office/drawing/2014/main" id="{FD265598-5AB4-4FB0-832E-2B6C47A4C450}"/>
              </a:ext>
            </a:extLst>
          </p:cNvPr>
          <p:cNvGraphicFramePr>
            <a:graphicFrameLocks noGrp="1"/>
          </p:cNvGraphicFramePr>
          <p:nvPr/>
        </p:nvGraphicFramePr>
        <p:xfrm>
          <a:off x="333375" y="1304925"/>
          <a:ext cx="11544300" cy="2771775"/>
        </p:xfrm>
        <a:graphic>
          <a:graphicData uri="http://schemas.openxmlformats.org/drawingml/2006/table">
            <a:tbl>
              <a:tblPr/>
              <a:tblGrid>
                <a:gridCol w="11544300">
                  <a:extLst>
                    <a:ext uri="{9D8B030D-6E8A-4147-A177-3AD203B41FA5}">
                      <a16:colId xmlns:a16="http://schemas.microsoft.com/office/drawing/2014/main" val="750944011"/>
                    </a:ext>
                  </a:extLst>
                </a:gridCol>
              </a:tblGrid>
              <a:tr h="2771775">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2283737670"/>
                  </a:ext>
                </a:extLst>
              </a:tr>
            </a:tbl>
          </a:graphicData>
        </a:graphic>
      </p:graphicFrame>
      <p:graphicFrame>
        <p:nvGraphicFramePr>
          <p:cNvPr id="9" name="Table 10">
            <a:extLst>
              <a:ext uri="{FF2B5EF4-FFF2-40B4-BE49-F238E27FC236}">
                <a16:creationId xmlns:a16="http://schemas.microsoft.com/office/drawing/2014/main" id="{33F4EE83-7ADC-4711-9507-35E1C8B06B7E}"/>
              </a:ext>
            </a:extLst>
          </p:cNvPr>
          <p:cNvGraphicFramePr>
            <a:graphicFrameLocks noGrp="1"/>
          </p:cNvGraphicFramePr>
          <p:nvPr/>
        </p:nvGraphicFramePr>
        <p:xfrm>
          <a:off x="1909763" y="4384677"/>
          <a:ext cx="8372474" cy="1676400"/>
        </p:xfrm>
        <a:graphic>
          <a:graphicData uri="http://schemas.openxmlformats.org/drawingml/2006/table">
            <a:tbl>
              <a:tblPr firstRow="1" bandRow="1">
                <a:tableStyleId>{5940675A-B579-460E-94D1-54222C63F5DA}</a:tableStyleId>
              </a:tblPr>
              <a:tblGrid>
                <a:gridCol w="3657600">
                  <a:extLst>
                    <a:ext uri="{9D8B030D-6E8A-4147-A177-3AD203B41FA5}">
                      <a16:colId xmlns:a16="http://schemas.microsoft.com/office/drawing/2014/main" val="727834709"/>
                    </a:ext>
                  </a:extLst>
                </a:gridCol>
                <a:gridCol w="4714874">
                  <a:extLst>
                    <a:ext uri="{9D8B030D-6E8A-4147-A177-3AD203B41FA5}">
                      <a16:colId xmlns:a16="http://schemas.microsoft.com/office/drawing/2014/main" val="2555030046"/>
                    </a:ext>
                  </a:extLst>
                </a:gridCol>
              </a:tblGrid>
              <a:tr h="333199">
                <a:tc>
                  <a:txBody>
                    <a:bodyPr/>
                    <a:lstStyle/>
                    <a:p>
                      <a:pPr algn="ctr"/>
                      <a:r>
                        <a:rPr lang="en-US" sz="1600" b="1" dirty="0"/>
                        <a:t>Physical Parameter</a:t>
                      </a:r>
                    </a:p>
                  </a:txBody>
                  <a:tcPr anchor="ctr">
                    <a:solidFill>
                      <a:schemeClr val="accent1">
                        <a:lumMod val="20000"/>
                        <a:lumOff val="80000"/>
                      </a:schemeClr>
                    </a:solidFill>
                  </a:tcPr>
                </a:tc>
                <a:tc>
                  <a:txBody>
                    <a:bodyPr/>
                    <a:lstStyle/>
                    <a:p>
                      <a:pPr algn="ctr"/>
                      <a:r>
                        <a:rPr lang="en-US" sz="1600" b="1" dirty="0"/>
                        <a:t>Observable(s)</a:t>
                      </a:r>
                    </a:p>
                  </a:txBody>
                  <a:tcPr anchor="ctr">
                    <a:solidFill>
                      <a:schemeClr val="accent1">
                        <a:lumMod val="20000"/>
                        <a:lumOff val="80000"/>
                      </a:schemeClr>
                    </a:solidFill>
                  </a:tcPr>
                </a:tc>
                <a:extLst>
                  <a:ext uri="{0D108BD9-81ED-4DB2-BD59-A6C34878D82A}">
                    <a16:rowId xmlns:a16="http://schemas.microsoft.com/office/drawing/2014/main" val="1024672850"/>
                  </a:ext>
                </a:extLst>
              </a:tr>
              <a:tr h="331702">
                <a:tc>
                  <a:txBody>
                    <a:bodyPr/>
                    <a:lstStyle/>
                    <a:p>
                      <a:pPr algn="ctr"/>
                      <a:r>
                        <a:rPr lang="en-US" sz="1600" dirty="0"/>
                        <a:t>Electron density (local)</a:t>
                      </a:r>
                    </a:p>
                  </a:txBody>
                  <a:tcPr anchor="ctr"/>
                </a:tc>
                <a:tc>
                  <a:txBody>
                    <a:bodyPr/>
                    <a:lstStyle/>
                    <a:p>
                      <a:pPr algn="ctr"/>
                      <a:r>
                        <a:rPr lang="en-US" sz="1600" dirty="0"/>
                        <a:t>Upper hybrid frequency, magnetic field magnitude</a:t>
                      </a:r>
                    </a:p>
                  </a:txBody>
                  <a:tcPr anchor="ctr"/>
                </a:tc>
                <a:extLst>
                  <a:ext uri="{0D108BD9-81ED-4DB2-BD59-A6C34878D82A}">
                    <a16:rowId xmlns:a16="http://schemas.microsoft.com/office/drawing/2014/main" val="2389151798"/>
                  </a:ext>
                </a:extLst>
              </a:tr>
              <a:tr h="301222">
                <a:tc>
                  <a:txBody>
                    <a:bodyPr/>
                    <a:lstStyle/>
                    <a:p>
                      <a:pPr algn="ctr"/>
                      <a:r>
                        <a:rPr lang="en-US" sz="1600" dirty="0"/>
                        <a:t>Relative densities of elements X and Y</a:t>
                      </a:r>
                    </a:p>
                  </a:txBody>
                  <a:tcPr anchor="ctr"/>
                </a:tc>
                <a:tc>
                  <a:txBody>
                    <a:bodyPr/>
                    <a:lstStyle/>
                    <a:p>
                      <a:pPr algn="ctr"/>
                      <a:r>
                        <a:rPr lang="en-US" sz="1600" dirty="0"/>
                        <a:t>Emission line X, emission line Y</a:t>
                      </a:r>
                    </a:p>
                  </a:txBody>
                  <a:tcPr anchor="ctr"/>
                </a:tc>
                <a:extLst>
                  <a:ext uri="{0D108BD9-81ED-4DB2-BD59-A6C34878D82A}">
                    <a16:rowId xmlns:a16="http://schemas.microsoft.com/office/drawing/2014/main" val="3620575713"/>
                  </a:ext>
                </a:extLst>
              </a:tr>
              <a:tr h="308842">
                <a:tc>
                  <a:txBody>
                    <a:bodyPr/>
                    <a:lstStyle/>
                    <a:p>
                      <a:pPr algn="ctr"/>
                      <a:r>
                        <a:rPr lang="en-US" sz="1600" dirty="0"/>
                        <a:t>Map of surface elevation</a:t>
                      </a:r>
                    </a:p>
                  </a:txBody>
                  <a:tcPr anchor="ctr"/>
                </a:tc>
                <a:tc>
                  <a:txBody>
                    <a:bodyPr/>
                    <a:lstStyle/>
                    <a:p>
                      <a:pPr algn="ctr"/>
                      <a:r>
                        <a:rPr lang="en-US" sz="1600" dirty="0"/>
                        <a:t> Two-way travel time of emitted signal</a:t>
                      </a:r>
                    </a:p>
                  </a:txBody>
                  <a:tcPr anchor="ctr"/>
                </a:tc>
                <a:extLst>
                  <a:ext uri="{0D108BD9-81ED-4DB2-BD59-A6C34878D82A}">
                    <a16:rowId xmlns:a16="http://schemas.microsoft.com/office/drawing/2014/main" val="3502748575"/>
                  </a:ext>
                </a:extLst>
              </a:tr>
              <a:tr h="333199">
                <a:tc>
                  <a:txBody>
                    <a:bodyPr/>
                    <a:lstStyle/>
                    <a:p>
                      <a:pPr algn="ctr"/>
                      <a:r>
                        <a:rPr lang="en-US" sz="1600" dirty="0"/>
                        <a:t>Gravity field</a:t>
                      </a:r>
                    </a:p>
                  </a:txBody>
                  <a:tcPr anchor="ctr"/>
                </a:tc>
                <a:tc>
                  <a:txBody>
                    <a:bodyPr/>
                    <a:lstStyle/>
                    <a:p>
                      <a:pPr algn="ctr"/>
                      <a:r>
                        <a:rPr lang="en-US" sz="1600" dirty="0"/>
                        <a:t>Doppler shift of radio signal</a:t>
                      </a:r>
                    </a:p>
                  </a:txBody>
                  <a:tcPr anchor="ctr"/>
                </a:tc>
                <a:extLst>
                  <a:ext uri="{0D108BD9-81ED-4DB2-BD59-A6C34878D82A}">
                    <a16:rowId xmlns:a16="http://schemas.microsoft.com/office/drawing/2014/main" val="1775288241"/>
                  </a:ext>
                </a:extLst>
              </a:tr>
            </a:tbl>
          </a:graphicData>
        </a:graphic>
      </p:graphicFrame>
      <p:sp>
        <p:nvSpPr>
          <p:cNvPr id="11" name="TextBox 10">
            <a:extLst>
              <a:ext uri="{FF2B5EF4-FFF2-40B4-BE49-F238E27FC236}">
                <a16:creationId xmlns:a16="http://schemas.microsoft.com/office/drawing/2014/main" id="{7D627546-DFB0-4ED3-B881-AAAF6B7AF685}"/>
              </a:ext>
            </a:extLst>
          </p:cNvPr>
          <p:cNvSpPr txBox="1"/>
          <p:nvPr/>
        </p:nvSpPr>
        <p:spPr>
          <a:xfrm rot="18000000">
            <a:off x="-396084" y="4871990"/>
            <a:ext cx="2451312" cy="707886"/>
          </a:xfrm>
          <a:prstGeom prst="rect">
            <a:avLst/>
          </a:prstGeom>
          <a:noFill/>
        </p:spPr>
        <p:txBody>
          <a:bodyPr wrap="none" rtlCol="0">
            <a:spAutoFit/>
          </a:bodyPr>
          <a:lstStyle/>
          <a:p>
            <a:pPr algn="ctr"/>
            <a:r>
              <a:rPr lang="en-US" sz="2000" dirty="0"/>
              <a:t>Examples</a:t>
            </a:r>
          </a:p>
          <a:p>
            <a:pPr algn="ctr"/>
            <a:r>
              <a:rPr lang="en-US" sz="2000" dirty="0"/>
              <a:t>(not unique mapping)</a:t>
            </a:r>
          </a:p>
        </p:txBody>
      </p:sp>
    </p:spTree>
    <p:extLst>
      <p:ext uri="{BB962C8B-B14F-4D97-AF65-F5344CB8AC3E}">
        <p14:creationId xmlns:p14="http://schemas.microsoft.com/office/powerpoint/2010/main" val="196377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960120" y="359234"/>
            <a:ext cx="10393680" cy="590931"/>
          </a:xfrm>
        </p:spPr>
        <p:txBody>
          <a:bodyPr/>
          <a:lstStyle/>
          <a:p>
            <a:pPr algn="ctr"/>
            <a:r>
              <a:rPr lang="en-US" sz="3600" b="1" dirty="0"/>
              <a:t>Elements of the Science Traceability Matrix</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31</a:t>
            </a:fld>
            <a:endParaRPr lang="en-US" dirty="0"/>
          </a:p>
        </p:txBody>
      </p:sp>
      <p:sp>
        <p:nvSpPr>
          <p:cNvPr id="10" name="TextBox 9">
            <a:extLst>
              <a:ext uri="{FF2B5EF4-FFF2-40B4-BE49-F238E27FC236}">
                <a16:creationId xmlns:a16="http://schemas.microsoft.com/office/drawing/2014/main" id="{57AADF09-0AF3-43B8-A703-B3E094A2B373}"/>
              </a:ext>
            </a:extLst>
          </p:cNvPr>
          <p:cNvSpPr txBox="1"/>
          <p:nvPr/>
        </p:nvSpPr>
        <p:spPr>
          <a:xfrm>
            <a:off x="324464" y="4392648"/>
            <a:ext cx="11543072" cy="1477328"/>
          </a:xfrm>
          <a:prstGeom prst="rect">
            <a:avLst/>
          </a:prstGeom>
          <a:noFill/>
        </p:spPr>
        <p:txBody>
          <a:bodyPr wrap="square" rtlCol="0">
            <a:spAutoFit/>
          </a:bodyPr>
          <a:lstStyle/>
          <a:p>
            <a:r>
              <a:rPr lang="en-US" b="1" dirty="0"/>
              <a:t>Mission Requirements: </a:t>
            </a:r>
            <a:r>
              <a:rPr lang="en-US" dirty="0"/>
              <a:t>The driving mission requirements that immediately flow down from the Scientific Measurement and Instrument Performance Requirements.</a:t>
            </a:r>
          </a:p>
          <a:p>
            <a:pPr marL="742950" lvl="1" indent="-285750">
              <a:buFont typeface="Arial" panose="020B0604020202020204" pitchFamily="34" charset="0"/>
              <a:buChar char="•"/>
            </a:pPr>
            <a:r>
              <a:rPr lang="en-US" dirty="0"/>
              <a:t>Key mission requirements that enable necessary measurement</a:t>
            </a:r>
          </a:p>
          <a:p>
            <a:pPr marL="742950" lvl="1" indent="-285750">
              <a:buFont typeface="Arial" panose="020B0604020202020204" pitchFamily="34" charset="0"/>
              <a:buChar char="•"/>
            </a:pPr>
            <a:r>
              <a:rPr lang="en-US" dirty="0"/>
              <a:t>Varied and particular to each mission implementation</a:t>
            </a:r>
          </a:p>
          <a:p>
            <a:endParaRPr lang="en-US" b="1" dirty="0"/>
          </a:p>
        </p:txBody>
      </p:sp>
      <p:graphicFrame>
        <p:nvGraphicFramePr>
          <p:cNvPr id="7" name="Table 6">
            <a:extLst>
              <a:ext uri="{FF2B5EF4-FFF2-40B4-BE49-F238E27FC236}">
                <a16:creationId xmlns:a16="http://schemas.microsoft.com/office/drawing/2014/main" id="{2BB78522-4047-4446-ACD6-137575D3B363}"/>
              </a:ext>
            </a:extLst>
          </p:cNvPr>
          <p:cNvGraphicFramePr>
            <a:graphicFrameLocks noGrp="1"/>
          </p:cNvGraphicFramePr>
          <p:nvPr/>
        </p:nvGraphicFramePr>
        <p:xfrm>
          <a:off x="324464" y="1309254"/>
          <a:ext cx="11543072" cy="2744112"/>
        </p:xfrm>
        <a:graphic>
          <a:graphicData uri="http://schemas.openxmlformats.org/drawingml/2006/table">
            <a:tbl>
              <a:tblPr/>
              <a:tblGrid>
                <a:gridCol w="11543072">
                  <a:extLst>
                    <a:ext uri="{9D8B030D-6E8A-4147-A177-3AD203B41FA5}">
                      <a16:colId xmlns:a16="http://schemas.microsoft.com/office/drawing/2014/main" val="1240172393"/>
                    </a:ext>
                  </a:extLst>
                </a:gridCol>
              </a:tblGrid>
              <a:tr h="2744112">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1364675096"/>
                  </a:ext>
                </a:extLst>
              </a:tr>
            </a:tbl>
          </a:graphicData>
        </a:graphic>
      </p:graphicFrame>
      <p:graphicFrame>
        <p:nvGraphicFramePr>
          <p:cNvPr id="2" name="Table 4">
            <a:extLst>
              <a:ext uri="{FF2B5EF4-FFF2-40B4-BE49-F238E27FC236}">
                <a16:creationId xmlns:a16="http://schemas.microsoft.com/office/drawing/2014/main" id="{DB3ECC62-A46E-4020-A02F-C2E0A5D0B777}"/>
              </a:ext>
            </a:extLst>
          </p:cNvPr>
          <p:cNvGraphicFramePr>
            <a:graphicFrameLocks noGrp="1"/>
          </p:cNvGraphicFramePr>
          <p:nvPr/>
        </p:nvGraphicFramePr>
        <p:xfrm>
          <a:off x="324464" y="1284766"/>
          <a:ext cx="11552905" cy="2768600"/>
        </p:xfrm>
        <a:graphic>
          <a:graphicData uri="http://schemas.openxmlformats.org/drawingml/2006/table">
            <a:tbl>
              <a:tblPr firstRow="1" bandRow="1">
                <a:tableStyleId>{5C22544A-7EE6-4342-B048-85BDC9FD1C3A}</a:tableStyleId>
              </a:tblPr>
              <a:tblGrid>
                <a:gridCol w="1037611">
                  <a:extLst>
                    <a:ext uri="{9D8B030D-6E8A-4147-A177-3AD203B41FA5}">
                      <a16:colId xmlns:a16="http://schemas.microsoft.com/office/drawing/2014/main" val="321245087"/>
                    </a:ext>
                  </a:extLst>
                </a:gridCol>
                <a:gridCol w="1495425">
                  <a:extLst>
                    <a:ext uri="{9D8B030D-6E8A-4147-A177-3AD203B41FA5}">
                      <a16:colId xmlns:a16="http://schemas.microsoft.com/office/drawing/2014/main" val="3853712284"/>
                    </a:ext>
                  </a:extLst>
                </a:gridCol>
                <a:gridCol w="2418209">
                  <a:extLst>
                    <a:ext uri="{9D8B030D-6E8A-4147-A177-3AD203B41FA5}">
                      <a16:colId xmlns:a16="http://schemas.microsoft.com/office/drawing/2014/main" val="4016957574"/>
                    </a:ext>
                  </a:extLst>
                </a:gridCol>
                <a:gridCol w="1650415">
                  <a:extLst>
                    <a:ext uri="{9D8B030D-6E8A-4147-A177-3AD203B41FA5}">
                      <a16:colId xmlns:a16="http://schemas.microsoft.com/office/drawing/2014/main" val="1329155425"/>
                    </a:ext>
                  </a:extLst>
                </a:gridCol>
                <a:gridCol w="1650415">
                  <a:extLst>
                    <a:ext uri="{9D8B030D-6E8A-4147-A177-3AD203B41FA5}">
                      <a16:colId xmlns:a16="http://schemas.microsoft.com/office/drawing/2014/main" val="3393631218"/>
                    </a:ext>
                  </a:extLst>
                </a:gridCol>
                <a:gridCol w="1650415">
                  <a:extLst>
                    <a:ext uri="{9D8B030D-6E8A-4147-A177-3AD203B41FA5}">
                      <a16:colId xmlns:a16="http://schemas.microsoft.com/office/drawing/2014/main" val="4161359594"/>
                    </a:ext>
                  </a:extLst>
                </a:gridCol>
                <a:gridCol w="1650415">
                  <a:extLst>
                    <a:ext uri="{9D8B030D-6E8A-4147-A177-3AD203B41FA5}">
                      <a16:colId xmlns:a16="http://schemas.microsoft.com/office/drawing/2014/main" val="2043734577"/>
                    </a:ext>
                  </a:extLst>
                </a:gridCol>
              </a:tblGrid>
              <a:tr h="370840">
                <a:tc rowSpan="2">
                  <a:txBody>
                    <a:bodyPr/>
                    <a:lstStyle/>
                    <a:p>
                      <a:pPr algn="ctr"/>
                      <a:r>
                        <a:rPr lang="en-US" dirty="0"/>
                        <a:t>Goal</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Objective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gridSpan="2">
                  <a:txBody>
                    <a:bodyPr/>
                    <a:lstStyle/>
                    <a:p>
                      <a:pPr algn="ctr"/>
                      <a:r>
                        <a:rPr lang="en-US" dirty="0"/>
                        <a:t>Scientific Measurement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tc>
                <a:tc rowSpan="2">
                  <a:txBody>
                    <a:bodyPr/>
                    <a:lstStyle/>
                    <a:p>
                      <a:pPr algn="ctr"/>
                      <a:r>
                        <a:rPr lang="en-US" dirty="0"/>
                        <a:t>Instrument Performance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Projected Instrument Performance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Mission Requirements (Top Level)</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447068"/>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Physical Parameters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Observables</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924448907"/>
                  </a:ext>
                </a:extLst>
              </a:tr>
              <a:tr h="370840">
                <a:tc rowSpan="3">
                  <a:txBody>
                    <a:bodyPr/>
                    <a:lstStyle/>
                    <a:p>
                      <a:pPr algn="ctr"/>
                      <a:r>
                        <a:rPr lang="en-US" dirty="0"/>
                        <a:t>Goal 1</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Obj. 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1a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1a-1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r>
                        <a:rPr lang="en-US" sz="1200" dirty="0"/>
                        <a:t>Observing strategies</a:t>
                      </a:r>
                    </a:p>
                    <a:p>
                      <a:pPr algn="ctr"/>
                      <a:endParaRPr lang="en-US" sz="1200" dirty="0"/>
                    </a:p>
                    <a:p>
                      <a:pPr algn="ctr"/>
                      <a:r>
                        <a:rPr lang="en-US" sz="1200" dirty="0"/>
                        <a:t>Phenomena observation requirements</a:t>
                      </a:r>
                    </a:p>
                    <a:p>
                      <a:pPr algn="ctr"/>
                      <a:endParaRPr lang="en-US" sz="1200" dirty="0"/>
                    </a:p>
                    <a:p>
                      <a:pPr algn="ctr"/>
                      <a:r>
                        <a:rPr lang="en-US" sz="1200" dirty="0"/>
                        <a:t>Launch window</a:t>
                      </a:r>
                    </a:p>
                    <a:p>
                      <a:pPr algn="ctr"/>
                      <a:endParaRPr lang="en-US" sz="1400"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309829"/>
                  </a:ext>
                </a:extLst>
              </a:tr>
              <a:tr h="370840">
                <a:tc vMerge="1">
                  <a:txBody>
                    <a:bodyPr/>
                    <a:lstStyle/>
                    <a:p>
                      <a:endParaRPr lang="en-US" dirty="0"/>
                    </a:p>
                  </a:txBody>
                  <a:tcPr/>
                </a:tc>
                <a:tc rowSpan="2">
                  <a:txBody>
                    <a:bodyPr/>
                    <a:lstStyle/>
                    <a:p>
                      <a:pPr algn="ctr"/>
                      <a:r>
                        <a:rPr lang="en-US" dirty="0"/>
                        <a:t>Obj. 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2a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118225"/>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 Para. 2b</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2b-1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5988610"/>
                  </a:ext>
                </a:extLst>
              </a:tr>
              <a:tr h="370840">
                <a:tc rowSpan="2">
                  <a:txBody>
                    <a:bodyPr/>
                    <a:lstStyle/>
                    <a:p>
                      <a:pPr algn="ctr"/>
                      <a:r>
                        <a:rPr lang="en-US" dirty="0"/>
                        <a:t>Goal 2</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Obj. 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Phys. Para. 3</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4943992"/>
                  </a:ext>
                </a:extLst>
              </a:tr>
              <a:tr h="370840">
                <a:tc vMerge="1">
                  <a:txBody>
                    <a:bodyPr/>
                    <a:lstStyle/>
                    <a:p>
                      <a:pPr algn="ctr"/>
                      <a:endParaRPr lang="en-US" dirty="0"/>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3a-2</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823142"/>
                  </a:ext>
                </a:extLst>
              </a:tr>
            </a:tbl>
          </a:graphicData>
        </a:graphic>
      </p:graphicFrame>
      <p:graphicFrame>
        <p:nvGraphicFramePr>
          <p:cNvPr id="8" name="Table 7">
            <a:extLst>
              <a:ext uri="{FF2B5EF4-FFF2-40B4-BE49-F238E27FC236}">
                <a16:creationId xmlns:a16="http://schemas.microsoft.com/office/drawing/2014/main" id="{FD265598-5AB4-4FB0-832E-2B6C47A4C450}"/>
              </a:ext>
            </a:extLst>
          </p:cNvPr>
          <p:cNvGraphicFramePr>
            <a:graphicFrameLocks noGrp="1"/>
          </p:cNvGraphicFramePr>
          <p:nvPr/>
        </p:nvGraphicFramePr>
        <p:xfrm>
          <a:off x="333375" y="1304925"/>
          <a:ext cx="11544300" cy="2771775"/>
        </p:xfrm>
        <a:graphic>
          <a:graphicData uri="http://schemas.openxmlformats.org/drawingml/2006/table">
            <a:tbl>
              <a:tblPr/>
              <a:tblGrid>
                <a:gridCol w="11544300">
                  <a:extLst>
                    <a:ext uri="{9D8B030D-6E8A-4147-A177-3AD203B41FA5}">
                      <a16:colId xmlns:a16="http://schemas.microsoft.com/office/drawing/2014/main" val="750944011"/>
                    </a:ext>
                  </a:extLst>
                </a:gridCol>
              </a:tblGrid>
              <a:tr h="2771775">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2283737670"/>
                  </a:ext>
                </a:extLst>
              </a:tr>
            </a:tbl>
          </a:graphicData>
        </a:graphic>
      </p:graphicFrame>
    </p:spTree>
    <p:extLst>
      <p:ext uri="{BB962C8B-B14F-4D97-AF65-F5344CB8AC3E}">
        <p14:creationId xmlns:p14="http://schemas.microsoft.com/office/powerpoint/2010/main" val="281301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STM Elements and Req. Levels</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32</a:t>
            </a:fld>
            <a:endParaRPr lang="en-US" dirty="0"/>
          </a:p>
        </p:txBody>
      </p:sp>
      <p:graphicFrame>
        <p:nvGraphicFramePr>
          <p:cNvPr id="7" name="Table 14">
            <a:extLst>
              <a:ext uri="{FF2B5EF4-FFF2-40B4-BE49-F238E27FC236}">
                <a16:creationId xmlns:a16="http://schemas.microsoft.com/office/drawing/2014/main" id="{10B084DB-4BD1-4CA6-9BFA-D07902996508}"/>
              </a:ext>
            </a:extLst>
          </p:cNvPr>
          <p:cNvGraphicFramePr>
            <a:graphicFrameLocks noGrp="1"/>
          </p:cNvGraphicFramePr>
          <p:nvPr/>
        </p:nvGraphicFramePr>
        <p:xfrm>
          <a:off x="1628694" y="1458250"/>
          <a:ext cx="3770023" cy="1142994"/>
        </p:xfrm>
        <a:graphic>
          <a:graphicData uri="http://schemas.openxmlformats.org/drawingml/2006/table">
            <a:tbl>
              <a:tblPr firstRow="1" bandRow="1">
                <a:tableStyleId>{5940675A-B579-460E-94D1-54222C63F5DA}</a:tableStyleId>
              </a:tblPr>
              <a:tblGrid>
                <a:gridCol w="1422698">
                  <a:extLst>
                    <a:ext uri="{9D8B030D-6E8A-4147-A177-3AD203B41FA5}">
                      <a16:colId xmlns:a16="http://schemas.microsoft.com/office/drawing/2014/main" val="941940824"/>
                    </a:ext>
                  </a:extLst>
                </a:gridCol>
                <a:gridCol w="2347325">
                  <a:extLst>
                    <a:ext uri="{9D8B030D-6E8A-4147-A177-3AD203B41FA5}">
                      <a16:colId xmlns:a16="http://schemas.microsoft.com/office/drawing/2014/main" val="1081384358"/>
                    </a:ext>
                  </a:extLst>
                </a:gridCol>
              </a:tblGrid>
              <a:tr h="380998">
                <a:tc>
                  <a:txBody>
                    <a:bodyPr/>
                    <a:lstStyle/>
                    <a:p>
                      <a:pPr algn="ctr"/>
                      <a:r>
                        <a:rPr lang="en-US" sz="1800" dirty="0"/>
                        <a:t>Req. Level</a:t>
                      </a:r>
                    </a:p>
                  </a:txBody>
                  <a:tcPr anchor="ctr">
                    <a:solidFill>
                      <a:schemeClr val="accent1">
                        <a:lumMod val="60000"/>
                        <a:lumOff val="40000"/>
                      </a:schemeClr>
                    </a:solidFill>
                  </a:tcPr>
                </a:tc>
                <a:tc>
                  <a:txBody>
                    <a:bodyPr/>
                    <a:lstStyle/>
                    <a:p>
                      <a:pPr algn="ctr"/>
                      <a:r>
                        <a:rPr lang="en-US" sz="1800" dirty="0"/>
                        <a:t>Mission Level</a:t>
                      </a:r>
                    </a:p>
                  </a:txBody>
                  <a:tcPr anchor="ctr">
                    <a:solidFill>
                      <a:schemeClr val="accent1">
                        <a:lumMod val="60000"/>
                        <a:lumOff val="40000"/>
                      </a:schemeClr>
                    </a:solidFill>
                  </a:tcPr>
                </a:tc>
                <a:extLst>
                  <a:ext uri="{0D108BD9-81ED-4DB2-BD59-A6C34878D82A}">
                    <a16:rowId xmlns:a16="http://schemas.microsoft.com/office/drawing/2014/main" val="2278821892"/>
                  </a:ext>
                </a:extLst>
              </a:tr>
              <a:tr h="380998">
                <a:tc>
                  <a:txBody>
                    <a:bodyPr/>
                    <a:lstStyle/>
                    <a:p>
                      <a:pPr algn="ctr"/>
                      <a:r>
                        <a:rPr lang="en-US" sz="1800" dirty="0"/>
                        <a:t>Level 1</a:t>
                      </a:r>
                    </a:p>
                  </a:txBody>
                  <a:tcPr anchor="ctr"/>
                </a:tc>
                <a:tc>
                  <a:txBody>
                    <a:bodyPr/>
                    <a:lstStyle/>
                    <a:p>
                      <a:pPr algn="ctr"/>
                      <a:r>
                        <a:rPr lang="en-US" sz="1800" dirty="0"/>
                        <a:t>Program</a:t>
                      </a:r>
                    </a:p>
                  </a:txBody>
                  <a:tcPr anchor="ctr"/>
                </a:tc>
                <a:extLst>
                  <a:ext uri="{0D108BD9-81ED-4DB2-BD59-A6C34878D82A}">
                    <a16:rowId xmlns:a16="http://schemas.microsoft.com/office/drawing/2014/main" val="1072152337"/>
                  </a:ext>
                </a:extLst>
              </a:tr>
              <a:tr h="380998">
                <a:tc>
                  <a:txBody>
                    <a:bodyPr/>
                    <a:lstStyle/>
                    <a:p>
                      <a:pPr algn="ctr"/>
                      <a:r>
                        <a:rPr lang="en-US" sz="1800" b="0" dirty="0"/>
                        <a:t>Level 2</a:t>
                      </a:r>
                    </a:p>
                  </a:txBody>
                  <a:tcPr anchor="ctr"/>
                </a:tc>
                <a:tc>
                  <a:txBody>
                    <a:bodyPr/>
                    <a:lstStyle/>
                    <a:p>
                      <a:pPr algn="ctr"/>
                      <a:r>
                        <a:rPr lang="en-US" sz="1800" b="0" dirty="0"/>
                        <a:t>Project</a:t>
                      </a:r>
                    </a:p>
                  </a:txBody>
                  <a:tcPr anchor="ctr"/>
                </a:tc>
                <a:extLst>
                  <a:ext uri="{0D108BD9-81ED-4DB2-BD59-A6C34878D82A}">
                    <a16:rowId xmlns:a16="http://schemas.microsoft.com/office/drawing/2014/main" val="1831754615"/>
                  </a:ext>
                </a:extLst>
              </a:tr>
            </a:tbl>
          </a:graphicData>
        </a:graphic>
      </p:graphicFrame>
      <p:graphicFrame>
        <p:nvGraphicFramePr>
          <p:cNvPr id="8" name="Table 14">
            <a:extLst>
              <a:ext uri="{FF2B5EF4-FFF2-40B4-BE49-F238E27FC236}">
                <a16:creationId xmlns:a16="http://schemas.microsoft.com/office/drawing/2014/main" id="{9BADEBA9-4E57-4958-B74F-9AD84D17FC18}"/>
              </a:ext>
            </a:extLst>
          </p:cNvPr>
          <p:cNvGraphicFramePr>
            <a:graphicFrameLocks noGrp="1"/>
          </p:cNvGraphicFramePr>
          <p:nvPr/>
        </p:nvGraphicFramePr>
        <p:xfrm>
          <a:off x="8407955" y="1458250"/>
          <a:ext cx="3180323" cy="1936835"/>
        </p:xfrm>
        <a:graphic>
          <a:graphicData uri="http://schemas.openxmlformats.org/drawingml/2006/table">
            <a:tbl>
              <a:tblPr firstRow="1" bandRow="1">
                <a:tableStyleId>{5940675A-B579-460E-94D1-54222C63F5DA}</a:tableStyleId>
              </a:tblPr>
              <a:tblGrid>
                <a:gridCol w="3180323">
                  <a:extLst>
                    <a:ext uri="{9D8B030D-6E8A-4147-A177-3AD203B41FA5}">
                      <a16:colId xmlns:a16="http://schemas.microsoft.com/office/drawing/2014/main" val="1081384358"/>
                    </a:ext>
                  </a:extLst>
                </a:gridCol>
              </a:tblGrid>
              <a:tr h="387367">
                <a:tc>
                  <a:txBody>
                    <a:bodyPr/>
                    <a:lstStyle/>
                    <a:p>
                      <a:pPr algn="ctr"/>
                      <a:r>
                        <a:rPr lang="en-US" sz="1800" dirty="0"/>
                        <a:t>STM Column</a:t>
                      </a:r>
                    </a:p>
                  </a:txBody>
                  <a:tcPr anchor="ctr">
                    <a:solidFill>
                      <a:srgbClr val="FFC000"/>
                    </a:solidFill>
                  </a:tcPr>
                </a:tc>
                <a:extLst>
                  <a:ext uri="{0D108BD9-81ED-4DB2-BD59-A6C34878D82A}">
                    <a16:rowId xmlns:a16="http://schemas.microsoft.com/office/drawing/2014/main" val="2278821892"/>
                  </a:ext>
                </a:extLst>
              </a:tr>
              <a:tr h="387367">
                <a:tc>
                  <a:txBody>
                    <a:bodyPr/>
                    <a:lstStyle/>
                    <a:p>
                      <a:pPr algn="ctr"/>
                      <a:r>
                        <a:rPr lang="en-US" sz="1800" dirty="0"/>
                        <a:t>Objective</a:t>
                      </a:r>
                    </a:p>
                  </a:txBody>
                  <a:tcPr anchor="ctr"/>
                </a:tc>
                <a:extLst>
                  <a:ext uri="{0D108BD9-81ED-4DB2-BD59-A6C34878D82A}">
                    <a16:rowId xmlns:a16="http://schemas.microsoft.com/office/drawing/2014/main" val="1072152337"/>
                  </a:ext>
                </a:extLst>
              </a:tr>
              <a:tr h="387367">
                <a:tc>
                  <a: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r>
                        <a:rPr lang="en-US" sz="1800" dirty="0"/>
                        <a:t>Physical Parameter</a:t>
                      </a:r>
                    </a:p>
                  </a:txBody>
                  <a:tcPr anchor="ctr"/>
                </a:tc>
                <a:extLst>
                  <a:ext uri="{0D108BD9-81ED-4DB2-BD59-A6C34878D82A}">
                    <a16:rowId xmlns:a16="http://schemas.microsoft.com/office/drawing/2014/main" val="1831754615"/>
                  </a:ext>
                </a:extLst>
              </a:tr>
              <a:tr h="387367">
                <a:tc>
                  <a:txBody>
                    <a:bodyPr/>
                    <a:lstStyle/>
                    <a:p>
                      <a:pPr algn="ctr"/>
                      <a:r>
                        <a:rPr lang="en-US" sz="1800" dirty="0"/>
                        <a:t>Observables</a:t>
                      </a:r>
                    </a:p>
                  </a:txBody>
                  <a:tcPr anchor="ctr"/>
                </a:tc>
                <a:extLst>
                  <a:ext uri="{0D108BD9-81ED-4DB2-BD59-A6C34878D82A}">
                    <a16:rowId xmlns:a16="http://schemas.microsoft.com/office/drawing/2014/main" val="1539373472"/>
                  </a:ext>
                </a:extLst>
              </a:tr>
              <a:tr h="387367">
                <a:tc>
                  <a:txBody>
                    <a:bodyPr/>
                    <a:lstStyle/>
                    <a:p>
                      <a:pPr algn="ctr"/>
                      <a:r>
                        <a:rPr lang="en-US" sz="1800" dirty="0"/>
                        <a:t>Mission Requirements</a:t>
                      </a:r>
                    </a:p>
                  </a:txBody>
                  <a:tcPr anchor="ctr"/>
                </a:tc>
                <a:extLst>
                  <a:ext uri="{0D108BD9-81ED-4DB2-BD59-A6C34878D82A}">
                    <a16:rowId xmlns:a16="http://schemas.microsoft.com/office/drawing/2014/main" val="1891836596"/>
                  </a:ext>
                </a:extLst>
              </a:tr>
            </a:tbl>
          </a:graphicData>
        </a:graphic>
      </p:graphicFrame>
      <p:cxnSp>
        <p:nvCxnSpPr>
          <p:cNvPr id="9" name="Straight Arrow Connector 8">
            <a:extLst>
              <a:ext uri="{FF2B5EF4-FFF2-40B4-BE49-F238E27FC236}">
                <a16:creationId xmlns:a16="http://schemas.microsoft.com/office/drawing/2014/main" id="{B1FDADBC-6651-43B8-94A4-ED570B89614F}"/>
              </a:ext>
            </a:extLst>
          </p:cNvPr>
          <p:cNvCxnSpPr>
            <a:cxnSpLocks/>
            <a:stCxn id="7" idx="3"/>
          </p:cNvCxnSpPr>
          <p:nvPr/>
        </p:nvCxnSpPr>
        <p:spPr>
          <a:xfrm>
            <a:off x="5398717" y="2029747"/>
            <a:ext cx="3009238" cy="1"/>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E8C530-0181-4EE6-851B-FDB75D06FE95}"/>
              </a:ext>
            </a:extLst>
          </p:cNvPr>
          <p:cNvCxnSpPr>
            <a:cxnSpLocks/>
            <a:stCxn id="8" idx="1"/>
            <a:endCxn id="7" idx="3"/>
          </p:cNvCxnSpPr>
          <p:nvPr/>
        </p:nvCxnSpPr>
        <p:spPr>
          <a:xfrm flipH="1" flipV="1">
            <a:off x="5398717" y="2029747"/>
            <a:ext cx="3009238" cy="396920"/>
          </a:xfrm>
          <a:prstGeom prst="straightConnector1">
            <a:avLst/>
          </a:prstGeom>
          <a:ln w="635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BC3FEB4-71BF-493B-B41C-1D42DF7A7AB3}"/>
              </a:ext>
            </a:extLst>
          </p:cNvPr>
          <p:cNvCxnSpPr>
            <a:cxnSpLocks/>
            <a:endCxn id="8" idx="1"/>
          </p:cNvCxnSpPr>
          <p:nvPr/>
        </p:nvCxnSpPr>
        <p:spPr>
          <a:xfrm>
            <a:off x="5398717" y="2405849"/>
            <a:ext cx="3009238" cy="20818"/>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3B4A4FB-1147-444A-A9F9-DF5E37D5DD93}"/>
              </a:ext>
            </a:extLst>
          </p:cNvPr>
          <p:cNvCxnSpPr>
            <a:cxnSpLocks/>
          </p:cNvCxnSpPr>
          <p:nvPr/>
        </p:nvCxnSpPr>
        <p:spPr>
          <a:xfrm flipH="1" flipV="1">
            <a:off x="5398717" y="2405849"/>
            <a:ext cx="3009238" cy="422728"/>
          </a:xfrm>
          <a:prstGeom prst="straightConnector1">
            <a:avLst/>
          </a:prstGeom>
          <a:ln w="635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A35F20F-D54D-494F-BED2-F4285736C115}"/>
              </a:ext>
            </a:extLst>
          </p:cNvPr>
          <p:cNvCxnSpPr>
            <a:cxnSpLocks/>
          </p:cNvCxnSpPr>
          <p:nvPr/>
        </p:nvCxnSpPr>
        <p:spPr>
          <a:xfrm flipH="1" flipV="1">
            <a:off x="5398717" y="2405850"/>
            <a:ext cx="3009238" cy="766891"/>
          </a:xfrm>
          <a:prstGeom prst="straightConnector1">
            <a:avLst/>
          </a:prstGeom>
          <a:ln w="635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364D5C2-E9CE-4528-BD13-B3E4DA582D1C}"/>
              </a:ext>
            </a:extLst>
          </p:cNvPr>
          <p:cNvSpPr txBox="1"/>
          <p:nvPr/>
        </p:nvSpPr>
        <p:spPr>
          <a:xfrm>
            <a:off x="2201333" y="3819922"/>
            <a:ext cx="9550400" cy="2862322"/>
          </a:xfrm>
          <a:prstGeom prst="rect">
            <a:avLst/>
          </a:prstGeom>
          <a:noFill/>
        </p:spPr>
        <p:txBody>
          <a:bodyPr wrap="square" rtlCol="0">
            <a:spAutoFit/>
          </a:bodyPr>
          <a:lstStyle/>
          <a:p>
            <a:r>
              <a:rPr lang="en-US" sz="2000" dirty="0"/>
              <a:t>The mission requirement levels are formal systems engineering requirement levels for designing the mission. </a:t>
            </a:r>
          </a:p>
          <a:p>
            <a:pPr marL="800100" lvl="1" indent="-342900">
              <a:buFont typeface="Arial" panose="020B0604020202020204" pitchFamily="34" charset="0"/>
              <a:buChar char="•"/>
            </a:pPr>
            <a:r>
              <a:rPr lang="en-US" sz="2000" dirty="0"/>
              <a:t>Technical engineering requirements that combine with other requirements at the same level in order to realize products for their parent requirements</a:t>
            </a:r>
          </a:p>
          <a:p>
            <a:pPr marL="800100" lvl="1" indent="-342900">
              <a:buFont typeface="Arial" panose="020B0604020202020204" pitchFamily="34" charset="0"/>
              <a:buChar char="•"/>
            </a:pPr>
            <a:r>
              <a:rPr lang="en-US" sz="2000" dirty="0"/>
              <a:t>Based on objective, measurable technical performance requirements</a:t>
            </a:r>
          </a:p>
          <a:p>
            <a:endParaRPr lang="en-US" sz="2000" dirty="0"/>
          </a:p>
          <a:p>
            <a:r>
              <a:rPr lang="en-US" sz="2000" dirty="0"/>
              <a:t>The STM columns are a re-envisioning of the mission requirement levels based around mission operations and the mission’s research plan.</a:t>
            </a:r>
          </a:p>
          <a:p>
            <a:pPr marL="800100" lvl="1" indent="-342900">
              <a:buFont typeface="Arial" panose="020B0604020202020204" pitchFamily="34" charset="0"/>
              <a:buChar char="•"/>
            </a:pPr>
            <a:r>
              <a:rPr lang="en-US" sz="2000" dirty="0"/>
              <a:t>Restructured form is easier to digest, puts important information on one page</a:t>
            </a:r>
          </a:p>
        </p:txBody>
      </p:sp>
    </p:spTree>
    <p:extLst>
      <p:ext uri="{BB962C8B-B14F-4D97-AF65-F5344CB8AC3E}">
        <p14:creationId xmlns:p14="http://schemas.microsoft.com/office/powerpoint/2010/main" val="183498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STM Elements and Req. Levels</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33</a:t>
            </a:fld>
            <a:endParaRPr lang="en-US" dirty="0"/>
          </a:p>
        </p:txBody>
      </p:sp>
      <p:graphicFrame>
        <p:nvGraphicFramePr>
          <p:cNvPr id="7" name="Table 14">
            <a:extLst>
              <a:ext uri="{FF2B5EF4-FFF2-40B4-BE49-F238E27FC236}">
                <a16:creationId xmlns:a16="http://schemas.microsoft.com/office/drawing/2014/main" id="{10B084DB-4BD1-4CA6-9BFA-D07902996508}"/>
              </a:ext>
            </a:extLst>
          </p:cNvPr>
          <p:cNvGraphicFramePr>
            <a:graphicFrameLocks noGrp="1"/>
          </p:cNvGraphicFramePr>
          <p:nvPr/>
        </p:nvGraphicFramePr>
        <p:xfrm>
          <a:off x="1628694" y="1458250"/>
          <a:ext cx="3770023" cy="1142994"/>
        </p:xfrm>
        <a:graphic>
          <a:graphicData uri="http://schemas.openxmlformats.org/drawingml/2006/table">
            <a:tbl>
              <a:tblPr firstRow="1" bandRow="1">
                <a:tableStyleId>{5940675A-B579-460E-94D1-54222C63F5DA}</a:tableStyleId>
              </a:tblPr>
              <a:tblGrid>
                <a:gridCol w="1422698">
                  <a:extLst>
                    <a:ext uri="{9D8B030D-6E8A-4147-A177-3AD203B41FA5}">
                      <a16:colId xmlns:a16="http://schemas.microsoft.com/office/drawing/2014/main" val="941940824"/>
                    </a:ext>
                  </a:extLst>
                </a:gridCol>
                <a:gridCol w="2347325">
                  <a:extLst>
                    <a:ext uri="{9D8B030D-6E8A-4147-A177-3AD203B41FA5}">
                      <a16:colId xmlns:a16="http://schemas.microsoft.com/office/drawing/2014/main" val="1081384358"/>
                    </a:ext>
                  </a:extLst>
                </a:gridCol>
              </a:tblGrid>
              <a:tr h="380998">
                <a:tc>
                  <a:txBody>
                    <a:bodyPr/>
                    <a:lstStyle/>
                    <a:p>
                      <a:pPr algn="ctr"/>
                      <a:r>
                        <a:rPr lang="en-US" sz="1800" dirty="0"/>
                        <a:t>Req. Level</a:t>
                      </a:r>
                    </a:p>
                  </a:txBody>
                  <a:tcPr anchor="ctr">
                    <a:solidFill>
                      <a:schemeClr val="accent1">
                        <a:lumMod val="60000"/>
                        <a:lumOff val="40000"/>
                      </a:schemeClr>
                    </a:solidFill>
                  </a:tcPr>
                </a:tc>
                <a:tc>
                  <a:txBody>
                    <a:bodyPr/>
                    <a:lstStyle/>
                    <a:p>
                      <a:pPr algn="ctr"/>
                      <a:r>
                        <a:rPr lang="en-US" sz="1800" dirty="0"/>
                        <a:t>Mission Level</a:t>
                      </a:r>
                    </a:p>
                  </a:txBody>
                  <a:tcPr anchor="ctr">
                    <a:solidFill>
                      <a:schemeClr val="accent1">
                        <a:lumMod val="60000"/>
                        <a:lumOff val="40000"/>
                      </a:schemeClr>
                    </a:solidFill>
                  </a:tcPr>
                </a:tc>
                <a:extLst>
                  <a:ext uri="{0D108BD9-81ED-4DB2-BD59-A6C34878D82A}">
                    <a16:rowId xmlns:a16="http://schemas.microsoft.com/office/drawing/2014/main" val="2278821892"/>
                  </a:ext>
                </a:extLst>
              </a:tr>
              <a:tr h="380998">
                <a:tc>
                  <a:txBody>
                    <a:bodyPr/>
                    <a:lstStyle/>
                    <a:p>
                      <a:pPr algn="ctr"/>
                      <a:r>
                        <a:rPr lang="en-US" sz="1800" dirty="0"/>
                        <a:t>Level 1</a:t>
                      </a:r>
                    </a:p>
                  </a:txBody>
                  <a:tcPr anchor="ctr"/>
                </a:tc>
                <a:tc>
                  <a:txBody>
                    <a:bodyPr/>
                    <a:lstStyle/>
                    <a:p>
                      <a:pPr algn="ctr"/>
                      <a:r>
                        <a:rPr lang="en-US" sz="1800" dirty="0"/>
                        <a:t>Program</a:t>
                      </a:r>
                    </a:p>
                  </a:txBody>
                  <a:tcPr anchor="ctr"/>
                </a:tc>
                <a:extLst>
                  <a:ext uri="{0D108BD9-81ED-4DB2-BD59-A6C34878D82A}">
                    <a16:rowId xmlns:a16="http://schemas.microsoft.com/office/drawing/2014/main" val="1072152337"/>
                  </a:ext>
                </a:extLst>
              </a:tr>
              <a:tr h="380998">
                <a:tc>
                  <a:txBody>
                    <a:bodyPr/>
                    <a:lstStyle/>
                    <a:p>
                      <a:pPr algn="ctr"/>
                      <a:r>
                        <a:rPr lang="en-US" sz="1800" b="0" dirty="0"/>
                        <a:t>Level 2</a:t>
                      </a:r>
                    </a:p>
                  </a:txBody>
                  <a:tcPr anchor="ctr"/>
                </a:tc>
                <a:tc>
                  <a:txBody>
                    <a:bodyPr/>
                    <a:lstStyle/>
                    <a:p>
                      <a:pPr algn="ctr"/>
                      <a:r>
                        <a:rPr lang="en-US" sz="1800" b="0" dirty="0"/>
                        <a:t>Project</a:t>
                      </a:r>
                    </a:p>
                  </a:txBody>
                  <a:tcPr anchor="ctr"/>
                </a:tc>
                <a:extLst>
                  <a:ext uri="{0D108BD9-81ED-4DB2-BD59-A6C34878D82A}">
                    <a16:rowId xmlns:a16="http://schemas.microsoft.com/office/drawing/2014/main" val="1831754615"/>
                  </a:ext>
                </a:extLst>
              </a:tr>
            </a:tbl>
          </a:graphicData>
        </a:graphic>
      </p:graphicFrame>
      <p:graphicFrame>
        <p:nvGraphicFramePr>
          <p:cNvPr id="8" name="Table 14">
            <a:extLst>
              <a:ext uri="{FF2B5EF4-FFF2-40B4-BE49-F238E27FC236}">
                <a16:creationId xmlns:a16="http://schemas.microsoft.com/office/drawing/2014/main" id="{9BADEBA9-4E57-4958-B74F-9AD84D17FC18}"/>
              </a:ext>
            </a:extLst>
          </p:cNvPr>
          <p:cNvGraphicFramePr>
            <a:graphicFrameLocks noGrp="1"/>
          </p:cNvGraphicFramePr>
          <p:nvPr/>
        </p:nvGraphicFramePr>
        <p:xfrm>
          <a:off x="8407955" y="1458250"/>
          <a:ext cx="3180323" cy="1936835"/>
        </p:xfrm>
        <a:graphic>
          <a:graphicData uri="http://schemas.openxmlformats.org/drawingml/2006/table">
            <a:tbl>
              <a:tblPr firstRow="1" bandRow="1">
                <a:tableStyleId>{5940675A-B579-460E-94D1-54222C63F5DA}</a:tableStyleId>
              </a:tblPr>
              <a:tblGrid>
                <a:gridCol w="3180323">
                  <a:extLst>
                    <a:ext uri="{9D8B030D-6E8A-4147-A177-3AD203B41FA5}">
                      <a16:colId xmlns:a16="http://schemas.microsoft.com/office/drawing/2014/main" val="1081384358"/>
                    </a:ext>
                  </a:extLst>
                </a:gridCol>
              </a:tblGrid>
              <a:tr h="387367">
                <a:tc>
                  <a:txBody>
                    <a:bodyPr/>
                    <a:lstStyle/>
                    <a:p>
                      <a:pPr algn="ctr"/>
                      <a:r>
                        <a:rPr lang="en-US" sz="1800" dirty="0"/>
                        <a:t>STM Column</a:t>
                      </a:r>
                    </a:p>
                  </a:txBody>
                  <a:tcPr anchor="ctr">
                    <a:solidFill>
                      <a:srgbClr val="FFC000"/>
                    </a:solidFill>
                  </a:tcPr>
                </a:tc>
                <a:extLst>
                  <a:ext uri="{0D108BD9-81ED-4DB2-BD59-A6C34878D82A}">
                    <a16:rowId xmlns:a16="http://schemas.microsoft.com/office/drawing/2014/main" val="2278821892"/>
                  </a:ext>
                </a:extLst>
              </a:tr>
              <a:tr h="387367">
                <a:tc>
                  <a:txBody>
                    <a:bodyPr/>
                    <a:lstStyle/>
                    <a:p>
                      <a:pPr algn="ctr"/>
                      <a:r>
                        <a:rPr lang="en-US" sz="1800" dirty="0"/>
                        <a:t>Objective</a:t>
                      </a:r>
                    </a:p>
                  </a:txBody>
                  <a:tcPr anchor="ctr"/>
                </a:tc>
                <a:extLst>
                  <a:ext uri="{0D108BD9-81ED-4DB2-BD59-A6C34878D82A}">
                    <a16:rowId xmlns:a16="http://schemas.microsoft.com/office/drawing/2014/main" val="1072152337"/>
                  </a:ext>
                </a:extLst>
              </a:tr>
              <a:tr h="387367">
                <a:tc>
                  <a: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r>
                        <a:rPr lang="en-US" sz="1800" dirty="0"/>
                        <a:t>Physical Parameter</a:t>
                      </a:r>
                    </a:p>
                  </a:txBody>
                  <a:tcPr anchor="ctr"/>
                </a:tc>
                <a:extLst>
                  <a:ext uri="{0D108BD9-81ED-4DB2-BD59-A6C34878D82A}">
                    <a16:rowId xmlns:a16="http://schemas.microsoft.com/office/drawing/2014/main" val="1831754615"/>
                  </a:ext>
                </a:extLst>
              </a:tr>
              <a:tr h="387367">
                <a:tc>
                  <a:txBody>
                    <a:bodyPr/>
                    <a:lstStyle/>
                    <a:p>
                      <a:pPr algn="ctr"/>
                      <a:r>
                        <a:rPr lang="en-US" sz="1800" dirty="0"/>
                        <a:t>Observables</a:t>
                      </a:r>
                    </a:p>
                  </a:txBody>
                  <a:tcPr anchor="ctr"/>
                </a:tc>
                <a:extLst>
                  <a:ext uri="{0D108BD9-81ED-4DB2-BD59-A6C34878D82A}">
                    <a16:rowId xmlns:a16="http://schemas.microsoft.com/office/drawing/2014/main" val="1539373472"/>
                  </a:ext>
                </a:extLst>
              </a:tr>
              <a:tr h="387367">
                <a:tc>
                  <a:txBody>
                    <a:bodyPr/>
                    <a:lstStyle/>
                    <a:p>
                      <a:pPr algn="ctr"/>
                      <a:r>
                        <a:rPr lang="en-US" sz="1800" dirty="0"/>
                        <a:t>Mission Requirements</a:t>
                      </a:r>
                    </a:p>
                  </a:txBody>
                  <a:tcPr anchor="ctr"/>
                </a:tc>
                <a:extLst>
                  <a:ext uri="{0D108BD9-81ED-4DB2-BD59-A6C34878D82A}">
                    <a16:rowId xmlns:a16="http://schemas.microsoft.com/office/drawing/2014/main" val="1891836596"/>
                  </a:ext>
                </a:extLst>
              </a:tr>
            </a:tbl>
          </a:graphicData>
        </a:graphic>
      </p:graphicFrame>
      <p:cxnSp>
        <p:nvCxnSpPr>
          <p:cNvPr id="9" name="Straight Arrow Connector 8">
            <a:extLst>
              <a:ext uri="{FF2B5EF4-FFF2-40B4-BE49-F238E27FC236}">
                <a16:creationId xmlns:a16="http://schemas.microsoft.com/office/drawing/2014/main" id="{B1FDADBC-6651-43B8-94A4-ED570B89614F}"/>
              </a:ext>
            </a:extLst>
          </p:cNvPr>
          <p:cNvCxnSpPr>
            <a:cxnSpLocks/>
            <a:stCxn id="7" idx="3"/>
          </p:cNvCxnSpPr>
          <p:nvPr/>
        </p:nvCxnSpPr>
        <p:spPr>
          <a:xfrm>
            <a:off x="5398717" y="2029747"/>
            <a:ext cx="3009238" cy="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E8C530-0181-4EE6-851B-FDB75D06FE95}"/>
              </a:ext>
            </a:extLst>
          </p:cNvPr>
          <p:cNvCxnSpPr>
            <a:cxnSpLocks/>
            <a:stCxn id="8" idx="1"/>
            <a:endCxn id="7" idx="3"/>
          </p:cNvCxnSpPr>
          <p:nvPr/>
        </p:nvCxnSpPr>
        <p:spPr>
          <a:xfrm flipH="1" flipV="1">
            <a:off x="5398717" y="2029747"/>
            <a:ext cx="3009238" cy="396920"/>
          </a:xfrm>
          <a:prstGeom prst="straightConnector1">
            <a:avLst/>
          </a:prstGeom>
          <a:ln w="635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BC3FEB4-71BF-493B-B41C-1D42DF7A7AB3}"/>
              </a:ext>
            </a:extLst>
          </p:cNvPr>
          <p:cNvCxnSpPr>
            <a:cxnSpLocks/>
            <a:endCxn id="8" idx="1"/>
          </p:cNvCxnSpPr>
          <p:nvPr/>
        </p:nvCxnSpPr>
        <p:spPr>
          <a:xfrm>
            <a:off x="5398717" y="2405849"/>
            <a:ext cx="3009238" cy="20818"/>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3B4A4FB-1147-444A-A9F9-DF5E37D5DD93}"/>
              </a:ext>
            </a:extLst>
          </p:cNvPr>
          <p:cNvCxnSpPr>
            <a:cxnSpLocks/>
          </p:cNvCxnSpPr>
          <p:nvPr/>
        </p:nvCxnSpPr>
        <p:spPr>
          <a:xfrm flipH="1" flipV="1">
            <a:off x="5398717" y="2405849"/>
            <a:ext cx="3009238" cy="422728"/>
          </a:xfrm>
          <a:prstGeom prst="straightConnector1">
            <a:avLst/>
          </a:prstGeom>
          <a:ln w="635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A35F20F-D54D-494F-BED2-F4285736C115}"/>
              </a:ext>
            </a:extLst>
          </p:cNvPr>
          <p:cNvCxnSpPr>
            <a:cxnSpLocks/>
          </p:cNvCxnSpPr>
          <p:nvPr/>
        </p:nvCxnSpPr>
        <p:spPr>
          <a:xfrm flipH="1" flipV="1">
            <a:off x="5398717" y="2405850"/>
            <a:ext cx="3009238" cy="766891"/>
          </a:xfrm>
          <a:prstGeom prst="straightConnector1">
            <a:avLst/>
          </a:prstGeom>
          <a:ln w="635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364D5C2-E9CE-4528-BD13-B3E4DA582D1C}"/>
              </a:ext>
            </a:extLst>
          </p:cNvPr>
          <p:cNvSpPr txBox="1"/>
          <p:nvPr/>
        </p:nvSpPr>
        <p:spPr>
          <a:xfrm>
            <a:off x="2201333" y="3819922"/>
            <a:ext cx="9550400" cy="2862322"/>
          </a:xfrm>
          <a:prstGeom prst="rect">
            <a:avLst/>
          </a:prstGeom>
          <a:noFill/>
        </p:spPr>
        <p:txBody>
          <a:bodyPr wrap="square" rtlCol="0">
            <a:spAutoFit/>
          </a:bodyPr>
          <a:lstStyle/>
          <a:p>
            <a:r>
              <a:rPr lang="en-US" sz="2000" dirty="0">
                <a:solidFill>
                  <a:schemeClr val="bg1">
                    <a:lumMod val="85000"/>
                  </a:schemeClr>
                </a:solidFill>
              </a:rPr>
              <a:t>The mission requirement levels are formal systems engineering requirement levels for designing the mission. </a:t>
            </a:r>
          </a:p>
          <a:p>
            <a:pPr marL="800100" lvl="1" indent="-342900">
              <a:buFont typeface="Arial" panose="020B0604020202020204" pitchFamily="34" charset="0"/>
              <a:buChar char="•"/>
            </a:pPr>
            <a:r>
              <a:rPr lang="en-US" sz="2000" dirty="0">
                <a:solidFill>
                  <a:schemeClr val="bg1">
                    <a:lumMod val="85000"/>
                  </a:schemeClr>
                </a:solidFill>
              </a:rPr>
              <a:t>Technical engineering requirements that combine with other requirements at the same level in order to realize products for their parent requirements</a:t>
            </a:r>
          </a:p>
          <a:p>
            <a:pPr marL="800100" lvl="1" indent="-342900">
              <a:buFont typeface="Arial" panose="020B0604020202020204" pitchFamily="34" charset="0"/>
              <a:buChar char="•"/>
            </a:pPr>
            <a:r>
              <a:rPr lang="en-US" sz="2000" dirty="0">
                <a:solidFill>
                  <a:schemeClr val="bg1">
                    <a:lumMod val="85000"/>
                  </a:schemeClr>
                </a:solidFill>
              </a:rPr>
              <a:t>Based on objective, measurable technical performance requirements</a:t>
            </a:r>
          </a:p>
          <a:p>
            <a:endParaRPr lang="en-US" sz="2000" dirty="0"/>
          </a:p>
          <a:p>
            <a:r>
              <a:rPr lang="en-US" sz="2000" dirty="0"/>
              <a:t>The STM columns are a re-envisioning of the mission requirement levels based around mission operations and </a:t>
            </a:r>
            <a:r>
              <a:rPr lang="en-US" sz="2000" b="1" dirty="0"/>
              <a:t>the mission’s research plan</a:t>
            </a:r>
            <a:r>
              <a:rPr lang="en-US" sz="2000" dirty="0"/>
              <a:t>.</a:t>
            </a:r>
          </a:p>
          <a:p>
            <a:pPr marL="800100" lvl="1" indent="-342900">
              <a:buFont typeface="Arial" panose="020B0604020202020204" pitchFamily="34" charset="0"/>
              <a:buChar char="•"/>
            </a:pPr>
            <a:r>
              <a:rPr lang="en-US" sz="2000" dirty="0"/>
              <a:t>Restructured form is easier to digest, puts important information on one page</a:t>
            </a:r>
          </a:p>
        </p:txBody>
      </p:sp>
      <p:sp>
        <p:nvSpPr>
          <p:cNvPr id="14" name="TextBox 13">
            <a:extLst>
              <a:ext uri="{FF2B5EF4-FFF2-40B4-BE49-F238E27FC236}">
                <a16:creationId xmlns:a16="http://schemas.microsoft.com/office/drawing/2014/main" id="{836B560B-BD31-492E-827E-517DB94AAB94}"/>
              </a:ext>
            </a:extLst>
          </p:cNvPr>
          <p:cNvSpPr txBox="1"/>
          <p:nvPr/>
        </p:nvSpPr>
        <p:spPr>
          <a:xfrm>
            <a:off x="8337584" y="4118543"/>
            <a:ext cx="3555136" cy="1323439"/>
          </a:xfrm>
          <a:prstGeom prst="rect">
            <a:avLst/>
          </a:prstGeom>
          <a:solidFill>
            <a:schemeClr val="bg1"/>
          </a:solidFill>
          <a:ln w="19050">
            <a:solidFill>
              <a:srgbClr val="0070C0"/>
            </a:solidFill>
          </a:ln>
        </p:spPr>
        <p:txBody>
          <a:bodyPr wrap="square" rtlCol="0">
            <a:spAutoFit/>
          </a:bodyPr>
          <a:lstStyle/>
          <a:p>
            <a:pPr algn="ctr"/>
            <a:r>
              <a:rPr lang="en-US" sz="2000" b="1" dirty="0"/>
              <a:t>Key point!</a:t>
            </a:r>
          </a:p>
          <a:p>
            <a:r>
              <a:rPr lang="en-US" sz="2000" dirty="0"/>
              <a:t>Developing a mission requires knowing what research you are designing it to </a:t>
            </a:r>
            <a:r>
              <a:rPr lang="en-US" sz="2000" i="1" dirty="0"/>
              <a:t>complete</a:t>
            </a:r>
            <a:r>
              <a:rPr lang="en-US" sz="2000" dirty="0"/>
              <a:t>!</a:t>
            </a:r>
          </a:p>
        </p:txBody>
      </p:sp>
      <p:cxnSp>
        <p:nvCxnSpPr>
          <p:cNvPr id="15" name="Straight Arrow Connector 14">
            <a:extLst>
              <a:ext uri="{FF2B5EF4-FFF2-40B4-BE49-F238E27FC236}">
                <a16:creationId xmlns:a16="http://schemas.microsoft.com/office/drawing/2014/main" id="{3739B349-2341-417D-8BBF-8A6EC7533985}"/>
              </a:ext>
            </a:extLst>
          </p:cNvPr>
          <p:cNvCxnSpPr>
            <a:cxnSpLocks/>
            <a:stCxn id="14" idx="1"/>
          </p:cNvCxnSpPr>
          <p:nvPr/>
        </p:nvCxnSpPr>
        <p:spPr>
          <a:xfrm flipH="1">
            <a:off x="7044072" y="4780263"/>
            <a:ext cx="1293512" cy="115782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6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Common Concerns, STM</a:t>
            </a:r>
          </a:p>
        </p:txBody>
      </p:sp>
      <p:sp>
        <p:nvSpPr>
          <p:cNvPr id="2" name="Content Placeholder 1">
            <a:extLst>
              <a:ext uri="{FF2B5EF4-FFF2-40B4-BE49-F238E27FC236}">
                <a16:creationId xmlns:a16="http://schemas.microsoft.com/office/drawing/2014/main" id="{41BFBBD1-F7A3-4B40-8D32-16D0FFF24F7C}"/>
              </a:ext>
            </a:extLst>
          </p:cNvPr>
          <p:cNvSpPr>
            <a:spLocks noGrp="1"/>
          </p:cNvSpPr>
          <p:nvPr>
            <p:ph idx="1"/>
          </p:nvPr>
        </p:nvSpPr>
        <p:spPr>
          <a:xfrm>
            <a:off x="1776845" y="841664"/>
            <a:ext cx="10214264" cy="5945800"/>
          </a:xfrm>
        </p:spPr>
        <p:txBody>
          <a:bodyPr>
            <a:noAutofit/>
          </a:bodyPr>
          <a:lstStyle/>
          <a:p>
            <a:pPr marL="341313" indent="-341313">
              <a:buClr>
                <a:schemeClr val="tx1"/>
              </a:buClr>
              <a:buSzPct val="100000"/>
              <a:buFont typeface="Arial" panose="020B0604020202020204" pitchFamily="34" charset="0"/>
              <a:buChar char="•"/>
            </a:pPr>
            <a:r>
              <a:rPr lang="en-US" sz="2000" dirty="0"/>
              <a:t>No clear </a:t>
            </a:r>
            <a:r>
              <a:rPr lang="en-US" sz="2000" dirty="0" err="1"/>
              <a:t>flowdown</a:t>
            </a:r>
            <a:r>
              <a:rPr lang="en-US" sz="2000" dirty="0"/>
              <a:t> of the requirements across the entire STM</a:t>
            </a:r>
          </a:p>
          <a:p>
            <a:pPr marL="798513" lvl="1" indent="-341313">
              <a:buClr>
                <a:schemeClr val="tx1"/>
              </a:buClr>
              <a:buSzPct val="100000"/>
              <a:buFont typeface="Arial" panose="020B0604020202020204" pitchFamily="34" charset="0"/>
              <a:buChar char="•"/>
            </a:pPr>
            <a:r>
              <a:rPr lang="en-US" sz="2000" dirty="0"/>
              <a:t>Overly broad or vague Objectives?</a:t>
            </a:r>
          </a:p>
          <a:p>
            <a:pPr marL="798513" lvl="1" indent="-341313">
              <a:buClr>
                <a:schemeClr val="tx1"/>
              </a:buClr>
              <a:buSzPct val="100000"/>
              <a:buFont typeface="Arial" panose="020B0604020202020204" pitchFamily="34" charset="0"/>
              <a:buChar char="•"/>
            </a:pPr>
            <a:r>
              <a:rPr lang="en-US" sz="2000" dirty="0"/>
              <a:t>Lack of a well-focused research plan?</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r>
              <a:rPr lang="en-US" sz="2000" dirty="0"/>
              <a:t>Missing, inadequate, or confused measurement verification parameters, margin, error budget</a:t>
            </a:r>
          </a:p>
          <a:p>
            <a:pPr marL="798513" lvl="1" indent="-341313">
              <a:buClr>
                <a:schemeClr val="tx1"/>
              </a:buClr>
              <a:buSzPct val="100000"/>
              <a:buFont typeface="Arial" panose="020B0604020202020204" pitchFamily="34" charset="0"/>
              <a:buChar char="•"/>
            </a:pPr>
            <a:r>
              <a:rPr lang="en-US" sz="2000" dirty="0"/>
              <a:t>Spatial/temporal coverage</a:t>
            </a:r>
          </a:p>
          <a:p>
            <a:pPr marL="798513" lvl="1" indent="-341313">
              <a:buClr>
                <a:schemeClr val="tx1"/>
              </a:buClr>
              <a:buSzPct val="100000"/>
              <a:buFont typeface="Arial" panose="020B0604020202020204" pitchFamily="34" charset="0"/>
              <a:buChar char="•"/>
            </a:pPr>
            <a:r>
              <a:rPr lang="en-US" sz="2000" dirty="0"/>
              <a:t>Accuracy vs. precision</a:t>
            </a:r>
          </a:p>
          <a:p>
            <a:pPr marL="798513" lvl="1" indent="-341313">
              <a:buClr>
                <a:schemeClr val="tx1"/>
              </a:buClr>
              <a:buSzPct val="100000"/>
              <a:buFont typeface="Arial" panose="020B0604020202020204" pitchFamily="34" charset="0"/>
              <a:buChar char="•"/>
            </a:pPr>
            <a:r>
              <a:rPr lang="en-US" sz="2000" dirty="0"/>
              <a:t>Change in units within a proposal</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34</a:t>
            </a:fld>
            <a:endParaRPr lang="en-US" dirty="0"/>
          </a:p>
        </p:txBody>
      </p:sp>
    </p:spTree>
    <p:extLst>
      <p:ext uri="{BB962C8B-B14F-4D97-AF65-F5344CB8AC3E}">
        <p14:creationId xmlns:p14="http://schemas.microsoft.com/office/powerpoint/2010/main" val="6156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Common Concerns, STM</a:t>
            </a:r>
          </a:p>
        </p:txBody>
      </p:sp>
      <p:sp>
        <p:nvSpPr>
          <p:cNvPr id="2" name="Content Placeholder 1">
            <a:extLst>
              <a:ext uri="{FF2B5EF4-FFF2-40B4-BE49-F238E27FC236}">
                <a16:creationId xmlns:a16="http://schemas.microsoft.com/office/drawing/2014/main" id="{41BFBBD1-F7A3-4B40-8D32-16D0FFF24F7C}"/>
              </a:ext>
            </a:extLst>
          </p:cNvPr>
          <p:cNvSpPr>
            <a:spLocks noGrp="1"/>
          </p:cNvSpPr>
          <p:nvPr>
            <p:ph idx="1"/>
          </p:nvPr>
        </p:nvSpPr>
        <p:spPr>
          <a:xfrm>
            <a:off x="1776845" y="841664"/>
            <a:ext cx="10214264" cy="5945800"/>
          </a:xfrm>
        </p:spPr>
        <p:txBody>
          <a:bodyPr>
            <a:noAutofit/>
          </a:bodyPr>
          <a:lstStyle/>
          <a:p>
            <a:pPr marL="341313" indent="-341313">
              <a:buClr>
                <a:schemeClr val="tx1"/>
              </a:buClr>
              <a:buSzPct val="100000"/>
              <a:buFont typeface="Arial" panose="020B0604020202020204" pitchFamily="34" charset="0"/>
              <a:buChar char="•"/>
            </a:pPr>
            <a:r>
              <a:rPr lang="en-US" sz="2000" dirty="0"/>
              <a:t>Disconnect between Measurements and Instrument Requirements</a:t>
            </a:r>
          </a:p>
          <a:p>
            <a:pPr marL="798513" lvl="1" indent="-341313">
              <a:buClr>
                <a:schemeClr val="tx1"/>
              </a:buClr>
              <a:buSzPct val="100000"/>
              <a:buFont typeface="Arial" panose="020B0604020202020204" pitchFamily="34" charset="0"/>
              <a:buChar char="•"/>
            </a:pPr>
            <a:r>
              <a:rPr lang="en-US" sz="2000" dirty="0"/>
              <a:t>Inadequate communication between science team and instrument provider?</a:t>
            </a:r>
          </a:p>
          <a:p>
            <a:pPr marL="798513" lvl="1" indent="-341313">
              <a:buClr>
                <a:schemeClr val="tx1"/>
              </a:buClr>
              <a:buSzPct val="100000"/>
              <a:buFont typeface="Arial" panose="020B0604020202020204" pitchFamily="34" charset="0"/>
              <a:buChar char="•"/>
            </a:pPr>
            <a:r>
              <a:rPr lang="en-US" sz="2000" dirty="0"/>
              <a:t>Instrument Requirements far exceed the requirements to complete the science?</a:t>
            </a:r>
          </a:p>
          <a:p>
            <a:pPr marL="798513" lvl="1" indent="-341313">
              <a:buClr>
                <a:schemeClr val="tx1"/>
              </a:buClr>
              <a:buSzPct val="100000"/>
              <a:buFont typeface="Arial" panose="020B0604020202020204" pitchFamily="34" charset="0"/>
              <a:buChar char="•"/>
            </a:pPr>
            <a:r>
              <a:rPr lang="en-US" sz="2000" dirty="0"/>
              <a:t>Instrument Requirements developed to justify the instrument, not to enable the science?</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r>
              <a:rPr lang="en-US" sz="2000" dirty="0"/>
              <a:t>Disconnect between Instrument Requirements and Instrument Performance</a:t>
            </a:r>
          </a:p>
          <a:p>
            <a:pPr marL="798513" lvl="1" indent="-341313">
              <a:buClr>
                <a:schemeClr val="tx1"/>
              </a:buClr>
              <a:buSzPct val="100000"/>
              <a:buFont typeface="Arial" panose="020B0604020202020204" pitchFamily="34" charset="0"/>
              <a:buChar char="•"/>
            </a:pPr>
            <a:r>
              <a:rPr lang="en-US" sz="2000" dirty="0"/>
              <a:t>Inadequate communication between science team and instrument provider?</a:t>
            </a:r>
          </a:p>
          <a:p>
            <a:pPr marL="798513" lvl="1" indent="-341313">
              <a:buClr>
                <a:schemeClr val="tx1"/>
              </a:buClr>
              <a:buSzPct val="100000"/>
              <a:buFont typeface="Arial" panose="020B0604020202020204" pitchFamily="34" charset="0"/>
              <a:buChar char="•"/>
            </a:pPr>
            <a:r>
              <a:rPr lang="en-US" sz="2000" dirty="0"/>
              <a:t>Instrument was selected before the requirements were determined?</a:t>
            </a:r>
          </a:p>
          <a:p>
            <a:pPr marL="798513" lvl="1" indent="-341313">
              <a:buClr>
                <a:schemeClr val="tx1"/>
              </a:buClr>
              <a:buSzPct val="100000"/>
              <a:buFont typeface="Arial" panose="020B0604020202020204" pitchFamily="34" charset="0"/>
              <a:buChar char="•"/>
            </a:pPr>
            <a:r>
              <a:rPr lang="en-US" sz="2000" dirty="0"/>
              <a:t>Instrument was selected for reasons other than it was the most appropriate for the science?</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35</a:t>
            </a:fld>
            <a:endParaRPr lang="en-US" dirty="0"/>
          </a:p>
        </p:txBody>
      </p:sp>
    </p:spTree>
    <p:extLst>
      <p:ext uri="{BB962C8B-B14F-4D97-AF65-F5344CB8AC3E}">
        <p14:creationId xmlns:p14="http://schemas.microsoft.com/office/powerpoint/2010/main" val="100691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Common Issues, Solutions</a:t>
            </a:r>
          </a:p>
        </p:txBody>
      </p:sp>
      <p:sp>
        <p:nvSpPr>
          <p:cNvPr id="2" name="Content Placeholder 1">
            <a:extLst>
              <a:ext uri="{FF2B5EF4-FFF2-40B4-BE49-F238E27FC236}">
                <a16:creationId xmlns:a16="http://schemas.microsoft.com/office/drawing/2014/main" id="{41BFBBD1-F7A3-4B40-8D32-16D0FFF24F7C}"/>
              </a:ext>
            </a:extLst>
          </p:cNvPr>
          <p:cNvSpPr>
            <a:spLocks noGrp="1"/>
          </p:cNvSpPr>
          <p:nvPr>
            <p:ph idx="1"/>
          </p:nvPr>
        </p:nvSpPr>
        <p:spPr>
          <a:xfrm>
            <a:off x="1776845" y="841664"/>
            <a:ext cx="10214264" cy="5945800"/>
          </a:xfrm>
        </p:spPr>
        <p:txBody>
          <a:bodyPr>
            <a:noAutofit/>
          </a:bodyPr>
          <a:lstStyle/>
          <a:p>
            <a:pPr marL="341313" indent="-341313">
              <a:buClr>
                <a:schemeClr val="tx1"/>
              </a:buClr>
              <a:buSzPct val="100000"/>
              <a:buFont typeface="Arial" panose="020B0604020202020204" pitchFamily="34" charset="0"/>
              <a:buChar char="•"/>
            </a:pPr>
            <a:r>
              <a:rPr lang="en-US" sz="2000" dirty="0"/>
              <a:t>Start early! Having an STM (even if it is later refined) will make the narrative smoother</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r>
              <a:rPr lang="en-US" sz="2000" dirty="0"/>
              <a:t>Start with the specific Objectives to be completed and the scientific determinations that are necessary for them to be achieved</a:t>
            </a:r>
          </a:p>
          <a:p>
            <a:pPr marL="798513" lvl="1" indent="-341313">
              <a:buClr>
                <a:schemeClr val="tx1"/>
              </a:buClr>
              <a:buSzPct val="100000"/>
              <a:buFont typeface="Arial" panose="020B0604020202020204" pitchFamily="34" charset="0"/>
              <a:buChar char="•"/>
            </a:pPr>
            <a:r>
              <a:rPr lang="en-US" sz="2000" dirty="0"/>
              <a:t>Properly scope your investigation; know exactly</a:t>
            </a:r>
          </a:p>
          <a:p>
            <a:pPr marL="798513" lvl="1" indent="-341313">
              <a:buClr>
                <a:schemeClr val="tx1"/>
              </a:buClr>
              <a:buSzPct val="100000"/>
              <a:buFont typeface="Arial" panose="020B0604020202020204" pitchFamily="34" charset="0"/>
              <a:buChar char="•"/>
            </a:pPr>
            <a:r>
              <a:rPr lang="en-US" sz="2000" dirty="0"/>
              <a:t>Metrics of success are science results you can publish, not volumes of data acquired</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r>
              <a:rPr lang="en-US" sz="2000" dirty="0"/>
              <a:t>Integrate the mission team early, ensure that everyone is on the same page</a:t>
            </a:r>
          </a:p>
          <a:p>
            <a:pPr marL="798513" lvl="1" indent="-341313">
              <a:buClr>
                <a:schemeClr val="tx1"/>
              </a:buClr>
              <a:buSzPct val="100000"/>
              <a:buFont typeface="Arial" panose="020B0604020202020204" pitchFamily="34" charset="0"/>
              <a:buChar char="•"/>
            </a:pPr>
            <a:r>
              <a:rPr lang="en-US" sz="2000" dirty="0"/>
              <a:t>The PI is in charge of the mission, which means being in charge of the narrative</a:t>
            </a:r>
          </a:p>
          <a:p>
            <a:pPr marL="798513" lvl="1" indent="-341313">
              <a:buClr>
                <a:schemeClr val="tx1"/>
              </a:buClr>
              <a:buSzPct val="100000"/>
              <a:buFont typeface="Arial" panose="020B0604020202020204" pitchFamily="34" charset="0"/>
              <a:buChar char="•"/>
            </a:pPr>
            <a:r>
              <a:rPr lang="en-US" sz="2000" dirty="0"/>
              <a:t>Produce a concise, self-consistent STM and do not abdicate that responsibility</a:t>
            </a:r>
          </a:p>
          <a:p>
            <a:pPr marL="341313" indent="-341313">
              <a:buClr>
                <a:schemeClr val="tx1"/>
              </a:buClr>
              <a:buSzPct val="100000"/>
              <a:buFont typeface="Arial" panose="020B0604020202020204" pitchFamily="34" charset="0"/>
              <a:buChar char="•"/>
            </a:pPr>
            <a:endParaRPr lang="en-US" sz="2000" dirty="0"/>
          </a:p>
          <a:p>
            <a:pPr marL="341313" indent="-341313">
              <a:buClr>
                <a:schemeClr val="tx1"/>
              </a:buClr>
              <a:buSzPct val="100000"/>
              <a:buFont typeface="Arial" panose="020B0604020202020204" pitchFamily="34" charset="0"/>
              <a:buChar char="•"/>
            </a:pPr>
            <a:r>
              <a:rPr lang="en-US" sz="2000" dirty="0"/>
              <a:t>Set your requirements and check them with every update to the STM</a:t>
            </a:r>
          </a:p>
          <a:p>
            <a:pPr marL="798513" lvl="1" indent="-341313">
              <a:buClr>
                <a:schemeClr val="tx1"/>
              </a:buClr>
              <a:buSzPct val="100000"/>
              <a:buFont typeface="Arial" panose="020B0604020202020204" pitchFamily="34" charset="0"/>
              <a:buChar char="•"/>
            </a:pPr>
            <a:r>
              <a:rPr lang="en-US" sz="2000" dirty="0"/>
              <a:t>Science: Spatial/temporal coverage, accuracy, etc.</a:t>
            </a:r>
          </a:p>
          <a:p>
            <a:pPr marL="798513" lvl="1" indent="-341313">
              <a:buClr>
                <a:schemeClr val="tx1"/>
              </a:buClr>
              <a:buSzPct val="100000"/>
              <a:buFont typeface="Arial" panose="020B0604020202020204" pitchFamily="34" charset="0"/>
              <a:buChar char="•"/>
            </a:pPr>
            <a:r>
              <a:rPr lang="en-US" sz="2000" dirty="0"/>
              <a:t>Implementation: Resource margin, error budget, etc.</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36</a:t>
            </a:fld>
            <a:endParaRPr lang="en-US" dirty="0"/>
          </a:p>
        </p:txBody>
      </p:sp>
    </p:spTree>
    <p:extLst>
      <p:ext uri="{BB962C8B-B14F-4D97-AF65-F5344CB8AC3E}">
        <p14:creationId xmlns:p14="http://schemas.microsoft.com/office/powerpoint/2010/main" val="132474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2E8C51FE-49D9-314D-9957-ABBF7DDE8782}" type="slidenum">
              <a:rPr lang="en-US" smtClean="0"/>
              <a:t>37</a:t>
            </a:fld>
            <a:endParaRPr lang="en-US" dirty="0"/>
          </a:p>
        </p:txBody>
      </p:sp>
    </p:spTree>
    <p:extLst>
      <p:ext uri="{BB962C8B-B14F-4D97-AF65-F5344CB8AC3E}">
        <p14:creationId xmlns:p14="http://schemas.microsoft.com/office/powerpoint/2010/main" val="189108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Requirement Levels</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4</a:t>
            </a:fld>
            <a:endParaRPr lang="en-US" dirty="0"/>
          </a:p>
        </p:txBody>
      </p:sp>
      <p:sp>
        <p:nvSpPr>
          <p:cNvPr id="7" name="TextBox 6">
            <a:extLst>
              <a:ext uri="{FF2B5EF4-FFF2-40B4-BE49-F238E27FC236}">
                <a16:creationId xmlns:a16="http://schemas.microsoft.com/office/drawing/2014/main" id="{9E6D2955-1801-4669-B15C-F1BE62580A66}"/>
              </a:ext>
            </a:extLst>
          </p:cNvPr>
          <p:cNvSpPr txBox="1"/>
          <p:nvPr/>
        </p:nvSpPr>
        <p:spPr>
          <a:xfrm>
            <a:off x="2201333" y="3819922"/>
            <a:ext cx="9550400" cy="2554545"/>
          </a:xfrm>
          <a:prstGeom prst="rect">
            <a:avLst/>
          </a:prstGeom>
          <a:noFill/>
        </p:spPr>
        <p:txBody>
          <a:bodyPr wrap="square" rtlCol="0">
            <a:spAutoFit/>
          </a:bodyPr>
          <a:lstStyle/>
          <a:p>
            <a:r>
              <a:rPr lang="en-US" sz="2000" dirty="0"/>
              <a:t>Level 1 Requirements are the scientific determinations and/or results that are necessary for completion of each Science Objective. </a:t>
            </a:r>
          </a:p>
          <a:p>
            <a:pPr marL="800140" lvl="1" indent="-342917">
              <a:buFont typeface="Arial" panose="020B0604020202020204" pitchFamily="34" charset="0"/>
              <a:buChar char="•"/>
            </a:pPr>
            <a:r>
              <a:rPr lang="en-US" sz="2000" dirty="0"/>
              <a:t>They are agnostic to mission implementation details, but mission implementation details flow up to them.</a:t>
            </a:r>
          </a:p>
          <a:p>
            <a:endParaRPr lang="en-US" sz="2000" dirty="0"/>
          </a:p>
          <a:p>
            <a:r>
              <a:rPr lang="en-US" sz="2000" i="1" dirty="0"/>
              <a:t>Example: The mission shall determine the average time for [auroral emission] to maximize after the impact of [solar wind structure] with an accuracy of X minutes ([confidence level]).</a:t>
            </a:r>
          </a:p>
        </p:txBody>
      </p:sp>
      <p:graphicFrame>
        <p:nvGraphicFramePr>
          <p:cNvPr id="8" name="Table 14">
            <a:extLst>
              <a:ext uri="{FF2B5EF4-FFF2-40B4-BE49-F238E27FC236}">
                <a16:creationId xmlns:a16="http://schemas.microsoft.com/office/drawing/2014/main" id="{84E09A1A-8713-4605-84D5-D5448C07834C}"/>
              </a:ext>
            </a:extLst>
          </p:cNvPr>
          <p:cNvGraphicFramePr>
            <a:graphicFrameLocks noGrp="1"/>
          </p:cNvGraphicFramePr>
          <p:nvPr/>
        </p:nvGraphicFramePr>
        <p:xfrm>
          <a:off x="3721159" y="1141470"/>
          <a:ext cx="6713950" cy="2286000"/>
        </p:xfrm>
        <a:graphic>
          <a:graphicData uri="http://schemas.openxmlformats.org/drawingml/2006/table">
            <a:tbl>
              <a:tblPr firstRow="1" bandRow="1">
                <a:tableStyleId>{5940675A-B579-460E-94D1-54222C63F5DA}</a:tableStyleId>
              </a:tblPr>
              <a:tblGrid>
                <a:gridCol w="2977304">
                  <a:extLst>
                    <a:ext uri="{9D8B030D-6E8A-4147-A177-3AD203B41FA5}">
                      <a16:colId xmlns:a16="http://schemas.microsoft.com/office/drawing/2014/main" val="941940824"/>
                    </a:ext>
                  </a:extLst>
                </a:gridCol>
                <a:gridCol w="3736646">
                  <a:extLst>
                    <a:ext uri="{9D8B030D-6E8A-4147-A177-3AD203B41FA5}">
                      <a16:colId xmlns:a16="http://schemas.microsoft.com/office/drawing/2014/main" val="1081384358"/>
                    </a:ext>
                  </a:extLst>
                </a:gridCol>
              </a:tblGrid>
              <a:tr h="457200">
                <a:tc>
                  <a:txBody>
                    <a:bodyPr/>
                    <a:lstStyle/>
                    <a:p>
                      <a:pPr algn="ctr"/>
                      <a:r>
                        <a:rPr lang="en-US" sz="2400" dirty="0"/>
                        <a:t>Requirements Level</a:t>
                      </a:r>
                    </a:p>
                  </a:txBody>
                  <a:tcPr anchor="ctr">
                    <a:solidFill>
                      <a:schemeClr val="accent1">
                        <a:lumMod val="60000"/>
                        <a:lumOff val="40000"/>
                      </a:schemeClr>
                    </a:solidFill>
                  </a:tcPr>
                </a:tc>
                <a:tc>
                  <a:txBody>
                    <a:bodyPr/>
                    <a:lstStyle/>
                    <a:p>
                      <a:pPr algn="ctr"/>
                      <a:r>
                        <a:rPr lang="en-US" sz="2400" dirty="0"/>
                        <a:t>Mission Level</a:t>
                      </a:r>
                    </a:p>
                  </a:txBody>
                  <a:tcPr anchor="ctr">
                    <a:solidFill>
                      <a:schemeClr val="accent1">
                        <a:lumMod val="60000"/>
                        <a:lumOff val="40000"/>
                      </a:schemeClr>
                    </a:solidFill>
                  </a:tcPr>
                </a:tc>
                <a:extLst>
                  <a:ext uri="{0D108BD9-81ED-4DB2-BD59-A6C34878D82A}">
                    <a16:rowId xmlns:a16="http://schemas.microsoft.com/office/drawing/2014/main" val="2278821892"/>
                  </a:ext>
                </a:extLst>
              </a:tr>
              <a:tr h="457200">
                <a:tc>
                  <a:txBody>
                    <a:bodyPr/>
                    <a:lstStyle/>
                    <a:p>
                      <a:pPr algn="ctr"/>
                      <a:r>
                        <a:rPr lang="en-US" sz="2400" b="1" dirty="0"/>
                        <a:t>Level 1</a:t>
                      </a:r>
                    </a:p>
                  </a:txBody>
                  <a:tcPr anchor="ctr"/>
                </a:tc>
                <a:tc>
                  <a:txBody>
                    <a:bodyPr/>
                    <a:lstStyle/>
                    <a:p>
                      <a:pPr algn="ctr"/>
                      <a:r>
                        <a:rPr lang="en-US" sz="2400" b="1" dirty="0"/>
                        <a:t>Program</a:t>
                      </a:r>
                    </a:p>
                  </a:txBody>
                  <a:tcPr anchor="ctr"/>
                </a:tc>
                <a:extLst>
                  <a:ext uri="{0D108BD9-81ED-4DB2-BD59-A6C34878D82A}">
                    <a16:rowId xmlns:a16="http://schemas.microsoft.com/office/drawing/2014/main" val="1072152337"/>
                  </a:ext>
                </a:extLst>
              </a:tr>
              <a:tr h="457200">
                <a:tc>
                  <a:txBody>
                    <a:bodyPr/>
                    <a:lstStyle/>
                    <a:p>
                      <a:pPr algn="ctr"/>
                      <a:r>
                        <a:rPr lang="en-US" sz="2400" dirty="0"/>
                        <a:t>Level 2</a:t>
                      </a:r>
                    </a:p>
                  </a:txBody>
                  <a:tcPr anchor="ctr"/>
                </a:tc>
                <a:tc>
                  <a:txBody>
                    <a:bodyPr/>
                    <a:lstStyle/>
                    <a:p>
                      <a:pPr algn="ctr"/>
                      <a:r>
                        <a:rPr lang="en-US" sz="2400" dirty="0"/>
                        <a:t>Project</a:t>
                      </a:r>
                    </a:p>
                  </a:txBody>
                  <a:tcPr anchor="ctr"/>
                </a:tc>
                <a:extLst>
                  <a:ext uri="{0D108BD9-81ED-4DB2-BD59-A6C34878D82A}">
                    <a16:rowId xmlns:a16="http://schemas.microsoft.com/office/drawing/2014/main" val="1831754615"/>
                  </a:ext>
                </a:extLst>
              </a:tr>
              <a:tr h="457200">
                <a:tc>
                  <a:txBody>
                    <a:bodyPr/>
                    <a:lstStyle/>
                    <a:p>
                      <a:pPr algn="ctr"/>
                      <a:r>
                        <a:rPr lang="en-US" sz="2400" dirty="0"/>
                        <a:t>Level 3</a:t>
                      </a:r>
                    </a:p>
                  </a:txBody>
                  <a:tcPr anchor="ctr"/>
                </a:tc>
                <a:tc>
                  <a:txBody>
                    <a:bodyPr/>
                    <a:lstStyle/>
                    <a:p>
                      <a:pPr algn="ctr"/>
                      <a:r>
                        <a:rPr lang="en-US" sz="2400" dirty="0"/>
                        <a:t>Instrument, Mission System</a:t>
                      </a:r>
                    </a:p>
                  </a:txBody>
                  <a:tcPr anchor="ctr"/>
                </a:tc>
                <a:extLst>
                  <a:ext uri="{0D108BD9-81ED-4DB2-BD59-A6C34878D82A}">
                    <a16:rowId xmlns:a16="http://schemas.microsoft.com/office/drawing/2014/main" val="1539373472"/>
                  </a:ext>
                </a:extLst>
              </a:tr>
              <a:tr h="457200">
                <a:tc>
                  <a:txBody>
                    <a:bodyPr/>
                    <a:lstStyle/>
                    <a:p>
                      <a:pPr algn="ctr"/>
                      <a:r>
                        <a:rPr lang="en-US" sz="2400" dirty="0"/>
                        <a:t>Level 4</a:t>
                      </a:r>
                    </a:p>
                  </a:txBody>
                  <a:tcPr anchor="ctr"/>
                </a:tc>
                <a:tc>
                  <a:txBody>
                    <a:bodyPr/>
                    <a:lstStyle/>
                    <a:p>
                      <a:pPr algn="ctr"/>
                      <a:r>
                        <a:rPr lang="en-US" sz="2400" dirty="0"/>
                        <a:t>Subsystems</a:t>
                      </a:r>
                    </a:p>
                  </a:txBody>
                  <a:tcPr anchor="ctr"/>
                </a:tc>
                <a:extLst>
                  <a:ext uri="{0D108BD9-81ED-4DB2-BD59-A6C34878D82A}">
                    <a16:rowId xmlns:a16="http://schemas.microsoft.com/office/drawing/2014/main" val="1942222675"/>
                  </a:ext>
                </a:extLst>
              </a:tr>
            </a:tbl>
          </a:graphicData>
        </a:graphic>
      </p:graphicFrame>
      <p:sp>
        <p:nvSpPr>
          <p:cNvPr id="2" name="TextBox 1">
            <a:extLst>
              <a:ext uri="{FF2B5EF4-FFF2-40B4-BE49-F238E27FC236}">
                <a16:creationId xmlns:a16="http://schemas.microsoft.com/office/drawing/2014/main" id="{376DD692-4ADA-7779-427A-1690C53A42BA}"/>
              </a:ext>
            </a:extLst>
          </p:cNvPr>
          <p:cNvSpPr txBox="1"/>
          <p:nvPr/>
        </p:nvSpPr>
        <p:spPr>
          <a:xfrm rot="1800000">
            <a:off x="6761713" y="3129720"/>
            <a:ext cx="4803996" cy="2031325"/>
          </a:xfrm>
          <a:prstGeom prst="rect">
            <a:avLst/>
          </a:prstGeom>
          <a:solidFill>
            <a:schemeClr val="bg1"/>
          </a:solidFill>
          <a:ln>
            <a:solidFill>
              <a:schemeClr val="tx1"/>
            </a:solidFill>
          </a:ln>
        </p:spPr>
        <p:txBody>
          <a:bodyPr wrap="square" rtlCol="0">
            <a:spAutoFit/>
          </a:bodyPr>
          <a:lstStyle/>
          <a:p>
            <a:r>
              <a:rPr lang="en-US" b="1" dirty="0">
                <a:solidFill>
                  <a:srgbClr val="FF0000"/>
                </a:solidFill>
              </a:rPr>
              <a:t>Verification:</a:t>
            </a:r>
            <a:r>
              <a:rPr lang="en-US" dirty="0">
                <a:solidFill>
                  <a:srgbClr val="FF0000"/>
                </a:solidFill>
              </a:rPr>
              <a:t> Can I take the results of my investigation and prove that I have met these requirements? </a:t>
            </a:r>
          </a:p>
          <a:p>
            <a:endParaRPr lang="en-US" dirty="0">
              <a:solidFill>
                <a:srgbClr val="FF0000"/>
              </a:solidFill>
            </a:endParaRPr>
          </a:p>
          <a:p>
            <a:r>
              <a:rPr lang="en-US" b="1" dirty="0">
                <a:solidFill>
                  <a:srgbClr val="FF0000"/>
                </a:solidFill>
              </a:rPr>
              <a:t>Validation:</a:t>
            </a:r>
            <a:r>
              <a:rPr lang="en-US" dirty="0">
                <a:solidFill>
                  <a:srgbClr val="FF0000"/>
                </a:solidFill>
              </a:rPr>
              <a:t> Does completing these Level 1 </a:t>
            </a:r>
            <a:r>
              <a:rPr lang="en-US" dirty="0" err="1">
                <a:solidFill>
                  <a:srgbClr val="FF0000"/>
                </a:solidFill>
              </a:rPr>
              <a:t>Reqs</a:t>
            </a:r>
            <a:r>
              <a:rPr lang="en-US" dirty="0">
                <a:solidFill>
                  <a:srgbClr val="FF0000"/>
                </a:solidFill>
              </a:rPr>
              <a:t> (and </a:t>
            </a:r>
            <a:r>
              <a:rPr lang="en-US" i="1" dirty="0">
                <a:solidFill>
                  <a:srgbClr val="FF0000"/>
                </a:solidFill>
              </a:rPr>
              <a:t>nothing else</a:t>
            </a:r>
            <a:r>
              <a:rPr lang="en-US" dirty="0">
                <a:solidFill>
                  <a:srgbClr val="FF0000"/>
                </a:solidFill>
              </a:rPr>
              <a:t>) represent completion of the Science Objectives?</a:t>
            </a:r>
          </a:p>
        </p:txBody>
      </p:sp>
      <p:sp>
        <p:nvSpPr>
          <p:cNvPr id="5" name="TextBox 4">
            <a:extLst>
              <a:ext uri="{FF2B5EF4-FFF2-40B4-BE49-F238E27FC236}">
                <a16:creationId xmlns:a16="http://schemas.microsoft.com/office/drawing/2014/main" id="{9AB38B4B-09E7-B627-360C-8C0821B5306C}"/>
              </a:ext>
            </a:extLst>
          </p:cNvPr>
          <p:cNvSpPr txBox="1"/>
          <p:nvPr/>
        </p:nvSpPr>
        <p:spPr>
          <a:xfrm rot="19800000">
            <a:off x="626292" y="3067644"/>
            <a:ext cx="4803996" cy="2308324"/>
          </a:xfrm>
          <a:prstGeom prst="rect">
            <a:avLst/>
          </a:prstGeom>
          <a:solidFill>
            <a:schemeClr val="bg1"/>
          </a:solidFill>
          <a:ln>
            <a:solidFill>
              <a:schemeClr val="tx1"/>
            </a:solidFill>
          </a:ln>
        </p:spPr>
        <p:txBody>
          <a:bodyPr wrap="square" rtlCol="0">
            <a:spAutoFit/>
          </a:bodyPr>
          <a:lstStyle/>
          <a:p>
            <a:r>
              <a:rPr lang="en-US" b="1" dirty="0">
                <a:solidFill>
                  <a:srgbClr val="FF0000"/>
                </a:solidFill>
              </a:rPr>
              <a:t>Question:</a:t>
            </a:r>
            <a:r>
              <a:rPr lang="en-US" dirty="0">
                <a:solidFill>
                  <a:srgbClr val="FF0000"/>
                </a:solidFill>
              </a:rPr>
              <a:t> Level 1 Requirements are different than other Levels. There is no Level above them…so what do they deliver their product to?</a:t>
            </a:r>
          </a:p>
          <a:p>
            <a:endParaRPr lang="en-US" dirty="0">
              <a:solidFill>
                <a:srgbClr val="FF0000"/>
              </a:solidFill>
            </a:endParaRPr>
          </a:p>
          <a:p>
            <a:endParaRPr lang="en-US" dirty="0">
              <a:solidFill>
                <a:srgbClr val="FF0000"/>
              </a:solidFill>
            </a:endParaRPr>
          </a:p>
          <a:p>
            <a:r>
              <a:rPr lang="en-US" b="1" dirty="0">
                <a:solidFill>
                  <a:schemeClr val="bg1"/>
                </a:solidFill>
              </a:rPr>
              <a:t>Answer:</a:t>
            </a:r>
            <a:r>
              <a:rPr lang="en-US" dirty="0">
                <a:solidFill>
                  <a:schemeClr val="bg1"/>
                </a:solidFill>
              </a:rPr>
              <a:t> To the NASA program. Which means that they are tested once, when the project completes its operations phase.</a:t>
            </a:r>
          </a:p>
        </p:txBody>
      </p:sp>
    </p:spTree>
    <p:extLst>
      <p:ext uri="{BB962C8B-B14F-4D97-AF65-F5344CB8AC3E}">
        <p14:creationId xmlns:p14="http://schemas.microsoft.com/office/powerpoint/2010/main" val="3425762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5906E-038A-644D-B05A-62133FE8561F}"/>
              </a:ext>
            </a:extLst>
          </p:cNvPr>
          <p:cNvSpPr>
            <a:spLocks noGrp="1"/>
          </p:cNvSpPr>
          <p:nvPr>
            <p:ph type="title"/>
          </p:nvPr>
        </p:nvSpPr>
        <p:spPr>
          <a:xfrm>
            <a:off x="2311542" y="143703"/>
            <a:ext cx="9276736" cy="590931"/>
          </a:xfrm>
        </p:spPr>
        <p:txBody>
          <a:bodyPr/>
          <a:lstStyle/>
          <a:p>
            <a:pPr algn="ctr"/>
            <a:r>
              <a:rPr lang="en-US" sz="3600" b="1" dirty="0"/>
              <a:t>Requirement Levels</a:t>
            </a:r>
          </a:p>
        </p:txBody>
      </p: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5</a:t>
            </a:fld>
            <a:endParaRPr lang="en-US" dirty="0"/>
          </a:p>
        </p:txBody>
      </p:sp>
      <p:sp>
        <p:nvSpPr>
          <p:cNvPr id="7" name="TextBox 6">
            <a:extLst>
              <a:ext uri="{FF2B5EF4-FFF2-40B4-BE49-F238E27FC236}">
                <a16:creationId xmlns:a16="http://schemas.microsoft.com/office/drawing/2014/main" id="{9E6D2955-1801-4669-B15C-F1BE62580A66}"/>
              </a:ext>
            </a:extLst>
          </p:cNvPr>
          <p:cNvSpPr txBox="1"/>
          <p:nvPr/>
        </p:nvSpPr>
        <p:spPr>
          <a:xfrm>
            <a:off x="2201333" y="3819922"/>
            <a:ext cx="9550400" cy="2554545"/>
          </a:xfrm>
          <a:prstGeom prst="rect">
            <a:avLst/>
          </a:prstGeom>
          <a:noFill/>
        </p:spPr>
        <p:txBody>
          <a:bodyPr wrap="square" rtlCol="0">
            <a:spAutoFit/>
          </a:bodyPr>
          <a:lstStyle/>
          <a:p>
            <a:r>
              <a:rPr lang="en-US" sz="2000" dirty="0"/>
              <a:t>Level 1 Requirements are the scientific determinations and/or results that are necessary for completion of each Science Objective. </a:t>
            </a:r>
          </a:p>
          <a:p>
            <a:pPr marL="800140" lvl="1" indent="-342917">
              <a:buFont typeface="Arial" panose="020B0604020202020204" pitchFamily="34" charset="0"/>
              <a:buChar char="•"/>
            </a:pPr>
            <a:r>
              <a:rPr lang="en-US" sz="2000" dirty="0"/>
              <a:t>They are agnostic to mission implementation details, but mission implementation details flow up to them.</a:t>
            </a:r>
          </a:p>
          <a:p>
            <a:endParaRPr lang="en-US" sz="2000" dirty="0"/>
          </a:p>
          <a:p>
            <a:r>
              <a:rPr lang="en-US" sz="2000" i="1" dirty="0"/>
              <a:t>Example: The mission shall determine the average time for [auroral emission] to maximize after the impact of [solar wind structure] with an accuracy of X minutes ([confidence level]).</a:t>
            </a:r>
          </a:p>
        </p:txBody>
      </p:sp>
      <p:graphicFrame>
        <p:nvGraphicFramePr>
          <p:cNvPr id="8" name="Table 14">
            <a:extLst>
              <a:ext uri="{FF2B5EF4-FFF2-40B4-BE49-F238E27FC236}">
                <a16:creationId xmlns:a16="http://schemas.microsoft.com/office/drawing/2014/main" id="{84E09A1A-8713-4605-84D5-D5448C07834C}"/>
              </a:ext>
            </a:extLst>
          </p:cNvPr>
          <p:cNvGraphicFramePr>
            <a:graphicFrameLocks noGrp="1"/>
          </p:cNvGraphicFramePr>
          <p:nvPr/>
        </p:nvGraphicFramePr>
        <p:xfrm>
          <a:off x="3721159" y="1141470"/>
          <a:ext cx="6713950" cy="2286000"/>
        </p:xfrm>
        <a:graphic>
          <a:graphicData uri="http://schemas.openxmlformats.org/drawingml/2006/table">
            <a:tbl>
              <a:tblPr firstRow="1" bandRow="1">
                <a:tableStyleId>{5940675A-B579-460E-94D1-54222C63F5DA}</a:tableStyleId>
              </a:tblPr>
              <a:tblGrid>
                <a:gridCol w="2977304">
                  <a:extLst>
                    <a:ext uri="{9D8B030D-6E8A-4147-A177-3AD203B41FA5}">
                      <a16:colId xmlns:a16="http://schemas.microsoft.com/office/drawing/2014/main" val="941940824"/>
                    </a:ext>
                  </a:extLst>
                </a:gridCol>
                <a:gridCol w="3736646">
                  <a:extLst>
                    <a:ext uri="{9D8B030D-6E8A-4147-A177-3AD203B41FA5}">
                      <a16:colId xmlns:a16="http://schemas.microsoft.com/office/drawing/2014/main" val="1081384358"/>
                    </a:ext>
                  </a:extLst>
                </a:gridCol>
              </a:tblGrid>
              <a:tr h="457200">
                <a:tc>
                  <a:txBody>
                    <a:bodyPr/>
                    <a:lstStyle/>
                    <a:p>
                      <a:pPr algn="ctr"/>
                      <a:r>
                        <a:rPr lang="en-US" sz="2400" dirty="0"/>
                        <a:t>Requirements Level</a:t>
                      </a:r>
                    </a:p>
                  </a:txBody>
                  <a:tcPr anchor="ctr">
                    <a:solidFill>
                      <a:schemeClr val="accent1">
                        <a:lumMod val="60000"/>
                        <a:lumOff val="40000"/>
                      </a:schemeClr>
                    </a:solidFill>
                  </a:tcPr>
                </a:tc>
                <a:tc>
                  <a:txBody>
                    <a:bodyPr/>
                    <a:lstStyle/>
                    <a:p>
                      <a:pPr algn="ctr"/>
                      <a:r>
                        <a:rPr lang="en-US" sz="2400" dirty="0"/>
                        <a:t>Mission Level</a:t>
                      </a:r>
                    </a:p>
                  </a:txBody>
                  <a:tcPr anchor="ctr">
                    <a:solidFill>
                      <a:schemeClr val="accent1">
                        <a:lumMod val="60000"/>
                        <a:lumOff val="40000"/>
                      </a:schemeClr>
                    </a:solidFill>
                  </a:tcPr>
                </a:tc>
                <a:extLst>
                  <a:ext uri="{0D108BD9-81ED-4DB2-BD59-A6C34878D82A}">
                    <a16:rowId xmlns:a16="http://schemas.microsoft.com/office/drawing/2014/main" val="2278821892"/>
                  </a:ext>
                </a:extLst>
              </a:tr>
              <a:tr h="457200">
                <a:tc>
                  <a:txBody>
                    <a:bodyPr/>
                    <a:lstStyle/>
                    <a:p>
                      <a:pPr algn="ctr"/>
                      <a:r>
                        <a:rPr lang="en-US" sz="2400" b="1" dirty="0"/>
                        <a:t>Level 1</a:t>
                      </a:r>
                    </a:p>
                  </a:txBody>
                  <a:tcPr anchor="ctr"/>
                </a:tc>
                <a:tc>
                  <a:txBody>
                    <a:bodyPr/>
                    <a:lstStyle/>
                    <a:p>
                      <a:pPr algn="ctr"/>
                      <a:r>
                        <a:rPr lang="en-US" sz="2400" b="1" dirty="0"/>
                        <a:t>Program</a:t>
                      </a:r>
                    </a:p>
                  </a:txBody>
                  <a:tcPr anchor="ctr"/>
                </a:tc>
                <a:extLst>
                  <a:ext uri="{0D108BD9-81ED-4DB2-BD59-A6C34878D82A}">
                    <a16:rowId xmlns:a16="http://schemas.microsoft.com/office/drawing/2014/main" val="1072152337"/>
                  </a:ext>
                </a:extLst>
              </a:tr>
              <a:tr h="457200">
                <a:tc>
                  <a:txBody>
                    <a:bodyPr/>
                    <a:lstStyle/>
                    <a:p>
                      <a:pPr algn="ctr"/>
                      <a:r>
                        <a:rPr lang="en-US" sz="2400" dirty="0"/>
                        <a:t>Level 2</a:t>
                      </a:r>
                    </a:p>
                  </a:txBody>
                  <a:tcPr anchor="ctr"/>
                </a:tc>
                <a:tc>
                  <a:txBody>
                    <a:bodyPr/>
                    <a:lstStyle/>
                    <a:p>
                      <a:pPr algn="ctr"/>
                      <a:r>
                        <a:rPr lang="en-US" sz="2400" dirty="0"/>
                        <a:t>Project</a:t>
                      </a:r>
                    </a:p>
                  </a:txBody>
                  <a:tcPr anchor="ctr"/>
                </a:tc>
                <a:extLst>
                  <a:ext uri="{0D108BD9-81ED-4DB2-BD59-A6C34878D82A}">
                    <a16:rowId xmlns:a16="http://schemas.microsoft.com/office/drawing/2014/main" val="1831754615"/>
                  </a:ext>
                </a:extLst>
              </a:tr>
              <a:tr h="457200">
                <a:tc>
                  <a:txBody>
                    <a:bodyPr/>
                    <a:lstStyle/>
                    <a:p>
                      <a:pPr algn="ctr"/>
                      <a:r>
                        <a:rPr lang="en-US" sz="2400" dirty="0"/>
                        <a:t>Level 3</a:t>
                      </a:r>
                    </a:p>
                  </a:txBody>
                  <a:tcPr anchor="ctr"/>
                </a:tc>
                <a:tc>
                  <a:txBody>
                    <a:bodyPr/>
                    <a:lstStyle/>
                    <a:p>
                      <a:pPr algn="ctr"/>
                      <a:r>
                        <a:rPr lang="en-US" sz="2400" dirty="0"/>
                        <a:t>Instrument, Mission System</a:t>
                      </a:r>
                    </a:p>
                  </a:txBody>
                  <a:tcPr anchor="ctr"/>
                </a:tc>
                <a:extLst>
                  <a:ext uri="{0D108BD9-81ED-4DB2-BD59-A6C34878D82A}">
                    <a16:rowId xmlns:a16="http://schemas.microsoft.com/office/drawing/2014/main" val="1539373472"/>
                  </a:ext>
                </a:extLst>
              </a:tr>
              <a:tr h="457200">
                <a:tc>
                  <a:txBody>
                    <a:bodyPr/>
                    <a:lstStyle/>
                    <a:p>
                      <a:pPr algn="ctr"/>
                      <a:r>
                        <a:rPr lang="en-US" sz="2400" dirty="0"/>
                        <a:t>Level 4</a:t>
                      </a:r>
                    </a:p>
                  </a:txBody>
                  <a:tcPr anchor="ctr"/>
                </a:tc>
                <a:tc>
                  <a:txBody>
                    <a:bodyPr/>
                    <a:lstStyle/>
                    <a:p>
                      <a:pPr algn="ctr"/>
                      <a:r>
                        <a:rPr lang="en-US" sz="2400" dirty="0"/>
                        <a:t>Subsystems</a:t>
                      </a:r>
                    </a:p>
                  </a:txBody>
                  <a:tcPr anchor="ctr"/>
                </a:tc>
                <a:extLst>
                  <a:ext uri="{0D108BD9-81ED-4DB2-BD59-A6C34878D82A}">
                    <a16:rowId xmlns:a16="http://schemas.microsoft.com/office/drawing/2014/main" val="1942222675"/>
                  </a:ext>
                </a:extLst>
              </a:tr>
            </a:tbl>
          </a:graphicData>
        </a:graphic>
      </p:graphicFrame>
      <p:sp>
        <p:nvSpPr>
          <p:cNvPr id="2" name="TextBox 1">
            <a:extLst>
              <a:ext uri="{FF2B5EF4-FFF2-40B4-BE49-F238E27FC236}">
                <a16:creationId xmlns:a16="http://schemas.microsoft.com/office/drawing/2014/main" id="{376DD692-4ADA-7779-427A-1690C53A42BA}"/>
              </a:ext>
            </a:extLst>
          </p:cNvPr>
          <p:cNvSpPr txBox="1"/>
          <p:nvPr/>
        </p:nvSpPr>
        <p:spPr>
          <a:xfrm rot="1800000">
            <a:off x="6761713" y="3129720"/>
            <a:ext cx="4803996" cy="2031325"/>
          </a:xfrm>
          <a:prstGeom prst="rect">
            <a:avLst/>
          </a:prstGeom>
          <a:solidFill>
            <a:schemeClr val="bg1"/>
          </a:solidFill>
          <a:ln>
            <a:solidFill>
              <a:schemeClr val="tx1"/>
            </a:solidFill>
          </a:ln>
        </p:spPr>
        <p:txBody>
          <a:bodyPr wrap="square" rtlCol="0">
            <a:spAutoFit/>
          </a:bodyPr>
          <a:lstStyle/>
          <a:p>
            <a:r>
              <a:rPr lang="en-US" b="1" dirty="0">
                <a:solidFill>
                  <a:srgbClr val="FF0000"/>
                </a:solidFill>
              </a:rPr>
              <a:t>Verification:</a:t>
            </a:r>
            <a:r>
              <a:rPr lang="en-US" dirty="0">
                <a:solidFill>
                  <a:srgbClr val="FF0000"/>
                </a:solidFill>
              </a:rPr>
              <a:t> Can I take the results of my investigation and prove that I have met these requirements? </a:t>
            </a:r>
          </a:p>
          <a:p>
            <a:endParaRPr lang="en-US" dirty="0">
              <a:solidFill>
                <a:srgbClr val="FF0000"/>
              </a:solidFill>
            </a:endParaRPr>
          </a:p>
          <a:p>
            <a:r>
              <a:rPr lang="en-US" b="1" dirty="0">
                <a:solidFill>
                  <a:srgbClr val="FF0000"/>
                </a:solidFill>
              </a:rPr>
              <a:t>Validation:</a:t>
            </a:r>
            <a:r>
              <a:rPr lang="en-US" dirty="0">
                <a:solidFill>
                  <a:srgbClr val="FF0000"/>
                </a:solidFill>
              </a:rPr>
              <a:t> Does completing these Level 1 </a:t>
            </a:r>
            <a:r>
              <a:rPr lang="en-US" dirty="0" err="1">
                <a:solidFill>
                  <a:srgbClr val="FF0000"/>
                </a:solidFill>
              </a:rPr>
              <a:t>Reqs</a:t>
            </a:r>
            <a:r>
              <a:rPr lang="en-US" dirty="0">
                <a:solidFill>
                  <a:srgbClr val="FF0000"/>
                </a:solidFill>
              </a:rPr>
              <a:t> (and </a:t>
            </a:r>
            <a:r>
              <a:rPr lang="en-US" i="1" dirty="0">
                <a:solidFill>
                  <a:srgbClr val="FF0000"/>
                </a:solidFill>
              </a:rPr>
              <a:t>nothing else</a:t>
            </a:r>
            <a:r>
              <a:rPr lang="en-US" dirty="0">
                <a:solidFill>
                  <a:srgbClr val="FF0000"/>
                </a:solidFill>
              </a:rPr>
              <a:t>) represent completion of the Science Objectives?</a:t>
            </a:r>
          </a:p>
        </p:txBody>
      </p:sp>
      <p:sp>
        <p:nvSpPr>
          <p:cNvPr id="5" name="TextBox 4">
            <a:extLst>
              <a:ext uri="{FF2B5EF4-FFF2-40B4-BE49-F238E27FC236}">
                <a16:creationId xmlns:a16="http://schemas.microsoft.com/office/drawing/2014/main" id="{9AB38B4B-09E7-B627-360C-8C0821B5306C}"/>
              </a:ext>
            </a:extLst>
          </p:cNvPr>
          <p:cNvSpPr txBox="1"/>
          <p:nvPr/>
        </p:nvSpPr>
        <p:spPr>
          <a:xfrm rot="19800000">
            <a:off x="626292" y="3067644"/>
            <a:ext cx="4803996" cy="2308324"/>
          </a:xfrm>
          <a:prstGeom prst="rect">
            <a:avLst/>
          </a:prstGeom>
          <a:solidFill>
            <a:schemeClr val="bg1"/>
          </a:solidFill>
          <a:ln>
            <a:solidFill>
              <a:schemeClr val="tx1"/>
            </a:solidFill>
          </a:ln>
        </p:spPr>
        <p:txBody>
          <a:bodyPr wrap="square" rtlCol="0">
            <a:spAutoFit/>
          </a:bodyPr>
          <a:lstStyle/>
          <a:p>
            <a:r>
              <a:rPr lang="en-US" b="1" dirty="0">
                <a:solidFill>
                  <a:srgbClr val="FF0000"/>
                </a:solidFill>
              </a:rPr>
              <a:t>Question:</a:t>
            </a:r>
            <a:r>
              <a:rPr lang="en-US" dirty="0">
                <a:solidFill>
                  <a:srgbClr val="FF0000"/>
                </a:solidFill>
              </a:rPr>
              <a:t> Level 1 Requirements are different than other Levels. There is no Level above them…so what do they deliver their product to?</a:t>
            </a:r>
          </a:p>
          <a:p>
            <a:endParaRPr lang="en-US" dirty="0">
              <a:solidFill>
                <a:srgbClr val="FF0000"/>
              </a:solidFill>
            </a:endParaRPr>
          </a:p>
          <a:p>
            <a:endParaRPr lang="en-US" dirty="0">
              <a:solidFill>
                <a:srgbClr val="FF0000"/>
              </a:solidFill>
            </a:endParaRPr>
          </a:p>
          <a:p>
            <a:r>
              <a:rPr lang="en-US" b="1" dirty="0">
                <a:solidFill>
                  <a:srgbClr val="FF0000"/>
                </a:solidFill>
              </a:rPr>
              <a:t>Answer:</a:t>
            </a:r>
            <a:r>
              <a:rPr lang="en-US" dirty="0">
                <a:solidFill>
                  <a:srgbClr val="FF0000"/>
                </a:solidFill>
              </a:rPr>
              <a:t> To the NASA program. Which means that they are tested once, when the project completes its operations phase.</a:t>
            </a:r>
          </a:p>
        </p:txBody>
      </p:sp>
    </p:spTree>
    <p:extLst>
      <p:ext uri="{BB962C8B-B14F-4D97-AF65-F5344CB8AC3E}">
        <p14:creationId xmlns:p14="http://schemas.microsoft.com/office/powerpoint/2010/main" val="2142903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7DF2-5614-3091-19DE-B25B28D75489}"/>
              </a:ext>
            </a:extLst>
          </p:cNvPr>
          <p:cNvSpPr>
            <a:spLocks noGrp="1"/>
          </p:cNvSpPr>
          <p:nvPr>
            <p:ph type="title"/>
          </p:nvPr>
        </p:nvSpPr>
        <p:spPr>
          <a:xfrm>
            <a:off x="2267712" y="274320"/>
            <a:ext cx="9281160" cy="594360"/>
          </a:xfrm>
        </p:spPr>
        <p:txBody>
          <a:bodyPr/>
          <a:lstStyle/>
          <a:p>
            <a:pPr algn="ctr"/>
            <a:r>
              <a:rPr lang="en-US" sz="3600" dirty="0">
                <a:latin typeface="Arial"/>
                <a:cs typeface="Arial"/>
              </a:rPr>
              <a:t>What is the STM?</a:t>
            </a:r>
            <a:endParaRPr lang="en-US" sz="3600" dirty="0"/>
          </a:p>
        </p:txBody>
      </p:sp>
      <p:sp>
        <p:nvSpPr>
          <p:cNvPr id="3" name="Content Placeholder 2">
            <a:extLst>
              <a:ext uri="{FF2B5EF4-FFF2-40B4-BE49-F238E27FC236}">
                <a16:creationId xmlns:a16="http://schemas.microsoft.com/office/drawing/2014/main" id="{5C203690-1D77-07E7-CD5F-A92FC8939B14}"/>
              </a:ext>
            </a:extLst>
          </p:cNvPr>
          <p:cNvSpPr>
            <a:spLocks noGrp="1"/>
          </p:cNvSpPr>
          <p:nvPr>
            <p:ph idx="1"/>
          </p:nvPr>
        </p:nvSpPr>
        <p:spPr>
          <a:xfrm>
            <a:off x="1737359" y="1325880"/>
            <a:ext cx="9875520" cy="406330"/>
          </a:xfrm>
        </p:spPr>
        <p:txBody>
          <a:bodyPr/>
          <a:lstStyle/>
          <a:p>
            <a:pPr>
              <a:lnSpc>
                <a:spcPct val="110000"/>
              </a:lnSpc>
            </a:pPr>
            <a:r>
              <a:rPr lang="en-US" sz="2000" dirty="0">
                <a:latin typeface="Times New Roman" panose="02020603050405020304" pitchFamily="18" charset="0"/>
                <a:cs typeface="Times New Roman" panose="02020603050405020304" pitchFamily="18" charset="0"/>
              </a:rPr>
              <a:t>Give a one-sentence definition of the STM</a:t>
            </a:r>
          </a:p>
        </p:txBody>
      </p:sp>
      <p:sp>
        <p:nvSpPr>
          <p:cNvPr id="4" name="Slide Number Placeholder 3">
            <a:extLst>
              <a:ext uri="{FF2B5EF4-FFF2-40B4-BE49-F238E27FC236}">
                <a16:creationId xmlns:a16="http://schemas.microsoft.com/office/drawing/2014/main" id="{593A7C70-5B04-68A0-4749-BFA761AFC22C}"/>
              </a:ext>
            </a:extLst>
          </p:cNvPr>
          <p:cNvSpPr>
            <a:spLocks noGrp="1"/>
          </p:cNvSpPr>
          <p:nvPr>
            <p:ph type="sldNum" sz="quarter" idx="12"/>
          </p:nvPr>
        </p:nvSpPr>
        <p:spPr/>
        <p:txBody>
          <a:bodyPr/>
          <a:lstStyle/>
          <a:p>
            <a:fld id="{2E8C51FE-49D9-314D-9957-ABBF7DDE8782}" type="slidenum">
              <a:rPr lang="en-US" smtClean="0"/>
              <a:t>6</a:t>
            </a:fld>
            <a:endParaRPr lang="en-US"/>
          </a:p>
        </p:txBody>
      </p:sp>
    </p:spTree>
    <p:extLst>
      <p:ext uri="{BB962C8B-B14F-4D97-AF65-F5344CB8AC3E}">
        <p14:creationId xmlns:p14="http://schemas.microsoft.com/office/powerpoint/2010/main" val="366374992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7DF2-5614-3091-19DE-B25B28D75489}"/>
              </a:ext>
            </a:extLst>
          </p:cNvPr>
          <p:cNvSpPr>
            <a:spLocks noGrp="1"/>
          </p:cNvSpPr>
          <p:nvPr>
            <p:ph type="title"/>
          </p:nvPr>
        </p:nvSpPr>
        <p:spPr>
          <a:xfrm>
            <a:off x="2267712" y="274320"/>
            <a:ext cx="9281160" cy="594360"/>
          </a:xfrm>
        </p:spPr>
        <p:txBody>
          <a:bodyPr/>
          <a:lstStyle/>
          <a:p>
            <a:pPr algn="ctr"/>
            <a:r>
              <a:rPr lang="en-US" sz="3600" dirty="0">
                <a:latin typeface="Arial"/>
                <a:cs typeface="Arial"/>
              </a:rPr>
              <a:t>What is the STM?</a:t>
            </a:r>
            <a:endParaRPr lang="en-US" sz="3600" dirty="0"/>
          </a:p>
        </p:txBody>
      </p:sp>
      <p:sp>
        <p:nvSpPr>
          <p:cNvPr id="3" name="Content Placeholder 2">
            <a:extLst>
              <a:ext uri="{FF2B5EF4-FFF2-40B4-BE49-F238E27FC236}">
                <a16:creationId xmlns:a16="http://schemas.microsoft.com/office/drawing/2014/main" id="{5C203690-1D77-07E7-CD5F-A92FC8939B14}"/>
              </a:ext>
            </a:extLst>
          </p:cNvPr>
          <p:cNvSpPr>
            <a:spLocks noGrp="1"/>
          </p:cNvSpPr>
          <p:nvPr>
            <p:ph idx="1"/>
          </p:nvPr>
        </p:nvSpPr>
        <p:spPr>
          <a:xfrm>
            <a:off x="1737359" y="1325880"/>
            <a:ext cx="9875520" cy="406330"/>
          </a:xfrm>
        </p:spPr>
        <p:txBody>
          <a:bodyPr/>
          <a:lstStyle/>
          <a:p>
            <a:pPr>
              <a:lnSpc>
                <a:spcPct val="110000"/>
              </a:lnSpc>
            </a:pPr>
            <a:r>
              <a:rPr lang="en-US" sz="2000" dirty="0">
                <a:latin typeface="Times New Roman" panose="02020603050405020304" pitchFamily="18" charset="0"/>
                <a:cs typeface="Times New Roman" panose="02020603050405020304" pitchFamily="18" charset="0"/>
              </a:rPr>
              <a:t>Give a one-sentence definition of the STM</a:t>
            </a:r>
          </a:p>
        </p:txBody>
      </p:sp>
      <p:sp>
        <p:nvSpPr>
          <p:cNvPr id="4" name="Slide Number Placeholder 3">
            <a:extLst>
              <a:ext uri="{FF2B5EF4-FFF2-40B4-BE49-F238E27FC236}">
                <a16:creationId xmlns:a16="http://schemas.microsoft.com/office/drawing/2014/main" id="{593A7C70-5B04-68A0-4749-BFA761AFC22C}"/>
              </a:ext>
            </a:extLst>
          </p:cNvPr>
          <p:cNvSpPr>
            <a:spLocks noGrp="1"/>
          </p:cNvSpPr>
          <p:nvPr>
            <p:ph type="sldNum" sz="quarter" idx="12"/>
          </p:nvPr>
        </p:nvSpPr>
        <p:spPr/>
        <p:txBody>
          <a:bodyPr/>
          <a:lstStyle/>
          <a:p>
            <a:fld id="{2E8C51FE-49D9-314D-9957-ABBF7DDE8782}" type="slidenum">
              <a:rPr lang="en-US" smtClean="0"/>
              <a:t>7</a:t>
            </a:fld>
            <a:endParaRPr lang="en-US"/>
          </a:p>
        </p:txBody>
      </p:sp>
      <p:sp>
        <p:nvSpPr>
          <p:cNvPr id="5" name="TextBox 4">
            <a:extLst>
              <a:ext uri="{FF2B5EF4-FFF2-40B4-BE49-F238E27FC236}">
                <a16:creationId xmlns:a16="http://schemas.microsoft.com/office/drawing/2014/main" id="{13557269-5DA9-468A-0454-F4B8DD228563}"/>
              </a:ext>
            </a:extLst>
          </p:cNvPr>
          <p:cNvSpPr txBox="1"/>
          <p:nvPr/>
        </p:nvSpPr>
        <p:spPr>
          <a:xfrm>
            <a:off x="1737359" y="3867150"/>
            <a:ext cx="9875519" cy="830997"/>
          </a:xfrm>
          <a:prstGeom prst="rect">
            <a:avLst/>
          </a:prstGeom>
          <a:noFill/>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A permutation of an investigation’s driving requirements into</a:t>
            </a:r>
          </a:p>
          <a:p>
            <a:pPr algn="ctr"/>
            <a:r>
              <a:rPr lang="en-US" sz="2400" i="1" dirty="0">
                <a:latin typeface="Times New Roman" panose="02020603050405020304" pitchFamily="18" charset="0"/>
                <a:cs typeface="Times New Roman" panose="02020603050405020304" pitchFamily="18" charset="0"/>
              </a:rPr>
              <a:t>an easily accessible format.</a:t>
            </a:r>
          </a:p>
        </p:txBody>
      </p:sp>
    </p:spTree>
    <p:extLst>
      <p:ext uri="{BB962C8B-B14F-4D97-AF65-F5344CB8AC3E}">
        <p14:creationId xmlns:p14="http://schemas.microsoft.com/office/powerpoint/2010/main" val="334577683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Connector: Elbow 38">
            <a:extLst>
              <a:ext uri="{FF2B5EF4-FFF2-40B4-BE49-F238E27FC236}">
                <a16:creationId xmlns:a16="http://schemas.microsoft.com/office/drawing/2014/main" id="{7741598D-4C99-40E8-04D5-3F0845DD12C0}"/>
              </a:ext>
            </a:extLst>
          </p:cNvPr>
          <p:cNvCxnSpPr>
            <a:cxnSpLocks/>
            <a:stCxn id="15" idx="2"/>
            <a:endCxn id="12" idx="2"/>
          </p:cNvCxnSpPr>
          <p:nvPr/>
        </p:nvCxnSpPr>
        <p:spPr>
          <a:xfrm rot="16200000" flipH="1">
            <a:off x="6924675" y="3267506"/>
            <a:ext cx="12700" cy="1657350"/>
          </a:xfrm>
          <a:prstGeom prst="bentConnector3">
            <a:avLst>
              <a:gd name="adj1" fmla="val 3525000"/>
            </a:avLst>
          </a:prstGeom>
          <a:ln w="3175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8</a:t>
            </a:fld>
            <a:endParaRPr lang="en-US" dirty="0"/>
          </a:p>
        </p:txBody>
      </p:sp>
      <p:graphicFrame>
        <p:nvGraphicFramePr>
          <p:cNvPr id="7" name="Table 6">
            <a:extLst>
              <a:ext uri="{FF2B5EF4-FFF2-40B4-BE49-F238E27FC236}">
                <a16:creationId xmlns:a16="http://schemas.microsoft.com/office/drawing/2014/main" id="{2BB78522-4047-4446-ACD6-137575D3B363}"/>
              </a:ext>
            </a:extLst>
          </p:cNvPr>
          <p:cNvGraphicFramePr>
            <a:graphicFrameLocks noGrp="1"/>
          </p:cNvGraphicFramePr>
          <p:nvPr>
            <p:extLst>
              <p:ext uri="{D42A27DB-BD31-4B8C-83A1-F6EECF244321}">
                <p14:modId xmlns:p14="http://schemas.microsoft.com/office/powerpoint/2010/main" val="3725294186"/>
              </p:ext>
            </p:extLst>
          </p:nvPr>
        </p:nvGraphicFramePr>
        <p:xfrm>
          <a:off x="314939" y="661554"/>
          <a:ext cx="11543072" cy="2744112"/>
        </p:xfrm>
        <a:graphic>
          <a:graphicData uri="http://schemas.openxmlformats.org/drawingml/2006/table">
            <a:tbl>
              <a:tblPr/>
              <a:tblGrid>
                <a:gridCol w="11543072">
                  <a:extLst>
                    <a:ext uri="{9D8B030D-6E8A-4147-A177-3AD203B41FA5}">
                      <a16:colId xmlns:a16="http://schemas.microsoft.com/office/drawing/2014/main" val="1240172393"/>
                    </a:ext>
                  </a:extLst>
                </a:gridCol>
              </a:tblGrid>
              <a:tr h="2744112">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1364675096"/>
                  </a:ext>
                </a:extLst>
              </a:tr>
            </a:tbl>
          </a:graphicData>
        </a:graphic>
      </p:graphicFrame>
      <p:graphicFrame>
        <p:nvGraphicFramePr>
          <p:cNvPr id="2" name="Table 4">
            <a:extLst>
              <a:ext uri="{FF2B5EF4-FFF2-40B4-BE49-F238E27FC236}">
                <a16:creationId xmlns:a16="http://schemas.microsoft.com/office/drawing/2014/main" id="{DB3ECC62-A46E-4020-A02F-C2E0A5D0B777}"/>
              </a:ext>
            </a:extLst>
          </p:cNvPr>
          <p:cNvGraphicFramePr>
            <a:graphicFrameLocks noGrp="1"/>
          </p:cNvGraphicFramePr>
          <p:nvPr>
            <p:extLst>
              <p:ext uri="{D42A27DB-BD31-4B8C-83A1-F6EECF244321}">
                <p14:modId xmlns:p14="http://schemas.microsoft.com/office/powerpoint/2010/main" val="2725393886"/>
              </p:ext>
            </p:extLst>
          </p:nvPr>
        </p:nvGraphicFramePr>
        <p:xfrm>
          <a:off x="314939" y="637066"/>
          <a:ext cx="11552905" cy="2768600"/>
        </p:xfrm>
        <a:graphic>
          <a:graphicData uri="http://schemas.openxmlformats.org/drawingml/2006/table">
            <a:tbl>
              <a:tblPr firstRow="1" bandRow="1">
                <a:tableStyleId>{5C22544A-7EE6-4342-B048-85BDC9FD1C3A}</a:tableStyleId>
              </a:tblPr>
              <a:tblGrid>
                <a:gridCol w="1037611">
                  <a:extLst>
                    <a:ext uri="{9D8B030D-6E8A-4147-A177-3AD203B41FA5}">
                      <a16:colId xmlns:a16="http://schemas.microsoft.com/office/drawing/2014/main" val="321245087"/>
                    </a:ext>
                  </a:extLst>
                </a:gridCol>
                <a:gridCol w="1495425">
                  <a:extLst>
                    <a:ext uri="{9D8B030D-6E8A-4147-A177-3AD203B41FA5}">
                      <a16:colId xmlns:a16="http://schemas.microsoft.com/office/drawing/2014/main" val="3853712284"/>
                    </a:ext>
                  </a:extLst>
                </a:gridCol>
                <a:gridCol w="2418209">
                  <a:extLst>
                    <a:ext uri="{9D8B030D-6E8A-4147-A177-3AD203B41FA5}">
                      <a16:colId xmlns:a16="http://schemas.microsoft.com/office/drawing/2014/main" val="4016957574"/>
                    </a:ext>
                  </a:extLst>
                </a:gridCol>
                <a:gridCol w="1650415">
                  <a:extLst>
                    <a:ext uri="{9D8B030D-6E8A-4147-A177-3AD203B41FA5}">
                      <a16:colId xmlns:a16="http://schemas.microsoft.com/office/drawing/2014/main" val="1329155425"/>
                    </a:ext>
                  </a:extLst>
                </a:gridCol>
                <a:gridCol w="1650415">
                  <a:extLst>
                    <a:ext uri="{9D8B030D-6E8A-4147-A177-3AD203B41FA5}">
                      <a16:colId xmlns:a16="http://schemas.microsoft.com/office/drawing/2014/main" val="3393631218"/>
                    </a:ext>
                  </a:extLst>
                </a:gridCol>
                <a:gridCol w="1650415">
                  <a:extLst>
                    <a:ext uri="{9D8B030D-6E8A-4147-A177-3AD203B41FA5}">
                      <a16:colId xmlns:a16="http://schemas.microsoft.com/office/drawing/2014/main" val="4161359594"/>
                    </a:ext>
                  </a:extLst>
                </a:gridCol>
                <a:gridCol w="1650415">
                  <a:extLst>
                    <a:ext uri="{9D8B030D-6E8A-4147-A177-3AD203B41FA5}">
                      <a16:colId xmlns:a16="http://schemas.microsoft.com/office/drawing/2014/main" val="2043734577"/>
                    </a:ext>
                  </a:extLst>
                </a:gridCol>
              </a:tblGrid>
              <a:tr h="370840">
                <a:tc rowSpan="2">
                  <a:txBody>
                    <a:bodyPr/>
                    <a:lstStyle/>
                    <a:p>
                      <a:pPr algn="ctr"/>
                      <a:r>
                        <a:rPr lang="en-US" dirty="0"/>
                        <a:t>Goal</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Objective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gridSpan="2">
                  <a:txBody>
                    <a:bodyPr/>
                    <a:lstStyle/>
                    <a:p>
                      <a:pPr algn="ctr"/>
                      <a:r>
                        <a:rPr lang="en-US" dirty="0"/>
                        <a:t>Scientific Measurement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tc>
                <a:tc rowSpan="2">
                  <a:txBody>
                    <a:bodyPr/>
                    <a:lstStyle/>
                    <a:p>
                      <a:pPr algn="ctr"/>
                      <a:r>
                        <a:rPr lang="en-US" dirty="0"/>
                        <a:t>Instrument Performance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Projected Instrument Performance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Mission Requirements (Top Level)</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447068"/>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Physical Parameters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Observables</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924448907"/>
                  </a:ext>
                </a:extLst>
              </a:tr>
              <a:tr h="370840">
                <a:tc rowSpan="3">
                  <a:txBody>
                    <a:bodyPr/>
                    <a:lstStyle/>
                    <a:p>
                      <a:pPr algn="ctr"/>
                      <a:r>
                        <a:rPr lang="en-US" dirty="0"/>
                        <a:t>Goal 1</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Obj. 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1a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1a-1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r>
                        <a:rPr lang="en-US" sz="1200" dirty="0"/>
                        <a:t>Observing strategies</a:t>
                      </a:r>
                    </a:p>
                    <a:p>
                      <a:pPr algn="ctr"/>
                      <a:endParaRPr lang="en-US" sz="1200" dirty="0"/>
                    </a:p>
                    <a:p>
                      <a:pPr algn="ctr"/>
                      <a:r>
                        <a:rPr lang="en-US" sz="1200" dirty="0"/>
                        <a:t>Phenomena observation requirements</a:t>
                      </a:r>
                    </a:p>
                    <a:p>
                      <a:pPr algn="ctr"/>
                      <a:endParaRPr lang="en-US" sz="1200" dirty="0"/>
                    </a:p>
                    <a:p>
                      <a:pPr algn="ctr"/>
                      <a:r>
                        <a:rPr lang="en-US" sz="1200" dirty="0"/>
                        <a:t>Launch window</a:t>
                      </a:r>
                    </a:p>
                    <a:p>
                      <a:pPr algn="ctr"/>
                      <a:endParaRPr lang="en-US" sz="1400"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309829"/>
                  </a:ext>
                </a:extLst>
              </a:tr>
              <a:tr h="370840">
                <a:tc vMerge="1">
                  <a:txBody>
                    <a:bodyPr/>
                    <a:lstStyle/>
                    <a:p>
                      <a:endParaRPr lang="en-US" dirty="0"/>
                    </a:p>
                  </a:txBody>
                  <a:tcPr/>
                </a:tc>
                <a:tc rowSpan="2">
                  <a:txBody>
                    <a:bodyPr/>
                    <a:lstStyle/>
                    <a:p>
                      <a:pPr algn="ctr"/>
                      <a:r>
                        <a:rPr lang="en-US" dirty="0"/>
                        <a:t>Obj. 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2a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118225"/>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 Para. 2b</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2b-1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5988610"/>
                  </a:ext>
                </a:extLst>
              </a:tr>
              <a:tr h="370840">
                <a:tc rowSpan="2">
                  <a:txBody>
                    <a:bodyPr/>
                    <a:lstStyle/>
                    <a:p>
                      <a:pPr algn="ctr"/>
                      <a:r>
                        <a:rPr lang="en-US" dirty="0"/>
                        <a:t>Goal 2</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Obj. 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Phys. Para. 3</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4943992"/>
                  </a:ext>
                </a:extLst>
              </a:tr>
              <a:tr h="370840">
                <a:tc vMerge="1">
                  <a:txBody>
                    <a:bodyPr/>
                    <a:lstStyle/>
                    <a:p>
                      <a:pPr algn="ctr"/>
                      <a:endParaRPr lang="en-US" dirty="0"/>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3a-2</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823142"/>
                  </a:ext>
                </a:extLst>
              </a:tr>
            </a:tbl>
          </a:graphicData>
        </a:graphic>
      </p:graphicFrame>
      <p:graphicFrame>
        <p:nvGraphicFramePr>
          <p:cNvPr id="8" name="Table 7">
            <a:extLst>
              <a:ext uri="{FF2B5EF4-FFF2-40B4-BE49-F238E27FC236}">
                <a16:creationId xmlns:a16="http://schemas.microsoft.com/office/drawing/2014/main" id="{FD265598-5AB4-4FB0-832E-2B6C47A4C450}"/>
              </a:ext>
            </a:extLst>
          </p:cNvPr>
          <p:cNvGraphicFramePr>
            <a:graphicFrameLocks noGrp="1"/>
          </p:cNvGraphicFramePr>
          <p:nvPr>
            <p:extLst>
              <p:ext uri="{D42A27DB-BD31-4B8C-83A1-F6EECF244321}">
                <p14:modId xmlns:p14="http://schemas.microsoft.com/office/powerpoint/2010/main" val="4106650238"/>
              </p:ext>
            </p:extLst>
          </p:nvPr>
        </p:nvGraphicFramePr>
        <p:xfrm>
          <a:off x="323850" y="657225"/>
          <a:ext cx="11544300" cy="2771775"/>
        </p:xfrm>
        <a:graphic>
          <a:graphicData uri="http://schemas.openxmlformats.org/drawingml/2006/table">
            <a:tbl>
              <a:tblPr/>
              <a:tblGrid>
                <a:gridCol w="11544300">
                  <a:extLst>
                    <a:ext uri="{9D8B030D-6E8A-4147-A177-3AD203B41FA5}">
                      <a16:colId xmlns:a16="http://schemas.microsoft.com/office/drawing/2014/main" val="750944011"/>
                    </a:ext>
                  </a:extLst>
                </a:gridCol>
              </a:tblGrid>
              <a:tr h="2771775">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2283737670"/>
                  </a:ext>
                </a:extLst>
              </a:tr>
            </a:tbl>
          </a:graphicData>
        </a:graphic>
      </p:graphicFrame>
      <p:sp>
        <p:nvSpPr>
          <p:cNvPr id="11" name="TextBox 10">
            <a:extLst>
              <a:ext uri="{FF2B5EF4-FFF2-40B4-BE49-F238E27FC236}">
                <a16:creationId xmlns:a16="http://schemas.microsoft.com/office/drawing/2014/main" id="{7037C256-A5E3-B16A-0AC2-020E59766646}"/>
              </a:ext>
            </a:extLst>
          </p:cNvPr>
          <p:cNvSpPr txBox="1"/>
          <p:nvPr/>
        </p:nvSpPr>
        <p:spPr>
          <a:xfrm>
            <a:off x="1552575" y="3726849"/>
            <a:ext cx="1066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1</a:t>
            </a:r>
          </a:p>
        </p:txBody>
      </p:sp>
      <p:sp>
        <p:nvSpPr>
          <p:cNvPr id="12" name="TextBox 11">
            <a:extLst>
              <a:ext uri="{FF2B5EF4-FFF2-40B4-BE49-F238E27FC236}">
                <a16:creationId xmlns:a16="http://schemas.microsoft.com/office/drawing/2014/main" id="{0D82D3EB-076B-06E0-6424-EC26984BFEFC}"/>
              </a:ext>
            </a:extLst>
          </p:cNvPr>
          <p:cNvSpPr txBox="1"/>
          <p:nvPr/>
        </p:nvSpPr>
        <p:spPr>
          <a:xfrm>
            <a:off x="7219950" y="3726849"/>
            <a:ext cx="1066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3</a:t>
            </a:r>
          </a:p>
        </p:txBody>
      </p:sp>
      <p:sp>
        <p:nvSpPr>
          <p:cNvPr id="13" name="TextBox 12">
            <a:extLst>
              <a:ext uri="{FF2B5EF4-FFF2-40B4-BE49-F238E27FC236}">
                <a16:creationId xmlns:a16="http://schemas.microsoft.com/office/drawing/2014/main" id="{2C2A3E29-3E43-38A6-D4D7-0EC1ADC91859}"/>
              </a:ext>
            </a:extLst>
          </p:cNvPr>
          <p:cNvSpPr txBox="1"/>
          <p:nvPr/>
        </p:nvSpPr>
        <p:spPr>
          <a:xfrm>
            <a:off x="10563225" y="3726849"/>
            <a:ext cx="1066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2+</a:t>
            </a:r>
          </a:p>
        </p:txBody>
      </p:sp>
      <p:sp>
        <p:nvSpPr>
          <p:cNvPr id="14" name="TextBox 13">
            <a:extLst>
              <a:ext uri="{FF2B5EF4-FFF2-40B4-BE49-F238E27FC236}">
                <a16:creationId xmlns:a16="http://schemas.microsoft.com/office/drawing/2014/main" id="{5278DD94-A98E-E3D2-1ED4-A4801CB79AE7}"/>
              </a:ext>
            </a:extLst>
          </p:cNvPr>
          <p:cNvSpPr txBox="1"/>
          <p:nvPr/>
        </p:nvSpPr>
        <p:spPr>
          <a:xfrm>
            <a:off x="3486150" y="3726849"/>
            <a:ext cx="1066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a:t>
            </a:r>
          </a:p>
        </p:txBody>
      </p:sp>
      <p:sp>
        <p:nvSpPr>
          <p:cNvPr id="15" name="TextBox 14">
            <a:extLst>
              <a:ext uri="{FF2B5EF4-FFF2-40B4-BE49-F238E27FC236}">
                <a16:creationId xmlns:a16="http://schemas.microsoft.com/office/drawing/2014/main" id="{C549A2F9-AA36-0C78-3F76-3A18400758B4}"/>
              </a:ext>
            </a:extLst>
          </p:cNvPr>
          <p:cNvSpPr txBox="1"/>
          <p:nvPr/>
        </p:nvSpPr>
        <p:spPr>
          <a:xfrm>
            <a:off x="5562600" y="3726849"/>
            <a:ext cx="1066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a:t>
            </a:r>
          </a:p>
        </p:txBody>
      </p:sp>
      <p:sp>
        <p:nvSpPr>
          <p:cNvPr id="16" name="TextBox 15">
            <a:extLst>
              <a:ext uri="{FF2B5EF4-FFF2-40B4-BE49-F238E27FC236}">
                <a16:creationId xmlns:a16="http://schemas.microsoft.com/office/drawing/2014/main" id="{A7C6E551-BBAE-81AE-CCAF-F8C5385398BA}"/>
              </a:ext>
            </a:extLst>
          </p:cNvPr>
          <p:cNvSpPr txBox="1"/>
          <p:nvPr/>
        </p:nvSpPr>
        <p:spPr>
          <a:xfrm>
            <a:off x="190499" y="3726849"/>
            <a:ext cx="1247775" cy="369332"/>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Req. Level</a:t>
            </a:r>
          </a:p>
        </p:txBody>
      </p:sp>
      <p:sp>
        <p:nvSpPr>
          <p:cNvPr id="17" name="TextBox 16">
            <a:extLst>
              <a:ext uri="{FF2B5EF4-FFF2-40B4-BE49-F238E27FC236}">
                <a16:creationId xmlns:a16="http://schemas.microsoft.com/office/drawing/2014/main" id="{BA808462-C7A8-B2E7-B790-40A622479252}"/>
              </a:ext>
            </a:extLst>
          </p:cNvPr>
          <p:cNvSpPr txBox="1"/>
          <p:nvPr/>
        </p:nvSpPr>
        <p:spPr>
          <a:xfrm>
            <a:off x="3114675" y="5273116"/>
            <a:ext cx="5962649" cy="92333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Each STM column equates to a Requirements Level…almost.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lgn="ctr"/>
            <a:r>
              <a:rPr lang="en-US" i="1" dirty="0">
                <a:latin typeface="Times New Roman" panose="02020603050405020304" pitchFamily="18" charset="0"/>
                <a:cs typeface="Times New Roman" panose="02020603050405020304" pitchFamily="18" charset="0"/>
              </a:rPr>
              <a:t>Precision must yield to readability</a:t>
            </a:r>
            <a:r>
              <a:rPr lang="en-US" dirty="0">
                <a:latin typeface="Times New Roman" panose="02020603050405020304" pitchFamily="18" charset="0"/>
                <a:cs typeface="Times New Roman" panose="02020603050405020304" pitchFamily="18" charset="0"/>
              </a:rPr>
              <a:t>.</a:t>
            </a:r>
          </a:p>
        </p:txBody>
      </p:sp>
      <p:cxnSp>
        <p:nvCxnSpPr>
          <p:cNvPr id="25" name="Connector: Elbow 24">
            <a:extLst>
              <a:ext uri="{FF2B5EF4-FFF2-40B4-BE49-F238E27FC236}">
                <a16:creationId xmlns:a16="http://schemas.microsoft.com/office/drawing/2014/main" id="{F4B61502-70EE-A441-3E83-7D956D648D11}"/>
              </a:ext>
            </a:extLst>
          </p:cNvPr>
          <p:cNvCxnSpPr>
            <a:cxnSpLocks/>
            <a:stCxn id="14" idx="2"/>
            <a:endCxn id="15" idx="2"/>
          </p:cNvCxnSpPr>
          <p:nvPr/>
        </p:nvCxnSpPr>
        <p:spPr>
          <a:xfrm rot="16200000" flipH="1">
            <a:off x="5057775" y="3057956"/>
            <a:ext cx="12700" cy="2076450"/>
          </a:xfrm>
          <a:prstGeom prst="bentConnector3">
            <a:avLst>
              <a:gd name="adj1" fmla="val 2475000"/>
            </a:avLst>
          </a:prstGeom>
          <a:ln w="317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34F0A27E-BC3D-19F3-334B-D3F2DB2E6E63}"/>
              </a:ext>
            </a:extLst>
          </p:cNvPr>
          <p:cNvCxnSpPr>
            <a:cxnSpLocks/>
            <a:stCxn id="14" idx="2"/>
            <a:endCxn id="13" idx="2"/>
          </p:cNvCxnSpPr>
          <p:nvPr/>
        </p:nvCxnSpPr>
        <p:spPr>
          <a:xfrm rot="16200000" flipH="1">
            <a:off x="7558087" y="557643"/>
            <a:ext cx="12700" cy="7077075"/>
          </a:xfrm>
          <a:prstGeom prst="bentConnector3">
            <a:avLst>
              <a:gd name="adj1" fmla="val 4725000"/>
            </a:avLst>
          </a:prstGeom>
          <a:ln w="317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2CFEA758-EC2E-D0E2-227F-D82500754BCA}"/>
              </a:ext>
            </a:extLst>
          </p:cNvPr>
          <p:cNvCxnSpPr>
            <a:cxnSpLocks/>
            <a:stCxn id="11" idx="2"/>
            <a:endCxn id="14" idx="2"/>
          </p:cNvCxnSpPr>
          <p:nvPr/>
        </p:nvCxnSpPr>
        <p:spPr>
          <a:xfrm rot="16200000" flipH="1">
            <a:off x="3052762" y="3129393"/>
            <a:ext cx="12700" cy="1933575"/>
          </a:xfrm>
          <a:prstGeom prst="bentConnector3">
            <a:avLst>
              <a:gd name="adj1" fmla="val 3675000"/>
            </a:avLst>
          </a:prstGeom>
          <a:ln w="3175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72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E97375-4D1F-DB4E-A492-DEAB7D4C7D08}"/>
              </a:ext>
            </a:extLst>
          </p:cNvPr>
          <p:cNvSpPr>
            <a:spLocks noGrp="1"/>
          </p:cNvSpPr>
          <p:nvPr>
            <p:ph type="sldNum" sz="quarter" idx="12"/>
          </p:nvPr>
        </p:nvSpPr>
        <p:spPr/>
        <p:txBody>
          <a:bodyPr/>
          <a:lstStyle/>
          <a:p>
            <a:fld id="{786A64DB-DBB3-CA48-993E-0DE1651AF3A6}" type="slidenum">
              <a:rPr lang="en-US" smtClean="0"/>
              <a:pPr/>
              <a:t>9</a:t>
            </a:fld>
            <a:endParaRPr lang="en-US" dirty="0"/>
          </a:p>
        </p:txBody>
      </p:sp>
      <p:graphicFrame>
        <p:nvGraphicFramePr>
          <p:cNvPr id="7" name="Table 6">
            <a:extLst>
              <a:ext uri="{FF2B5EF4-FFF2-40B4-BE49-F238E27FC236}">
                <a16:creationId xmlns:a16="http://schemas.microsoft.com/office/drawing/2014/main" id="{2BB78522-4047-4446-ACD6-137575D3B363}"/>
              </a:ext>
            </a:extLst>
          </p:cNvPr>
          <p:cNvGraphicFramePr>
            <a:graphicFrameLocks noGrp="1"/>
          </p:cNvGraphicFramePr>
          <p:nvPr/>
        </p:nvGraphicFramePr>
        <p:xfrm>
          <a:off x="314939" y="661554"/>
          <a:ext cx="11543072" cy="2744112"/>
        </p:xfrm>
        <a:graphic>
          <a:graphicData uri="http://schemas.openxmlformats.org/drawingml/2006/table">
            <a:tbl>
              <a:tblPr/>
              <a:tblGrid>
                <a:gridCol w="11543072">
                  <a:extLst>
                    <a:ext uri="{9D8B030D-6E8A-4147-A177-3AD203B41FA5}">
                      <a16:colId xmlns:a16="http://schemas.microsoft.com/office/drawing/2014/main" val="1240172393"/>
                    </a:ext>
                  </a:extLst>
                </a:gridCol>
              </a:tblGrid>
              <a:tr h="2744112">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1364675096"/>
                  </a:ext>
                </a:extLst>
              </a:tr>
            </a:tbl>
          </a:graphicData>
        </a:graphic>
      </p:graphicFrame>
      <p:graphicFrame>
        <p:nvGraphicFramePr>
          <p:cNvPr id="2" name="Table 4">
            <a:extLst>
              <a:ext uri="{FF2B5EF4-FFF2-40B4-BE49-F238E27FC236}">
                <a16:creationId xmlns:a16="http://schemas.microsoft.com/office/drawing/2014/main" id="{DB3ECC62-A46E-4020-A02F-C2E0A5D0B777}"/>
              </a:ext>
            </a:extLst>
          </p:cNvPr>
          <p:cNvGraphicFramePr>
            <a:graphicFrameLocks noGrp="1"/>
          </p:cNvGraphicFramePr>
          <p:nvPr/>
        </p:nvGraphicFramePr>
        <p:xfrm>
          <a:off x="314939" y="637066"/>
          <a:ext cx="11552905" cy="2768600"/>
        </p:xfrm>
        <a:graphic>
          <a:graphicData uri="http://schemas.openxmlformats.org/drawingml/2006/table">
            <a:tbl>
              <a:tblPr firstRow="1" bandRow="1">
                <a:tableStyleId>{5C22544A-7EE6-4342-B048-85BDC9FD1C3A}</a:tableStyleId>
              </a:tblPr>
              <a:tblGrid>
                <a:gridCol w="1037611">
                  <a:extLst>
                    <a:ext uri="{9D8B030D-6E8A-4147-A177-3AD203B41FA5}">
                      <a16:colId xmlns:a16="http://schemas.microsoft.com/office/drawing/2014/main" val="321245087"/>
                    </a:ext>
                  </a:extLst>
                </a:gridCol>
                <a:gridCol w="1495425">
                  <a:extLst>
                    <a:ext uri="{9D8B030D-6E8A-4147-A177-3AD203B41FA5}">
                      <a16:colId xmlns:a16="http://schemas.microsoft.com/office/drawing/2014/main" val="3853712284"/>
                    </a:ext>
                  </a:extLst>
                </a:gridCol>
                <a:gridCol w="2418209">
                  <a:extLst>
                    <a:ext uri="{9D8B030D-6E8A-4147-A177-3AD203B41FA5}">
                      <a16:colId xmlns:a16="http://schemas.microsoft.com/office/drawing/2014/main" val="4016957574"/>
                    </a:ext>
                  </a:extLst>
                </a:gridCol>
                <a:gridCol w="1650415">
                  <a:extLst>
                    <a:ext uri="{9D8B030D-6E8A-4147-A177-3AD203B41FA5}">
                      <a16:colId xmlns:a16="http://schemas.microsoft.com/office/drawing/2014/main" val="1329155425"/>
                    </a:ext>
                  </a:extLst>
                </a:gridCol>
                <a:gridCol w="1650415">
                  <a:extLst>
                    <a:ext uri="{9D8B030D-6E8A-4147-A177-3AD203B41FA5}">
                      <a16:colId xmlns:a16="http://schemas.microsoft.com/office/drawing/2014/main" val="3393631218"/>
                    </a:ext>
                  </a:extLst>
                </a:gridCol>
                <a:gridCol w="1650415">
                  <a:extLst>
                    <a:ext uri="{9D8B030D-6E8A-4147-A177-3AD203B41FA5}">
                      <a16:colId xmlns:a16="http://schemas.microsoft.com/office/drawing/2014/main" val="4161359594"/>
                    </a:ext>
                  </a:extLst>
                </a:gridCol>
                <a:gridCol w="1650415">
                  <a:extLst>
                    <a:ext uri="{9D8B030D-6E8A-4147-A177-3AD203B41FA5}">
                      <a16:colId xmlns:a16="http://schemas.microsoft.com/office/drawing/2014/main" val="2043734577"/>
                    </a:ext>
                  </a:extLst>
                </a:gridCol>
              </a:tblGrid>
              <a:tr h="370840">
                <a:tc rowSpan="2">
                  <a:txBody>
                    <a:bodyPr/>
                    <a:lstStyle/>
                    <a:p>
                      <a:pPr algn="ctr"/>
                      <a:r>
                        <a:rPr lang="en-US" dirty="0"/>
                        <a:t>Goal</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Objective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gridSpan="2">
                  <a:txBody>
                    <a:bodyPr/>
                    <a:lstStyle/>
                    <a:p>
                      <a:pPr algn="ctr"/>
                      <a:r>
                        <a:rPr lang="en-US" dirty="0"/>
                        <a:t>Scientific Measurement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tc>
                <a:tc rowSpan="2">
                  <a:txBody>
                    <a:bodyPr/>
                    <a:lstStyle/>
                    <a:p>
                      <a:pPr algn="ctr"/>
                      <a:r>
                        <a:rPr lang="en-US" dirty="0"/>
                        <a:t>Instrument Performance Requirements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Projected Instrument Performance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a:r>
                        <a:rPr lang="en-US" dirty="0"/>
                        <a:t>Mission Requirements (Top Level)</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447068"/>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Physical Parameters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Observables</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924448907"/>
                  </a:ext>
                </a:extLst>
              </a:tr>
              <a:tr h="370840">
                <a:tc rowSpan="3">
                  <a:txBody>
                    <a:bodyPr/>
                    <a:lstStyle/>
                    <a:p>
                      <a:pPr algn="ctr"/>
                      <a:r>
                        <a:rPr lang="en-US" dirty="0"/>
                        <a:t>Goal 1</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Obj. 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1a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1a-1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ctr"/>
                      <a:r>
                        <a:rPr lang="en-US" sz="1200" dirty="0"/>
                        <a:t>Observing strategies</a:t>
                      </a:r>
                    </a:p>
                    <a:p>
                      <a:pPr algn="ctr"/>
                      <a:endParaRPr lang="en-US" sz="1200" dirty="0"/>
                    </a:p>
                    <a:p>
                      <a:pPr algn="ctr"/>
                      <a:r>
                        <a:rPr lang="en-US" sz="1200" dirty="0"/>
                        <a:t>Phenomena observation requirements</a:t>
                      </a:r>
                    </a:p>
                    <a:p>
                      <a:pPr algn="ctr"/>
                      <a:endParaRPr lang="en-US" sz="1200" dirty="0"/>
                    </a:p>
                    <a:p>
                      <a:pPr algn="ctr"/>
                      <a:r>
                        <a:rPr lang="en-US" sz="1200" dirty="0"/>
                        <a:t>Launch window</a:t>
                      </a:r>
                    </a:p>
                    <a:p>
                      <a:pPr algn="ctr"/>
                      <a:endParaRPr lang="en-US" sz="1400"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6309829"/>
                  </a:ext>
                </a:extLst>
              </a:tr>
              <a:tr h="370840">
                <a:tc vMerge="1">
                  <a:txBody>
                    <a:bodyPr/>
                    <a:lstStyle/>
                    <a:p>
                      <a:endParaRPr lang="en-US" dirty="0"/>
                    </a:p>
                  </a:txBody>
                  <a:tcPr/>
                </a:tc>
                <a:tc rowSpan="2">
                  <a:txBody>
                    <a:bodyPr/>
                    <a:lstStyle/>
                    <a:p>
                      <a:pPr algn="ctr"/>
                      <a:r>
                        <a:rPr lang="en-US" dirty="0"/>
                        <a:t>Obj. 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Phys. Para. 2a</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118225"/>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t>Phys. Para. 2b</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2b-1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5988610"/>
                  </a:ext>
                </a:extLst>
              </a:tr>
              <a:tr h="370840">
                <a:tc rowSpan="2">
                  <a:txBody>
                    <a:bodyPr/>
                    <a:lstStyle/>
                    <a:p>
                      <a:pPr algn="ctr"/>
                      <a:r>
                        <a:rPr lang="en-US" dirty="0"/>
                        <a:t>Goal 2</a:t>
                      </a:r>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Obj. 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dirty="0"/>
                        <a:t>Phys. Para. 3</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3a-1</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4943992"/>
                  </a:ext>
                </a:extLst>
              </a:tr>
              <a:tr h="370840">
                <a:tc vMerge="1">
                  <a:txBody>
                    <a:bodyPr/>
                    <a:lstStyle/>
                    <a:p>
                      <a:pPr algn="ctr"/>
                      <a:endParaRPr lang="en-US" dirty="0"/>
                    </a:p>
                  </a:txBody>
                  <a:tcPr anchor="ct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Obs. 3a-2</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823142"/>
                  </a:ext>
                </a:extLst>
              </a:tr>
            </a:tbl>
          </a:graphicData>
        </a:graphic>
      </p:graphicFrame>
      <p:graphicFrame>
        <p:nvGraphicFramePr>
          <p:cNvPr id="8" name="Table 7">
            <a:extLst>
              <a:ext uri="{FF2B5EF4-FFF2-40B4-BE49-F238E27FC236}">
                <a16:creationId xmlns:a16="http://schemas.microsoft.com/office/drawing/2014/main" id="{FD265598-5AB4-4FB0-832E-2B6C47A4C450}"/>
              </a:ext>
            </a:extLst>
          </p:cNvPr>
          <p:cNvGraphicFramePr>
            <a:graphicFrameLocks noGrp="1"/>
          </p:cNvGraphicFramePr>
          <p:nvPr/>
        </p:nvGraphicFramePr>
        <p:xfrm>
          <a:off x="323850" y="657225"/>
          <a:ext cx="11544300" cy="2771775"/>
        </p:xfrm>
        <a:graphic>
          <a:graphicData uri="http://schemas.openxmlformats.org/drawingml/2006/table">
            <a:tbl>
              <a:tblPr/>
              <a:tblGrid>
                <a:gridCol w="11544300">
                  <a:extLst>
                    <a:ext uri="{9D8B030D-6E8A-4147-A177-3AD203B41FA5}">
                      <a16:colId xmlns:a16="http://schemas.microsoft.com/office/drawing/2014/main" val="750944011"/>
                    </a:ext>
                  </a:extLst>
                </a:gridCol>
              </a:tblGrid>
              <a:tr h="2771775">
                <a:tc>
                  <a:txBody>
                    <a:bodyPr/>
                    <a:lstStyle/>
                    <a:p>
                      <a:endParaRPr 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2283737670"/>
                  </a:ext>
                </a:extLst>
              </a:tr>
            </a:tbl>
          </a:graphicData>
        </a:graphic>
      </p:graphicFrame>
      <p:sp>
        <p:nvSpPr>
          <p:cNvPr id="11" name="TextBox 10">
            <a:extLst>
              <a:ext uri="{FF2B5EF4-FFF2-40B4-BE49-F238E27FC236}">
                <a16:creationId xmlns:a16="http://schemas.microsoft.com/office/drawing/2014/main" id="{7037C256-A5E3-B16A-0AC2-020E59766646}"/>
              </a:ext>
            </a:extLst>
          </p:cNvPr>
          <p:cNvSpPr txBox="1"/>
          <p:nvPr/>
        </p:nvSpPr>
        <p:spPr>
          <a:xfrm>
            <a:off x="1552575" y="3726849"/>
            <a:ext cx="1066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1</a:t>
            </a:r>
          </a:p>
        </p:txBody>
      </p:sp>
      <p:sp>
        <p:nvSpPr>
          <p:cNvPr id="12" name="TextBox 11">
            <a:extLst>
              <a:ext uri="{FF2B5EF4-FFF2-40B4-BE49-F238E27FC236}">
                <a16:creationId xmlns:a16="http://schemas.microsoft.com/office/drawing/2014/main" id="{0D82D3EB-076B-06E0-6424-EC26984BFEFC}"/>
              </a:ext>
            </a:extLst>
          </p:cNvPr>
          <p:cNvSpPr txBox="1"/>
          <p:nvPr/>
        </p:nvSpPr>
        <p:spPr>
          <a:xfrm>
            <a:off x="7219950" y="3726849"/>
            <a:ext cx="1066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3</a:t>
            </a:r>
          </a:p>
        </p:txBody>
      </p:sp>
      <p:sp>
        <p:nvSpPr>
          <p:cNvPr id="13" name="TextBox 12">
            <a:extLst>
              <a:ext uri="{FF2B5EF4-FFF2-40B4-BE49-F238E27FC236}">
                <a16:creationId xmlns:a16="http://schemas.microsoft.com/office/drawing/2014/main" id="{2C2A3E29-3E43-38A6-D4D7-0EC1ADC91859}"/>
              </a:ext>
            </a:extLst>
          </p:cNvPr>
          <p:cNvSpPr txBox="1"/>
          <p:nvPr/>
        </p:nvSpPr>
        <p:spPr>
          <a:xfrm>
            <a:off x="10563225" y="3726849"/>
            <a:ext cx="1066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2+</a:t>
            </a:r>
          </a:p>
        </p:txBody>
      </p:sp>
      <p:sp>
        <p:nvSpPr>
          <p:cNvPr id="14" name="TextBox 13">
            <a:extLst>
              <a:ext uri="{FF2B5EF4-FFF2-40B4-BE49-F238E27FC236}">
                <a16:creationId xmlns:a16="http://schemas.microsoft.com/office/drawing/2014/main" id="{5278DD94-A98E-E3D2-1ED4-A4801CB79AE7}"/>
              </a:ext>
            </a:extLst>
          </p:cNvPr>
          <p:cNvSpPr txBox="1"/>
          <p:nvPr/>
        </p:nvSpPr>
        <p:spPr>
          <a:xfrm>
            <a:off x="3486150" y="3726849"/>
            <a:ext cx="1066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a:t>
            </a:r>
          </a:p>
        </p:txBody>
      </p:sp>
      <p:sp>
        <p:nvSpPr>
          <p:cNvPr id="15" name="TextBox 14">
            <a:extLst>
              <a:ext uri="{FF2B5EF4-FFF2-40B4-BE49-F238E27FC236}">
                <a16:creationId xmlns:a16="http://schemas.microsoft.com/office/drawing/2014/main" id="{C549A2F9-AA36-0C78-3F76-3A18400758B4}"/>
              </a:ext>
            </a:extLst>
          </p:cNvPr>
          <p:cNvSpPr txBox="1"/>
          <p:nvPr/>
        </p:nvSpPr>
        <p:spPr>
          <a:xfrm>
            <a:off x="5562600" y="3726849"/>
            <a:ext cx="10668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Level ???</a:t>
            </a:r>
          </a:p>
        </p:txBody>
      </p:sp>
      <p:sp>
        <p:nvSpPr>
          <p:cNvPr id="16" name="TextBox 15">
            <a:extLst>
              <a:ext uri="{FF2B5EF4-FFF2-40B4-BE49-F238E27FC236}">
                <a16:creationId xmlns:a16="http://schemas.microsoft.com/office/drawing/2014/main" id="{A7C6E551-BBAE-81AE-CCAF-F8C5385398BA}"/>
              </a:ext>
            </a:extLst>
          </p:cNvPr>
          <p:cNvSpPr txBox="1"/>
          <p:nvPr/>
        </p:nvSpPr>
        <p:spPr>
          <a:xfrm>
            <a:off x="190499" y="3726849"/>
            <a:ext cx="1247775" cy="369332"/>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Req. Level</a:t>
            </a:r>
          </a:p>
        </p:txBody>
      </p:sp>
      <p:sp>
        <p:nvSpPr>
          <p:cNvPr id="18" name="TextBox 17">
            <a:extLst>
              <a:ext uri="{FF2B5EF4-FFF2-40B4-BE49-F238E27FC236}">
                <a16:creationId xmlns:a16="http://schemas.microsoft.com/office/drawing/2014/main" id="{2C883844-7FF9-1143-2C23-DC24C3961B7B}"/>
              </a:ext>
            </a:extLst>
          </p:cNvPr>
          <p:cNvSpPr txBox="1"/>
          <p:nvPr/>
        </p:nvSpPr>
        <p:spPr>
          <a:xfrm>
            <a:off x="6629400" y="4797595"/>
            <a:ext cx="5370381" cy="1015663"/>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But where are these in the requirement </a:t>
            </a:r>
            <a:r>
              <a:rPr lang="en-US" sz="2000" dirty="0" err="1">
                <a:latin typeface="Times New Roman" panose="02020603050405020304" pitchFamily="18" charset="0"/>
                <a:cs typeface="Times New Roman" panose="02020603050405020304" pitchFamily="18" charset="0"/>
              </a:rPr>
              <a:t>flowdown</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You can think of them as </a:t>
            </a:r>
            <a:r>
              <a:rPr lang="en-US" sz="2000" i="1" dirty="0">
                <a:latin typeface="Times New Roman" panose="02020603050405020304" pitchFamily="18" charset="0"/>
                <a:cs typeface="Times New Roman" panose="02020603050405020304" pitchFamily="18" charset="0"/>
              </a:rPr>
              <a:t>half-</a:t>
            </a:r>
            <a:r>
              <a:rPr lang="en-US" sz="2000" dirty="0">
                <a:latin typeface="Times New Roman" panose="02020603050405020304" pitchFamily="18" charset="0"/>
                <a:cs typeface="Times New Roman" panose="02020603050405020304" pitchFamily="18" charset="0"/>
              </a:rPr>
              <a:t>Levels.</a:t>
            </a:r>
          </a:p>
        </p:txBody>
      </p:sp>
      <p:cxnSp>
        <p:nvCxnSpPr>
          <p:cNvPr id="20" name="Connector: Elbow 19">
            <a:extLst>
              <a:ext uri="{FF2B5EF4-FFF2-40B4-BE49-F238E27FC236}">
                <a16:creationId xmlns:a16="http://schemas.microsoft.com/office/drawing/2014/main" id="{FD563E4A-1706-35E9-D9B8-EE9D75436244}"/>
              </a:ext>
            </a:extLst>
          </p:cNvPr>
          <p:cNvCxnSpPr>
            <a:stCxn id="18" idx="1"/>
            <a:endCxn id="14" idx="2"/>
          </p:cNvCxnSpPr>
          <p:nvPr/>
        </p:nvCxnSpPr>
        <p:spPr>
          <a:xfrm rot="10800000">
            <a:off x="4019550" y="4096181"/>
            <a:ext cx="2609850" cy="1209246"/>
          </a:xfrm>
          <a:prstGeom prst="bentConnector2">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A1AAC33E-FCC8-8552-FB7D-B60E418D53FC}"/>
              </a:ext>
            </a:extLst>
          </p:cNvPr>
          <p:cNvCxnSpPr>
            <a:cxnSpLocks/>
            <a:stCxn id="18" idx="1"/>
            <a:endCxn id="15" idx="2"/>
          </p:cNvCxnSpPr>
          <p:nvPr/>
        </p:nvCxnSpPr>
        <p:spPr>
          <a:xfrm rot="10800000">
            <a:off x="6096000" y="4096181"/>
            <a:ext cx="533400" cy="1209246"/>
          </a:xfrm>
          <a:prstGeom prst="bentConnector2">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315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79B48BCB532F40BF651FFCB8BABD79" ma:contentTypeVersion="5" ma:contentTypeDescription="Create a new document." ma:contentTypeScope="" ma:versionID="6c47b5daf50370b992ca038f39f21d53">
  <xsd:schema xmlns:xsd="http://www.w3.org/2001/XMLSchema" xmlns:xs="http://www.w3.org/2001/XMLSchema" xmlns:p="http://schemas.microsoft.com/office/2006/metadata/properties" xmlns:ns2="2273b3a9-11ce-43c7-842d-ee108eadf269" xmlns:ns3="04201422-3c0c-47b8-9965-f667ad0fded7" targetNamespace="http://schemas.microsoft.com/office/2006/metadata/properties" ma:root="true" ma:fieldsID="9ef9f3d4f021be23b229ef011b166e1d" ns2:_="" ns3:_="">
    <xsd:import namespace="2273b3a9-11ce-43c7-842d-ee108eadf269"/>
    <xsd:import namespace="04201422-3c0c-47b8-9965-f667ad0fde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73b3a9-11ce-43c7-842d-ee108eadf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ink" ma:index="12"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4201422-3c0c-47b8-9965-f667ad0fde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nk xmlns="2273b3a9-11ce-43c7-842d-ee108eadf269">
      <Url xsi:nil="true"/>
      <Description xsi:nil="true"/>
    </Link>
    <SharedWithUsers xmlns="04201422-3c0c-47b8-9965-f667ad0fded7">
      <UserInfo>
        <DisplayName>McCormack, John (HQ-DJ000)</DisplayName>
        <AccountId>71</AccountId>
        <AccountType/>
      </UserInfo>
      <UserInfo>
        <DisplayName>Boll, Nathan J. (HQ-DA040)</DisplayName>
        <AccountId>264</AccountId>
        <AccountType/>
      </UserInfo>
      <UserInfo>
        <DisplayName>Schwartzman, Sara (HQ-DA040)</DisplayName>
        <AccountId>97</AccountId>
        <AccountType/>
      </UserInfo>
      <UserInfo>
        <DisplayName>Kaner, Julia L. (HQ-DJ000)[BOOZ ALLEN HAMILTON]</DisplayName>
        <AccountId>96</AccountId>
        <AccountType/>
      </UserInfo>
      <UserInfo>
        <DisplayName>Conners, Abigail C. (HQ-DJ000)[BOOZ ALLEN HAMILTON]</DisplayName>
        <AccountId>265</AccountId>
        <AccountType/>
      </UserInfo>
      <UserInfo>
        <DisplayName>Leisner, Jared S. (HQ-DJ000)</DisplayName>
        <AccountId>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35AE9E-AFBD-4F02-B2C4-F21C9BF5574D}">
  <ds:schemaRefs>
    <ds:schemaRef ds:uri="04201422-3c0c-47b8-9965-f667ad0fded7"/>
    <ds:schemaRef ds:uri="2273b3a9-11ce-43c7-842d-ee108eadf2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01D543-B788-40B0-901A-60BA5F19DC16}">
  <ds:schemaRefs>
    <ds:schemaRef ds:uri="04201422-3c0c-47b8-9965-f667ad0fded7"/>
    <ds:schemaRef ds:uri="2273b3a9-11ce-43c7-842d-ee108eadf2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800C9B8-4D92-40FB-BDF3-EDD2B9890FB6}">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7474</TotalTime>
  <Words>5299</Words>
  <Application>Microsoft Office PowerPoint</Application>
  <PresentationFormat>Widescreen</PresentationFormat>
  <Paragraphs>873</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.AppleSystemUIFont</vt:lpstr>
      <vt:lpstr>Arial</vt:lpstr>
      <vt:lpstr>Calibri</vt:lpstr>
      <vt:lpstr>Courier New</vt:lpstr>
      <vt:lpstr>Helvetica</vt:lpstr>
      <vt:lpstr>PingFang SC Regular</vt:lpstr>
      <vt:lpstr>Times New Roman</vt:lpstr>
      <vt:lpstr>Wingdings</vt:lpstr>
      <vt:lpstr>1_Office Theme</vt:lpstr>
      <vt:lpstr>PowerPoint Presentation</vt:lpstr>
      <vt:lpstr>Requirement Levels</vt:lpstr>
      <vt:lpstr>Requirement Levels</vt:lpstr>
      <vt:lpstr>Requirement Levels</vt:lpstr>
      <vt:lpstr>Requirement Levels</vt:lpstr>
      <vt:lpstr>What is the STM?</vt:lpstr>
      <vt:lpstr>What is the STM?</vt:lpstr>
      <vt:lpstr>PowerPoint Presentation</vt:lpstr>
      <vt:lpstr>PowerPoint Presentation</vt:lpstr>
      <vt:lpstr>Evaluation Criteria</vt:lpstr>
      <vt:lpstr>Evaluation Criteria</vt:lpstr>
      <vt:lpstr>PowerPoint Presentation</vt:lpstr>
      <vt:lpstr>PowerPoint Presentation</vt:lpstr>
      <vt:lpstr>PowerPoint Presentation</vt:lpstr>
      <vt:lpstr>Questions?</vt:lpstr>
      <vt:lpstr>BACKUP Read-Ahead Slides</vt:lpstr>
      <vt:lpstr>PowerPoint Presentation</vt:lpstr>
      <vt:lpstr>Overview</vt:lpstr>
      <vt:lpstr>The STM: What is it?</vt:lpstr>
      <vt:lpstr>The STM: How is it used?</vt:lpstr>
      <vt:lpstr>Goals and Objectives</vt:lpstr>
      <vt:lpstr>Goals and Objectives</vt:lpstr>
      <vt:lpstr>Goals and Objectives</vt:lpstr>
      <vt:lpstr>Mission Design Requirements</vt:lpstr>
      <vt:lpstr>Mission Design Requirements</vt:lpstr>
      <vt:lpstr>Mission Design Requirements</vt:lpstr>
      <vt:lpstr>Mission Design Requirements</vt:lpstr>
      <vt:lpstr>Elements of the Science Traceability Matrix</vt:lpstr>
      <vt:lpstr>Elements of the Science Traceability Matrix</vt:lpstr>
      <vt:lpstr>Elements of the Science Traceability Matrix</vt:lpstr>
      <vt:lpstr>Elements of the Science Traceability Matrix</vt:lpstr>
      <vt:lpstr>STM Elements and Req. Levels</vt:lpstr>
      <vt:lpstr>STM Elements and Req. Levels</vt:lpstr>
      <vt:lpstr>Common Concerns, STM</vt:lpstr>
      <vt:lpstr>Common Concerns, STM</vt:lpstr>
      <vt:lpstr>Common Issues, Solutions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 Launchpad - Evaluation Process</dc:title>
  <dc:creator>Jared Leisner</dc:creator>
  <cp:lastModifiedBy>Leisner, Jared S. (HQ-DJ000)</cp:lastModifiedBy>
  <cp:revision>156</cp:revision>
  <dcterms:created xsi:type="dcterms:W3CDTF">2020-10-13T20:59:38Z</dcterms:created>
  <dcterms:modified xsi:type="dcterms:W3CDTF">2023-07-25T13:29:20Z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0x0101006879B48BCB532F40BF651FFCB8BABD79</vt:lpwstr>
  </property>
</Properties>
</file>