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29"/>
  </p:notesMasterIdLst>
  <p:sldIdLst>
    <p:sldId id="256" r:id="rId2"/>
    <p:sldId id="262" r:id="rId3"/>
    <p:sldId id="289" r:id="rId4"/>
    <p:sldId id="277" r:id="rId5"/>
    <p:sldId id="264" r:id="rId6"/>
    <p:sldId id="288" r:id="rId7"/>
    <p:sldId id="281" r:id="rId8"/>
    <p:sldId id="259" r:id="rId9"/>
    <p:sldId id="260" r:id="rId10"/>
    <p:sldId id="266" r:id="rId11"/>
    <p:sldId id="267" r:id="rId12"/>
    <p:sldId id="268" r:id="rId13"/>
    <p:sldId id="269" r:id="rId14"/>
    <p:sldId id="280" r:id="rId15"/>
    <p:sldId id="272" r:id="rId16"/>
    <p:sldId id="270" r:id="rId17"/>
    <p:sldId id="271" r:id="rId18"/>
    <p:sldId id="273" r:id="rId19"/>
    <p:sldId id="274" r:id="rId20"/>
    <p:sldId id="275" r:id="rId21"/>
    <p:sldId id="276" r:id="rId22"/>
    <p:sldId id="265" r:id="rId23"/>
    <p:sldId id="282" r:id="rId24"/>
    <p:sldId id="283" r:id="rId25"/>
    <p:sldId id="284" r:id="rId26"/>
    <p:sldId id="285" r:id="rId27"/>
    <p:sldId id="287" r:id="rId2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201"/>
    <p:restoredTop sz="94762"/>
  </p:normalViewPr>
  <p:slideViewPr>
    <p:cSldViewPr snapToGrid="0">
      <p:cViewPr varScale="1">
        <p:scale>
          <a:sx n="85" d="100"/>
          <a:sy n="85" d="100"/>
        </p:scale>
        <p:origin x="1360" y="184"/>
      </p:cViewPr>
      <p:guideLst/>
    </p:cSldViewPr>
  </p:slideViewPr>
  <p:notesTextViewPr>
    <p:cViewPr>
      <p:scale>
        <a:sx n="1" d="1"/>
        <a:sy n="1" d="1"/>
      </p:scale>
      <p:origin x="0" y="0"/>
    </p:cViewPr>
  </p:notesTextViewPr>
  <p:sorterViewPr>
    <p:cViewPr>
      <p:scale>
        <a:sx n="160" d="100"/>
        <a:sy n="160" d="100"/>
      </p:scale>
      <p:origin x="0" y="0"/>
    </p:cViewPr>
  </p:sorterViewPr>
  <p:notesViewPr>
    <p:cSldViewPr snapToGrid="0">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Unwin, Stephen C (US 312A)" userId="9ea40032-38a6-4288-879e-f306e7ae161c" providerId="ADAL" clId="{C306CC20-0510-8745-9B9A-F97A72F97159}"/>
    <pc:docChg chg="modSld">
      <pc:chgData name="Unwin, Stephen C (US 312A)" userId="9ea40032-38a6-4288-879e-f306e7ae161c" providerId="ADAL" clId="{C306CC20-0510-8745-9B9A-F97A72F97159}" dt="2023-07-24T15:55:09.466" v="77" actId="1037"/>
      <pc:docMkLst>
        <pc:docMk/>
      </pc:docMkLst>
      <pc:sldChg chg="modSp mod">
        <pc:chgData name="Unwin, Stephen C (US 312A)" userId="9ea40032-38a6-4288-879e-f306e7ae161c" providerId="ADAL" clId="{C306CC20-0510-8745-9B9A-F97A72F97159}" dt="2023-07-24T15:10:31.553" v="21" actId="20577"/>
        <pc:sldMkLst>
          <pc:docMk/>
          <pc:sldMk cId="1936517384" sldId="260"/>
        </pc:sldMkLst>
        <pc:spChg chg="mod">
          <ac:chgData name="Unwin, Stephen C (US 312A)" userId="9ea40032-38a6-4288-879e-f306e7ae161c" providerId="ADAL" clId="{C306CC20-0510-8745-9B9A-F97A72F97159}" dt="2023-07-24T15:10:31.553" v="21" actId="20577"/>
          <ac:spMkLst>
            <pc:docMk/>
            <pc:sldMk cId="1936517384" sldId="260"/>
            <ac:spMk id="3" creationId="{D5717060-51C9-C2FF-057D-2F27A995E2BF}"/>
          </ac:spMkLst>
        </pc:spChg>
      </pc:sldChg>
      <pc:sldChg chg="addSp modSp mod">
        <pc:chgData name="Unwin, Stephen C (US 312A)" userId="9ea40032-38a6-4288-879e-f306e7ae161c" providerId="ADAL" clId="{C306CC20-0510-8745-9B9A-F97A72F97159}" dt="2023-07-24T15:55:09.466" v="77" actId="1037"/>
        <pc:sldMkLst>
          <pc:docMk/>
          <pc:sldMk cId="2695635736" sldId="264"/>
        </pc:sldMkLst>
        <pc:spChg chg="add mod">
          <ac:chgData name="Unwin, Stephen C (US 312A)" userId="9ea40032-38a6-4288-879e-f306e7ae161c" providerId="ADAL" clId="{C306CC20-0510-8745-9B9A-F97A72F97159}" dt="2023-07-24T15:55:09.466" v="77" actId="1037"/>
          <ac:spMkLst>
            <pc:docMk/>
            <pc:sldMk cId="2695635736" sldId="264"/>
            <ac:spMk id="8" creationId="{E4347D63-885B-C964-E085-8506E7CD9540}"/>
          </ac:spMkLst>
        </pc:spChg>
      </pc:sldChg>
      <pc:sldChg chg="modSp mod">
        <pc:chgData name="Unwin, Stephen C (US 312A)" userId="9ea40032-38a6-4288-879e-f306e7ae161c" providerId="ADAL" clId="{C306CC20-0510-8745-9B9A-F97A72F97159}" dt="2023-07-24T15:15:59.327" v="24" actId="20577"/>
        <pc:sldMkLst>
          <pc:docMk/>
          <pc:sldMk cId="2177055195" sldId="270"/>
        </pc:sldMkLst>
        <pc:spChg chg="mod">
          <ac:chgData name="Unwin, Stephen C (US 312A)" userId="9ea40032-38a6-4288-879e-f306e7ae161c" providerId="ADAL" clId="{C306CC20-0510-8745-9B9A-F97A72F97159}" dt="2023-07-24T15:15:59.327" v="24" actId="20577"/>
          <ac:spMkLst>
            <pc:docMk/>
            <pc:sldMk cId="2177055195" sldId="270"/>
            <ac:spMk id="3" creationId="{31D18A06-496A-4893-B5E9-72AA4E5C21B7}"/>
          </ac:spMkLst>
        </pc:spChg>
      </pc:sldChg>
      <pc:sldChg chg="modSp mod">
        <pc:chgData name="Unwin, Stephen C (US 312A)" userId="9ea40032-38a6-4288-879e-f306e7ae161c" providerId="ADAL" clId="{C306CC20-0510-8745-9B9A-F97A72F97159}" dt="2023-07-24T15:17:43.420" v="41" actId="20577"/>
        <pc:sldMkLst>
          <pc:docMk/>
          <pc:sldMk cId="4000083037" sldId="271"/>
        </pc:sldMkLst>
        <pc:spChg chg="mod">
          <ac:chgData name="Unwin, Stephen C (US 312A)" userId="9ea40032-38a6-4288-879e-f306e7ae161c" providerId="ADAL" clId="{C306CC20-0510-8745-9B9A-F97A72F97159}" dt="2023-07-24T15:17:43.420" v="41" actId="20577"/>
          <ac:spMkLst>
            <pc:docMk/>
            <pc:sldMk cId="4000083037" sldId="271"/>
            <ac:spMk id="3" creationId="{31D18A06-496A-4893-B5E9-72AA4E5C21B7}"/>
          </ac:spMkLst>
        </pc:spChg>
      </pc:sldChg>
      <pc:sldChg chg="modSp mod">
        <pc:chgData name="Unwin, Stephen C (US 312A)" userId="9ea40032-38a6-4288-879e-f306e7ae161c" providerId="ADAL" clId="{C306CC20-0510-8745-9B9A-F97A72F97159}" dt="2023-07-24T15:19:26.012" v="42" actId="20577"/>
        <pc:sldMkLst>
          <pc:docMk/>
          <pc:sldMk cId="1028034968" sldId="274"/>
        </pc:sldMkLst>
        <pc:spChg chg="mod">
          <ac:chgData name="Unwin, Stephen C (US 312A)" userId="9ea40032-38a6-4288-879e-f306e7ae161c" providerId="ADAL" clId="{C306CC20-0510-8745-9B9A-F97A72F97159}" dt="2023-07-24T15:19:26.012" v="42" actId="20577"/>
          <ac:spMkLst>
            <pc:docMk/>
            <pc:sldMk cId="1028034968" sldId="274"/>
            <ac:spMk id="3" creationId="{31D18A06-496A-4893-B5E9-72AA4E5C21B7}"/>
          </ac:spMkLst>
        </pc:spChg>
      </pc:sldChg>
      <pc:sldChg chg="modSp mod">
        <pc:chgData name="Unwin, Stephen C (US 312A)" userId="9ea40032-38a6-4288-879e-f306e7ae161c" providerId="ADAL" clId="{C306CC20-0510-8745-9B9A-F97A72F97159}" dt="2023-07-24T15:21:15.246" v="55" actId="20577"/>
        <pc:sldMkLst>
          <pc:docMk/>
          <pc:sldMk cId="273346431" sldId="275"/>
        </pc:sldMkLst>
        <pc:spChg chg="mod">
          <ac:chgData name="Unwin, Stephen C (US 312A)" userId="9ea40032-38a6-4288-879e-f306e7ae161c" providerId="ADAL" clId="{C306CC20-0510-8745-9B9A-F97A72F97159}" dt="2023-07-24T15:21:15.246" v="55" actId="20577"/>
          <ac:spMkLst>
            <pc:docMk/>
            <pc:sldMk cId="273346431" sldId="275"/>
            <ac:spMk id="3" creationId="{31D18A06-496A-4893-B5E9-72AA4E5C21B7}"/>
          </ac:spMkLst>
        </pc:spChg>
      </pc:sldChg>
      <pc:sldChg chg="modSp mod">
        <pc:chgData name="Unwin, Stephen C (US 312A)" userId="9ea40032-38a6-4288-879e-f306e7ae161c" providerId="ADAL" clId="{C306CC20-0510-8745-9B9A-F97A72F97159}" dt="2023-07-24T15:13:48.061" v="22" actId="114"/>
        <pc:sldMkLst>
          <pc:docMk/>
          <pc:sldMk cId="2044328531" sldId="280"/>
        </pc:sldMkLst>
        <pc:spChg chg="mod">
          <ac:chgData name="Unwin, Stephen C (US 312A)" userId="9ea40032-38a6-4288-879e-f306e7ae161c" providerId="ADAL" clId="{C306CC20-0510-8745-9B9A-F97A72F97159}" dt="2023-07-24T15:13:48.061" v="22" actId="114"/>
          <ac:spMkLst>
            <pc:docMk/>
            <pc:sldMk cId="2044328531" sldId="280"/>
            <ac:spMk id="3" creationId="{50B74EDF-7CB5-E1ED-74E2-7E31B716EA37}"/>
          </ac:spMkLst>
        </pc:spChg>
      </pc:sldChg>
      <pc:sldChg chg="modSp mod">
        <pc:chgData name="Unwin, Stephen C (US 312A)" userId="9ea40032-38a6-4288-879e-f306e7ae161c" providerId="ADAL" clId="{C306CC20-0510-8745-9B9A-F97A72F97159}" dt="2023-07-24T15:22:54.485" v="58" actId="20577"/>
        <pc:sldMkLst>
          <pc:docMk/>
          <pc:sldMk cId="2817440837" sldId="285"/>
        </pc:sldMkLst>
        <pc:spChg chg="mod">
          <ac:chgData name="Unwin, Stephen C (US 312A)" userId="9ea40032-38a6-4288-879e-f306e7ae161c" providerId="ADAL" clId="{C306CC20-0510-8745-9B9A-F97A72F97159}" dt="2023-07-24T15:22:54.485" v="58" actId="20577"/>
          <ac:spMkLst>
            <pc:docMk/>
            <pc:sldMk cId="2817440837" sldId="285"/>
            <ac:spMk id="3" creationId="{D4EF564F-14DC-C85F-2E8E-807D8CA78647}"/>
          </ac:spMkLst>
        </pc:spChg>
      </pc:sldChg>
      <pc:sldChg chg="modSp mod">
        <pc:chgData name="Unwin, Stephen C (US 312A)" userId="9ea40032-38a6-4288-879e-f306e7ae161c" providerId="ADAL" clId="{C306CC20-0510-8745-9B9A-F97A72F97159}" dt="2023-07-24T15:07:20.220" v="12" actId="20577"/>
        <pc:sldMkLst>
          <pc:docMk/>
          <pc:sldMk cId="3549657448" sldId="288"/>
        </pc:sldMkLst>
        <pc:spChg chg="mod">
          <ac:chgData name="Unwin, Stephen C (US 312A)" userId="9ea40032-38a6-4288-879e-f306e7ae161c" providerId="ADAL" clId="{C306CC20-0510-8745-9B9A-F97A72F97159}" dt="2023-07-24T15:07:20.220" v="12" actId="20577"/>
          <ac:spMkLst>
            <pc:docMk/>
            <pc:sldMk cId="3549657448" sldId="288"/>
            <ac:spMk id="3" creationId="{D75C5BCF-5410-976B-0A0F-72FC91B4537A}"/>
          </ac:spMkLst>
        </pc:spChg>
      </pc:sldChg>
      <pc:sldChg chg="modSp mod">
        <pc:chgData name="Unwin, Stephen C (US 312A)" userId="9ea40032-38a6-4288-879e-f306e7ae161c" providerId="ADAL" clId="{C306CC20-0510-8745-9B9A-F97A72F97159}" dt="2023-07-24T15:06:15.071" v="7" actId="20577"/>
        <pc:sldMkLst>
          <pc:docMk/>
          <pc:sldMk cId="2128819538" sldId="289"/>
        </pc:sldMkLst>
        <pc:spChg chg="mod">
          <ac:chgData name="Unwin, Stephen C (US 312A)" userId="9ea40032-38a6-4288-879e-f306e7ae161c" providerId="ADAL" clId="{C306CC20-0510-8745-9B9A-F97A72F97159}" dt="2023-07-24T15:06:15.071" v="7" actId="20577"/>
          <ac:spMkLst>
            <pc:docMk/>
            <pc:sldMk cId="2128819538" sldId="289"/>
            <ac:spMk id="3" creationId="{9370FBD5-E31C-C1F5-D2D0-CD265D18B58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4" name="Shape 94"/>
          <p:cNvSpPr>
            <a:spLocks noGrp="1" noRot="1" noChangeAspect="1"/>
          </p:cNvSpPr>
          <p:nvPr>
            <p:ph type="sldImg"/>
          </p:nvPr>
        </p:nvSpPr>
        <p:spPr>
          <a:xfrm>
            <a:off x="1143000" y="685800"/>
            <a:ext cx="4572000" cy="3429000"/>
          </a:xfrm>
          <a:prstGeom prst="rect">
            <a:avLst/>
          </a:prstGeom>
        </p:spPr>
        <p:txBody>
          <a:bodyPr/>
          <a:lstStyle/>
          <a:p>
            <a:endParaRPr/>
          </a:p>
        </p:txBody>
      </p:sp>
      <p:sp>
        <p:nvSpPr>
          <p:cNvPr id="95" name="Shape 9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95255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37905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68004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47523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78451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54277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62637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699126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13" name="LaunchPadDesignSticker2021.png" descr="LaunchPadDesignSticker2021.png"/>
          <p:cNvPicPr>
            <a:picLocks noChangeAspect="1"/>
          </p:cNvPicPr>
          <p:nvPr/>
        </p:nvPicPr>
        <p:blipFill>
          <a:blip r:embed="rId2"/>
          <a:stretch>
            <a:fillRect/>
          </a:stretch>
        </p:blipFill>
        <p:spPr>
          <a:xfrm>
            <a:off x="627937" y="283912"/>
            <a:ext cx="1466892" cy="1455423"/>
          </a:xfrm>
          <a:prstGeom prst="rect">
            <a:avLst/>
          </a:prstGeom>
          <a:ln w="12700">
            <a:miter lim="400000"/>
          </a:ln>
        </p:spPr>
      </p:pic>
      <p:sp>
        <p:nvSpPr>
          <p:cNvPr id="14" name="Line"/>
          <p:cNvSpPr/>
          <p:nvPr/>
        </p:nvSpPr>
        <p:spPr>
          <a:xfrm flipH="1" flipV="1">
            <a:off x="2200052" y="1384300"/>
            <a:ext cx="9724764" cy="2"/>
          </a:xfrm>
          <a:prstGeom prst="line">
            <a:avLst/>
          </a:prstGeom>
          <a:ln w="25400">
            <a:solidFill>
              <a:srgbClr val="000000"/>
            </a:solidFill>
            <a:miter lim="400000"/>
          </a:ln>
        </p:spPr>
        <p:txBody>
          <a:bodyPr lIns="45719" rIns="45719"/>
          <a:lstStyle/>
          <a:p>
            <a:endParaRPr/>
          </a:p>
        </p:txBody>
      </p:sp>
      <p:sp>
        <p:nvSpPr>
          <p:cNvPr id="15" name="Title"/>
          <p:cNvSpPr txBox="1">
            <a:spLocks noGrp="1"/>
          </p:cNvSpPr>
          <p:nvPr>
            <p:ph type="title" hasCustomPrompt="1"/>
          </p:nvPr>
        </p:nvSpPr>
        <p:spPr>
          <a:xfrm>
            <a:off x="566056" y="5914409"/>
            <a:ext cx="10014857" cy="1564320"/>
          </a:xfrm>
          <a:prstGeom prst="rect">
            <a:avLst/>
          </a:prstGeom>
        </p:spPr>
        <p:txBody>
          <a:bodyPr anchor="b"/>
          <a:lstStyle>
            <a:lvl1pPr algn="ctr">
              <a:defRPr sz="6000"/>
            </a:lvl1pPr>
          </a:lstStyle>
          <a:p>
            <a:r>
              <a:t>Title</a:t>
            </a:r>
          </a:p>
        </p:txBody>
      </p:sp>
      <p:sp>
        <p:nvSpPr>
          <p:cNvPr id="16" name="Body Level One…"/>
          <p:cNvSpPr txBox="1">
            <a:spLocks noGrp="1"/>
          </p:cNvSpPr>
          <p:nvPr>
            <p:ph type="body" sz="quarter" idx="1" hasCustomPrompt="1"/>
          </p:nvPr>
        </p:nvSpPr>
        <p:spPr>
          <a:xfrm>
            <a:off x="1515289" y="7478728"/>
            <a:ext cx="8116391" cy="678301"/>
          </a:xfrm>
          <a:prstGeom prst="rect">
            <a:avLst/>
          </a:prstGeom>
        </p:spPr>
        <p:txBody>
          <a:bodyPr/>
          <a:lstStyle>
            <a:lvl1pPr marL="0" indent="0" algn="ctr">
              <a:buSzTx/>
              <a:buFontTx/>
              <a:buNone/>
              <a:defRPr sz="2500"/>
            </a:lvl1pPr>
            <a:lvl2pPr marL="0" indent="487694" algn="ctr">
              <a:buSzTx/>
              <a:buFontTx/>
              <a:buNone/>
              <a:defRPr sz="2500"/>
            </a:lvl2pPr>
            <a:lvl3pPr marL="0" indent="975389" algn="ctr">
              <a:buSzTx/>
              <a:buFontTx/>
              <a:buNone/>
              <a:defRPr sz="2500"/>
            </a:lvl3pPr>
            <a:lvl4pPr marL="0" indent="1463085" algn="ctr">
              <a:buSzTx/>
              <a:buFontTx/>
              <a:buNone/>
              <a:defRPr sz="2500"/>
            </a:lvl4pPr>
            <a:lvl5pPr marL="0" indent="1950780" algn="ctr">
              <a:buSzTx/>
              <a:buFontTx/>
              <a:buNone/>
              <a:defRPr sz="2500"/>
            </a:lvl5pPr>
          </a:lstStyle>
          <a:p>
            <a:r>
              <a:t>Presenter</a:t>
            </a:r>
          </a:p>
          <a:p>
            <a:pPr lvl="1"/>
            <a:endParaRPr/>
          </a:p>
          <a:p>
            <a:pPr lvl="2"/>
            <a:endParaRPr/>
          </a:p>
          <a:p>
            <a:pPr lvl="3"/>
            <a:endParaRPr/>
          </a:p>
          <a:p>
            <a:pPr lvl="4"/>
            <a:endParaRPr/>
          </a:p>
        </p:txBody>
      </p:sp>
      <p:sp>
        <p:nvSpPr>
          <p:cNvPr id="17"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18" name="Power Point.png" descr="Power Point.png"/>
          <p:cNvPicPr>
            <a:picLocks noChangeAspect="1"/>
          </p:cNvPicPr>
          <p:nvPr/>
        </p:nvPicPr>
        <p:blipFill>
          <a:blip r:embed="rId3"/>
          <a:stretch>
            <a:fillRect/>
          </a:stretch>
        </p:blipFill>
        <p:spPr>
          <a:xfrm>
            <a:off x="451" y="0"/>
            <a:ext cx="13003898" cy="9753601"/>
          </a:xfrm>
          <a:prstGeom prst="rect">
            <a:avLst/>
          </a:prstGeom>
          <a:ln w="12700">
            <a:miter lim="400000"/>
          </a:ln>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25" name="2023 Badge.png" descr="2023 Badge.png"/>
          <p:cNvPicPr>
            <a:picLocks noChangeAspect="1"/>
          </p:cNvPicPr>
          <p:nvPr/>
        </p:nvPicPr>
        <p:blipFill>
          <a:blip r:embed="rId2"/>
          <a:stretch>
            <a:fillRect/>
          </a:stretch>
        </p:blipFill>
        <p:spPr>
          <a:xfrm>
            <a:off x="392417" y="12386"/>
            <a:ext cx="1947674" cy="1947674"/>
          </a:xfrm>
          <a:prstGeom prst="rect">
            <a:avLst/>
          </a:prstGeom>
          <a:ln w="12700">
            <a:miter lim="400000"/>
          </a:ln>
        </p:spPr>
      </p:pic>
      <p:sp>
        <p:nvSpPr>
          <p:cNvPr id="26" name="Line"/>
          <p:cNvSpPr/>
          <p:nvPr/>
        </p:nvSpPr>
        <p:spPr>
          <a:xfrm flipH="1" flipV="1">
            <a:off x="2200052" y="1384300"/>
            <a:ext cx="9724764" cy="2"/>
          </a:xfrm>
          <a:prstGeom prst="line">
            <a:avLst/>
          </a:prstGeom>
          <a:ln w="25400">
            <a:solidFill>
              <a:srgbClr val="000000"/>
            </a:solidFill>
            <a:miter lim="400000"/>
          </a:ln>
        </p:spPr>
        <p:txBody>
          <a:bodyPr lIns="45719" rIns="45719"/>
          <a:lstStyle/>
          <a:p>
            <a:endParaRPr/>
          </a:p>
        </p:txBody>
      </p:sp>
      <p:sp>
        <p:nvSpPr>
          <p:cNvPr id="27" name="Title Text"/>
          <p:cNvSpPr txBox="1">
            <a:spLocks noGrp="1"/>
          </p:cNvSpPr>
          <p:nvPr>
            <p:ph type="title"/>
          </p:nvPr>
        </p:nvSpPr>
        <p:spPr>
          <a:xfrm>
            <a:off x="2138371" y="352577"/>
            <a:ext cx="9826361" cy="990196"/>
          </a:xfrm>
          <a:prstGeom prst="rect">
            <a:avLst/>
          </a:prstGeom>
        </p:spPr>
        <p:txBody>
          <a:bodyPr/>
          <a:lstStyle/>
          <a:p>
            <a:r>
              <a:t>Title Text</a:t>
            </a:r>
          </a:p>
        </p:txBody>
      </p:sp>
      <p:sp>
        <p:nvSpPr>
          <p:cNvPr id="28" name="Body Level One…"/>
          <p:cNvSpPr txBox="1">
            <a:spLocks noGrp="1"/>
          </p:cNvSpPr>
          <p:nvPr>
            <p:ph type="body" idx="1"/>
          </p:nvPr>
        </p:nvSpPr>
        <p:spPr>
          <a:xfrm>
            <a:off x="894080" y="2596444"/>
            <a:ext cx="11216641" cy="6188570"/>
          </a:xfrm>
          <a:prstGeom prst="rect">
            <a:avLst/>
          </a:prstGeom>
        </p:spPr>
        <p:txBody>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
        <p:nvSpPr>
          <p:cNvPr id="30" name="Text Placeholder 8"/>
          <p:cNvSpPr>
            <a:spLocks noGrp="1"/>
          </p:cNvSpPr>
          <p:nvPr>
            <p:ph type="body" sz="quarter" idx="21" hasCustomPrompt="1"/>
          </p:nvPr>
        </p:nvSpPr>
        <p:spPr>
          <a:xfrm>
            <a:off x="2138371" y="1476577"/>
            <a:ext cx="9826361" cy="434976"/>
          </a:xfrm>
          <a:prstGeom prst="rect">
            <a:avLst/>
          </a:prstGeom>
        </p:spPr>
        <p:txBody>
          <a:bodyPr/>
          <a:lstStyle>
            <a:lvl1pPr marL="0" indent="0" defTabSz="838835">
              <a:spcBef>
                <a:spcPts val="800"/>
              </a:spcBef>
              <a:buSzTx/>
              <a:buFontTx/>
              <a:buNone/>
              <a:defRPr sz="2236"/>
            </a:lvl1pPr>
          </a:lstStyle>
          <a:p>
            <a:r>
              <a:t>Subheader if needed</a:t>
            </a:r>
          </a:p>
        </p:txBody>
      </p:sp>
      <p:sp>
        <p:nvSpPr>
          <p:cNvPr id="4" name="Date Placeholder 3">
            <a:extLst>
              <a:ext uri="{FF2B5EF4-FFF2-40B4-BE49-F238E27FC236}">
                <a16:creationId xmlns:a16="http://schemas.microsoft.com/office/drawing/2014/main" id="{D751D608-93B3-1AD3-26DD-573F09B4FC2B}"/>
              </a:ext>
            </a:extLst>
          </p:cNvPr>
          <p:cNvSpPr>
            <a:spLocks noGrp="1"/>
          </p:cNvSpPr>
          <p:nvPr>
            <p:ph type="dt" sz="half" idx="22"/>
          </p:nvPr>
        </p:nvSpPr>
        <p:spPr>
          <a:xfrm>
            <a:off x="893763" y="9040813"/>
            <a:ext cx="1835369" cy="519112"/>
          </a:xfrm>
        </p:spPr>
        <p:txBody>
          <a:bodyPr/>
          <a:lstStyle>
            <a:lvl1pPr marL="0" marR="0" indent="0" algn="l" defTabSz="914400" rtl="0" fontAlgn="auto" latinLnBrk="0" hangingPunct="0">
              <a:lnSpc>
                <a:spcPct val="100000"/>
              </a:lnSpc>
              <a:spcBef>
                <a:spcPts val="0"/>
              </a:spcBef>
              <a:spcAft>
                <a:spcPts val="0"/>
              </a:spcAft>
              <a:buClrTx/>
              <a:buSzTx/>
              <a:buFontTx/>
              <a:buNone/>
              <a:tabLst/>
              <a:defRPr kumimoji="0" lang="en-US" sz="1400" b="1" i="0" u="none" strike="noStrike" cap="none" spc="0" normalizeH="0" baseline="0" smtClean="0">
                <a:ln>
                  <a:noFill/>
                </a:ln>
                <a:solidFill>
                  <a:schemeClr val="tx1"/>
                </a:solidFill>
                <a:effectLst/>
                <a:uFillTx/>
                <a:latin typeface="Tahoma" panose="020B0604030504040204" pitchFamily="34" charset="0"/>
                <a:ea typeface="Tahoma" panose="020B0604030504040204" pitchFamily="34" charset="0"/>
                <a:cs typeface="Tahoma" panose="020B0604030504040204" pitchFamily="34" charset="0"/>
                <a:sym typeface="Calibri"/>
              </a:defRPr>
            </a:lvl1pPr>
          </a:lstStyle>
          <a:p>
            <a:r>
              <a:rPr lang="en-US"/>
              <a:t>July 24, 2023</a:t>
            </a:r>
            <a:endParaRPr lang="en-US" dirty="0"/>
          </a:p>
        </p:txBody>
      </p:sp>
      <p:sp>
        <p:nvSpPr>
          <p:cNvPr id="5" name="Footer Placeholder 4">
            <a:extLst>
              <a:ext uri="{FF2B5EF4-FFF2-40B4-BE49-F238E27FC236}">
                <a16:creationId xmlns:a16="http://schemas.microsoft.com/office/drawing/2014/main" id="{D02219FE-D257-0156-E960-925565F3EA20}"/>
              </a:ext>
            </a:extLst>
          </p:cNvPr>
          <p:cNvSpPr>
            <a:spLocks noGrp="1"/>
          </p:cNvSpPr>
          <p:nvPr>
            <p:ph type="ftr" sz="quarter" idx="23"/>
          </p:nvPr>
        </p:nvSpPr>
        <p:spPr>
          <a:xfrm>
            <a:off x="2996418" y="9040813"/>
            <a:ext cx="7920111" cy="519112"/>
          </a:xfrm>
        </p:spPr>
        <p:txBody>
          <a:bodyPr/>
          <a:lstStyle>
            <a:lvl1pPr>
              <a:defRPr sz="1400" b="1">
                <a:latin typeface="Tahoma" panose="020B0604030504040204" pitchFamily="34" charset="0"/>
                <a:ea typeface="Tahoma" panose="020B0604030504040204" pitchFamily="34" charset="0"/>
                <a:cs typeface="Tahoma" panose="020B0604030504040204" pitchFamily="34" charset="0"/>
              </a:defRPr>
            </a:lvl1pPr>
          </a:lstStyle>
          <a:p>
            <a:r>
              <a:rPr lang="en-US" dirty="0"/>
              <a:t>PI Launchpad - Elements of a Proposal
</a:t>
            </a:r>
            <a:r>
              <a:rPr lang="en-US" sz="1200" b="0" dirty="0"/>
              <a:t>This document has been reviewed and determined not to contain export controlled technical data</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6" name="Title Text"/>
          <p:cNvSpPr txBox="1">
            <a:spLocks noGrp="1"/>
          </p:cNvSpPr>
          <p:nvPr>
            <p:ph type="title"/>
          </p:nvPr>
        </p:nvSpPr>
        <p:spPr>
          <a:xfrm>
            <a:off x="2138371" y="352577"/>
            <a:ext cx="9826361" cy="990196"/>
          </a:xfrm>
          <a:prstGeom prst="rect">
            <a:avLst/>
          </a:prstGeom>
        </p:spPr>
        <p:txBody>
          <a:bodyPr/>
          <a:lstStyle/>
          <a:p>
            <a:r>
              <a:t>Title Text</a:t>
            </a:r>
          </a:p>
        </p:txBody>
      </p:sp>
      <p:sp>
        <p:nvSpPr>
          <p:cNvPr id="47" name="Body Level One…"/>
          <p:cNvSpPr txBox="1">
            <a:spLocks noGrp="1"/>
          </p:cNvSpPr>
          <p:nvPr>
            <p:ph type="body" sz="half" idx="1"/>
          </p:nvPr>
        </p:nvSpPr>
        <p:spPr>
          <a:xfrm>
            <a:off x="894080" y="2596444"/>
            <a:ext cx="5527041" cy="618857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9" name="Text Placeholder 8"/>
          <p:cNvSpPr>
            <a:spLocks noGrp="1"/>
          </p:cNvSpPr>
          <p:nvPr>
            <p:ph type="body" sz="quarter" idx="21" hasCustomPrompt="1"/>
          </p:nvPr>
        </p:nvSpPr>
        <p:spPr>
          <a:xfrm>
            <a:off x="2138371" y="1476577"/>
            <a:ext cx="9826361" cy="434976"/>
          </a:xfrm>
          <a:prstGeom prst="rect">
            <a:avLst/>
          </a:prstGeom>
        </p:spPr>
        <p:txBody>
          <a:bodyPr/>
          <a:lstStyle>
            <a:lvl1pPr marL="0" indent="0" defTabSz="838835">
              <a:spcBef>
                <a:spcPts val="800"/>
              </a:spcBef>
              <a:buSzTx/>
              <a:buFontTx/>
              <a:buNone/>
              <a:defRPr sz="2236"/>
            </a:lvl1pPr>
          </a:lstStyle>
          <a:p>
            <a:r>
              <a:t>Subheader if needed</a:t>
            </a:r>
          </a:p>
        </p:txBody>
      </p:sp>
      <p:sp>
        <p:nvSpPr>
          <p:cNvPr id="2" name="Date Placeholder 1">
            <a:extLst>
              <a:ext uri="{FF2B5EF4-FFF2-40B4-BE49-F238E27FC236}">
                <a16:creationId xmlns:a16="http://schemas.microsoft.com/office/drawing/2014/main" id="{E5D2C58D-F13C-DAE7-F6FB-08A956A8B964}"/>
              </a:ext>
            </a:extLst>
          </p:cNvPr>
          <p:cNvSpPr>
            <a:spLocks noGrp="1"/>
          </p:cNvSpPr>
          <p:nvPr>
            <p:ph type="dt" sz="half" idx="22"/>
          </p:nvPr>
        </p:nvSpPr>
        <p:spPr/>
        <p:txBody>
          <a:bodyPr/>
          <a:lstStyle/>
          <a:p>
            <a:r>
              <a:rPr lang="en-US"/>
              <a:t>July 24, 2023</a:t>
            </a:r>
          </a:p>
        </p:txBody>
      </p:sp>
      <p:sp>
        <p:nvSpPr>
          <p:cNvPr id="3" name="Footer Placeholder 2">
            <a:extLst>
              <a:ext uri="{FF2B5EF4-FFF2-40B4-BE49-F238E27FC236}">
                <a16:creationId xmlns:a16="http://schemas.microsoft.com/office/drawing/2014/main" id="{F509BBA3-EFA9-80D0-5F2B-47041E6D2F77}"/>
              </a:ext>
            </a:extLst>
          </p:cNvPr>
          <p:cNvSpPr>
            <a:spLocks noGrp="1"/>
          </p:cNvSpPr>
          <p:nvPr>
            <p:ph type="ftr" sz="quarter" idx="23"/>
          </p:nvPr>
        </p:nvSpPr>
        <p:spPr/>
        <p:txBody>
          <a:bodyPr/>
          <a:lstStyle/>
          <a:p>
            <a:r>
              <a:rPr lang="en-US" sz="1400" b="1" dirty="0"/>
              <a:t>PI Launchpad - Elements of a Proposal</a:t>
            </a:r>
            <a:r>
              <a:rPr lang="en-US" dirty="0"/>
              <a:t>
This document has been reviewed and determined not to contain export controlled technical data</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6" name="Title Text"/>
          <p:cNvSpPr txBox="1">
            <a:spLocks noGrp="1"/>
          </p:cNvSpPr>
          <p:nvPr>
            <p:ph type="title"/>
          </p:nvPr>
        </p:nvSpPr>
        <p:spPr>
          <a:xfrm>
            <a:off x="2144002" y="87731"/>
            <a:ext cx="11216641" cy="1885247"/>
          </a:xfrm>
          <a:prstGeom prst="rect">
            <a:avLst/>
          </a:prstGeom>
        </p:spPr>
        <p:txBody>
          <a:bodyPr/>
          <a:lstStyle/>
          <a:p>
            <a:r>
              <a:t>Title Text</a:t>
            </a:r>
          </a:p>
        </p:txBody>
      </p:sp>
      <p:sp>
        <p:nvSpPr>
          <p:cNvPr id="57" name="Body Level One…"/>
          <p:cNvSpPr txBox="1">
            <a:spLocks noGrp="1"/>
          </p:cNvSpPr>
          <p:nvPr>
            <p:ph type="body" sz="quarter" idx="1"/>
          </p:nvPr>
        </p:nvSpPr>
        <p:spPr>
          <a:xfrm>
            <a:off x="895774" y="2390987"/>
            <a:ext cx="5501640" cy="1171787"/>
          </a:xfrm>
          <a:prstGeom prst="rect">
            <a:avLst/>
          </a:prstGeom>
        </p:spPr>
        <p:txBody>
          <a:bodyPr anchor="b"/>
          <a:lstStyle>
            <a:lvl1pPr marL="0" indent="0">
              <a:buSzTx/>
              <a:buFontTx/>
              <a:buNone/>
              <a:defRPr sz="2500" b="1"/>
            </a:lvl1pPr>
            <a:lvl2pPr marL="0" indent="487694">
              <a:buSzTx/>
              <a:buFontTx/>
              <a:buNone/>
              <a:defRPr sz="2500" b="1"/>
            </a:lvl2pPr>
            <a:lvl3pPr marL="0" indent="975389">
              <a:buSzTx/>
              <a:buFontTx/>
              <a:buNone/>
              <a:defRPr sz="2500" b="1"/>
            </a:lvl3pPr>
            <a:lvl4pPr marL="0" indent="1463085">
              <a:buSzTx/>
              <a:buFontTx/>
              <a:buNone/>
              <a:defRPr sz="2500" b="1"/>
            </a:lvl4pPr>
            <a:lvl5pPr marL="0" indent="1950780">
              <a:buSzTx/>
              <a:buFontTx/>
              <a:buNone/>
              <a:defRPr sz="2500" b="1"/>
            </a:lvl5pPr>
          </a:lstStyle>
          <a:p>
            <a:r>
              <a:t>Body Level One</a:t>
            </a:r>
          </a:p>
          <a:p>
            <a:pPr lvl="1"/>
            <a:r>
              <a:t>Body Level Two</a:t>
            </a:r>
          </a:p>
          <a:p>
            <a:pPr lvl="2"/>
            <a:r>
              <a:t>Body Level Three</a:t>
            </a:r>
          </a:p>
          <a:p>
            <a:pPr lvl="3"/>
            <a:r>
              <a:t>Body Level Four</a:t>
            </a:r>
          </a:p>
          <a:p>
            <a:pPr lvl="4"/>
            <a:r>
              <a:t>Body Level Five</a:t>
            </a:r>
          </a:p>
        </p:txBody>
      </p:sp>
      <p:sp>
        <p:nvSpPr>
          <p:cNvPr id="58" name="Text Placeholder 4"/>
          <p:cNvSpPr>
            <a:spLocks noGrp="1"/>
          </p:cNvSpPr>
          <p:nvPr>
            <p:ph type="body" sz="quarter" idx="21"/>
          </p:nvPr>
        </p:nvSpPr>
        <p:spPr>
          <a:xfrm>
            <a:off x="6583680" y="2390986"/>
            <a:ext cx="5528735" cy="1171788"/>
          </a:xfrm>
          <a:prstGeom prst="rect">
            <a:avLst/>
          </a:prstGeom>
        </p:spPr>
        <p:txBody>
          <a:bodyPr anchor="b"/>
          <a:lstStyle/>
          <a:p>
            <a:pPr marL="0" indent="0">
              <a:buSzTx/>
              <a:buFontTx/>
              <a:buNone/>
              <a:defRPr sz="2500" b="1"/>
            </a:pPr>
            <a:endParaRPr/>
          </a:p>
        </p:txBody>
      </p:sp>
      <p:sp>
        <p:nvSpPr>
          <p:cNvPr id="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0" name="Text Placeholder 8"/>
          <p:cNvSpPr>
            <a:spLocks noGrp="1"/>
          </p:cNvSpPr>
          <p:nvPr>
            <p:ph type="body" sz="quarter" idx="22" hasCustomPrompt="1"/>
          </p:nvPr>
        </p:nvSpPr>
        <p:spPr>
          <a:xfrm>
            <a:off x="2138371" y="1476577"/>
            <a:ext cx="9826361" cy="434976"/>
          </a:xfrm>
          <a:prstGeom prst="rect">
            <a:avLst/>
          </a:prstGeom>
        </p:spPr>
        <p:txBody>
          <a:bodyPr/>
          <a:lstStyle>
            <a:lvl1pPr marL="0" indent="0" defTabSz="838835">
              <a:spcBef>
                <a:spcPts val="800"/>
              </a:spcBef>
              <a:buSzTx/>
              <a:buFontTx/>
              <a:buNone/>
              <a:defRPr sz="2236"/>
            </a:lvl1pPr>
          </a:lstStyle>
          <a:p>
            <a:r>
              <a:t>Subheader if needed</a:t>
            </a:r>
          </a:p>
        </p:txBody>
      </p:sp>
      <p:sp>
        <p:nvSpPr>
          <p:cNvPr id="2" name="Date Placeholder 1">
            <a:extLst>
              <a:ext uri="{FF2B5EF4-FFF2-40B4-BE49-F238E27FC236}">
                <a16:creationId xmlns:a16="http://schemas.microsoft.com/office/drawing/2014/main" id="{F4A2972B-7A9B-6059-E35E-5551B912BB13}"/>
              </a:ext>
            </a:extLst>
          </p:cNvPr>
          <p:cNvSpPr>
            <a:spLocks noGrp="1"/>
          </p:cNvSpPr>
          <p:nvPr>
            <p:ph type="dt" sz="half" idx="23"/>
          </p:nvPr>
        </p:nvSpPr>
        <p:spPr/>
        <p:txBody>
          <a:bodyPr/>
          <a:lstStyle/>
          <a:p>
            <a:r>
              <a:rPr lang="en-US"/>
              <a:t>July 24, 2023</a:t>
            </a:r>
          </a:p>
        </p:txBody>
      </p:sp>
      <p:sp>
        <p:nvSpPr>
          <p:cNvPr id="3" name="Footer Placeholder 2">
            <a:extLst>
              <a:ext uri="{FF2B5EF4-FFF2-40B4-BE49-F238E27FC236}">
                <a16:creationId xmlns:a16="http://schemas.microsoft.com/office/drawing/2014/main" id="{1FD47F28-9CB1-A79C-536A-2828A19FEEAC}"/>
              </a:ext>
            </a:extLst>
          </p:cNvPr>
          <p:cNvSpPr>
            <a:spLocks noGrp="1"/>
          </p:cNvSpPr>
          <p:nvPr>
            <p:ph type="ftr" sz="quarter" idx="24"/>
          </p:nvPr>
        </p:nvSpPr>
        <p:spPr/>
        <p:txBody>
          <a:bodyPr/>
          <a:lstStyle/>
          <a:p>
            <a:r>
              <a:rPr lang="en-US" b="1" dirty="0"/>
              <a:t>PI Launchpad - Elements of a Proposal</a:t>
            </a:r>
            <a:r>
              <a:rPr lang="en-US" dirty="0"/>
              <a:t>
This document has been reviewed and determined not to contain export controlled technical data</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 name="Date Placeholder 1">
            <a:extLst>
              <a:ext uri="{FF2B5EF4-FFF2-40B4-BE49-F238E27FC236}">
                <a16:creationId xmlns:a16="http://schemas.microsoft.com/office/drawing/2014/main" id="{BA9BF803-76C2-D2FE-CCED-D1D0A52E82C6}"/>
              </a:ext>
            </a:extLst>
          </p:cNvPr>
          <p:cNvSpPr>
            <a:spLocks noGrp="1"/>
          </p:cNvSpPr>
          <p:nvPr>
            <p:ph type="dt" sz="half" idx="10"/>
          </p:nvPr>
        </p:nvSpPr>
        <p:spPr/>
        <p:txBody>
          <a:bodyPr/>
          <a:lstStyle/>
          <a:p>
            <a:r>
              <a:rPr lang="en-US"/>
              <a:t>July 24, 2023</a:t>
            </a:r>
          </a:p>
        </p:txBody>
      </p:sp>
      <p:sp>
        <p:nvSpPr>
          <p:cNvPr id="3" name="Footer Placeholder 2">
            <a:extLst>
              <a:ext uri="{FF2B5EF4-FFF2-40B4-BE49-F238E27FC236}">
                <a16:creationId xmlns:a16="http://schemas.microsoft.com/office/drawing/2014/main" id="{CF023878-FCC3-5A25-69C7-DBC8F0D9A1F2}"/>
              </a:ext>
            </a:extLst>
          </p:cNvPr>
          <p:cNvSpPr>
            <a:spLocks noGrp="1"/>
          </p:cNvSpPr>
          <p:nvPr>
            <p:ph type="ftr" sz="quarter" idx="11"/>
          </p:nvPr>
        </p:nvSpPr>
        <p:spPr/>
        <p:txBody>
          <a:bodyPr/>
          <a:lstStyle/>
          <a:p>
            <a:r>
              <a:rPr lang="en-US" b="1" dirty="0"/>
              <a:t>PI Launchpad - Elements of a Proposal</a:t>
            </a:r>
            <a:r>
              <a:rPr lang="en-US" dirty="0"/>
              <a:t>
This document has been reviewed and determined not to contain export controlled technical data</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Line"/>
          <p:cNvSpPr/>
          <p:nvPr/>
        </p:nvSpPr>
        <p:spPr>
          <a:xfrm flipH="1" flipV="1">
            <a:off x="2200052" y="1384300"/>
            <a:ext cx="9724764" cy="2"/>
          </a:xfrm>
          <a:prstGeom prst="line">
            <a:avLst/>
          </a:prstGeom>
          <a:ln w="25400">
            <a:solidFill>
              <a:srgbClr val="000000"/>
            </a:solidFill>
            <a:miter lim="400000"/>
          </a:ln>
        </p:spPr>
        <p:txBody>
          <a:bodyPr lIns="45719" rIns="45719"/>
          <a:lstStyle/>
          <a:p>
            <a:endParaRPr/>
          </a:p>
        </p:txBody>
      </p:sp>
      <p:sp>
        <p:nvSpPr>
          <p:cNvPr id="3" name="Slide Number"/>
          <p:cNvSpPr txBox="1">
            <a:spLocks noGrp="1"/>
          </p:cNvSpPr>
          <p:nvPr>
            <p:ph type="sldNum" sz="quarter" idx="2"/>
          </p:nvPr>
        </p:nvSpPr>
        <p:spPr>
          <a:xfrm>
            <a:off x="11780162" y="9146117"/>
            <a:ext cx="330559" cy="307341"/>
          </a:xfrm>
          <a:prstGeom prst="rect">
            <a:avLst/>
          </a:prstGeom>
          <a:ln w="12700">
            <a:miter lim="400000"/>
          </a:ln>
        </p:spPr>
        <p:txBody>
          <a:bodyPr wrap="none" lIns="45719" rIns="45719" anchor="ctr">
            <a:spAutoFit/>
          </a:bodyPr>
          <a:lstStyle>
            <a:lvl1pPr algn="r">
              <a:defRPr sz="1400" b="1">
                <a:latin typeface="Tahoma"/>
                <a:ea typeface="Tahoma"/>
                <a:cs typeface="Tahoma"/>
                <a:sym typeface="Tahoma"/>
              </a:defRPr>
            </a:lvl1pPr>
          </a:lstStyle>
          <a:p>
            <a:fld id="{86CB4B4D-7CA3-9044-876B-883B54F8677D}" type="slidenum">
              <a:t>‹#›</a:t>
            </a:fld>
            <a:endParaRPr/>
          </a:p>
        </p:txBody>
      </p:sp>
      <p:pic>
        <p:nvPicPr>
          <p:cNvPr id="4" name="2023 Badge.png" descr="2023 Badge.png"/>
          <p:cNvPicPr>
            <a:picLocks noChangeAspect="1"/>
          </p:cNvPicPr>
          <p:nvPr/>
        </p:nvPicPr>
        <p:blipFill>
          <a:blip r:embed="rId7"/>
          <a:stretch>
            <a:fillRect/>
          </a:stretch>
        </p:blipFill>
        <p:spPr>
          <a:xfrm>
            <a:off x="392417" y="12386"/>
            <a:ext cx="1947674" cy="1947674"/>
          </a:xfrm>
          <a:prstGeom prst="rect">
            <a:avLst/>
          </a:prstGeom>
          <a:ln w="12700">
            <a:miter lim="400000"/>
          </a:ln>
        </p:spPr>
      </p:pic>
      <p:sp>
        <p:nvSpPr>
          <p:cNvPr id="5" name="Title Text"/>
          <p:cNvSpPr txBox="1">
            <a:spLocks noGrp="1"/>
          </p:cNvSpPr>
          <p:nvPr>
            <p:ph type="title"/>
          </p:nvPr>
        </p:nvSpPr>
        <p:spPr>
          <a:xfrm>
            <a:off x="650240" y="130951"/>
            <a:ext cx="11704320" cy="21448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6" name="Body Level One…"/>
          <p:cNvSpPr txBox="1">
            <a:spLocks noGrp="1"/>
          </p:cNvSpPr>
          <p:nvPr>
            <p:ph type="body" idx="1"/>
          </p:nvPr>
        </p:nvSpPr>
        <p:spPr>
          <a:xfrm>
            <a:off x="650240" y="2275840"/>
            <a:ext cx="11704320" cy="7477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 name="Footer Placeholder 6">
            <a:extLst>
              <a:ext uri="{FF2B5EF4-FFF2-40B4-BE49-F238E27FC236}">
                <a16:creationId xmlns:a16="http://schemas.microsoft.com/office/drawing/2014/main" id="{C776266F-D237-6907-ACE3-2DEEDC231636}"/>
              </a:ext>
            </a:extLst>
          </p:cNvPr>
          <p:cNvSpPr>
            <a:spLocks noGrp="1"/>
          </p:cNvSpPr>
          <p:nvPr>
            <p:ph type="ftr" sz="quarter" idx="3"/>
          </p:nvPr>
        </p:nvSpPr>
        <p:spPr>
          <a:xfrm>
            <a:off x="2813538" y="9040813"/>
            <a:ext cx="7976381" cy="519112"/>
          </a:xfrm>
          <a:prstGeom prst="rect">
            <a:avLst/>
          </a:prstGeom>
        </p:spPr>
        <p:txBody>
          <a:bodyPr vert="horz" lIns="91440" tIns="45720" rIns="91440" bIns="45720" rtlCol="0" anchor="ctr"/>
          <a:lstStyle>
            <a:lvl1pPr algn="ctr">
              <a:defRPr kumimoji="0" lang="en-US" sz="1400" b="0" i="0" u="none" strike="noStrike" cap="none" spc="0" normalizeH="0" baseline="0" dirty="0" smtClean="0">
                <a:ln>
                  <a:noFill/>
                </a:ln>
                <a:solidFill>
                  <a:schemeClr val="tx1"/>
                </a:solidFill>
                <a:effectLst/>
                <a:uFillTx/>
                <a:latin typeface="Tahoma" panose="020B0604030504040204" pitchFamily="34" charset="0"/>
                <a:ea typeface="Tahoma" panose="020B0604030504040204" pitchFamily="34" charset="0"/>
                <a:cs typeface="Tahoma" panose="020B0604030504040204" pitchFamily="34" charset="0"/>
                <a:sym typeface="Calibri"/>
              </a:defRPr>
            </a:lvl1pPr>
          </a:lstStyle>
          <a:p>
            <a:r>
              <a:rPr lang="en-US" b="1" dirty="0"/>
              <a:t>PI Launchpad - Elements of a Proposal
</a:t>
            </a:r>
            <a:r>
              <a:rPr lang="en-US" sz="1200" dirty="0"/>
              <a:t>This document has been reviewed and determined not to contain export controlled technical data</a:t>
            </a:r>
            <a:endParaRPr lang="en-US" dirty="0"/>
          </a:p>
        </p:txBody>
      </p:sp>
      <p:sp>
        <p:nvSpPr>
          <p:cNvPr id="8" name="Date Placeholder 7">
            <a:extLst>
              <a:ext uri="{FF2B5EF4-FFF2-40B4-BE49-F238E27FC236}">
                <a16:creationId xmlns:a16="http://schemas.microsoft.com/office/drawing/2014/main" id="{9522656B-C07F-021F-C0F9-3334DE315D1B}"/>
              </a:ext>
            </a:extLst>
          </p:cNvPr>
          <p:cNvSpPr>
            <a:spLocks noGrp="1"/>
          </p:cNvSpPr>
          <p:nvPr>
            <p:ph type="dt" sz="half" idx="2"/>
          </p:nvPr>
        </p:nvSpPr>
        <p:spPr>
          <a:xfrm>
            <a:off x="893763" y="9040813"/>
            <a:ext cx="1446328" cy="519112"/>
          </a:xfrm>
          <a:prstGeom prst="rect">
            <a:avLst/>
          </a:prstGeom>
        </p:spPr>
        <p:txBody>
          <a:bodyPr vert="horz" lIns="91440" tIns="45720" rIns="91440" bIns="45720" rtlCol="0" anchor="ctr"/>
          <a:lstStyle>
            <a:lvl1pPr algn="l">
              <a:defRPr sz="14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a:t>July 24, 2023</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5" r:id="rId5"/>
  </p:sldLayoutIdLst>
  <p:transition spd="med"/>
  <p:hf hdr="0"/>
  <p:txStyles>
    <p:titleStyle>
      <a:lvl1pPr marL="0" marR="0" indent="0" algn="l" defTabSz="975389" rtl="0" latinLnBrk="0">
        <a:lnSpc>
          <a:spcPct val="90000"/>
        </a:lnSpc>
        <a:spcBef>
          <a:spcPts val="0"/>
        </a:spcBef>
        <a:spcAft>
          <a:spcPts val="0"/>
        </a:spcAft>
        <a:buClrTx/>
        <a:buSzTx/>
        <a:buFontTx/>
        <a:buNone/>
        <a:tabLst/>
        <a:defRPr sz="4600" b="0" i="0" u="none" strike="noStrike" cap="none" spc="0" baseline="0">
          <a:solidFill>
            <a:srgbClr val="000000"/>
          </a:solidFill>
          <a:uFillTx/>
          <a:latin typeface="Tahoma"/>
          <a:ea typeface="Tahoma"/>
          <a:cs typeface="Tahoma"/>
          <a:sym typeface="Tahoma"/>
        </a:defRPr>
      </a:lvl1pPr>
      <a:lvl2pPr marL="0" marR="0" indent="0" algn="l" defTabSz="975389" rtl="0" latinLnBrk="0">
        <a:lnSpc>
          <a:spcPct val="90000"/>
        </a:lnSpc>
        <a:spcBef>
          <a:spcPts val="0"/>
        </a:spcBef>
        <a:spcAft>
          <a:spcPts val="0"/>
        </a:spcAft>
        <a:buClrTx/>
        <a:buSzTx/>
        <a:buFontTx/>
        <a:buNone/>
        <a:tabLst/>
        <a:defRPr sz="4600" b="0" i="0" u="none" strike="noStrike" cap="none" spc="0" baseline="0">
          <a:solidFill>
            <a:srgbClr val="000000"/>
          </a:solidFill>
          <a:uFillTx/>
          <a:latin typeface="Tahoma"/>
          <a:ea typeface="Tahoma"/>
          <a:cs typeface="Tahoma"/>
          <a:sym typeface="Tahoma"/>
        </a:defRPr>
      </a:lvl2pPr>
      <a:lvl3pPr marL="0" marR="0" indent="0" algn="l" defTabSz="975389" rtl="0" latinLnBrk="0">
        <a:lnSpc>
          <a:spcPct val="90000"/>
        </a:lnSpc>
        <a:spcBef>
          <a:spcPts val="0"/>
        </a:spcBef>
        <a:spcAft>
          <a:spcPts val="0"/>
        </a:spcAft>
        <a:buClrTx/>
        <a:buSzTx/>
        <a:buFontTx/>
        <a:buNone/>
        <a:tabLst/>
        <a:defRPr sz="4600" b="0" i="0" u="none" strike="noStrike" cap="none" spc="0" baseline="0">
          <a:solidFill>
            <a:srgbClr val="000000"/>
          </a:solidFill>
          <a:uFillTx/>
          <a:latin typeface="Tahoma"/>
          <a:ea typeface="Tahoma"/>
          <a:cs typeface="Tahoma"/>
          <a:sym typeface="Tahoma"/>
        </a:defRPr>
      </a:lvl3pPr>
      <a:lvl4pPr marL="0" marR="0" indent="0" algn="l" defTabSz="975389" rtl="0" latinLnBrk="0">
        <a:lnSpc>
          <a:spcPct val="90000"/>
        </a:lnSpc>
        <a:spcBef>
          <a:spcPts val="0"/>
        </a:spcBef>
        <a:spcAft>
          <a:spcPts val="0"/>
        </a:spcAft>
        <a:buClrTx/>
        <a:buSzTx/>
        <a:buFontTx/>
        <a:buNone/>
        <a:tabLst/>
        <a:defRPr sz="4600" b="0" i="0" u="none" strike="noStrike" cap="none" spc="0" baseline="0">
          <a:solidFill>
            <a:srgbClr val="000000"/>
          </a:solidFill>
          <a:uFillTx/>
          <a:latin typeface="Tahoma"/>
          <a:ea typeface="Tahoma"/>
          <a:cs typeface="Tahoma"/>
          <a:sym typeface="Tahoma"/>
        </a:defRPr>
      </a:lvl4pPr>
      <a:lvl5pPr marL="0" marR="0" indent="0" algn="l" defTabSz="975389" rtl="0" latinLnBrk="0">
        <a:lnSpc>
          <a:spcPct val="90000"/>
        </a:lnSpc>
        <a:spcBef>
          <a:spcPts val="0"/>
        </a:spcBef>
        <a:spcAft>
          <a:spcPts val="0"/>
        </a:spcAft>
        <a:buClrTx/>
        <a:buSzTx/>
        <a:buFontTx/>
        <a:buNone/>
        <a:tabLst/>
        <a:defRPr sz="4600" b="0" i="0" u="none" strike="noStrike" cap="none" spc="0" baseline="0">
          <a:solidFill>
            <a:srgbClr val="000000"/>
          </a:solidFill>
          <a:uFillTx/>
          <a:latin typeface="Tahoma"/>
          <a:ea typeface="Tahoma"/>
          <a:cs typeface="Tahoma"/>
          <a:sym typeface="Tahoma"/>
        </a:defRPr>
      </a:lvl5pPr>
      <a:lvl6pPr marL="0" marR="0" indent="0" algn="l" defTabSz="975389" rtl="0" latinLnBrk="0">
        <a:lnSpc>
          <a:spcPct val="90000"/>
        </a:lnSpc>
        <a:spcBef>
          <a:spcPts val="0"/>
        </a:spcBef>
        <a:spcAft>
          <a:spcPts val="0"/>
        </a:spcAft>
        <a:buClrTx/>
        <a:buSzTx/>
        <a:buFontTx/>
        <a:buNone/>
        <a:tabLst/>
        <a:defRPr sz="4600" b="0" i="0" u="none" strike="noStrike" cap="none" spc="0" baseline="0">
          <a:solidFill>
            <a:srgbClr val="000000"/>
          </a:solidFill>
          <a:uFillTx/>
          <a:latin typeface="Tahoma"/>
          <a:ea typeface="Tahoma"/>
          <a:cs typeface="Tahoma"/>
          <a:sym typeface="Tahoma"/>
        </a:defRPr>
      </a:lvl6pPr>
      <a:lvl7pPr marL="0" marR="0" indent="0" algn="l" defTabSz="975389" rtl="0" latinLnBrk="0">
        <a:lnSpc>
          <a:spcPct val="90000"/>
        </a:lnSpc>
        <a:spcBef>
          <a:spcPts val="0"/>
        </a:spcBef>
        <a:spcAft>
          <a:spcPts val="0"/>
        </a:spcAft>
        <a:buClrTx/>
        <a:buSzTx/>
        <a:buFontTx/>
        <a:buNone/>
        <a:tabLst/>
        <a:defRPr sz="4600" b="0" i="0" u="none" strike="noStrike" cap="none" spc="0" baseline="0">
          <a:solidFill>
            <a:srgbClr val="000000"/>
          </a:solidFill>
          <a:uFillTx/>
          <a:latin typeface="Tahoma"/>
          <a:ea typeface="Tahoma"/>
          <a:cs typeface="Tahoma"/>
          <a:sym typeface="Tahoma"/>
        </a:defRPr>
      </a:lvl7pPr>
      <a:lvl8pPr marL="0" marR="0" indent="0" algn="l" defTabSz="975389" rtl="0" latinLnBrk="0">
        <a:lnSpc>
          <a:spcPct val="90000"/>
        </a:lnSpc>
        <a:spcBef>
          <a:spcPts val="0"/>
        </a:spcBef>
        <a:spcAft>
          <a:spcPts val="0"/>
        </a:spcAft>
        <a:buClrTx/>
        <a:buSzTx/>
        <a:buFontTx/>
        <a:buNone/>
        <a:tabLst/>
        <a:defRPr sz="4600" b="0" i="0" u="none" strike="noStrike" cap="none" spc="0" baseline="0">
          <a:solidFill>
            <a:srgbClr val="000000"/>
          </a:solidFill>
          <a:uFillTx/>
          <a:latin typeface="Tahoma"/>
          <a:ea typeface="Tahoma"/>
          <a:cs typeface="Tahoma"/>
          <a:sym typeface="Tahoma"/>
        </a:defRPr>
      </a:lvl8pPr>
      <a:lvl9pPr marL="0" marR="0" indent="0" algn="l" defTabSz="975389" rtl="0" latinLnBrk="0">
        <a:lnSpc>
          <a:spcPct val="90000"/>
        </a:lnSpc>
        <a:spcBef>
          <a:spcPts val="0"/>
        </a:spcBef>
        <a:spcAft>
          <a:spcPts val="0"/>
        </a:spcAft>
        <a:buClrTx/>
        <a:buSzTx/>
        <a:buFontTx/>
        <a:buNone/>
        <a:tabLst/>
        <a:defRPr sz="4600" b="0" i="0" u="none" strike="noStrike" cap="none" spc="0" baseline="0">
          <a:solidFill>
            <a:srgbClr val="000000"/>
          </a:solidFill>
          <a:uFillTx/>
          <a:latin typeface="Tahoma"/>
          <a:ea typeface="Tahoma"/>
          <a:cs typeface="Tahoma"/>
          <a:sym typeface="Tahoma"/>
        </a:defRPr>
      </a:lvl9pPr>
    </p:titleStyle>
    <p:bodyStyle>
      <a:lvl1pPr marL="243848" marR="0" indent="-243848" algn="l" defTabSz="975389" rtl="0" latinLnBrk="0">
        <a:lnSpc>
          <a:spcPct val="90000"/>
        </a:lnSpc>
        <a:spcBef>
          <a:spcPts val="1000"/>
        </a:spcBef>
        <a:spcAft>
          <a:spcPts val="0"/>
        </a:spcAft>
        <a:buClrTx/>
        <a:buSzPct val="100000"/>
        <a:buFont typeface="Arial"/>
        <a:buChar char="•"/>
        <a:tabLst/>
        <a:defRPr sz="2900" b="0" i="0" u="none" strike="noStrike" cap="none" spc="0" baseline="0">
          <a:solidFill>
            <a:srgbClr val="000000"/>
          </a:solidFill>
          <a:uFillTx/>
          <a:latin typeface="Tahoma"/>
          <a:ea typeface="Tahoma"/>
          <a:cs typeface="Tahoma"/>
          <a:sym typeface="Tahoma"/>
        </a:defRPr>
      </a:lvl1pPr>
      <a:lvl2pPr marL="770558" marR="0" indent="-282863" algn="l" defTabSz="975389" rtl="0" latinLnBrk="0">
        <a:lnSpc>
          <a:spcPct val="90000"/>
        </a:lnSpc>
        <a:spcBef>
          <a:spcPts val="1000"/>
        </a:spcBef>
        <a:spcAft>
          <a:spcPts val="0"/>
        </a:spcAft>
        <a:buClrTx/>
        <a:buSzPct val="100000"/>
        <a:buFont typeface="Arial"/>
        <a:buChar char="•"/>
        <a:tabLst/>
        <a:defRPr sz="2900" b="0" i="0" u="none" strike="noStrike" cap="none" spc="0" baseline="0">
          <a:solidFill>
            <a:srgbClr val="000000"/>
          </a:solidFill>
          <a:uFillTx/>
          <a:latin typeface="Tahoma"/>
          <a:ea typeface="Tahoma"/>
          <a:cs typeface="Tahoma"/>
          <a:sym typeface="Tahoma"/>
        </a:defRPr>
      </a:lvl2pPr>
      <a:lvl3pPr marL="1312132" marR="0" indent="-336742" algn="l" defTabSz="975389" rtl="0" latinLnBrk="0">
        <a:lnSpc>
          <a:spcPct val="90000"/>
        </a:lnSpc>
        <a:spcBef>
          <a:spcPts val="1000"/>
        </a:spcBef>
        <a:spcAft>
          <a:spcPts val="0"/>
        </a:spcAft>
        <a:buClrTx/>
        <a:buSzPct val="100000"/>
        <a:buFont typeface="Arial"/>
        <a:buChar char="•"/>
        <a:tabLst/>
        <a:defRPr sz="2900" b="0" i="0" u="none" strike="noStrike" cap="none" spc="0" baseline="0">
          <a:solidFill>
            <a:srgbClr val="000000"/>
          </a:solidFill>
          <a:uFillTx/>
          <a:latin typeface="Tahoma"/>
          <a:ea typeface="Tahoma"/>
          <a:cs typeface="Tahoma"/>
          <a:sym typeface="Tahoma"/>
        </a:defRPr>
      </a:lvl3pPr>
      <a:lvl4pPr marL="1835274" marR="0" indent="-372189" algn="l" defTabSz="975389" rtl="0" latinLnBrk="0">
        <a:lnSpc>
          <a:spcPct val="90000"/>
        </a:lnSpc>
        <a:spcBef>
          <a:spcPts val="1000"/>
        </a:spcBef>
        <a:spcAft>
          <a:spcPts val="0"/>
        </a:spcAft>
        <a:buClrTx/>
        <a:buSzPct val="100000"/>
        <a:buFont typeface="Arial"/>
        <a:buChar char="•"/>
        <a:tabLst/>
        <a:defRPr sz="2900" b="0" i="0" u="none" strike="noStrike" cap="none" spc="0" baseline="0">
          <a:solidFill>
            <a:srgbClr val="000000"/>
          </a:solidFill>
          <a:uFillTx/>
          <a:latin typeface="Tahoma"/>
          <a:ea typeface="Tahoma"/>
          <a:cs typeface="Tahoma"/>
          <a:sym typeface="Tahoma"/>
        </a:defRPr>
      </a:lvl4pPr>
      <a:lvl5pPr marL="2322970" marR="0" indent="-372189" algn="l" defTabSz="975389" rtl="0" latinLnBrk="0">
        <a:lnSpc>
          <a:spcPct val="90000"/>
        </a:lnSpc>
        <a:spcBef>
          <a:spcPts val="1000"/>
        </a:spcBef>
        <a:spcAft>
          <a:spcPts val="0"/>
        </a:spcAft>
        <a:buClrTx/>
        <a:buSzPct val="100000"/>
        <a:buFont typeface="Arial"/>
        <a:buChar char="•"/>
        <a:tabLst/>
        <a:defRPr sz="2900" b="0" i="0" u="none" strike="noStrike" cap="none" spc="0" baseline="0">
          <a:solidFill>
            <a:srgbClr val="000000"/>
          </a:solidFill>
          <a:uFillTx/>
          <a:latin typeface="Tahoma"/>
          <a:ea typeface="Tahoma"/>
          <a:cs typeface="Tahoma"/>
          <a:sym typeface="Tahoma"/>
        </a:defRPr>
      </a:lvl5pPr>
      <a:lvl6pPr marL="2810665" marR="0" indent="-372189" algn="l" defTabSz="975389" rtl="0" latinLnBrk="0">
        <a:lnSpc>
          <a:spcPct val="90000"/>
        </a:lnSpc>
        <a:spcBef>
          <a:spcPts val="1000"/>
        </a:spcBef>
        <a:spcAft>
          <a:spcPts val="0"/>
        </a:spcAft>
        <a:buClrTx/>
        <a:buSzPct val="100000"/>
        <a:buFont typeface="Arial"/>
        <a:buChar char="•"/>
        <a:tabLst/>
        <a:defRPr sz="2900" b="0" i="0" u="none" strike="noStrike" cap="none" spc="0" baseline="0">
          <a:solidFill>
            <a:srgbClr val="000000"/>
          </a:solidFill>
          <a:uFillTx/>
          <a:latin typeface="Tahoma"/>
          <a:ea typeface="Tahoma"/>
          <a:cs typeface="Tahoma"/>
          <a:sym typeface="Tahoma"/>
        </a:defRPr>
      </a:lvl6pPr>
      <a:lvl7pPr marL="3298359" marR="0" indent="-372188" algn="l" defTabSz="975389" rtl="0" latinLnBrk="0">
        <a:lnSpc>
          <a:spcPct val="90000"/>
        </a:lnSpc>
        <a:spcBef>
          <a:spcPts val="1000"/>
        </a:spcBef>
        <a:spcAft>
          <a:spcPts val="0"/>
        </a:spcAft>
        <a:buClrTx/>
        <a:buSzPct val="100000"/>
        <a:buFont typeface="Arial"/>
        <a:buChar char="•"/>
        <a:tabLst/>
        <a:defRPr sz="2900" b="0" i="0" u="none" strike="noStrike" cap="none" spc="0" baseline="0">
          <a:solidFill>
            <a:srgbClr val="000000"/>
          </a:solidFill>
          <a:uFillTx/>
          <a:latin typeface="Tahoma"/>
          <a:ea typeface="Tahoma"/>
          <a:cs typeface="Tahoma"/>
          <a:sym typeface="Tahoma"/>
        </a:defRPr>
      </a:lvl7pPr>
      <a:lvl8pPr marL="3786054" marR="0" indent="-372188" algn="l" defTabSz="975389" rtl="0" latinLnBrk="0">
        <a:lnSpc>
          <a:spcPct val="90000"/>
        </a:lnSpc>
        <a:spcBef>
          <a:spcPts val="1000"/>
        </a:spcBef>
        <a:spcAft>
          <a:spcPts val="0"/>
        </a:spcAft>
        <a:buClrTx/>
        <a:buSzPct val="100000"/>
        <a:buFont typeface="Arial"/>
        <a:buChar char="•"/>
        <a:tabLst/>
        <a:defRPr sz="2900" b="0" i="0" u="none" strike="noStrike" cap="none" spc="0" baseline="0">
          <a:solidFill>
            <a:srgbClr val="000000"/>
          </a:solidFill>
          <a:uFillTx/>
          <a:latin typeface="Tahoma"/>
          <a:ea typeface="Tahoma"/>
          <a:cs typeface="Tahoma"/>
          <a:sym typeface="Tahoma"/>
        </a:defRPr>
      </a:lvl8pPr>
      <a:lvl9pPr marL="4273751" marR="0" indent="-372188" algn="l" defTabSz="975389" rtl="0" latinLnBrk="0">
        <a:lnSpc>
          <a:spcPct val="90000"/>
        </a:lnSpc>
        <a:spcBef>
          <a:spcPts val="1000"/>
        </a:spcBef>
        <a:spcAft>
          <a:spcPts val="0"/>
        </a:spcAft>
        <a:buClrTx/>
        <a:buSzPct val="100000"/>
        <a:buFont typeface="Arial"/>
        <a:buChar char="•"/>
        <a:tabLst/>
        <a:defRPr sz="2900" b="0" i="0" u="none" strike="noStrike" cap="none" spc="0" baseline="0">
          <a:solidFill>
            <a:srgbClr val="000000"/>
          </a:solidFill>
          <a:uFillTx/>
          <a:latin typeface="Tahoma"/>
          <a:ea typeface="Tahoma"/>
          <a:cs typeface="Tahoma"/>
          <a:sym typeface="Tahoma"/>
        </a:defRPr>
      </a:lvl9pPr>
    </p:bodyStyle>
    <p:otherStyle>
      <a:lvl1pPr marL="0" marR="0" indent="0" algn="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Tahoma"/>
        </a:defRPr>
      </a:lvl1pPr>
      <a:lvl2pPr marL="0" marR="0" indent="457200" algn="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Tahoma"/>
        </a:defRPr>
      </a:lvl2pPr>
      <a:lvl3pPr marL="0" marR="0" indent="914400" algn="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Tahoma"/>
        </a:defRPr>
      </a:lvl3pPr>
      <a:lvl4pPr marL="0" marR="0" indent="1371600" algn="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Tahoma"/>
        </a:defRPr>
      </a:lvl4pPr>
      <a:lvl5pPr marL="0" marR="0" indent="1828800" algn="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Tahoma"/>
        </a:defRPr>
      </a:lvl5pPr>
      <a:lvl6pPr marL="0" marR="0" indent="2286000" algn="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Tahoma"/>
        </a:defRPr>
      </a:lvl6pPr>
      <a:lvl7pPr marL="0" marR="0" indent="2743200" algn="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Tahoma"/>
        </a:defRPr>
      </a:lvl7pPr>
      <a:lvl8pPr marL="0" marR="0" indent="3200400" algn="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Tahoma"/>
        </a:defRPr>
      </a:lvl8pPr>
      <a:lvl9pPr marL="0" marR="0" indent="3657600" algn="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Tahoma"/>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itle 8"/>
          <p:cNvSpPr txBox="1">
            <a:spLocks noGrp="1"/>
          </p:cNvSpPr>
          <p:nvPr>
            <p:ph type="ctrTitle"/>
          </p:nvPr>
        </p:nvSpPr>
        <p:spPr>
          <a:xfrm>
            <a:off x="566055" y="5729214"/>
            <a:ext cx="10014857" cy="1564320"/>
          </a:xfrm>
          <a:prstGeom prst="rect">
            <a:avLst/>
          </a:prstGeom>
        </p:spPr>
        <p:txBody>
          <a:bodyPr>
            <a:normAutofit/>
          </a:bodyPr>
          <a:lstStyle/>
          <a:p>
            <a:r>
              <a:rPr lang="en-US" sz="5400" dirty="0"/>
              <a:t>Elements of a Proposal </a:t>
            </a:r>
            <a:endParaRPr sz="5400" dirty="0"/>
          </a:p>
        </p:txBody>
      </p:sp>
      <p:sp>
        <p:nvSpPr>
          <p:cNvPr id="98" name="Subtitle 9"/>
          <p:cNvSpPr txBox="1">
            <a:spLocks noGrp="1"/>
          </p:cNvSpPr>
          <p:nvPr>
            <p:ph type="subTitle" sz="quarter" idx="1"/>
          </p:nvPr>
        </p:nvSpPr>
        <p:spPr>
          <a:xfrm>
            <a:off x="1515287" y="7306592"/>
            <a:ext cx="8116391" cy="1804168"/>
          </a:xfrm>
          <a:prstGeom prst="rect">
            <a:avLst/>
          </a:prstGeom>
        </p:spPr>
        <p:txBody>
          <a:bodyPr/>
          <a:lstStyle/>
          <a:p>
            <a:r>
              <a:rPr lang="en-US" b="1" dirty="0"/>
              <a:t>Stephen Unwin</a:t>
            </a:r>
          </a:p>
          <a:p>
            <a:r>
              <a:rPr lang="en-US" dirty="0"/>
              <a:t>Jet Propulsion Laboratory,</a:t>
            </a:r>
          </a:p>
          <a:p>
            <a:r>
              <a:rPr lang="en-US" dirty="0"/>
              <a:t>California Institute of Technology</a:t>
            </a:r>
          </a:p>
          <a:p>
            <a:pPr>
              <a:lnSpc>
                <a:spcPct val="100000"/>
              </a:lnSpc>
              <a:spcBef>
                <a:spcPts val="0"/>
              </a:spcBef>
            </a:pPr>
            <a:endParaRPr lang="en-US" sz="1400" dirty="0"/>
          </a:p>
          <a:p>
            <a:pPr>
              <a:lnSpc>
                <a:spcPct val="100000"/>
              </a:lnSpc>
              <a:spcBef>
                <a:spcPts val="0"/>
              </a:spcBef>
            </a:pPr>
            <a:r>
              <a:rPr lang="en-US" sz="1400" dirty="0"/>
              <a:t>© 2023 California Institute of Technology</a:t>
            </a:r>
          </a:p>
          <a:p>
            <a:pPr>
              <a:lnSpc>
                <a:spcPct val="100000"/>
              </a:lnSpc>
              <a:spcBef>
                <a:spcPts val="0"/>
              </a:spcBef>
            </a:pPr>
            <a:r>
              <a:rPr lang="en-US" sz="1400" dirty="0"/>
              <a:t>Government sponsorship acknowledged</a:t>
            </a:r>
            <a:endParaRPr sz="1400"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C4EA2-006C-6D0B-09DF-A72FCB468CD3}"/>
              </a:ext>
            </a:extLst>
          </p:cNvPr>
          <p:cNvSpPr>
            <a:spLocks noGrp="1"/>
          </p:cNvSpPr>
          <p:nvPr>
            <p:ph type="title"/>
          </p:nvPr>
        </p:nvSpPr>
        <p:spPr/>
        <p:txBody>
          <a:bodyPr/>
          <a:lstStyle/>
          <a:p>
            <a:r>
              <a:rPr lang="en-US" dirty="0"/>
              <a:t>The Proposal Itself</a:t>
            </a:r>
          </a:p>
        </p:txBody>
      </p:sp>
      <p:sp>
        <p:nvSpPr>
          <p:cNvPr id="3" name="Text Placeholder 2">
            <a:extLst>
              <a:ext uri="{FF2B5EF4-FFF2-40B4-BE49-F238E27FC236}">
                <a16:creationId xmlns:a16="http://schemas.microsoft.com/office/drawing/2014/main" id="{18D6BE43-A275-AAC0-1418-2E7BEEB6801D}"/>
              </a:ext>
            </a:extLst>
          </p:cNvPr>
          <p:cNvSpPr>
            <a:spLocks noGrp="1"/>
          </p:cNvSpPr>
          <p:nvPr>
            <p:ph type="body" idx="1"/>
          </p:nvPr>
        </p:nvSpPr>
        <p:spPr/>
        <p:txBody>
          <a:bodyPr/>
          <a:lstStyle/>
          <a:p>
            <a:r>
              <a:rPr lang="en-US" dirty="0"/>
              <a:t>Each AO follows the same general pattern</a:t>
            </a:r>
          </a:p>
          <a:p>
            <a:pPr lvl="1"/>
            <a:r>
              <a:rPr lang="en-US" dirty="0"/>
              <a:t>But the AO is customized for each proposal campaign</a:t>
            </a:r>
          </a:p>
          <a:p>
            <a:pPr lvl="1"/>
            <a:r>
              <a:rPr lang="en-US" i="1" dirty="0"/>
              <a:t>Beware of assuming that the specific content is the same as a previous AO !</a:t>
            </a:r>
          </a:p>
          <a:p>
            <a:r>
              <a:rPr lang="en-US" dirty="0"/>
              <a:t>Compliance with the AO is very important !</a:t>
            </a:r>
          </a:p>
          <a:p>
            <a:pPr lvl="1"/>
            <a:r>
              <a:rPr lang="en-US" dirty="0"/>
              <a:t>The AO includes a Compliance Checklist (Appendix F)</a:t>
            </a:r>
          </a:p>
          <a:p>
            <a:r>
              <a:rPr lang="en-US" i="1" dirty="0"/>
              <a:t>Pay special attention to page limits for each Section</a:t>
            </a:r>
          </a:p>
          <a:p>
            <a:pPr lvl="1"/>
            <a:r>
              <a:rPr lang="en-US" dirty="0"/>
              <a:t>NASA will discard pages in excess of the stated limits</a:t>
            </a:r>
          </a:p>
          <a:p>
            <a:pPr lvl="1"/>
            <a:r>
              <a:rPr lang="en-US" dirty="0"/>
              <a:t>The proposal team should pay attention to this early</a:t>
            </a:r>
          </a:p>
          <a:p>
            <a:pPr lvl="1"/>
            <a:r>
              <a:rPr lang="en-US" dirty="0"/>
              <a:t>Beware: “Let’s throw in everything, then decide later what to keep” !</a:t>
            </a:r>
          </a:p>
        </p:txBody>
      </p:sp>
      <p:sp>
        <p:nvSpPr>
          <p:cNvPr id="4" name="Slide Number Placeholder 3">
            <a:extLst>
              <a:ext uri="{FF2B5EF4-FFF2-40B4-BE49-F238E27FC236}">
                <a16:creationId xmlns:a16="http://schemas.microsoft.com/office/drawing/2014/main" id="{72C49C27-6726-DC70-3FD5-9257411EF419}"/>
              </a:ext>
            </a:extLst>
          </p:cNvPr>
          <p:cNvSpPr>
            <a:spLocks noGrp="1"/>
          </p:cNvSpPr>
          <p:nvPr>
            <p:ph type="sldNum" sz="quarter" idx="2"/>
          </p:nvPr>
        </p:nvSpPr>
        <p:spPr/>
        <p:txBody>
          <a:bodyPr/>
          <a:lstStyle/>
          <a:p>
            <a:fld id="{86CB4B4D-7CA3-9044-876B-883B54F8677D}" type="slidenum">
              <a:rPr lang="en-US" smtClean="0"/>
              <a:t>10</a:t>
            </a:fld>
            <a:endParaRPr lang="en-US" dirty="0"/>
          </a:p>
        </p:txBody>
      </p:sp>
      <p:sp>
        <p:nvSpPr>
          <p:cNvPr id="5" name="Text Placeholder 4">
            <a:extLst>
              <a:ext uri="{FF2B5EF4-FFF2-40B4-BE49-F238E27FC236}">
                <a16:creationId xmlns:a16="http://schemas.microsoft.com/office/drawing/2014/main" id="{05A4F306-3FE9-E703-8303-42C161B5F76E}"/>
              </a:ext>
            </a:extLst>
          </p:cNvPr>
          <p:cNvSpPr>
            <a:spLocks noGrp="1"/>
          </p:cNvSpPr>
          <p:nvPr>
            <p:ph type="body" sz="quarter" idx="21"/>
          </p:nvPr>
        </p:nvSpPr>
        <p:spPr/>
        <p:txBody>
          <a:bodyPr/>
          <a:lstStyle/>
          <a:p>
            <a:r>
              <a:rPr lang="en-US" dirty="0"/>
              <a:t>AO describes the required content</a:t>
            </a:r>
          </a:p>
        </p:txBody>
      </p:sp>
      <p:sp>
        <p:nvSpPr>
          <p:cNvPr id="6" name="Date Placeholder 5">
            <a:extLst>
              <a:ext uri="{FF2B5EF4-FFF2-40B4-BE49-F238E27FC236}">
                <a16:creationId xmlns:a16="http://schemas.microsoft.com/office/drawing/2014/main" id="{661C5C82-C41B-67ED-7CE5-4877C5F14F98}"/>
              </a:ext>
            </a:extLst>
          </p:cNvPr>
          <p:cNvSpPr>
            <a:spLocks noGrp="1"/>
          </p:cNvSpPr>
          <p:nvPr>
            <p:ph type="dt" sz="half" idx="22"/>
          </p:nvPr>
        </p:nvSpPr>
        <p:spPr/>
        <p:txBody>
          <a:bodyPr/>
          <a:lstStyle/>
          <a:p>
            <a:r>
              <a:rPr lang="en-US"/>
              <a:t>July 24, 2023</a:t>
            </a:r>
            <a:endParaRPr lang="en-US" dirty="0"/>
          </a:p>
        </p:txBody>
      </p:sp>
      <p:sp>
        <p:nvSpPr>
          <p:cNvPr id="8" name="Footer Placeholder 6">
            <a:extLst>
              <a:ext uri="{FF2B5EF4-FFF2-40B4-BE49-F238E27FC236}">
                <a16:creationId xmlns:a16="http://schemas.microsoft.com/office/drawing/2014/main" id="{2BC35CDA-4F34-4C88-C8A3-82C4139721A7}"/>
              </a:ext>
            </a:extLst>
          </p:cNvPr>
          <p:cNvSpPr>
            <a:spLocks noGrp="1"/>
          </p:cNvSpPr>
          <p:nvPr>
            <p:ph type="ftr" sz="quarter" idx="23"/>
          </p:nvPr>
        </p:nvSpPr>
        <p:spPr>
          <a:xfrm>
            <a:off x="2997200" y="9040813"/>
            <a:ext cx="7920038" cy="519112"/>
          </a:xfrm>
        </p:spPr>
        <p:txBody>
          <a:bodyPr/>
          <a:lstStyle/>
          <a:p>
            <a:r>
              <a:rPr lang="en-US" dirty="0"/>
              <a:t>PI Launchpad - Elements of a Proposal
</a:t>
            </a:r>
            <a:r>
              <a:rPr lang="en-US" sz="1200" b="0" dirty="0"/>
              <a:t>This document has been reviewed and determined not to contain export controlled technical data</a:t>
            </a:r>
            <a:endParaRPr lang="en-US" b="0" dirty="0"/>
          </a:p>
        </p:txBody>
      </p:sp>
    </p:spTree>
    <p:extLst>
      <p:ext uri="{BB962C8B-B14F-4D97-AF65-F5344CB8AC3E}">
        <p14:creationId xmlns:p14="http://schemas.microsoft.com/office/powerpoint/2010/main" val="356685339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3A90F-E41B-85E8-2565-2283D07CD496}"/>
              </a:ext>
            </a:extLst>
          </p:cNvPr>
          <p:cNvSpPr>
            <a:spLocks noGrp="1"/>
          </p:cNvSpPr>
          <p:nvPr>
            <p:ph type="title"/>
          </p:nvPr>
        </p:nvSpPr>
        <p:spPr/>
        <p:txBody>
          <a:bodyPr/>
          <a:lstStyle/>
          <a:p>
            <a:r>
              <a:rPr lang="en-US" dirty="0"/>
              <a:t>Typical AO Section Layout</a:t>
            </a:r>
          </a:p>
        </p:txBody>
      </p:sp>
      <p:sp>
        <p:nvSpPr>
          <p:cNvPr id="4" name="Slide Number Placeholder 3">
            <a:extLst>
              <a:ext uri="{FF2B5EF4-FFF2-40B4-BE49-F238E27FC236}">
                <a16:creationId xmlns:a16="http://schemas.microsoft.com/office/drawing/2014/main" id="{FEE6B5BC-DDFA-AF50-7811-7BB727F1BC5D}"/>
              </a:ext>
            </a:extLst>
          </p:cNvPr>
          <p:cNvSpPr>
            <a:spLocks noGrp="1"/>
          </p:cNvSpPr>
          <p:nvPr>
            <p:ph type="sldNum" sz="quarter" idx="2"/>
          </p:nvPr>
        </p:nvSpPr>
        <p:spPr/>
        <p:txBody>
          <a:bodyPr/>
          <a:lstStyle/>
          <a:p>
            <a:fld id="{86CB4B4D-7CA3-9044-876B-883B54F8677D}" type="slidenum">
              <a:rPr lang="en-US" smtClean="0"/>
              <a:t>11</a:t>
            </a:fld>
            <a:endParaRPr lang="en-US" dirty="0"/>
          </a:p>
        </p:txBody>
      </p:sp>
      <p:sp>
        <p:nvSpPr>
          <p:cNvPr id="5" name="Text Placeholder 4">
            <a:extLst>
              <a:ext uri="{FF2B5EF4-FFF2-40B4-BE49-F238E27FC236}">
                <a16:creationId xmlns:a16="http://schemas.microsoft.com/office/drawing/2014/main" id="{99E3ECFB-B8CC-C651-4E7E-22E6D7C32F79}"/>
              </a:ext>
            </a:extLst>
          </p:cNvPr>
          <p:cNvSpPr>
            <a:spLocks noGrp="1"/>
          </p:cNvSpPr>
          <p:nvPr>
            <p:ph type="body" sz="quarter" idx="21"/>
          </p:nvPr>
        </p:nvSpPr>
        <p:spPr/>
        <p:txBody>
          <a:bodyPr/>
          <a:lstStyle/>
          <a:p>
            <a:r>
              <a:rPr lang="en-US" dirty="0"/>
              <a:t>Page 1/2</a:t>
            </a:r>
          </a:p>
        </p:txBody>
      </p:sp>
      <p:sp>
        <p:nvSpPr>
          <p:cNvPr id="6" name="Date Placeholder 5">
            <a:extLst>
              <a:ext uri="{FF2B5EF4-FFF2-40B4-BE49-F238E27FC236}">
                <a16:creationId xmlns:a16="http://schemas.microsoft.com/office/drawing/2014/main" id="{41236A31-4F69-273E-82C4-D0AA5ECF68AD}"/>
              </a:ext>
            </a:extLst>
          </p:cNvPr>
          <p:cNvSpPr>
            <a:spLocks noGrp="1"/>
          </p:cNvSpPr>
          <p:nvPr>
            <p:ph type="dt" sz="half" idx="22"/>
          </p:nvPr>
        </p:nvSpPr>
        <p:spPr/>
        <p:txBody>
          <a:bodyPr/>
          <a:lstStyle/>
          <a:p>
            <a:r>
              <a:rPr lang="en-US"/>
              <a:t>July 24, 2023</a:t>
            </a:r>
            <a:endParaRPr lang="en-US" dirty="0"/>
          </a:p>
        </p:txBody>
      </p:sp>
      <p:sp>
        <p:nvSpPr>
          <p:cNvPr id="15" name="Footer Placeholder 6">
            <a:extLst>
              <a:ext uri="{FF2B5EF4-FFF2-40B4-BE49-F238E27FC236}">
                <a16:creationId xmlns:a16="http://schemas.microsoft.com/office/drawing/2014/main" id="{8FA85263-1B1C-C831-DF6F-26E3C3ADBB06}"/>
              </a:ext>
            </a:extLst>
          </p:cNvPr>
          <p:cNvSpPr>
            <a:spLocks noGrp="1"/>
          </p:cNvSpPr>
          <p:nvPr>
            <p:ph type="ftr" sz="quarter" idx="23"/>
          </p:nvPr>
        </p:nvSpPr>
        <p:spPr>
          <a:xfrm>
            <a:off x="2997200" y="9040813"/>
            <a:ext cx="7920038" cy="519112"/>
          </a:xfrm>
        </p:spPr>
        <p:txBody>
          <a:bodyPr/>
          <a:lstStyle/>
          <a:p>
            <a:r>
              <a:rPr lang="en-US" dirty="0"/>
              <a:t>PI Launchpad - Elements of a Proposal
</a:t>
            </a:r>
            <a:r>
              <a:rPr lang="en-US" sz="1200" b="0" dirty="0"/>
              <a:t>This document has been reviewed and determined not to contain export controlled technical data</a:t>
            </a:r>
            <a:endParaRPr lang="en-US" b="0" dirty="0"/>
          </a:p>
        </p:txBody>
      </p:sp>
      <p:pic>
        <p:nvPicPr>
          <p:cNvPr id="14" name="Picture 13">
            <a:extLst>
              <a:ext uri="{FF2B5EF4-FFF2-40B4-BE49-F238E27FC236}">
                <a16:creationId xmlns:a16="http://schemas.microsoft.com/office/drawing/2014/main" id="{53C3F807-1B55-3880-F56D-A06B6A1748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7698" y="1525564"/>
            <a:ext cx="8084227" cy="8013209"/>
          </a:xfrm>
          <a:prstGeom prst="rect">
            <a:avLst/>
          </a:prstGeom>
          <a:ln>
            <a:solidFill>
              <a:schemeClr val="tx1"/>
            </a:solidFill>
          </a:ln>
        </p:spPr>
      </p:pic>
    </p:spTree>
    <p:extLst>
      <p:ext uri="{BB962C8B-B14F-4D97-AF65-F5344CB8AC3E}">
        <p14:creationId xmlns:p14="http://schemas.microsoft.com/office/powerpoint/2010/main" val="125323887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3A90F-E41B-85E8-2565-2283D07CD496}"/>
              </a:ext>
            </a:extLst>
          </p:cNvPr>
          <p:cNvSpPr>
            <a:spLocks noGrp="1"/>
          </p:cNvSpPr>
          <p:nvPr>
            <p:ph type="title"/>
          </p:nvPr>
        </p:nvSpPr>
        <p:spPr/>
        <p:txBody>
          <a:bodyPr/>
          <a:lstStyle/>
          <a:p>
            <a:r>
              <a:rPr lang="en-US" dirty="0"/>
              <a:t>Typical AO Section Layout</a:t>
            </a:r>
          </a:p>
        </p:txBody>
      </p:sp>
      <p:sp>
        <p:nvSpPr>
          <p:cNvPr id="4" name="Slide Number Placeholder 3">
            <a:extLst>
              <a:ext uri="{FF2B5EF4-FFF2-40B4-BE49-F238E27FC236}">
                <a16:creationId xmlns:a16="http://schemas.microsoft.com/office/drawing/2014/main" id="{FEE6B5BC-DDFA-AF50-7811-7BB727F1BC5D}"/>
              </a:ext>
            </a:extLst>
          </p:cNvPr>
          <p:cNvSpPr>
            <a:spLocks noGrp="1"/>
          </p:cNvSpPr>
          <p:nvPr>
            <p:ph type="sldNum" sz="quarter" idx="2"/>
          </p:nvPr>
        </p:nvSpPr>
        <p:spPr/>
        <p:txBody>
          <a:bodyPr/>
          <a:lstStyle/>
          <a:p>
            <a:fld id="{86CB4B4D-7CA3-9044-876B-883B54F8677D}" type="slidenum">
              <a:rPr lang="en-US" smtClean="0"/>
              <a:t>12</a:t>
            </a:fld>
            <a:endParaRPr lang="en-US" dirty="0"/>
          </a:p>
        </p:txBody>
      </p:sp>
      <p:sp>
        <p:nvSpPr>
          <p:cNvPr id="5" name="Text Placeholder 4">
            <a:extLst>
              <a:ext uri="{FF2B5EF4-FFF2-40B4-BE49-F238E27FC236}">
                <a16:creationId xmlns:a16="http://schemas.microsoft.com/office/drawing/2014/main" id="{99E3ECFB-B8CC-C651-4E7E-22E6D7C32F79}"/>
              </a:ext>
            </a:extLst>
          </p:cNvPr>
          <p:cNvSpPr>
            <a:spLocks noGrp="1"/>
          </p:cNvSpPr>
          <p:nvPr>
            <p:ph type="body" sz="quarter" idx="21"/>
          </p:nvPr>
        </p:nvSpPr>
        <p:spPr/>
        <p:txBody>
          <a:bodyPr/>
          <a:lstStyle/>
          <a:p>
            <a:r>
              <a:rPr lang="en-US" dirty="0"/>
              <a:t>Page 2/2</a:t>
            </a:r>
          </a:p>
        </p:txBody>
      </p:sp>
      <p:sp>
        <p:nvSpPr>
          <p:cNvPr id="6" name="Date Placeholder 5">
            <a:extLst>
              <a:ext uri="{FF2B5EF4-FFF2-40B4-BE49-F238E27FC236}">
                <a16:creationId xmlns:a16="http://schemas.microsoft.com/office/drawing/2014/main" id="{41236A31-4F69-273E-82C4-D0AA5ECF68AD}"/>
              </a:ext>
            </a:extLst>
          </p:cNvPr>
          <p:cNvSpPr>
            <a:spLocks noGrp="1"/>
          </p:cNvSpPr>
          <p:nvPr>
            <p:ph type="dt" sz="half" idx="22"/>
          </p:nvPr>
        </p:nvSpPr>
        <p:spPr/>
        <p:txBody>
          <a:bodyPr/>
          <a:lstStyle/>
          <a:p>
            <a:r>
              <a:rPr lang="en-US"/>
              <a:t>July 24, 2023</a:t>
            </a:r>
            <a:endParaRPr lang="en-US" dirty="0"/>
          </a:p>
        </p:txBody>
      </p:sp>
      <p:grpSp>
        <p:nvGrpSpPr>
          <p:cNvPr id="15" name="Group 14">
            <a:extLst>
              <a:ext uri="{FF2B5EF4-FFF2-40B4-BE49-F238E27FC236}">
                <a16:creationId xmlns:a16="http://schemas.microsoft.com/office/drawing/2014/main" id="{F6012BE7-387A-92F0-7061-8D73E28AAD22}"/>
              </a:ext>
            </a:extLst>
          </p:cNvPr>
          <p:cNvGrpSpPr/>
          <p:nvPr/>
        </p:nvGrpSpPr>
        <p:grpSpPr>
          <a:xfrm>
            <a:off x="3466437" y="2305763"/>
            <a:ext cx="8415565" cy="6418512"/>
            <a:chOff x="2356644" y="2349050"/>
            <a:chExt cx="7772400" cy="5927973"/>
          </a:xfrm>
        </p:grpSpPr>
        <p:pic>
          <p:nvPicPr>
            <p:cNvPr id="12" name="Picture 11">
              <a:extLst>
                <a:ext uri="{FF2B5EF4-FFF2-40B4-BE49-F238E27FC236}">
                  <a16:creationId xmlns:a16="http://schemas.microsoft.com/office/drawing/2014/main" id="{D86E5399-D4AE-DE7D-65F9-2C3DC7291C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6644" y="2349050"/>
              <a:ext cx="7772400" cy="2853303"/>
            </a:xfrm>
            <a:prstGeom prst="rect">
              <a:avLst/>
            </a:prstGeom>
            <a:ln>
              <a:solidFill>
                <a:schemeClr val="tx1"/>
              </a:solidFill>
            </a:ln>
          </p:spPr>
        </p:pic>
        <p:pic>
          <p:nvPicPr>
            <p:cNvPr id="14" name="Picture 13">
              <a:extLst>
                <a:ext uri="{FF2B5EF4-FFF2-40B4-BE49-F238E27FC236}">
                  <a16:creationId xmlns:a16="http://schemas.microsoft.com/office/drawing/2014/main" id="{87F2226F-5992-7A8F-BA94-B7E4D331D1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6644" y="5202353"/>
              <a:ext cx="7772400" cy="3074670"/>
            </a:xfrm>
            <a:prstGeom prst="rect">
              <a:avLst/>
            </a:prstGeom>
            <a:ln>
              <a:solidFill>
                <a:schemeClr val="tx1"/>
              </a:solidFill>
            </a:ln>
          </p:spPr>
        </p:pic>
      </p:grpSp>
      <p:sp>
        <p:nvSpPr>
          <p:cNvPr id="16" name="Footer Placeholder 6">
            <a:extLst>
              <a:ext uri="{FF2B5EF4-FFF2-40B4-BE49-F238E27FC236}">
                <a16:creationId xmlns:a16="http://schemas.microsoft.com/office/drawing/2014/main" id="{B254FA7A-E9FF-E9E5-AA71-FAEB8ED0C907}"/>
              </a:ext>
            </a:extLst>
          </p:cNvPr>
          <p:cNvSpPr>
            <a:spLocks noGrp="1"/>
          </p:cNvSpPr>
          <p:nvPr>
            <p:ph type="ftr" sz="quarter" idx="23"/>
          </p:nvPr>
        </p:nvSpPr>
        <p:spPr>
          <a:xfrm>
            <a:off x="2997200" y="9040813"/>
            <a:ext cx="7920038" cy="519112"/>
          </a:xfrm>
        </p:spPr>
        <p:txBody>
          <a:bodyPr/>
          <a:lstStyle/>
          <a:p>
            <a:r>
              <a:rPr lang="en-US" dirty="0"/>
              <a:t>PI Launchpad - Elements of a Proposal
</a:t>
            </a:r>
            <a:r>
              <a:rPr lang="en-US" sz="1200" b="0" dirty="0"/>
              <a:t>This document has been reviewed and determined not to contain export controlled technical data</a:t>
            </a:r>
            <a:endParaRPr lang="en-US" b="0" dirty="0"/>
          </a:p>
        </p:txBody>
      </p:sp>
    </p:spTree>
    <p:extLst>
      <p:ext uri="{BB962C8B-B14F-4D97-AF65-F5344CB8AC3E}">
        <p14:creationId xmlns:p14="http://schemas.microsoft.com/office/powerpoint/2010/main" val="102917056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C58AC-8494-0431-B2D0-81BA6E0EB882}"/>
              </a:ext>
            </a:extLst>
          </p:cNvPr>
          <p:cNvSpPr>
            <a:spLocks noGrp="1"/>
          </p:cNvSpPr>
          <p:nvPr>
            <p:ph type="title"/>
          </p:nvPr>
        </p:nvSpPr>
        <p:spPr/>
        <p:txBody>
          <a:bodyPr/>
          <a:lstStyle/>
          <a:p>
            <a:r>
              <a:rPr lang="en-US" dirty="0"/>
              <a:t>Logical flow of the Proposal</a:t>
            </a:r>
          </a:p>
        </p:txBody>
      </p:sp>
      <p:sp>
        <p:nvSpPr>
          <p:cNvPr id="3" name="Text Placeholder 2">
            <a:extLst>
              <a:ext uri="{FF2B5EF4-FFF2-40B4-BE49-F238E27FC236}">
                <a16:creationId xmlns:a16="http://schemas.microsoft.com/office/drawing/2014/main" id="{31D18A06-496A-4893-B5E9-72AA4E5C21B7}"/>
              </a:ext>
            </a:extLst>
          </p:cNvPr>
          <p:cNvSpPr>
            <a:spLocks noGrp="1"/>
          </p:cNvSpPr>
          <p:nvPr>
            <p:ph type="body" idx="1"/>
          </p:nvPr>
        </p:nvSpPr>
        <p:spPr>
          <a:xfrm>
            <a:off x="962706" y="2097508"/>
            <a:ext cx="11216641" cy="6188570"/>
          </a:xfrm>
        </p:spPr>
        <p:txBody>
          <a:bodyPr/>
          <a:lstStyle/>
          <a:p>
            <a:r>
              <a:rPr lang="en-US" dirty="0"/>
              <a:t>Cover Page §A – Every book needs an attractive cover</a:t>
            </a:r>
          </a:p>
          <a:p>
            <a:r>
              <a:rPr lang="en-US" dirty="0"/>
              <a:t>Fact Sheet §B – Quick 2-page summary of the whole proposal</a:t>
            </a:r>
          </a:p>
          <a:p>
            <a:r>
              <a:rPr lang="en-US" dirty="0"/>
              <a:t>Science Investigation §D – Science objectives</a:t>
            </a:r>
          </a:p>
          <a:p>
            <a:r>
              <a:rPr lang="en-US" dirty="0"/>
              <a:t>Science Implementation §E – Instrument(s), measurements to be made, and the science team that will do the work</a:t>
            </a:r>
          </a:p>
          <a:p>
            <a:r>
              <a:rPr lang="en-US" dirty="0"/>
              <a:t>Mission Implementation §F – Spacecraft, mission design, duration</a:t>
            </a:r>
          </a:p>
          <a:p>
            <a:r>
              <a:rPr lang="en-US" dirty="0"/>
              <a:t>Management §G – How the project will be managed and tracked</a:t>
            </a:r>
          </a:p>
          <a:p>
            <a:r>
              <a:rPr lang="en-US" dirty="0"/>
              <a:t>Cost §H – What it will all cost, with justification</a:t>
            </a:r>
          </a:p>
          <a:p>
            <a:r>
              <a:rPr lang="en-US" dirty="0"/>
              <a:t>Appendices §J.1-3 – Participants, Commitments, Resumes</a:t>
            </a:r>
          </a:p>
          <a:p>
            <a:r>
              <a:rPr lang="en-US" dirty="0"/>
              <a:t>Appendix J.11 – Master Equipment List</a:t>
            </a:r>
          </a:p>
          <a:p>
            <a:r>
              <a:rPr lang="en-US" dirty="0"/>
              <a:t>Appendix J.12 – Heritage – what, specifically, isn’t new</a:t>
            </a:r>
          </a:p>
          <a:p>
            <a:r>
              <a:rPr lang="en-US" dirty="0"/>
              <a:t>Appendix </a:t>
            </a:r>
            <a:r>
              <a:rPr lang="en-US" dirty="0" err="1"/>
              <a:t>J.n</a:t>
            </a:r>
            <a:r>
              <a:rPr lang="en-US" dirty="0"/>
              <a:t> – All the rest – multiple required appendices</a:t>
            </a:r>
          </a:p>
          <a:p>
            <a:pPr lvl="1"/>
            <a:endParaRPr lang="en-US" dirty="0"/>
          </a:p>
        </p:txBody>
      </p:sp>
      <p:sp>
        <p:nvSpPr>
          <p:cNvPr id="4" name="Slide Number Placeholder 3">
            <a:extLst>
              <a:ext uri="{FF2B5EF4-FFF2-40B4-BE49-F238E27FC236}">
                <a16:creationId xmlns:a16="http://schemas.microsoft.com/office/drawing/2014/main" id="{BC7285FF-E572-4CD9-8F62-1F24A17EF76E}"/>
              </a:ext>
            </a:extLst>
          </p:cNvPr>
          <p:cNvSpPr>
            <a:spLocks noGrp="1"/>
          </p:cNvSpPr>
          <p:nvPr>
            <p:ph type="sldNum" sz="quarter" idx="2"/>
          </p:nvPr>
        </p:nvSpPr>
        <p:spPr/>
        <p:txBody>
          <a:bodyPr/>
          <a:lstStyle/>
          <a:p>
            <a:fld id="{86CB4B4D-7CA3-9044-876B-883B54F8677D}" type="slidenum">
              <a:rPr lang="en-US" smtClean="0"/>
              <a:t>13</a:t>
            </a:fld>
            <a:endParaRPr lang="en-US" dirty="0"/>
          </a:p>
        </p:txBody>
      </p:sp>
      <p:sp>
        <p:nvSpPr>
          <p:cNvPr id="5" name="Text Placeholder 4">
            <a:extLst>
              <a:ext uri="{FF2B5EF4-FFF2-40B4-BE49-F238E27FC236}">
                <a16:creationId xmlns:a16="http://schemas.microsoft.com/office/drawing/2014/main" id="{4264F0C9-2EF6-E5C5-6D43-E1FF9595D692}"/>
              </a:ext>
            </a:extLst>
          </p:cNvPr>
          <p:cNvSpPr>
            <a:spLocks noGrp="1"/>
          </p:cNvSpPr>
          <p:nvPr>
            <p:ph type="body" sz="quarter" idx="21"/>
          </p:nvPr>
        </p:nvSpPr>
        <p:spPr/>
        <p:txBody>
          <a:bodyPr/>
          <a:lstStyle/>
          <a:p>
            <a:r>
              <a:rPr lang="en-US" dirty="0"/>
              <a:t>Why the proposal sections are in this order</a:t>
            </a:r>
          </a:p>
        </p:txBody>
      </p:sp>
      <p:sp>
        <p:nvSpPr>
          <p:cNvPr id="6" name="Date Placeholder 5">
            <a:extLst>
              <a:ext uri="{FF2B5EF4-FFF2-40B4-BE49-F238E27FC236}">
                <a16:creationId xmlns:a16="http://schemas.microsoft.com/office/drawing/2014/main" id="{8E9FF7CC-C39E-E339-5212-EC205832170A}"/>
              </a:ext>
            </a:extLst>
          </p:cNvPr>
          <p:cNvSpPr>
            <a:spLocks noGrp="1"/>
          </p:cNvSpPr>
          <p:nvPr>
            <p:ph type="dt" sz="half" idx="22"/>
          </p:nvPr>
        </p:nvSpPr>
        <p:spPr/>
        <p:txBody>
          <a:bodyPr/>
          <a:lstStyle/>
          <a:p>
            <a:r>
              <a:rPr lang="en-US"/>
              <a:t>July 24, 2023</a:t>
            </a:r>
            <a:endParaRPr lang="en-US" dirty="0"/>
          </a:p>
        </p:txBody>
      </p:sp>
      <p:sp>
        <p:nvSpPr>
          <p:cNvPr id="8" name="Footer Placeholder 6">
            <a:extLst>
              <a:ext uri="{FF2B5EF4-FFF2-40B4-BE49-F238E27FC236}">
                <a16:creationId xmlns:a16="http://schemas.microsoft.com/office/drawing/2014/main" id="{C42E3064-57CE-0269-2F53-C1154A606101}"/>
              </a:ext>
            </a:extLst>
          </p:cNvPr>
          <p:cNvSpPr>
            <a:spLocks noGrp="1"/>
          </p:cNvSpPr>
          <p:nvPr>
            <p:ph type="ftr" sz="quarter" idx="23"/>
          </p:nvPr>
        </p:nvSpPr>
        <p:spPr>
          <a:xfrm>
            <a:off x="2997200" y="9040813"/>
            <a:ext cx="7920038" cy="519112"/>
          </a:xfrm>
        </p:spPr>
        <p:txBody>
          <a:bodyPr/>
          <a:lstStyle/>
          <a:p>
            <a:r>
              <a:rPr lang="en-US" dirty="0"/>
              <a:t>PI Launchpad - Elements of a Proposal
</a:t>
            </a:r>
            <a:r>
              <a:rPr lang="en-US" sz="1200" b="0" dirty="0"/>
              <a:t>This document has been reviewed and determined not to contain export controlled technical data</a:t>
            </a:r>
            <a:endParaRPr lang="en-US" b="0" dirty="0"/>
          </a:p>
        </p:txBody>
      </p:sp>
    </p:spTree>
    <p:extLst>
      <p:ext uri="{BB962C8B-B14F-4D97-AF65-F5344CB8AC3E}">
        <p14:creationId xmlns:p14="http://schemas.microsoft.com/office/powerpoint/2010/main" val="368762769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3B0EB-3467-FA3B-9F02-81DF707EDF05}"/>
              </a:ext>
            </a:extLst>
          </p:cNvPr>
          <p:cNvSpPr>
            <a:spLocks noGrp="1"/>
          </p:cNvSpPr>
          <p:nvPr>
            <p:ph type="title"/>
          </p:nvPr>
        </p:nvSpPr>
        <p:spPr>
          <a:xfrm>
            <a:off x="2138371" y="352577"/>
            <a:ext cx="9826361" cy="990196"/>
          </a:xfrm>
        </p:spPr>
        <p:txBody>
          <a:bodyPr/>
          <a:lstStyle/>
          <a:p>
            <a:r>
              <a:rPr lang="en-US" dirty="0"/>
              <a:t>Evaluation Criteria</a:t>
            </a:r>
          </a:p>
        </p:txBody>
      </p:sp>
      <p:sp>
        <p:nvSpPr>
          <p:cNvPr id="3" name="Text Placeholder 2">
            <a:extLst>
              <a:ext uri="{FF2B5EF4-FFF2-40B4-BE49-F238E27FC236}">
                <a16:creationId xmlns:a16="http://schemas.microsoft.com/office/drawing/2014/main" id="{50B74EDF-7CB5-E1ED-74E2-7E31B716EA37}"/>
              </a:ext>
            </a:extLst>
          </p:cNvPr>
          <p:cNvSpPr>
            <a:spLocks noGrp="1"/>
          </p:cNvSpPr>
          <p:nvPr>
            <p:ph type="body" idx="1"/>
          </p:nvPr>
        </p:nvSpPr>
        <p:spPr>
          <a:xfrm>
            <a:off x="747713" y="2150269"/>
            <a:ext cx="11724103" cy="6188075"/>
          </a:xfrm>
        </p:spPr>
        <p:txBody>
          <a:bodyPr>
            <a:normAutofit/>
          </a:bodyPr>
          <a:lstStyle/>
          <a:p>
            <a:r>
              <a:rPr lang="en-US" sz="2800" dirty="0"/>
              <a:t>AO Section 7 – “Proposal Evaluation, Selection, and Implementation” </a:t>
            </a:r>
          </a:p>
          <a:p>
            <a:pPr lvl="1"/>
            <a:r>
              <a:rPr lang="en-US" sz="2800" dirty="0"/>
              <a:t>Lays out the criteria in considerable detail </a:t>
            </a:r>
          </a:p>
          <a:p>
            <a:r>
              <a:rPr lang="en-US" sz="2800" i="1" dirty="0"/>
              <a:t>Everything you write should keep the reviewers in mind:</a:t>
            </a:r>
          </a:p>
          <a:p>
            <a:pPr lvl="1"/>
            <a:r>
              <a:rPr lang="en-US" sz="2800" dirty="0"/>
              <a:t>Is it true?  Is it necessary?</a:t>
            </a:r>
          </a:p>
          <a:p>
            <a:pPr lvl="1"/>
            <a:r>
              <a:rPr lang="en-US" sz="2800" dirty="0"/>
              <a:t>Is detail obscuring your main point?</a:t>
            </a:r>
          </a:p>
          <a:p>
            <a:pPr lvl="1"/>
            <a:r>
              <a:rPr lang="en-US" sz="2800" dirty="0"/>
              <a:t>Does it help convince a reviewer you meet the evaluation criteria?</a:t>
            </a:r>
          </a:p>
        </p:txBody>
      </p:sp>
      <p:sp>
        <p:nvSpPr>
          <p:cNvPr id="4" name="Slide Number Placeholder 3">
            <a:extLst>
              <a:ext uri="{FF2B5EF4-FFF2-40B4-BE49-F238E27FC236}">
                <a16:creationId xmlns:a16="http://schemas.microsoft.com/office/drawing/2014/main" id="{07094324-533F-BA5C-6CDC-F89CB3F7BF60}"/>
              </a:ext>
            </a:extLst>
          </p:cNvPr>
          <p:cNvSpPr>
            <a:spLocks noGrp="1"/>
          </p:cNvSpPr>
          <p:nvPr>
            <p:ph type="sldNum" sz="quarter" idx="2"/>
          </p:nvPr>
        </p:nvSpPr>
        <p:spPr>
          <a:xfrm>
            <a:off x="11780162" y="9146117"/>
            <a:ext cx="330559" cy="307341"/>
          </a:xfrm>
        </p:spPr>
        <p:txBody>
          <a:bodyPr/>
          <a:lstStyle/>
          <a:p>
            <a:fld id="{86CB4B4D-7CA3-9044-876B-883B54F8677D}" type="slidenum">
              <a:rPr lang="en-US" smtClean="0"/>
              <a:pPr/>
              <a:t>14</a:t>
            </a:fld>
            <a:endParaRPr lang="en-US" dirty="0"/>
          </a:p>
        </p:txBody>
      </p:sp>
      <p:sp>
        <p:nvSpPr>
          <p:cNvPr id="5" name="Text Placeholder 4">
            <a:extLst>
              <a:ext uri="{FF2B5EF4-FFF2-40B4-BE49-F238E27FC236}">
                <a16:creationId xmlns:a16="http://schemas.microsoft.com/office/drawing/2014/main" id="{F9F2BC54-1E10-2313-1B29-4656B0F0EB0C}"/>
              </a:ext>
            </a:extLst>
          </p:cNvPr>
          <p:cNvSpPr>
            <a:spLocks noGrp="1"/>
          </p:cNvSpPr>
          <p:nvPr>
            <p:ph type="body" sz="quarter" idx="21"/>
          </p:nvPr>
        </p:nvSpPr>
        <p:spPr>
          <a:xfrm>
            <a:off x="2138371" y="1476577"/>
            <a:ext cx="9826361" cy="434976"/>
          </a:xfrm>
        </p:spPr>
        <p:txBody>
          <a:bodyPr/>
          <a:lstStyle/>
          <a:p>
            <a:r>
              <a:rPr lang="en-US" dirty="0"/>
              <a:t>AO lays out what you must include and how it will be evaluated</a:t>
            </a:r>
          </a:p>
        </p:txBody>
      </p:sp>
      <p:sp>
        <p:nvSpPr>
          <p:cNvPr id="6" name="Date Placeholder 5">
            <a:extLst>
              <a:ext uri="{FF2B5EF4-FFF2-40B4-BE49-F238E27FC236}">
                <a16:creationId xmlns:a16="http://schemas.microsoft.com/office/drawing/2014/main" id="{74D04164-E86D-D47F-36F3-06E4EEC854AC}"/>
              </a:ext>
            </a:extLst>
          </p:cNvPr>
          <p:cNvSpPr>
            <a:spLocks noGrp="1"/>
          </p:cNvSpPr>
          <p:nvPr>
            <p:ph type="dt" sz="half" idx="22"/>
          </p:nvPr>
        </p:nvSpPr>
        <p:spPr>
          <a:xfrm>
            <a:off x="893763" y="9040813"/>
            <a:ext cx="1835369" cy="519112"/>
          </a:xfrm>
        </p:spPr>
        <p:txBody>
          <a:bodyPr/>
          <a:lstStyle/>
          <a:p>
            <a:r>
              <a:rPr lang="en-US"/>
              <a:t>July 24, 2023</a:t>
            </a:r>
            <a:endParaRPr lang="en-US" dirty="0"/>
          </a:p>
        </p:txBody>
      </p:sp>
      <p:sp>
        <p:nvSpPr>
          <p:cNvPr id="10" name="Footer Placeholder 6">
            <a:extLst>
              <a:ext uri="{FF2B5EF4-FFF2-40B4-BE49-F238E27FC236}">
                <a16:creationId xmlns:a16="http://schemas.microsoft.com/office/drawing/2014/main" id="{F06F93E6-55D5-1CB6-5345-541F2FC935DC}"/>
              </a:ext>
            </a:extLst>
          </p:cNvPr>
          <p:cNvSpPr>
            <a:spLocks noGrp="1"/>
          </p:cNvSpPr>
          <p:nvPr>
            <p:ph type="ftr" sz="quarter" idx="23"/>
          </p:nvPr>
        </p:nvSpPr>
        <p:spPr>
          <a:xfrm>
            <a:off x="2996418" y="9040813"/>
            <a:ext cx="7920111" cy="519112"/>
          </a:xfrm>
        </p:spPr>
        <p:txBody>
          <a:bodyPr/>
          <a:lstStyle/>
          <a:p>
            <a:r>
              <a:rPr lang="en-US" dirty="0"/>
              <a:t>PI Launchpad - Elements of a Proposal
This document has been reviewed and determined not to contain export controlled technical data</a:t>
            </a:r>
          </a:p>
        </p:txBody>
      </p:sp>
      <p:pic>
        <p:nvPicPr>
          <p:cNvPr id="9" name="Picture 8">
            <a:extLst>
              <a:ext uri="{FF2B5EF4-FFF2-40B4-BE49-F238E27FC236}">
                <a16:creationId xmlns:a16="http://schemas.microsoft.com/office/drawing/2014/main" id="{4F89E57B-BB8F-3134-9936-EBC0AE099A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9298" y="5432012"/>
            <a:ext cx="8554131" cy="4174222"/>
          </a:xfrm>
          <a:prstGeom prst="rect">
            <a:avLst/>
          </a:prstGeom>
          <a:ln>
            <a:solidFill>
              <a:schemeClr val="tx1"/>
            </a:solidFill>
          </a:ln>
        </p:spPr>
      </p:pic>
    </p:spTree>
    <p:extLst>
      <p:ext uri="{BB962C8B-B14F-4D97-AF65-F5344CB8AC3E}">
        <p14:creationId xmlns:p14="http://schemas.microsoft.com/office/powerpoint/2010/main" val="204432853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C58AC-8494-0431-B2D0-81BA6E0EB882}"/>
              </a:ext>
            </a:extLst>
          </p:cNvPr>
          <p:cNvSpPr>
            <a:spLocks noGrp="1"/>
          </p:cNvSpPr>
          <p:nvPr>
            <p:ph type="title"/>
          </p:nvPr>
        </p:nvSpPr>
        <p:spPr/>
        <p:txBody>
          <a:bodyPr/>
          <a:lstStyle/>
          <a:p>
            <a:r>
              <a:rPr lang="en-US" dirty="0"/>
              <a:t>Graphic Cover Page §A</a:t>
            </a:r>
          </a:p>
        </p:txBody>
      </p:sp>
      <p:sp>
        <p:nvSpPr>
          <p:cNvPr id="3" name="Text Placeholder 2">
            <a:extLst>
              <a:ext uri="{FF2B5EF4-FFF2-40B4-BE49-F238E27FC236}">
                <a16:creationId xmlns:a16="http://schemas.microsoft.com/office/drawing/2014/main" id="{31D18A06-496A-4893-B5E9-72AA4E5C21B7}"/>
              </a:ext>
            </a:extLst>
          </p:cNvPr>
          <p:cNvSpPr>
            <a:spLocks noGrp="1"/>
          </p:cNvSpPr>
          <p:nvPr>
            <p:ph type="body" idx="1"/>
          </p:nvPr>
        </p:nvSpPr>
        <p:spPr>
          <a:xfrm>
            <a:off x="487679" y="2596444"/>
            <a:ext cx="7818122" cy="6188570"/>
          </a:xfrm>
        </p:spPr>
        <p:txBody>
          <a:bodyPr/>
          <a:lstStyle/>
          <a:p>
            <a:r>
              <a:rPr lang="en-US" dirty="0"/>
              <a:t>An opportunity to ‘brand’ your proposal</a:t>
            </a:r>
          </a:p>
          <a:p>
            <a:pPr lvl="1"/>
            <a:r>
              <a:rPr lang="en-US" dirty="0"/>
              <a:t>A compelling science message in an eye-catching image</a:t>
            </a:r>
          </a:p>
          <a:p>
            <a:pPr lvl="1"/>
            <a:r>
              <a:rPr lang="en-US" dirty="0"/>
              <a:t>Define a color scheme, fonts, logo, for the proposal etc.</a:t>
            </a:r>
          </a:p>
          <a:p>
            <a:pPr lvl="1"/>
            <a:endParaRPr lang="en-US" dirty="0"/>
          </a:p>
          <a:p>
            <a:r>
              <a:rPr lang="en-US" dirty="0"/>
              <a:t>The AO defines a few things that must appear:</a:t>
            </a:r>
          </a:p>
          <a:p>
            <a:pPr lvl="1"/>
            <a:r>
              <a:rPr lang="en-US" dirty="0"/>
              <a:t>Title, PI, proposing organization, organizational signature</a:t>
            </a:r>
          </a:p>
          <a:p>
            <a:pPr lvl="1"/>
            <a:r>
              <a:rPr lang="en-US" dirty="0"/>
              <a:t>Don’t include any material not in the main body of the proposal</a:t>
            </a:r>
          </a:p>
        </p:txBody>
      </p:sp>
      <p:sp>
        <p:nvSpPr>
          <p:cNvPr id="4" name="Slide Number Placeholder 3">
            <a:extLst>
              <a:ext uri="{FF2B5EF4-FFF2-40B4-BE49-F238E27FC236}">
                <a16:creationId xmlns:a16="http://schemas.microsoft.com/office/drawing/2014/main" id="{BC7285FF-E572-4CD9-8F62-1F24A17EF76E}"/>
              </a:ext>
            </a:extLst>
          </p:cNvPr>
          <p:cNvSpPr>
            <a:spLocks noGrp="1"/>
          </p:cNvSpPr>
          <p:nvPr>
            <p:ph type="sldNum" sz="quarter" idx="2"/>
          </p:nvPr>
        </p:nvSpPr>
        <p:spPr/>
        <p:txBody>
          <a:bodyPr/>
          <a:lstStyle/>
          <a:p>
            <a:fld id="{86CB4B4D-7CA3-9044-876B-883B54F8677D}" type="slidenum">
              <a:rPr lang="en-US" smtClean="0"/>
              <a:t>15</a:t>
            </a:fld>
            <a:endParaRPr lang="en-US" dirty="0"/>
          </a:p>
        </p:txBody>
      </p:sp>
      <p:sp>
        <p:nvSpPr>
          <p:cNvPr id="5" name="Text Placeholder 4">
            <a:extLst>
              <a:ext uri="{FF2B5EF4-FFF2-40B4-BE49-F238E27FC236}">
                <a16:creationId xmlns:a16="http://schemas.microsoft.com/office/drawing/2014/main" id="{4264F0C9-2EF6-E5C5-6D43-E1FF9595D692}"/>
              </a:ext>
            </a:extLst>
          </p:cNvPr>
          <p:cNvSpPr>
            <a:spLocks noGrp="1"/>
          </p:cNvSpPr>
          <p:nvPr>
            <p:ph type="body" sz="quarter" idx="21"/>
          </p:nvPr>
        </p:nvSpPr>
        <p:spPr/>
        <p:txBody>
          <a:bodyPr/>
          <a:lstStyle/>
          <a:p>
            <a:r>
              <a:rPr lang="en-US" dirty="0"/>
              <a:t>Every book needs an attractive cover</a:t>
            </a:r>
          </a:p>
          <a:p>
            <a:endParaRPr lang="en-US" dirty="0"/>
          </a:p>
        </p:txBody>
      </p:sp>
      <p:sp>
        <p:nvSpPr>
          <p:cNvPr id="6" name="Date Placeholder 5">
            <a:extLst>
              <a:ext uri="{FF2B5EF4-FFF2-40B4-BE49-F238E27FC236}">
                <a16:creationId xmlns:a16="http://schemas.microsoft.com/office/drawing/2014/main" id="{8E9FF7CC-C39E-E339-5212-EC205832170A}"/>
              </a:ext>
            </a:extLst>
          </p:cNvPr>
          <p:cNvSpPr>
            <a:spLocks noGrp="1"/>
          </p:cNvSpPr>
          <p:nvPr>
            <p:ph type="dt" sz="half" idx="22"/>
          </p:nvPr>
        </p:nvSpPr>
        <p:spPr/>
        <p:txBody>
          <a:bodyPr/>
          <a:lstStyle/>
          <a:p>
            <a:r>
              <a:rPr lang="en-US"/>
              <a:t>July 24, 2023</a:t>
            </a:r>
            <a:endParaRPr lang="en-US" dirty="0"/>
          </a:p>
        </p:txBody>
      </p:sp>
      <p:sp>
        <p:nvSpPr>
          <p:cNvPr id="8" name="Footer Placeholder 6">
            <a:extLst>
              <a:ext uri="{FF2B5EF4-FFF2-40B4-BE49-F238E27FC236}">
                <a16:creationId xmlns:a16="http://schemas.microsoft.com/office/drawing/2014/main" id="{36B183B4-5CA1-899D-3B28-D4EF875E4BA2}"/>
              </a:ext>
            </a:extLst>
          </p:cNvPr>
          <p:cNvSpPr>
            <a:spLocks noGrp="1"/>
          </p:cNvSpPr>
          <p:nvPr>
            <p:ph type="ftr" sz="quarter" idx="23"/>
          </p:nvPr>
        </p:nvSpPr>
        <p:spPr>
          <a:xfrm>
            <a:off x="2997200" y="9040813"/>
            <a:ext cx="7920038" cy="519112"/>
          </a:xfrm>
        </p:spPr>
        <p:txBody>
          <a:bodyPr/>
          <a:lstStyle/>
          <a:p>
            <a:r>
              <a:rPr lang="en-US" dirty="0"/>
              <a:t>PI Launchpad - Elements of a Proposal
</a:t>
            </a:r>
            <a:r>
              <a:rPr lang="en-US" sz="1200" b="0" dirty="0"/>
              <a:t>This document has been reviewed and determined not to contain export controlled technical data</a:t>
            </a:r>
            <a:endParaRPr lang="en-US" b="0" dirty="0"/>
          </a:p>
        </p:txBody>
      </p:sp>
      <p:pic>
        <p:nvPicPr>
          <p:cNvPr id="9" name="Picture 8">
            <a:extLst>
              <a:ext uri="{FF2B5EF4-FFF2-40B4-BE49-F238E27FC236}">
                <a16:creationId xmlns:a16="http://schemas.microsoft.com/office/drawing/2014/main" id="{8435A4BD-FADB-F109-5E30-C496A32F00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5801" y="2596444"/>
            <a:ext cx="4211320" cy="4346600"/>
          </a:xfrm>
          <a:prstGeom prst="rect">
            <a:avLst/>
          </a:prstGeom>
        </p:spPr>
      </p:pic>
    </p:spTree>
    <p:extLst>
      <p:ext uri="{BB962C8B-B14F-4D97-AF65-F5344CB8AC3E}">
        <p14:creationId xmlns:p14="http://schemas.microsoft.com/office/powerpoint/2010/main" val="3726790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C58AC-8494-0431-B2D0-81BA6E0EB882}"/>
              </a:ext>
            </a:extLst>
          </p:cNvPr>
          <p:cNvSpPr>
            <a:spLocks noGrp="1"/>
          </p:cNvSpPr>
          <p:nvPr>
            <p:ph type="title"/>
          </p:nvPr>
        </p:nvSpPr>
        <p:spPr/>
        <p:txBody>
          <a:bodyPr/>
          <a:lstStyle/>
          <a:p>
            <a:r>
              <a:rPr lang="en-US" dirty="0"/>
              <a:t>Fact Sheet §B</a:t>
            </a:r>
          </a:p>
        </p:txBody>
      </p:sp>
      <p:sp>
        <p:nvSpPr>
          <p:cNvPr id="3" name="Text Placeholder 2">
            <a:extLst>
              <a:ext uri="{FF2B5EF4-FFF2-40B4-BE49-F238E27FC236}">
                <a16:creationId xmlns:a16="http://schemas.microsoft.com/office/drawing/2014/main" id="{31D18A06-496A-4893-B5E9-72AA4E5C21B7}"/>
              </a:ext>
            </a:extLst>
          </p:cNvPr>
          <p:cNvSpPr>
            <a:spLocks noGrp="1"/>
          </p:cNvSpPr>
          <p:nvPr>
            <p:ph type="body" idx="1"/>
          </p:nvPr>
        </p:nvSpPr>
        <p:spPr/>
        <p:txBody>
          <a:bodyPr/>
          <a:lstStyle/>
          <a:p>
            <a:r>
              <a:rPr lang="en-US" dirty="0"/>
              <a:t>Two-page fact sheet is a summary of the proposal</a:t>
            </a:r>
          </a:p>
          <a:p>
            <a:r>
              <a:rPr lang="en-US" dirty="0"/>
              <a:t>Required elements:</a:t>
            </a:r>
          </a:p>
          <a:p>
            <a:pPr lvl="1"/>
            <a:r>
              <a:rPr lang="en-US" dirty="0"/>
              <a:t>Science, instrument(s), spacecraft, mission design, technology, partners, schedule, total cost and PI-managed cost</a:t>
            </a:r>
          </a:p>
          <a:p>
            <a:pPr lvl="1"/>
            <a:endParaRPr lang="en-US" dirty="0"/>
          </a:p>
          <a:p>
            <a:r>
              <a:rPr lang="en-US" i="1" dirty="0"/>
              <a:t>Opportunity to establish your ‘brand’</a:t>
            </a:r>
          </a:p>
          <a:p>
            <a:pPr lvl="1"/>
            <a:r>
              <a:rPr lang="en-US" dirty="0"/>
              <a:t>Highlight compelling nature of the science</a:t>
            </a:r>
          </a:p>
          <a:p>
            <a:pPr lvl="1"/>
            <a:r>
              <a:rPr lang="en-US" dirty="0"/>
              <a:t>‘Enabling’ instrument capabilities and/or new technologies</a:t>
            </a:r>
          </a:p>
          <a:p>
            <a:pPr lvl="1"/>
            <a:r>
              <a:rPr lang="en-US" dirty="0"/>
              <a:t>Projected performance and measurement capabilities</a:t>
            </a:r>
          </a:p>
          <a:p>
            <a:pPr lvl="1"/>
            <a:r>
              <a:rPr lang="en-US" dirty="0"/>
              <a:t>Proposal strengths through partner organizations</a:t>
            </a:r>
          </a:p>
          <a:p>
            <a:pPr lvl="1"/>
            <a:r>
              <a:rPr lang="en-US" dirty="0"/>
              <a:t>Robustness and low-risk claims (if justified!)</a:t>
            </a:r>
          </a:p>
          <a:p>
            <a:pPr lvl="1"/>
            <a:endParaRPr lang="en-US" dirty="0"/>
          </a:p>
        </p:txBody>
      </p:sp>
      <p:sp>
        <p:nvSpPr>
          <p:cNvPr id="4" name="Slide Number Placeholder 3">
            <a:extLst>
              <a:ext uri="{FF2B5EF4-FFF2-40B4-BE49-F238E27FC236}">
                <a16:creationId xmlns:a16="http://schemas.microsoft.com/office/drawing/2014/main" id="{BC7285FF-E572-4CD9-8F62-1F24A17EF76E}"/>
              </a:ext>
            </a:extLst>
          </p:cNvPr>
          <p:cNvSpPr>
            <a:spLocks noGrp="1"/>
          </p:cNvSpPr>
          <p:nvPr>
            <p:ph type="sldNum" sz="quarter" idx="2"/>
          </p:nvPr>
        </p:nvSpPr>
        <p:spPr/>
        <p:txBody>
          <a:bodyPr/>
          <a:lstStyle/>
          <a:p>
            <a:fld id="{86CB4B4D-7CA3-9044-876B-883B54F8677D}" type="slidenum">
              <a:rPr lang="en-US" smtClean="0"/>
              <a:t>16</a:t>
            </a:fld>
            <a:endParaRPr lang="en-US" dirty="0"/>
          </a:p>
        </p:txBody>
      </p:sp>
      <p:sp>
        <p:nvSpPr>
          <p:cNvPr id="5" name="Text Placeholder 4">
            <a:extLst>
              <a:ext uri="{FF2B5EF4-FFF2-40B4-BE49-F238E27FC236}">
                <a16:creationId xmlns:a16="http://schemas.microsoft.com/office/drawing/2014/main" id="{4264F0C9-2EF6-E5C5-6D43-E1FF9595D692}"/>
              </a:ext>
            </a:extLst>
          </p:cNvPr>
          <p:cNvSpPr>
            <a:spLocks noGrp="1"/>
          </p:cNvSpPr>
          <p:nvPr>
            <p:ph type="body" sz="quarter" idx="21"/>
          </p:nvPr>
        </p:nvSpPr>
        <p:spPr/>
        <p:txBody>
          <a:bodyPr/>
          <a:lstStyle/>
          <a:p>
            <a:r>
              <a:rPr lang="en-US" dirty="0"/>
              <a:t>This is your ‘elevator speech’</a:t>
            </a:r>
          </a:p>
        </p:txBody>
      </p:sp>
      <p:sp>
        <p:nvSpPr>
          <p:cNvPr id="6" name="Date Placeholder 5">
            <a:extLst>
              <a:ext uri="{FF2B5EF4-FFF2-40B4-BE49-F238E27FC236}">
                <a16:creationId xmlns:a16="http://schemas.microsoft.com/office/drawing/2014/main" id="{8E9FF7CC-C39E-E339-5212-EC205832170A}"/>
              </a:ext>
            </a:extLst>
          </p:cNvPr>
          <p:cNvSpPr>
            <a:spLocks noGrp="1"/>
          </p:cNvSpPr>
          <p:nvPr>
            <p:ph type="dt" sz="half" idx="22"/>
          </p:nvPr>
        </p:nvSpPr>
        <p:spPr/>
        <p:txBody>
          <a:bodyPr/>
          <a:lstStyle/>
          <a:p>
            <a:r>
              <a:rPr lang="en-US"/>
              <a:t>July 24, 2023</a:t>
            </a:r>
            <a:endParaRPr lang="en-US" dirty="0"/>
          </a:p>
        </p:txBody>
      </p:sp>
      <p:sp>
        <p:nvSpPr>
          <p:cNvPr id="8" name="Footer Placeholder 6">
            <a:extLst>
              <a:ext uri="{FF2B5EF4-FFF2-40B4-BE49-F238E27FC236}">
                <a16:creationId xmlns:a16="http://schemas.microsoft.com/office/drawing/2014/main" id="{530D72E2-AC42-B468-47AF-9AFFB70AE62A}"/>
              </a:ext>
            </a:extLst>
          </p:cNvPr>
          <p:cNvSpPr>
            <a:spLocks noGrp="1"/>
          </p:cNvSpPr>
          <p:nvPr>
            <p:ph type="ftr" sz="quarter" idx="23"/>
          </p:nvPr>
        </p:nvSpPr>
        <p:spPr>
          <a:xfrm>
            <a:off x="2997200" y="9040813"/>
            <a:ext cx="7920038" cy="519112"/>
          </a:xfrm>
        </p:spPr>
        <p:txBody>
          <a:bodyPr/>
          <a:lstStyle/>
          <a:p>
            <a:r>
              <a:rPr lang="en-US" dirty="0"/>
              <a:t>PI Launchpad - Elements of a Proposal
</a:t>
            </a:r>
            <a:r>
              <a:rPr lang="en-US" sz="1200" b="0" dirty="0"/>
              <a:t>This document has been reviewed and determined not to contain export controlled technical data</a:t>
            </a:r>
            <a:endParaRPr lang="en-US" b="0" dirty="0"/>
          </a:p>
        </p:txBody>
      </p:sp>
    </p:spTree>
    <p:extLst>
      <p:ext uri="{BB962C8B-B14F-4D97-AF65-F5344CB8AC3E}">
        <p14:creationId xmlns:p14="http://schemas.microsoft.com/office/powerpoint/2010/main" val="217705519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C58AC-8494-0431-B2D0-81BA6E0EB882}"/>
              </a:ext>
            </a:extLst>
          </p:cNvPr>
          <p:cNvSpPr>
            <a:spLocks noGrp="1"/>
          </p:cNvSpPr>
          <p:nvPr>
            <p:ph type="title"/>
          </p:nvPr>
        </p:nvSpPr>
        <p:spPr/>
        <p:txBody>
          <a:bodyPr/>
          <a:lstStyle/>
          <a:p>
            <a:r>
              <a:rPr lang="en-US" dirty="0"/>
              <a:t>Science Investigation §D</a:t>
            </a:r>
          </a:p>
        </p:txBody>
      </p:sp>
      <p:sp>
        <p:nvSpPr>
          <p:cNvPr id="3" name="Text Placeholder 2">
            <a:extLst>
              <a:ext uri="{FF2B5EF4-FFF2-40B4-BE49-F238E27FC236}">
                <a16:creationId xmlns:a16="http://schemas.microsoft.com/office/drawing/2014/main" id="{31D18A06-496A-4893-B5E9-72AA4E5C21B7}"/>
              </a:ext>
            </a:extLst>
          </p:cNvPr>
          <p:cNvSpPr>
            <a:spLocks noGrp="1"/>
          </p:cNvSpPr>
          <p:nvPr>
            <p:ph type="body" idx="1"/>
          </p:nvPr>
        </p:nvSpPr>
        <p:spPr>
          <a:xfrm>
            <a:off x="894080" y="2218544"/>
            <a:ext cx="11694160" cy="6566470"/>
          </a:xfrm>
        </p:spPr>
        <p:txBody>
          <a:bodyPr/>
          <a:lstStyle/>
          <a:p>
            <a:r>
              <a:rPr lang="en-US" dirty="0"/>
              <a:t>Scientific Background, Goals, and Objectives</a:t>
            </a:r>
          </a:p>
          <a:p>
            <a:pPr lvl="1"/>
            <a:r>
              <a:rPr lang="en-US" dirty="0"/>
              <a:t>Make the case for the science understanding to be gained</a:t>
            </a:r>
          </a:p>
          <a:p>
            <a:r>
              <a:rPr lang="en-US" dirty="0"/>
              <a:t>Science Requirements</a:t>
            </a:r>
          </a:p>
          <a:p>
            <a:pPr lvl="1"/>
            <a:r>
              <a:rPr lang="en-US" dirty="0"/>
              <a:t>What science measurements, observations are needed</a:t>
            </a:r>
          </a:p>
          <a:p>
            <a:r>
              <a:rPr lang="en-US" dirty="0"/>
              <a:t>Emphasis is on </a:t>
            </a:r>
            <a:r>
              <a:rPr lang="en-US" i="1" dirty="0"/>
              <a:t>scientific quantities </a:t>
            </a:r>
            <a:r>
              <a:rPr lang="en-US" dirty="0"/>
              <a:t>to be measured</a:t>
            </a:r>
          </a:p>
          <a:p>
            <a:r>
              <a:rPr lang="en-US" dirty="0"/>
              <a:t>Threshold Science Mission </a:t>
            </a:r>
          </a:p>
          <a:p>
            <a:pPr lvl="1"/>
            <a:r>
              <a:rPr lang="en-US" dirty="0"/>
              <a:t>The minimum mission that the PI deems worth doing</a:t>
            </a:r>
          </a:p>
          <a:p>
            <a:r>
              <a:rPr lang="en-US" b="1" dirty="0"/>
              <a:t>Science Traceability Matrix</a:t>
            </a:r>
          </a:p>
          <a:p>
            <a:pPr lvl="1"/>
            <a:r>
              <a:rPr lang="en-US" dirty="0"/>
              <a:t>STM converts these to instrument requirements</a:t>
            </a:r>
          </a:p>
          <a:p>
            <a:pPr lvl="1"/>
            <a:r>
              <a:rPr lang="en-US" i="1" dirty="0"/>
              <a:t>Lots more </a:t>
            </a:r>
            <a:r>
              <a:rPr lang="en-US" dirty="0"/>
              <a:t>on this critical table today and Tuesday !</a:t>
            </a:r>
          </a:p>
          <a:p>
            <a:endParaRPr lang="en-US" i="1" dirty="0"/>
          </a:p>
          <a:p>
            <a:r>
              <a:rPr lang="en-US" i="1" dirty="0"/>
              <a:t>Lay out the science case convincingly, but beware of too much detail</a:t>
            </a:r>
          </a:p>
          <a:p>
            <a:r>
              <a:rPr lang="en-US" i="1" dirty="0"/>
              <a:t>Reviewers are smart, but don’t assume they are experts</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BC7285FF-E572-4CD9-8F62-1F24A17EF76E}"/>
              </a:ext>
            </a:extLst>
          </p:cNvPr>
          <p:cNvSpPr>
            <a:spLocks noGrp="1"/>
          </p:cNvSpPr>
          <p:nvPr>
            <p:ph type="sldNum" sz="quarter" idx="2"/>
          </p:nvPr>
        </p:nvSpPr>
        <p:spPr/>
        <p:txBody>
          <a:bodyPr/>
          <a:lstStyle/>
          <a:p>
            <a:fld id="{86CB4B4D-7CA3-9044-876B-883B54F8677D}" type="slidenum">
              <a:rPr lang="en-US" smtClean="0"/>
              <a:t>17</a:t>
            </a:fld>
            <a:endParaRPr lang="en-US" dirty="0"/>
          </a:p>
        </p:txBody>
      </p:sp>
      <p:sp>
        <p:nvSpPr>
          <p:cNvPr id="5" name="Text Placeholder 4">
            <a:extLst>
              <a:ext uri="{FF2B5EF4-FFF2-40B4-BE49-F238E27FC236}">
                <a16:creationId xmlns:a16="http://schemas.microsoft.com/office/drawing/2014/main" id="{4264F0C9-2EF6-E5C5-6D43-E1FF9595D692}"/>
              </a:ext>
            </a:extLst>
          </p:cNvPr>
          <p:cNvSpPr>
            <a:spLocks noGrp="1"/>
          </p:cNvSpPr>
          <p:nvPr>
            <p:ph type="body" sz="quarter" idx="21"/>
          </p:nvPr>
        </p:nvSpPr>
        <p:spPr/>
        <p:txBody>
          <a:bodyPr/>
          <a:lstStyle/>
          <a:p>
            <a:r>
              <a:rPr lang="en-US" dirty="0"/>
              <a:t>Make the case for your science objectives</a:t>
            </a:r>
          </a:p>
        </p:txBody>
      </p:sp>
      <p:sp>
        <p:nvSpPr>
          <p:cNvPr id="6" name="Date Placeholder 5">
            <a:extLst>
              <a:ext uri="{FF2B5EF4-FFF2-40B4-BE49-F238E27FC236}">
                <a16:creationId xmlns:a16="http://schemas.microsoft.com/office/drawing/2014/main" id="{8E9FF7CC-C39E-E339-5212-EC205832170A}"/>
              </a:ext>
            </a:extLst>
          </p:cNvPr>
          <p:cNvSpPr>
            <a:spLocks noGrp="1"/>
          </p:cNvSpPr>
          <p:nvPr>
            <p:ph type="dt" sz="half" idx="22"/>
          </p:nvPr>
        </p:nvSpPr>
        <p:spPr/>
        <p:txBody>
          <a:bodyPr/>
          <a:lstStyle/>
          <a:p>
            <a:r>
              <a:rPr lang="en-US"/>
              <a:t>July 24, 2023</a:t>
            </a:r>
            <a:endParaRPr lang="en-US" dirty="0"/>
          </a:p>
        </p:txBody>
      </p:sp>
      <p:sp>
        <p:nvSpPr>
          <p:cNvPr id="8" name="Footer Placeholder 6">
            <a:extLst>
              <a:ext uri="{FF2B5EF4-FFF2-40B4-BE49-F238E27FC236}">
                <a16:creationId xmlns:a16="http://schemas.microsoft.com/office/drawing/2014/main" id="{5316E8E6-D46A-B14D-78C1-3AF07118BE87}"/>
              </a:ext>
            </a:extLst>
          </p:cNvPr>
          <p:cNvSpPr>
            <a:spLocks noGrp="1"/>
          </p:cNvSpPr>
          <p:nvPr>
            <p:ph type="ftr" sz="quarter" idx="23"/>
          </p:nvPr>
        </p:nvSpPr>
        <p:spPr>
          <a:xfrm>
            <a:off x="2997200" y="9040813"/>
            <a:ext cx="7920038" cy="519112"/>
          </a:xfrm>
        </p:spPr>
        <p:txBody>
          <a:bodyPr/>
          <a:lstStyle/>
          <a:p>
            <a:r>
              <a:rPr lang="en-US" dirty="0"/>
              <a:t>PI Launchpad - Elements of a Proposal
</a:t>
            </a:r>
            <a:r>
              <a:rPr lang="en-US" sz="1200" b="0" dirty="0"/>
              <a:t>This document has been reviewed and determined not to contain export controlled technical data</a:t>
            </a:r>
            <a:endParaRPr lang="en-US" b="0" dirty="0"/>
          </a:p>
        </p:txBody>
      </p:sp>
    </p:spTree>
    <p:extLst>
      <p:ext uri="{BB962C8B-B14F-4D97-AF65-F5344CB8AC3E}">
        <p14:creationId xmlns:p14="http://schemas.microsoft.com/office/powerpoint/2010/main" val="400008303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C58AC-8494-0431-B2D0-81BA6E0EB882}"/>
              </a:ext>
            </a:extLst>
          </p:cNvPr>
          <p:cNvSpPr>
            <a:spLocks noGrp="1"/>
          </p:cNvSpPr>
          <p:nvPr>
            <p:ph type="title"/>
          </p:nvPr>
        </p:nvSpPr>
        <p:spPr/>
        <p:txBody>
          <a:bodyPr/>
          <a:lstStyle/>
          <a:p>
            <a:r>
              <a:rPr lang="en-US" dirty="0"/>
              <a:t>Science Implementation §E</a:t>
            </a:r>
          </a:p>
        </p:txBody>
      </p:sp>
      <p:sp>
        <p:nvSpPr>
          <p:cNvPr id="3" name="Text Placeholder 2">
            <a:extLst>
              <a:ext uri="{FF2B5EF4-FFF2-40B4-BE49-F238E27FC236}">
                <a16:creationId xmlns:a16="http://schemas.microsoft.com/office/drawing/2014/main" id="{31D18A06-496A-4893-B5E9-72AA4E5C21B7}"/>
              </a:ext>
            </a:extLst>
          </p:cNvPr>
          <p:cNvSpPr>
            <a:spLocks noGrp="1"/>
          </p:cNvSpPr>
          <p:nvPr>
            <p:ph type="body" idx="1"/>
          </p:nvPr>
        </p:nvSpPr>
        <p:spPr>
          <a:xfrm>
            <a:off x="894080" y="2097508"/>
            <a:ext cx="11216641" cy="6188570"/>
          </a:xfrm>
        </p:spPr>
        <p:txBody>
          <a:bodyPr/>
          <a:lstStyle/>
          <a:p>
            <a:r>
              <a:rPr lang="en-US" dirty="0"/>
              <a:t>Instrumentation</a:t>
            </a:r>
          </a:p>
          <a:p>
            <a:pPr lvl="1"/>
            <a:r>
              <a:rPr lang="en-US" dirty="0"/>
              <a:t>Instruments proposed and why; capabilities </a:t>
            </a:r>
          </a:p>
          <a:p>
            <a:r>
              <a:rPr lang="en-US" b="1" dirty="0"/>
              <a:t>Data Sufficiency</a:t>
            </a:r>
          </a:p>
          <a:p>
            <a:pPr lvl="1"/>
            <a:r>
              <a:rPr lang="en-US" dirty="0"/>
              <a:t>Often misunderstood by proposers</a:t>
            </a:r>
          </a:p>
          <a:p>
            <a:pPr lvl="1"/>
            <a:r>
              <a:rPr lang="en-US" u="sng" dirty="0"/>
              <a:t>Not</a:t>
            </a:r>
            <a:r>
              <a:rPr lang="en-US" dirty="0"/>
              <a:t> just the ability to return the data claimed</a:t>
            </a:r>
          </a:p>
          <a:p>
            <a:pPr lvl="1"/>
            <a:r>
              <a:rPr lang="en-US" dirty="0"/>
              <a:t>When the data are in hand, </a:t>
            </a:r>
            <a:r>
              <a:rPr lang="en-US" i="1" dirty="0"/>
              <a:t>can you now meet the science objectives?</a:t>
            </a:r>
          </a:p>
          <a:p>
            <a:r>
              <a:rPr lang="en-US" dirty="0"/>
              <a:t>Science Mission Profile</a:t>
            </a:r>
          </a:p>
          <a:p>
            <a:pPr lvl="1"/>
            <a:r>
              <a:rPr lang="en-US" dirty="0"/>
              <a:t>Trajectory, orbit, navigation, mission duration</a:t>
            </a:r>
          </a:p>
          <a:p>
            <a:r>
              <a:rPr lang="en-US" dirty="0"/>
              <a:t>Data Plans</a:t>
            </a:r>
          </a:p>
          <a:p>
            <a:pPr lvl="1"/>
            <a:r>
              <a:rPr lang="en-US" dirty="0"/>
              <a:t>Data retrieval, validation, pipeline processing, distribution</a:t>
            </a:r>
          </a:p>
          <a:p>
            <a:r>
              <a:rPr lang="en-US" dirty="0"/>
              <a:t>Science Team</a:t>
            </a:r>
          </a:p>
          <a:p>
            <a:pPr lvl="1"/>
            <a:r>
              <a:rPr lang="en-US" dirty="0"/>
              <a:t>Who will do the work, and what are their qualifications</a:t>
            </a:r>
          </a:p>
        </p:txBody>
      </p:sp>
      <p:sp>
        <p:nvSpPr>
          <p:cNvPr id="4" name="Slide Number Placeholder 3">
            <a:extLst>
              <a:ext uri="{FF2B5EF4-FFF2-40B4-BE49-F238E27FC236}">
                <a16:creationId xmlns:a16="http://schemas.microsoft.com/office/drawing/2014/main" id="{BC7285FF-E572-4CD9-8F62-1F24A17EF76E}"/>
              </a:ext>
            </a:extLst>
          </p:cNvPr>
          <p:cNvSpPr>
            <a:spLocks noGrp="1"/>
          </p:cNvSpPr>
          <p:nvPr>
            <p:ph type="sldNum" sz="quarter" idx="2"/>
          </p:nvPr>
        </p:nvSpPr>
        <p:spPr/>
        <p:txBody>
          <a:bodyPr/>
          <a:lstStyle/>
          <a:p>
            <a:fld id="{86CB4B4D-7CA3-9044-876B-883B54F8677D}" type="slidenum">
              <a:rPr lang="en-US" smtClean="0"/>
              <a:t>18</a:t>
            </a:fld>
            <a:endParaRPr lang="en-US" dirty="0"/>
          </a:p>
        </p:txBody>
      </p:sp>
      <p:sp>
        <p:nvSpPr>
          <p:cNvPr id="5" name="Text Placeholder 4">
            <a:extLst>
              <a:ext uri="{FF2B5EF4-FFF2-40B4-BE49-F238E27FC236}">
                <a16:creationId xmlns:a16="http://schemas.microsoft.com/office/drawing/2014/main" id="{4264F0C9-2EF6-E5C5-6D43-E1FF9595D692}"/>
              </a:ext>
            </a:extLst>
          </p:cNvPr>
          <p:cNvSpPr>
            <a:spLocks noGrp="1"/>
          </p:cNvSpPr>
          <p:nvPr>
            <p:ph type="body" sz="quarter" idx="21"/>
          </p:nvPr>
        </p:nvSpPr>
        <p:spPr/>
        <p:txBody>
          <a:bodyPr/>
          <a:lstStyle/>
          <a:p>
            <a:r>
              <a:rPr lang="en-US" dirty="0"/>
              <a:t>Show how your experiment can achieve the science objectives</a:t>
            </a:r>
          </a:p>
        </p:txBody>
      </p:sp>
      <p:sp>
        <p:nvSpPr>
          <p:cNvPr id="6" name="Date Placeholder 5">
            <a:extLst>
              <a:ext uri="{FF2B5EF4-FFF2-40B4-BE49-F238E27FC236}">
                <a16:creationId xmlns:a16="http://schemas.microsoft.com/office/drawing/2014/main" id="{8E9FF7CC-C39E-E339-5212-EC205832170A}"/>
              </a:ext>
            </a:extLst>
          </p:cNvPr>
          <p:cNvSpPr>
            <a:spLocks noGrp="1"/>
          </p:cNvSpPr>
          <p:nvPr>
            <p:ph type="dt" sz="half" idx="22"/>
          </p:nvPr>
        </p:nvSpPr>
        <p:spPr/>
        <p:txBody>
          <a:bodyPr/>
          <a:lstStyle/>
          <a:p>
            <a:r>
              <a:rPr lang="en-US"/>
              <a:t>July 24, 2023</a:t>
            </a:r>
            <a:endParaRPr lang="en-US" dirty="0"/>
          </a:p>
        </p:txBody>
      </p:sp>
      <p:sp>
        <p:nvSpPr>
          <p:cNvPr id="8" name="Footer Placeholder 6">
            <a:extLst>
              <a:ext uri="{FF2B5EF4-FFF2-40B4-BE49-F238E27FC236}">
                <a16:creationId xmlns:a16="http://schemas.microsoft.com/office/drawing/2014/main" id="{F5E7C428-9359-5507-1C5B-B04107A9F8BD}"/>
              </a:ext>
            </a:extLst>
          </p:cNvPr>
          <p:cNvSpPr>
            <a:spLocks noGrp="1"/>
          </p:cNvSpPr>
          <p:nvPr>
            <p:ph type="ftr" sz="quarter" idx="23"/>
          </p:nvPr>
        </p:nvSpPr>
        <p:spPr>
          <a:xfrm>
            <a:off x="2997200" y="9040813"/>
            <a:ext cx="7920038" cy="519112"/>
          </a:xfrm>
        </p:spPr>
        <p:txBody>
          <a:bodyPr/>
          <a:lstStyle/>
          <a:p>
            <a:r>
              <a:rPr lang="en-US" dirty="0"/>
              <a:t>PI Launchpad - Elements of a Proposal
</a:t>
            </a:r>
            <a:r>
              <a:rPr lang="en-US" sz="1200" b="0" dirty="0"/>
              <a:t>This document has been reviewed and determined not to contain export controlled technical data</a:t>
            </a:r>
            <a:endParaRPr lang="en-US" b="0" dirty="0"/>
          </a:p>
        </p:txBody>
      </p:sp>
    </p:spTree>
    <p:extLst>
      <p:ext uri="{BB962C8B-B14F-4D97-AF65-F5344CB8AC3E}">
        <p14:creationId xmlns:p14="http://schemas.microsoft.com/office/powerpoint/2010/main" val="423920535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C58AC-8494-0431-B2D0-81BA6E0EB882}"/>
              </a:ext>
            </a:extLst>
          </p:cNvPr>
          <p:cNvSpPr>
            <a:spLocks noGrp="1"/>
          </p:cNvSpPr>
          <p:nvPr>
            <p:ph type="title"/>
          </p:nvPr>
        </p:nvSpPr>
        <p:spPr/>
        <p:txBody>
          <a:bodyPr/>
          <a:lstStyle/>
          <a:p>
            <a:r>
              <a:rPr lang="en-US" dirty="0"/>
              <a:t>Mission Implementation §F</a:t>
            </a:r>
          </a:p>
        </p:txBody>
      </p:sp>
      <p:sp>
        <p:nvSpPr>
          <p:cNvPr id="3" name="Text Placeholder 2">
            <a:extLst>
              <a:ext uri="{FF2B5EF4-FFF2-40B4-BE49-F238E27FC236}">
                <a16:creationId xmlns:a16="http://schemas.microsoft.com/office/drawing/2014/main" id="{31D18A06-496A-4893-B5E9-72AA4E5C21B7}"/>
              </a:ext>
            </a:extLst>
          </p:cNvPr>
          <p:cNvSpPr>
            <a:spLocks noGrp="1"/>
          </p:cNvSpPr>
          <p:nvPr>
            <p:ph type="body" idx="1"/>
          </p:nvPr>
        </p:nvSpPr>
        <p:spPr>
          <a:xfrm>
            <a:off x="893763" y="2044856"/>
            <a:ext cx="11597594" cy="6188570"/>
          </a:xfrm>
        </p:spPr>
        <p:txBody>
          <a:bodyPr/>
          <a:lstStyle/>
          <a:p>
            <a:r>
              <a:rPr lang="en-US" dirty="0"/>
              <a:t>General Requirements and Mission Traceability</a:t>
            </a:r>
          </a:p>
          <a:p>
            <a:pPr lvl="1"/>
            <a:r>
              <a:rPr lang="en-US" dirty="0"/>
              <a:t>Mission requirements levied by science objectives</a:t>
            </a:r>
          </a:p>
          <a:p>
            <a:r>
              <a:rPr lang="en-US" dirty="0"/>
              <a:t>Mission Concept Descriptions</a:t>
            </a:r>
          </a:p>
          <a:p>
            <a:pPr lvl="1"/>
            <a:r>
              <a:rPr lang="en-US" dirty="0"/>
              <a:t>AO lays out these requirements </a:t>
            </a:r>
            <a:r>
              <a:rPr lang="en-US" i="1" dirty="0"/>
              <a:t>in great detail </a:t>
            </a:r>
            <a:r>
              <a:rPr lang="en-US" dirty="0"/>
              <a:t>!</a:t>
            </a:r>
          </a:p>
          <a:p>
            <a:pPr lvl="1"/>
            <a:r>
              <a:rPr lang="en-US" dirty="0"/>
              <a:t>Spacecraft, mission design, duration, launch window, etc.</a:t>
            </a:r>
          </a:p>
          <a:p>
            <a:r>
              <a:rPr lang="en-US" dirty="0"/>
              <a:t>Development Approach</a:t>
            </a:r>
          </a:p>
          <a:p>
            <a:pPr lvl="1"/>
            <a:r>
              <a:rPr lang="en-US" dirty="0"/>
              <a:t>System Engineering specific to the mission (not generic)</a:t>
            </a:r>
          </a:p>
          <a:p>
            <a:r>
              <a:rPr lang="en-US" dirty="0"/>
              <a:t>New Technologies/Advanced Engineering Developments</a:t>
            </a:r>
          </a:p>
          <a:p>
            <a:pPr lvl="1"/>
            <a:r>
              <a:rPr lang="en-US" dirty="0"/>
              <a:t>Technology development plans; </a:t>
            </a:r>
            <a:r>
              <a:rPr lang="en-US" i="1" dirty="0"/>
              <a:t>and a backup plan</a:t>
            </a:r>
          </a:p>
          <a:p>
            <a:r>
              <a:rPr lang="en-US" dirty="0"/>
              <a:t>Assembly, Integration, Test, and Verification – timeline</a:t>
            </a:r>
          </a:p>
          <a:p>
            <a:r>
              <a:rPr lang="en-US" dirty="0"/>
              <a:t>Foldout Schedule – Including critical path, mandatory reviews/gates</a:t>
            </a:r>
          </a:p>
          <a:p>
            <a:pPr lvl="1"/>
            <a:endParaRPr lang="en-US" dirty="0"/>
          </a:p>
        </p:txBody>
      </p:sp>
      <p:sp>
        <p:nvSpPr>
          <p:cNvPr id="4" name="Slide Number Placeholder 3">
            <a:extLst>
              <a:ext uri="{FF2B5EF4-FFF2-40B4-BE49-F238E27FC236}">
                <a16:creationId xmlns:a16="http://schemas.microsoft.com/office/drawing/2014/main" id="{BC7285FF-E572-4CD9-8F62-1F24A17EF76E}"/>
              </a:ext>
            </a:extLst>
          </p:cNvPr>
          <p:cNvSpPr>
            <a:spLocks noGrp="1"/>
          </p:cNvSpPr>
          <p:nvPr>
            <p:ph type="sldNum" sz="quarter" idx="2"/>
          </p:nvPr>
        </p:nvSpPr>
        <p:spPr/>
        <p:txBody>
          <a:bodyPr/>
          <a:lstStyle/>
          <a:p>
            <a:fld id="{86CB4B4D-7CA3-9044-876B-883B54F8677D}" type="slidenum">
              <a:rPr lang="en-US" smtClean="0"/>
              <a:t>19</a:t>
            </a:fld>
            <a:endParaRPr lang="en-US" dirty="0"/>
          </a:p>
        </p:txBody>
      </p:sp>
      <p:sp>
        <p:nvSpPr>
          <p:cNvPr id="5" name="Text Placeholder 4">
            <a:extLst>
              <a:ext uri="{FF2B5EF4-FFF2-40B4-BE49-F238E27FC236}">
                <a16:creationId xmlns:a16="http://schemas.microsoft.com/office/drawing/2014/main" id="{4264F0C9-2EF6-E5C5-6D43-E1FF9595D692}"/>
              </a:ext>
            </a:extLst>
          </p:cNvPr>
          <p:cNvSpPr>
            <a:spLocks noGrp="1"/>
          </p:cNvSpPr>
          <p:nvPr>
            <p:ph type="body" sz="quarter" idx="21"/>
          </p:nvPr>
        </p:nvSpPr>
        <p:spPr/>
        <p:txBody>
          <a:bodyPr/>
          <a:lstStyle/>
          <a:p>
            <a:r>
              <a:rPr lang="en-US" dirty="0"/>
              <a:t>Describe the mission to conduct the science experiment</a:t>
            </a:r>
          </a:p>
        </p:txBody>
      </p:sp>
      <p:sp>
        <p:nvSpPr>
          <p:cNvPr id="6" name="Date Placeholder 5">
            <a:extLst>
              <a:ext uri="{FF2B5EF4-FFF2-40B4-BE49-F238E27FC236}">
                <a16:creationId xmlns:a16="http://schemas.microsoft.com/office/drawing/2014/main" id="{8E9FF7CC-C39E-E339-5212-EC205832170A}"/>
              </a:ext>
            </a:extLst>
          </p:cNvPr>
          <p:cNvSpPr>
            <a:spLocks noGrp="1"/>
          </p:cNvSpPr>
          <p:nvPr>
            <p:ph type="dt" sz="half" idx="22"/>
          </p:nvPr>
        </p:nvSpPr>
        <p:spPr/>
        <p:txBody>
          <a:bodyPr/>
          <a:lstStyle/>
          <a:p>
            <a:r>
              <a:rPr lang="en-US"/>
              <a:t>July 24, 2023</a:t>
            </a:r>
            <a:endParaRPr lang="en-US" dirty="0"/>
          </a:p>
        </p:txBody>
      </p:sp>
      <p:sp>
        <p:nvSpPr>
          <p:cNvPr id="8" name="Footer Placeholder 6">
            <a:extLst>
              <a:ext uri="{FF2B5EF4-FFF2-40B4-BE49-F238E27FC236}">
                <a16:creationId xmlns:a16="http://schemas.microsoft.com/office/drawing/2014/main" id="{B0B406CE-BD06-9190-998A-76CD8E2367C0}"/>
              </a:ext>
            </a:extLst>
          </p:cNvPr>
          <p:cNvSpPr>
            <a:spLocks noGrp="1"/>
          </p:cNvSpPr>
          <p:nvPr>
            <p:ph type="ftr" sz="quarter" idx="23"/>
          </p:nvPr>
        </p:nvSpPr>
        <p:spPr>
          <a:xfrm>
            <a:off x="2997200" y="9040813"/>
            <a:ext cx="7920038" cy="519112"/>
          </a:xfrm>
        </p:spPr>
        <p:txBody>
          <a:bodyPr/>
          <a:lstStyle/>
          <a:p>
            <a:r>
              <a:rPr lang="en-US" dirty="0"/>
              <a:t>PI Launchpad - Elements of a Proposal
</a:t>
            </a:r>
            <a:r>
              <a:rPr lang="en-US" sz="1200" b="0" dirty="0"/>
              <a:t>This document has been reviewed and determined not to contain export controlled technical data</a:t>
            </a:r>
            <a:endParaRPr lang="en-US" b="0" dirty="0"/>
          </a:p>
        </p:txBody>
      </p:sp>
    </p:spTree>
    <p:extLst>
      <p:ext uri="{BB962C8B-B14F-4D97-AF65-F5344CB8AC3E}">
        <p14:creationId xmlns:p14="http://schemas.microsoft.com/office/powerpoint/2010/main" val="102803496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FD5DC-8067-3EC7-BB92-C34CC84C4E11}"/>
              </a:ext>
            </a:extLst>
          </p:cNvPr>
          <p:cNvSpPr>
            <a:spLocks noGrp="1"/>
          </p:cNvSpPr>
          <p:nvPr>
            <p:ph type="title"/>
          </p:nvPr>
        </p:nvSpPr>
        <p:spPr>
          <a:xfrm>
            <a:off x="2138371" y="352577"/>
            <a:ext cx="9826361" cy="990196"/>
          </a:xfrm>
        </p:spPr>
        <p:txBody>
          <a:bodyPr/>
          <a:lstStyle/>
          <a:p>
            <a:r>
              <a:rPr lang="en-US" dirty="0"/>
              <a:t>About me</a:t>
            </a:r>
          </a:p>
        </p:txBody>
      </p:sp>
      <p:sp>
        <p:nvSpPr>
          <p:cNvPr id="3" name="Text Placeholder 2">
            <a:extLst>
              <a:ext uri="{FF2B5EF4-FFF2-40B4-BE49-F238E27FC236}">
                <a16:creationId xmlns:a16="http://schemas.microsoft.com/office/drawing/2014/main" id="{9370FBD5-E31C-C1F5-D2D0-CD265D18B585}"/>
              </a:ext>
            </a:extLst>
          </p:cNvPr>
          <p:cNvSpPr>
            <a:spLocks noGrp="1"/>
          </p:cNvSpPr>
          <p:nvPr>
            <p:ph type="body" idx="1"/>
          </p:nvPr>
        </p:nvSpPr>
        <p:spPr>
          <a:xfrm>
            <a:off x="346941" y="2596444"/>
            <a:ext cx="12358405" cy="6188570"/>
          </a:xfrm>
        </p:spPr>
        <p:txBody>
          <a:bodyPr/>
          <a:lstStyle/>
          <a:p>
            <a:r>
              <a:rPr lang="en-US" dirty="0"/>
              <a:t>Born and raised in England</a:t>
            </a:r>
          </a:p>
          <a:p>
            <a:r>
              <a:rPr lang="en-US" dirty="0"/>
              <a:t>PhD University of Cambridge – Radio Astronomy</a:t>
            </a:r>
          </a:p>
          <a:p>
            <a:r>
              <a:rPr lang="en-US" dirty="0"/>
              <a:t>Postdoc at Caltech – VLBI imaging</a:t>
            </a:r>
          </a:p>
          <a:p>
            <a:r>
              <a:rPr lang="en-US" dirty="0"/>
              <a:t>at JPL</a:t>
            </a:r>
          </a:p>
          <a:p>
            <a:pPr lvl="1"/>
            <a:r>
              <a:rPr lang="en-US" dirty="0"/>
              <a:t>Deputy Project Scientist – Space Interferometry Mission</a:t>
            </a:r>
          </a:p>
          <a:p>
            <a:pPr lvl="1"/>
            <a:r>
              <a:rPr lang="en-US" dirty="0"/>
              <a:t>Deputy Program Scientist – Navigator Program</a:t>
            </a:r>
          </a:p>
          <a:p>
            <a:pPr lvl="1"/>
            <a:r>
              <a:rPr lang="en-US" dirty="0"/>
              <a:t>Proposal Capture Lead</a:t>
            </a:r>
          </a:p>
          <a:p>
            <a:pPr lvl="1"/>
            <a:r>
              <a:rPr lang="en-US" dirty="0"/>
              <a:t>Proposal Manager, several missions in Earth Science and Astrophysics, including SPHEREx</a:t>
            </a:r>
          </a:p>
          <a:p>
            <a:r>
              <a:rPr lang="en-US" dirty="0"/>
              <a:t>(Former) Vice President, American Astronomical Society</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374EB302-675F-D391-B06B-7395FB29DC8E}"/>
              </a:ext>
            </a:extLst>
          </p:cNvPr>
          <p:cNvSpPr>
            <a:spLocks noGrp="1"/>
          </p:cNvSpPr>
          <p:nvPr>
            <p:ph type="sldNum" sz="quarter" idx="2"/>
          </p:nvPr>
        </p:nvSpPr>
        <p:spPr>
          <a:xfrm>
            <a:off x="11780162" y="9146117"/>
            <a:ext cx="330559" cy="307341"/>
          </a:xfrm>
        </p:spPr>
        <p:txBody>
          <a:bodyPr/>
          <a:lstStyle/>
          <a:p>
            <a:fld id="{86CB4B4D-7CA3-9044-876B-883B54F8677D}" type="slidenum">
              <a:rPr lang="en-US" smtClean="0"/>
              <a:pPr/>
              <a:t>2</a:t>
            </a:fld>
            <a:endParaRPr lang="en-US"/>
          </a:p>
        </p:txBody>
      </p:sp>
      <p:sp>
        <p:nvSpPr>
          <p:cNvPr id="19" name="Text Placeholder 18">
            <a:extLst>
              <a:ext uri="{FF2B5EF4-FFF2-40B4-BE49-F238E27FC236}">
                <a16:creationId xmlns:a16="http://schemas.microsoft.com/office/drawing/2014/main" id="{A13CC177-B1A1-015A-4844-821DEB8D0118}"/>
              </a:ext>
            </a:extLst>
          </p:cNvPr>
          <p:cNvSpPr>
            <a:spLocks noGrp="1"/>
          </p:cNvSpPr>
          <p:nvPr>
            <p:ph type="body" sz="quarter" idx="21"/>
          </p:nvPr>
        </p:nvSpPr>
        <p:spPr/>
        <p:txBody>
          <a:bodyPr/>
          <a:lstStyle/>
          <a:p>
            <a:endParaRPr lang="en-US" dirty="0"/>
          </a:p>
        </p:txBody>
      </p:sp>
      <p:sp>
        <p:nvSpPr>
          <p:cNvPr id="6" name="Date Placeholder 5">
            <a:extLst>
              <a:ext uri="{FF2B5EF4-FFF2-40B4-BE49-F238E27FC236}">
                <a16:creationId xmlns:a16="http://schemas.microsoft.com/office/drawing/2014/main" id="{04B1A1CE-9359-35D2-EA9D-62B225EEB2BD}"/>
              </a:ext>
            </a:extLst>
          </p:cNvPr>
          <p:cNvSpPr>
            <a:spLocks noGrp="1"/>
          </p:cNvSpPr>
          <p:nvPr>
            <p:ph type="dt" sz="half" idx="22"/>
          </p:nvPr>
        </p:nvSpPr>
        <p:spPr>
          <a:xfrm>
            <a:off x="893763" y="9040813"/>
            <a:ext cx="1835369" cy="519112"/>
          </a:xfrm>
        </p:spPr>
        <p:txBody>
          <a:bodyPr/>
          <a:lstStyle/>
          <a:p>
            <a:r>
              <a:rPr lang="en-US"/>
              <a:t>July 24, 2023</a:t>
            </a:r>
          </a:p>
        </p:txBody>
      </p:sp>
      <p:sp>
        <p:nvSpPr>
          <p:cNvPr id="7" name="Footer Placeholder 6">
            <a:extLst>
              <a:ext uri="{FF2B5EF4-FFF2-40B4-BE49-F238E27FC236}">
                <a16:creationId xmlns:a16="http://schemas.microsoft.com/office/drawing/2014/main" id="{EAA7A27F-4096-274D-014F-2E62EE3B9922}"/>
              </a:ext>
            </a:extLst>
          </p:cNvPr>
          <p:cNvSpPr>
            <a:spLocks noGrp="1"/>
          </p:cNvSpPr>
          <p:nvPr>
            <p:ph type="ftr" sz="quarter" idx="23"/>
          </p:nvPr>
        </p:nvSpPr>
        <p:spPr>
          <a:xfrm>
            <a:off x="2996418" y="9040813"/>
            <a:ext cx="7920111" cy="519112"/>
          </a:xfrm>
        </p:spPr>
        <p:txBody>
          <a:bodyPr/>
          <a:lstStyle/>
          <a:p>
            <a:r>
              <a:rPr lang="en-US" dirty="0"/>
              <a:t>PI Launchpad - Elements of a Proposal
</a:t>
            </a:r>
            <a:r>
              <a:rPr lang="en-US" sz="1200" b="0" dirty="0"/>
              <a:t>This document has been reviewed and determined not to contain export controlled technical data</a:t>
            </a:r>
            <a:endParaRPr lang="en-US" b="0" dirty="0"/>
          </a:p>
        </p:txBody>
      </p:sp>
      <p:pic>
        <p:nvPicPr>
          <p:cNvPr id="8" name="Picture 7">
            <a:extLst>
              <a:ext uri="{FF2B5EF4-FFF2-40B4-BE49-F238E27FC236}">
                <a16:creationId xmlns:a16="http://schemas.microsoft.com/office/drawing/2014/main" id="{115EA4E0-66DC-93D7-9EEB-8C92DE5E0A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3599" y="248496"/>
            <a:ext cx="3125659" cy="3442226"/>
          </a:xfrm>
          <a:prstGeom prst="rect">
            <a:avLst/>
          </a:prstGeom>
        </p:spPr>
      </p:pic>
    </p:spTree>
    <p:extLst>
      <p:ext uri="{BB962C8B-B14F-4D97-AF65-F5344CB8AC3E}">
        <p14:creationId xmlns:p14="http://schemas.microsoft.com/office/powerpoint/2010/main" val="204799769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C58AC-8494-0431-B2D0-81BA6E0EB882}"/>
              </a:ext>
            </a:extLst>
          </p:cNvPr>
          <p:cNvSpPr>
            <a:spLocks noGrp="1"/>
          </p:cNvSpPr>
          <p:nvPr>
            <p:ph type="title"/>
          </p:nvPr>
        </p:nvSpPr>
        <p:spPr/>
        <p:txBody>
          <a:bodyPr/>
          <a:lstStyle/>
          <a:p>
            <a:r>
              <a:rPr lang="en-US" dirty="0"/>
              <a:t>Management §G</a:t>
            </a:r>
          </a:p>
        </p:txBody>
      </p:sp>
      <p:sp>
        <p:nvSpPr>
          <p:cNvPr id="3" name="Text Placeholder 2">
            <a:extLst>
              <a:ext uri="{FF2B5EF4-FFF2-40B4-BE49-F238E27FC236}">
                <a16:creationId xmlns:a16="http://schemas.microsoft.com/office/drawing/2014/main" id="{31D18A06-496A-4893-B5E9-72AA4E5C21B7}"/>
              </a:ext>
            </a:extLst>
          </p:cNvPr>
          <p:cNvSpPr>
            <a:spLocks noGrp="1"/>
          </p:cNvSpPr>
          <p:nvPr>
            <p:ph type="body" idx="1"/>
          </p:nvPr>
        </p:nvSpPr>
        <p:spPr>
          <a:xfrm>
            <a:off x="893763" y="2044856"/>
            <a:ext cx="11216641" cy="6188570"/>
          </a:xfrm>
        </p:spPr>
        <p:txBody>
          <a:bodyPr/>
          <a:lstStyle/>
          <a:p>
            <a:r>
              <a:rPr lang="en-US" dirty="0"/>
              <a:t>Show how you, as PI, will manage the project</a:t>
            </a:r>
          </a:p>
          <a:p>
            <a:endParaRPr lang="en-US" dirty="0"/>
          </a:p>
          <a:p>
            <a:r>
              <a:rPr lang="en-US" dirty="0"/>
              <a:t>Management approach; decision making authorities</a:t>
            </a:r>
          </a:p>
          <a:p>
            <a:r>
              <a:rPr lang="en-US" dirty="0"/>
              <a:t>Organizational Chart, showing partner roles</a:t>
            </a:r>
          </a:p>
          <a:p>
            <a:r>
              <a:rPr lang="en-US" dirty="0"/>
              <a:t>Quantify the risks – Likelihood, consequences, mitigations</a:t>
            </a:r>
          </a:p>
          <a:p>
            <a:r>
              <a:rPr lang="en-US" dirty="0"/>
              <a:t>Mission descopes – Describe what would be descoped during mission development to stay on track: cost, schedule and science</a:t>
            </a:r>
          </a:p>
          <a:p>
            <a:r>
              <a:rPr lang="en-US" dirty="0"/>
              <a:t>Contributions – How will partner contributions be managed; and contingency plans for problems</a:t>
            </a:r>
          </a:p>
        </p:txBody>
      </p:sp>
      <p:sp>
        <p:nvSpPr>
          <p:cNvPr id="4" name="Slide Number Placeholder 3">
            <a:extLst>
              <a:ext uri="{FF2B5EF4-FFF2-40B4-BE49-F238E27FC236}">
                <a16:creationId xmlns:a16="http://schemas.microsoft.com/office/drawing/2014/main" id="{BC7285FF-E572-4CD9-8F62-1F24A17EF76E}"/>
              </a:ext>
            </a:extLst>
          </p:cNvPr>
          <p:cNvSpPr>
            <a:spLocks noGrp="1"/>
          </p:cNvSpPr>
          <p:nvPr>
            <p:ph type="sldNum" sz="quarter" idx="2"/>
          </p:nvPr>
        </p:nvSpPr>
        <p:spPr/>
        <p:txBody>
          <a:bodyPr/>
          <a:lstStyle/>
          <a:p>
            <a:fld id="{86CB4B4D-7CA3-9044-876B-883B54F8677D}" type="slidenum">
              <a:rPr lang="en-US" smtClean="0"/>
              <a:t>20</a:t>
            </a:fld>
            <a:endParaRPr lang="en-US" dirty="0"/>
          </a:p>
        </p:txBody>
      </p:sp>
      <p:sp>
        <p:nvSpPr>
          <p:cNvPr id="5" name="Text Placeholder 4">
            <a:extLst>
              <a:ext uri="{FF2B5EF4-FFF2-40B4-BE49-F238E27FC236}">
                <a16:creationId xmlns:a16="http://schemas.microsoft.com/office/drawing/2014/main" id="{4264F0C9-2EF6-E5C5-6D43-E1FF9595D692}"/>
              </a:ext>
            </a:extLst>
          </p:cNvPr>
          <p:cNvSpPr>
            <a:spLocks noGrp="1"/>
          </p:cNvSpPr>
          <p:nvPr>
            <p:ph type="body" sz="quarter" idx="21"/>
          </p:nvPr>
        </p:nvSpPr>
        <p:spPr/>
        <p:txBody>
          <a:bodyPr/>
          <a:lstStyle/>
          <a:p>
            <a:endParaRPr lang="en-US" dirty="0"/>
          </a:p>
        </p:txBody>
      </p:sp>
      <p:sp>
        <p:nvSpPr>
          <p:cNvPr id="6" name="Date Placeholder 5">
            <a:extLst>
              <a:ext uri="{FF2B5EF4-FFF2-40B4-BE49-F238E27FC236}">
                <a16:creationId xmlns:a16="http://schemas.microsoft.com/office/drawing/2014/main" id="{8E9FF7CC-C39E-E339-5212-EC205832170A}"/>
              </a:ext>
            </a:extLst>
          </p:cNvPr>
          <p:cNvSpPr>
            <a:spLocks noGrp="1"/>
          </p:cNvSpPr>
          <p:nvPr>
            <p:ph type="dt" sz="half" idx="22"/>
          </p:nvPr>
        </p:nvSpPr>
        <p:spPr/>
        <p:txBody>
          <a:bodyPr/>
          <a:lstStyle/>
          <a:p>
            <a:r>
              <a:rPr lang="en-US"/>
              <a:t>July 24, 2023</a:t>
            </a:r>
            <a:endParaRPr lang="en-US" dirty="0"/>
          </a:p>
        </p:txBody>
      </p:sp>
      <p:sp>
        <p:nvSpPr>
          <p:cNvPr id="8" name="Footer Placeholder 6">
            <a:extLst>
              <a:ext uri="{FF2B5EF4-FFF2-40B4-BE49-F238E27FC236}">
                <a16:creationId xmlns:a16="http://schemas.microsoft.com/office/drawing/2014/main" id="{2547C0F5-0D06-7AB7-527B-45C10D5BAB57}"/>
              </a:ext>
            </a:extLst>
          </p:cNvPr>
          <p:cNvSpPr>
            <a:spLocks noGrp="1"/>
          </p:cNvSpPr>
          <p:nvPr>
            <p:ph type="ftr" sz="quarter" idx="23"/>
          </p:nvPr>
        </p:nvSpPr>
        <p:spPr>
          <a:xfrm>
            <a:off x="2997200" y="9040813"/>
            <a:ext cx="7920038" cy="519112"/>
          </a:xfrm>
        </p:spPr>
        <p:txBody>
          <a:bodyPr/>
          <a:lstStyle/>
          <a:p>
            <a:r>
              <a:rPr lang="en-US" dirty="0"/>
              <a:t>PI Launchpad - Elements of a Proposal
</a:t>
            </a:r>
            <a:r>
              <a:rPr lang="en-US" sz="1200" b="0" dirty="0"/>
              <a:t>This document has been reviewed and determined not to contain export controlled technical data</a:t>
            </a:r>
            <a:endParaRPr lang="en-US" b="0" dirty="0"/>
          </a:p>
        </p:txBody>
      </p:sp>
    </p:spTree>
    <p:extLst>
      <p:ext uri="{BB962C8B-B14F-4D97-AF65-F5344CB8AC3E}">
        <p14:creationId xmlns:p14="http://schemas.microsoft.com/office/powerpoint/2010/main" val="27334643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C58AC-8494-0431-B2D0-81BA6E0EB882}"/>
              </a:ext>
            </a:extLst>
          </p:cNvPr>
          <p:cNvSpPr>
            <a:spLocks noGrp="1"/>
          </p:cNvSpPr>
          <p:nvPr>
            <p:ph type="title"/>
          </p:nvPr>
        </p:nvSpPr>
        <p:spPr>
          <a:xfrm>
            <a:off x="2138371" y="352577"/>
            <a:ext cx="10378416" cy="990196"/>
          </a:xfrm>
        </p:spPr>
        <p:txBody>
          <a:bodyPr>
            <a:noAutofit/>
          </a:bodyPr>
          <a:lstStyle/>
          <a:p>
            <a:r>
              <a:rPr lang="en-US" sz="4000" dirty="0"/>
              <a:t>Cost and Cost Estimating Methodology §H</a:t>
            </a:r>
          </a:p>
        </p:txBody>
      </p:sp>
      <p:sp>
        <p:nvSpPr>
          <p:cNvPr id="3" name="Text Placeholder 2">
            <a:extLst>
              <a:ext uri="{FF2B5EF4-FFF2-40B4-BE49-F238E27FC236}">
                <a16:creationId xmlns:a16="http://schemas.microsoft.com/office/drawing/2014/main" id="{31D18A06-496A-4893-B5E9-72AA4E5C21B7}"/>
              </a:ext>
            </a:extLst>
          </p:cNvPr>
          <p:cNvSpPr>
            <a:spLocks noGrp="1"/>
          </p:cNvSpPr>
          <p:nvPr>
            <p:ph type="body" idx="1"/>
          </p:nvPr>
        </p:nvSpPr>
        <p:spPr>
          <a:xfrm>
            <a:off x="893763" y="2044856"/>
            <a:ext cx="11216641" cy="6188570"/>
          </a:xfrm>
        </p:spPr>
        <p:txBody>
          <a:bodyPr/>
          <a:lstStyle/>
          <a:p>
            <a:r>
              <a:rPr lang="en-US" dirty="0"/>
              <a:t>“This section of the proposal must include an estimated cost of the investigation, a description of the methodologies used to develop the estimate, and a discussion of cost risks.”</a:t>
            </a:r>
          </a:p>
          <a:p>
            <a:endParaRPr lang="en-US" dirty="0"/>
          </a:p>
          <a:p>
            <a:pPr marL="0" indent="0">
              <a:buNone/>
            </a:pPr>
            <a:r>
              <a:rPr lang="en-US" i="1" dirty="0"/>
              <a:t>Some advice on costing:</a:t>
            </a:r>
          </a:p>
          <a:p>
            <a:r>
              <a:rPr lang="en-US" dirty="0"/>
              <a:t>Make sure your cost engineer is a full member of your team</a:t>
            </a:r>
          </a:p>
          <a:p>
            <a:r>
              <a:rPr lang="en-US" dirty="0"/>
              <a:t>Early on, scope your mission to fit the cost cap</a:t>
            </a:r>
          </a:p>
          <a:p>
            <a:r>
              <a:rPr lang="en-US" dirty="0"/>
              <a:t>Costs rarely go down as the concept matures</a:t>
            </a:r>
          </a:p>
          <a:p>
            <a:r>
              <a:rPr lang="en-US" dirty="0"/>
              <a:t>Squeezing or cutting down scope is hard, as it ‘ripples’ through the entire proposal</a:t>
            </a:r>
          </a:p>
          <a:p>
            <a:r>
              <a:rPr lang="en-US" dirty="0"/>
              <a:t>Watch out for cost implications from schedule changes</a:t>
            </a:r>
          </a:p>
          <a:p>
            <a:endParaRPr lang="en-US" dirty="0"/>
          </a:p>
        </p:txBody>
      </p:sp>
      <p:sp>
        <p:nvSpPr>
          <p:cNvPr id="4" name="Slide Number Placeholder 3">
            <a:extLst>
              <a:ext uri="{FF2B5EF4-FFF2-40B4-BE49-F238E27FC236}">
                <a16:creationId xmlns:a16="http://schemas.microsoft.com/office/drawing/2014/main" id="{BC7285FF-E572-4CD9-8F62-1F24A17EF76E}"/>
              </a:ext>
            </a:extLst>
          </p:cNvPr>
          <p:cNvSpPr>
            <a:spLocks noGrp="1"/>
          </p:cNvSpPr>
          <p:nvPr>
            <p:ph type="sldNum" sz="quarter" idx="2"/>
          </p:nvPr>
        </p:nvSpPr>
        <p:spPr/>
        <p:txBody>
          <a:bodyPr/>
          <a:lstStyle/>
          <a:p>
            <a:fld id="{86CB4B4D-7CA3-9044-876B-883B54F8677D}" type="slidenum">
              <a:rPr lang="en-US" smtClean="0"/>
              <a:t>21</a:t>
            </a:fld>
            <a:endParaRPr lang="en-US" dirty="0"/>
          </a:p>
        </p:txBody>
      </p:sp>
      <p:sp>
        <p:nvSpPr>
          <p:cNvPr id="5" name="Text Placeholder 4">
            <a:extLst>
              <a:ext uri="{FF2B5EF4-FFF2-40B4-BE49-F238E27FC236}">
                <a16:creationId xmlns:a16="http://schemas.microsoft.com/office/drawing/2014/main" id="{4264F0C9-2EF6-E5C5-6D43-E1FF9595D692}"/>
              </a:ext>
            </a:extLst>
          </p:cNvPr>
          <p:cNvSpPr>
            <a:spLocks noGrp="1"/>
          </p:cNvSpPr>
          <p:nvPr>
            <p:ph type="body" sz="quarter" idx="21"/>
          </p:nvPr>
        </p:nvSpPr>
        <p:spPr/>
        <p:txBody>
          <a:bodyPr/>
          <a:lstStyle/>
          <a:p>
            <a:r>
              <a:rPr lang="en-US" dirty="0"/>
              <a:t>What does it cost?  How did you estimate it?  What are the inherent risks?</a:t>
            </a:r>
          </a:p>
        </p:txBody>
      </p:sp>
      <p:sp>
        <p:nvSpPr>
          <p:cNvPr id="6" name="Date Placeholder 5">
            <a:extLst>
              <a:ext uri="{FF2B5EF4-FFF2-40B4-BE49-F238E27FC236}">
                <a16:creationId xmlns:a16="http://schemas.microsoft.com/office/drawing/2014/main" id="{8E9FF7CC-C39E-E339-5212-EC205832170A}"/>
              </a:ext>
            </a:extLst>
          </p:cNvPr>
          <p:cNvSpPr>
            <a:spLocks noGrp="1"/>
          </p:cNvSpPr>
          <p:nvPr>
            <p:ph type="dt" sz="half" idx="22"/>
          </p:nvPr>
        </p:nvSpPr>
        <p:spPr/>
        <p:txBody>
          <a:bodyPr/>
          <a:lstStyle/>
          <a:p>
            <a:r>
              <a:rPr lang="en-US"/>
              <a:t>July 24, 2023</a:t>
            </a:r>
            <a:endParaRPr lang="en-US" dirty="0"/>
          </a:p>
        </p:txBody>
      </p:sp>
      <p:sp>
        <p:nvSpPr>
          <p:cNvPr id="8" name="Footer Placeholder 6">
            <a:extLst>
              <a:ext uri="{FF2B5EF4-FFF2-40B4-BE49-F238E27FC236}">
                <a16:creationId xmlns:a16="http://schemas.microsoft.com/office/drawing/2014/main" id="{88109DC4-D456-5640-A923-70B414C49658}"/>
              </a:ext>
            </a:extLst>
          </p:cNvPr>
          <p:cNvSpPr>
            <a:spLocks noGrp="1"/>
          </p:cNvSpPr>
          <p:nvPr>
            <p:ph type="ftr" sz="quarter" idx="23"/>
          </p:nvPr>
        </p:nvSpPr>
        <p:spPr>
          <a:xfrm>
            <a:off x="2997200" y="9040813"/>
            <a:ext cx="7920038" cy="519112"/>
          </a:xfrm>
        </p:spPr>
        <p:txBody>
          <a:bodyPr/>
          <a:lstStyle/>
          <a:p>
            <a:r>
              <a:rPr lang="en-US" dirty="0"/>
              <a:t>PI Launchpad - Elements of a Proposal
</a:t>
            </a:r>
            <a:r>
              <a:rPr lang="en-US" sz="1200" b="0" dirty="0"/>
              <a:t>This document has been reviewed and determined not to contain export controlled technical data</a:t>
            </a:r>
            <a:endParaRPr lang="en-US" b="0" dirty="0"/>
          </a:p>
        </p:txBody>
      </p:sp>
    </p:spTree>
    <p:extLst>
      <p:ext uri="{BB962C8B-B14F-4D97-AF65-F5344CB8AC3E}">
        <p14:creationId xmlns:p14="http://schemas.microsoft.com/office/powerpoint/2010/main" val="73666423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51B43-3D2D-E91D-033B-AC5045DE5C36}"/>
              </a:ext>
            </a:extLst>
          </p:cNvPr>
          <p:cNvSpPr>
            <a:spLocks noGrp="1"/>
          </p:cNvSpPr>
          <p:nvPr>
            <p:ph type="title"/>
          </p:nvPr>
        </p:nvSpPr>
        <p:spPr/>
        <p:txBody>
          <a:bodyPr/>
          <a:lstStyle/>
          <a:p>
            <a:r>
              <a:rPr lang="en-US" dirty="0"/>
              <a:t>NSPIRES Electronic Cover Page</a:t>
            </a:r>
          </a:p>
        </p:txBody>
      </p:sp>
      <p:sp>
        <p:nvSpPr>
          <p:cNvPr id="3" name="Text Placeholder 2">
            <a:extLst>
              <a:ext uri="{FF2B5EF4-FFF2-40B4-BE49-F238E27FC236}">
                <a16:creationId xmlns:a16="http://schemas.microsoft.com/office/drawing/2014/main" id="{B9E05A13-29A8-6727-C42B-308C8D78EEC6}"/>
              </a:ext>
            </a:extLst>
          </p:cNvPr>
          <p:cNvSpPr>
            <a:spLocks noGrp="1"/>
          </p:cNvSpPr>
          <p:nvPr>
            <p:ph type="body" idx="1"/>
          </p:nvPr>
        </p:nvSpPr>
        <p:spPr>
          <a:xfrm>
            <a:off x="894080" y="2329246"/>
            <a:ext cx="11216641" cy="6188570"/>
          </a:xfrm>
        </p:spPr>
        <p:txBody>
          <a:bodyPr/>
          <a:lstStyle/>
          <a:p>
            <a:r>
              <a:rPr lang="en-US" dirty="0"/>
              <a:t>Cover Page will be customized for the specific AO</a:t>
            </a:r>
          </a:p>
          <a:p>
            <a:r>
              <a:rPr lang="en-US" dirty="0"/>
              <a:t>PI initiates with “Create Proposal”</a:t>
            </a:r>
          </a:p>
          <a:p>
            <a:r>
              <a:rPr lang="en-US" dirty="0"/>
              <a:t>All team members must be named in NSPIRES</a:t>
            </a:r>
          </a:p>
          <a:p>
            <a:pPr lvl="1"/>
            <a:r>
              <a:rPr lang="en-US" sz="2800" dirty="0"/>
              <a:t>Every team member, including key staff:</a:t>
            </a:r>
          </a:p>
          <a:p>
            <a:pPr lvl="2"/>
            <a:r>
              <a:rPr lang="en-US" sz="2800" dirty="0"/>
              <a:t>must have an NSPIRES account</a:t>
            </a:r>
          </a:p>
          <a:p>
            <a:pPr lvl="2"/>
            <a:r>
              <a:rPr lang="en-US" sz="2800" dirty="0"/>
              <a:t>and their institutional affiliation registered with NSPIRES</a:t>
            </a:r>
          </a:p>
          <a:p>
            <a:pPr lvl="1"/>
            <a:r>
              <a:rPr lang="en-US" sz="2800" dirty="0"/>
              <a:t>Every team member must acknowledge their role in NSPIRES</a:t>
            </a:r>
          </a:p>
          <a:p>
            <a:pPr lvl="1"/>
            <a:r>
              <a:rPr lang="en-US" sz="2800" dirty="0"/>
              <a:t>PI can grant access to their administrative support if desired</a:t>
            </a:r>
          </a:p>
          <a:p>
            <a:r>
              <a:rPr lang="en-US" dirty="0"/>
              <a:t>List of team members should match the Science Team list (§E) and Proposal Participants (§J.1) Resume List (§J.3)</a:t>
            </a:r>
          </a:p>
          <a:p>
            <a:r>
              <a:rPr lang="en-US" i="1" dirty="0"/>
              <a:t>PI is responsible for badgering their team as needed!</a:t>
            </a:r>
          </a:p>
          <a:p>
            <a:r>
              <a:rPr lang="en-US" i="1" dirty="0"/>
              <a:t>Start this process early</a:t>
            </a:r>
          </a:p>
        </p:txBody>
      </p:sp>
      <p:sp>
        <p:nvSpPr>
          <p:cNvPr id="4" name="Slide Number Placeholder 3">
            <a:extLst>
              <a:ext uri="{FF2B5EF4-FFF2-40B4-BE49-F238E27FC236}">
                <a16:creationId xmlns:a16="http://schemas.microsoft.com/office/drawing/2014/main" id="{8E91DAC0-A862-2EC0-1752-B02F2155E589}"/>
              </a:ext>
            </a:extLst>
          </p:cNvPr>
          <p:cNvSpPr>
            <a:spLocks noGrp="1"/>
          </p:cNvSpPr>
          <p:nvPr>
            <p:ph type="sldNum" sz="quarter" idx="2"/>
          </p:nvPr>
        </p:nvSpPr>
        <p:spPr/>
        <p:txBody>
          <a:bodyPr/>
          <a:lstStyle/>
          <a:p>
            <a:fld id="{86CB4B4D-7CA3-9044-876B-883B54F8677D}" type="slidenum">
              <a:rPr lang="en-US" smtClean="0"/>
              <a:t>22</a:t>
            </a:fld>
            <a:endParaRPr lang="en-US" dirty="0"/>
          </a:p>
        </p:txBody>
      </p:sp>
      <p:sp>
        <p:nvSpPr>
          <p:cNvPr id="5" name="Text Placeholder 4">
            <a:extLst>
              <a:ext uri="{FF2B5EF4-FFF2-40B4-BE49-F238E27FC236}">
                <a16:creationId xmlns:a16="http://schemas.microsoft.com/office/drawing/2014/main" id="{E5983CA9-877E-5F9C-B09D-50405E795986}"/>
              </a:ext>
            </a:extLst>
          </p:cNvPr>
          <p:cNvSpPr>
            <a:spLocks noGrp="1"/>
          </p:cNvSpPr>
          <p:nvPr>
            <p:ph type="body" sz="quarter" idx="21"/>
          </p:nvPr>
        </p:nvSpPr>
        <p:spPr/>
        <p:txBody>
          <a:bodyPr/>
          <a:lstStyle/>
          <a:p>
            <a:endParaRPr lang="en-US" dirty="0"/>
          </a:p>
        </p:txBody>
      </p:sp>
      <p:sp>
        <p:nvSpPr>
          <p:cNvPr id="6" name="Date Placeholder 5">
            <a:extLst>
              <a:ext uri="{FF2B5EF4-FFF2-40B4-BE49-F238E27FC236}">
                <a16:creationId xmlns:a16="http://schemas.microsoft.com/office/drawing/2014/main" id="{FDAE34DE-3311-CAB2-68A7-5719FA1B9A32}"/>
              </a:ext>
            </a:extLst>
          </p:cNvPr>
          <p:cNvSpPr>
            <a:spLocks noGrp="1"/>
          </p:cNvSpPr>
          <p:nvPr>
            <p:ph type="dt" sz="half" idx="22"/>
          </p:nvPr>
        </p:nvSpPr>
        <p:spPr/>
        <p:txBody>
          <a:bodyPr/>
          <a:lstStyle/>
          <a:p>
            <a:r>
              <a:rPr lang="en-US"/>
              <a:t>July 24, 2023</a:t>
            </a:r>
            <a:endParaRPr lang="en-US" dirty="0"/>
          </a:p>
        </p:txBody>
      </p:sp>
      <p:sp>
        <p:nvSpPr>
          <p:cNvPr id="8" name="Footer Placeholder 6">
            <a:extLst>
              <a:ext uri="{FF2B5EF4-FFF2-40B4-BE49-F238E27FC236}">
                <a16:creationId xmlns:a16="http://schemas.microsoft.com/office/drawing/2014/main" id="{DCDF402D-85F1-F971-B0C5-71515CC5AD18}"/>
              </a:ext>
            </a:extLst>
          </p:cNvPr>
          <p:cNvSpPr>
            <a:spLocks noGrp="1"/>
          </p:cNvSpPr>
          <p:nvPr>
            <p:ph type="ftr" sz="quarter" idx="23"/>
          </p:nvPr>
        </p:nvSpPr>
        <p:spPr>
          <a:xfrm>
            <a:off x="2997200" y="9040813"/>
            <a:ext cx="7920038" cy="519112"/>
          </a:xfrm>
        </p:spPr>
        <p:txBody>
          <a:bodyPr/>
          <a:lstStyle/>
          <a:p>
            <a:r>
              <a:rPr lang="en-US" dirty="0"/>
              <a:t>PI Launchpad - Elements of a Proposal
</a:t>
            </a:r>
            <a:r>
              <a:rPr lang="en-US" sz="1200" b="0" dirty="0"/>
              <a:t>This document has been reviewed and determined not to contain export controlled technical data</a:t>
            </a:r>
            <a:endParaRPr lang="en-US" b="0" dirty="0"/>
          </a:p>
        </p:txBody>
      </p:sp>
    </p:spTree>
    <p:extLst>
      <p:ext uri="{BB962C8B-B14F-4D97-AF65-F5344CB8AC3E}">
        <p14:creationId xmlns:p14="http://schemas.microsoft.com/office/powerpoint/2010/main" val="286641211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C9317-475B-C5EB-F026-2BCB74C0F54A}"/>
              </a:ext>
            </a:extLst>
          </p:cNvPr>
          <p:cNvSpPr>
            <a:spLocks noGrp="1"/>
          </p:cNvSpPr>
          <p:nvPr>
            <p:ph type="title"/>
          </p:nvPr>
        </p:nvSpPr>
        <p:spPr/>
        <p:txBody>
          <a:bodyPr/>
          <a:lstStyle/>
          <a:p>
            <a:r>
              <a:rPr lang="en-US" dirty="0"/>
              <a:t>Proposal Appendices §J.1-3</a:t>
            </a:r>
          </a:p>
        </p:txBody>
      </p:sp>
      <p:sp>
        <p:nvSpPr>
          <p:cNvPr id="3" name="Text Placeholder 2">
            <a:extLst>
              <a:ext uri="{FF2B5EF4-FFF2-40B4-BE49-F238E27FC236}">
                <a16:creationId xmlns:a16="http://schemas.microsoft.com/office/drawing/2014/main" id="{D4EF564F-14DC-C85F-2E8E-807D8CA78647}"/>
              </a:ext>
            </a:extLst>
          </p:cNvPr>
          <p:cNvSpPr>
            <a:spLocks noGrp="1"/>
          </p:cNvSpPr>
          <p:nvPr>
            <p:ph type="body" idx="1"/>
          </p:nvPr>
        </p:nvSpPr>
        <p:spPr>
          <a:xfrm>
            <a:off x="620486" y="2596444"/>
            <a:ext cx="11490235" cy="6188570"/>
          </a:xfrm>
        </p:spPr>
        <p:txBody>
          <a:bodyPr/>
          <a:lstStyle/>
          <a:p>
            <a:r>
              <a:rPr lang="en-US" dirty="0"/>
              <a:t>Proposal Participants §J.1</a:t>
            </a:r>
          </a:p>
          <a:p>
            <a:pPr lvl="1"/>
            <a:r>
              <a:rPr lang="en-US" dirty="0"/>
              <a:t>Includes major partners and </a:t>
            </a:r>
            <a:r>
              <a:rPr lang="en-US" dirty="0" err="1"/>
              <a:t>CoI</a:t>
            </a:r>
            <a:r>
              <a:rPr lang="en-US" dirty="0"/>
              <a:t> institutions</a:t>
            </a:r>
          </a:p>
          <a:p>
            <a:pPr lvl="1"/>
            <a:endParaRPr lang="en-US" dirty="0"/>
          </a:p>
          <a:p>
            <a:r>
              <a:rPr lang="en-US" dirty="0"/>
              <a:t>Letters of Commitment §J.2</a:t>
            </a:r>
          </a:p>
          <a:p>
            <a:pPr lvl="1"/>
            <a:r>
              <a:rPr lang="en-US" dirty="0"/>
              <a:t>Required for major partners and all contributions</a:t>
            </a:r>
          </a:p>
          <a:p>
            <a:pPr lvl="1"/>
            <a:r>
              <a:rPr lang="en-US" dirty="0"/>
              <a:t>Senior institutional signatures required</a:t>
            </a:r>
          </a:p>
          <a:p>
            <a:pPr lvl="1"/>
            <a:r>
              <a:rPr lang="en-US" dirty="0"/>
              <a:t>Not required for CoIs – they commit through NSPIRES</a:t>
            </a:r>
          </a:p>
          <a:p>
            <a:pPr lvl="1"/>
            <a:r>
              <a:rPr lang="en-US" i="1" dirty="0"/>
              <a:t>There are a lot of requirements for LOCs – read the AO carefully</a:t>
            </a:r>
          </a:p>
          <a:p>
            <a:pPr lvl="1"/>
            <a:r>
              <a:rPr lang="en-US" i="1" dirty="0"/>
              <a:t>Start these early – they can take a really long time</a:t>
            </a:r>
          </a:p>
          <a:p>
            <a:endParaRPr lang="en-US" dirty="0"/>
          </a:p>
          <a:p>
            <a:r>
              <a:rPr lang="en-US" dirty="0"/>
              <a:t>Resumes §J.3</a:t>
            </a:r>
          </a:p>
          <a:p>
            <a:pPr lvl="1"/>
            <a:r>
              <a:rPr lang="en-US" dirty="0"/>
              <a:t>PI, CoIs, Collaborators, Key Personnel</a:t>
            </a:r>
          </a:p>
        </p:txBody>
      </p:sp>
      <p:sp>
        <p:nvSpPr>
          <p:cNvPr id="4" name="Slide Number Placeholder 3">
            <a:extLst>
              <a:ext uri="{FF2B5EF4-FFF2-40B4-BE49-F238E27FC236}">
                <a16:creationId xmlns:a16="http://schemas.microsoft.com/office/drawing/2014/main" id="{1E870832-3A9D-56A8-2692-26EC4A4FE845}"/>
              </a:ext>
            </a:extLst>
          </p:cNvPr>
          <p:cNvSpPr>
            <a:spLocks noGrp="1"/>
          </p:cNvSpPr>
          <p:nvPr>
            <p:ph type="sldNum" sz="quarter" idx="2"/>
          </p:nvPr>
        </p:nvSpPr>
        <p:spPr/>
        <p:txBody>
          <a:bodyPr/>
          <a:lstStyle/>
          <a:p>
            <a:fld id="{86CB4B4D-7CA3-9044-876B-883B54F8677D}" type="slidenum">
              <a:rPr lang="en-US" smtClean="0"/>
              <a:t>23</a:t>
            </a:fld>
            <a:endParaRPr lang="en-US" dirty="0"/>
          </a:p>
        </p:txBody>
      </p:sp>
      <p:sp>
        <p:nvSpPr>
          <p:cNvPr id="5" name="Text Placeholder 4">
            <a:extLst>
              <a:ext uri="{FF2B5EF4-FFF2-40B4-BE49-F238E27FC236}">
                <a16:creationId xmlns:a16="http://schemas.microsoft.com/office/drawing/2014/main" id="{38349A11-EACA-C28D-D6D9-3D4E46E6BE1E}"/>
              </a:ext>
            </a:extLst>
          </p:cNvPr>
          <p:cNvSpPr>
            <a:spLocks noGrp="1"/>
          </p:cNvSpPr>
          <p:nvPr>
            <p:ph type="body" sz="quarter" idx="21"/>
          </p:nvPr>
        </p:nvSpPr>
        <p:spPr/>
        <p:txBody>
          <a:bodyPr/>
          <a:lstStyle/>
          <a:p>
            <a:r>
              <a:rPr lang="en-US" dirty="0"/>
              <a:t>Required Appendices vary by AO.  Only the major ones covered here.</a:t>
            </a:r>
          </a:p>
        </p:txBody>
      </p:sp>
      <p:sp>
        <p:nvSpPr>
          <p:cNvPr id="6" name="Date Placeholder 5">
            <a:extLst>
              <a:ext uri="{FF2B5EF4-FFF2-40B4-BE49-F238E27FC236}">
                <a16:creationId xmlns:a16="http://schemas.microsoft.com/office/drawing/2014/main" id="{9E216972-C78A-B58B-6E0C-4538DF03CF89}"/>
              </a:ext>
            </a:extLst>
          </p:cNvPr>
          <p:cNvSpPr>
            <a:spLocks noGrp="1"/>
          </p:cNvSpPr>
          <p:nvPr>
            <p:ph type="dt" sz="half" idx="22"/>
          </p:nvPr>
        </p:nvSpPr>
        <p:spPr/>
        <p:txBody>
          <a:bodyPr/>
          <a:lstStyle/>
          <a:p>
            <a:r>
              <a:rPr lang="en-US"/>
              <a:t>July 24, 2023</a:t>
            </a:r>
            <a:endParaRPr lang="en-US" dirty="0"/>
          </a:p>
        </p:txBody>
      </p:sp>
      <p:sp>
        <p:nvSpPr>
          <p:cNvPr id="7" name="Footer Placeholder 6">
            <a:extLst>
              <a:ext uri="{FF2B5EF4-FFF2-40B4-BE49-F238E27FC236}">
                <a16:creationId xmlns:a16="http://schemas.microsoft.com/office/drawing/2014/main" id="{9CC28F70-F442-3671-1D25-641EF37ECAB3}"/>
              </a:ext>
            </a:extLst>
          </p:cNvPr>
          <p:cNvSpPr>
            <a:spLocks noGrp="1"/>
          </p:cNvSpPr>
          <p:nvPr>
            <p:ph type="ftr" sz="quarter" idx="23"/>
          </p:nvPr>
        </p:nvSpPr>
        <p:spPr/>
        <p:txBody>
          <a:bodyPr/>
          <a:lstStyle/>
          <a:p>
            <a:r>
              <a:rPr lang="en-US"/>
              <a:t>PI Launchpad - Elements of a Proposal
</a:t>
            </a:r>
            <a:r>
              <a:rPr lang="en-US" sz="1200" b="0"/>
              <a:t>This document has been reviewed and determined not to contain export controlled technical data</a:t>
            </a:r>
            <a:endParaRPr lang="en-US" sz="1200" b="0" dirty="0"/>
          </a:p>
        </p:txBody>
      </p:sp>
    </p:spTree>
    <p:extLst>
      <p:ext uri="{BB962C8B-B14F-4D97-AF65-F5344CB8AC3E}">
        <p14:creationId xmlns:p14="http://schemas.microsoft.com/office/powerpoint/2010/main" val="890967873"/>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C9317-475B-C5EB-F026-2BCB74C0F54A}"/>
              </a:ext>
            </a:extLst>
          </p:cNvPr>
          <p:cNvSpPr>
            <a:spLocks noGrp="1"/>
          </p:cNvSpPr>
          <p:nvPr>
            <p:ph type="title"/>
          </p:nvPr>
        </p:nvSpPr>
        <p:spPr/>
        <p:txBody>
          <a:bodyPr/>
          <a:lstStyle/>
          <a:p>
            <a:r>
              <a:rPr lang="en-US" dirty="0"/>
              <a:t>Proposal Appendices §J.11, §J.12</a:t>
            </a:r>
          </a:p>
        </p:txBody>
      </p:sp>
      <p:sp>
        <p:nvSpPr>
          <p:cNvPr id="3" name="Text Placeholder 2">
            <a:extLst>
              <a:ext uri="{FF2B5EF4-FFF2-40B4-BE49-F238E27FC236}">
                <a16:creationId xmlns:a16="http://schemas.microsoft.com/office/drawing/2014/main" id="{D4EF564F-14DC-C85F-2E8E-807D8CA78647}"/>
              </a:ext>
            </a:extLst>
          </p:cNvPr>
          <p:cNvSpPr>
            <a:spLocks noGrp="1"/>
          </p:cNvSpPr>
          <p:nvPr>
            <p:ph type="body" idx="1"/>
          </p:nvPr>
        </p:nvSpPr>
        <p:spPr>
          <a:xfrm>
            <a:off x="620486" y="2318657"/>
            <a:ext cx="11490235" cy="6466357"/>
          </a:xfrm>
        </p:spPr>
        <p:txBody>
          <a:bodyPr/>
          <a:lstStyle/>
          <a:p>
            <a:r>
              <a:rPr lang="en-US" b="1" dirty="0"/>
              <a:t>Master Equipment List </a:t>
            </a:r>
            <a:r>
              <a:rPr lang="en-US" dirty="0"/>
              <a:t>(MEL) §J.11</a:t>
            </a:r>
          </a:p>
          <a:p>
            <a:pPr lvl="1"/>
            <a:r>
              <a:rPr lang="en-US" i="1" dirty="0"/>
              <a:t>“Excel spreadsheet summarizing all major components of each flight element subsystem and each instrument element component”</a:t>
            </a:r>
            <a:endParaRPr lang="en-US" dirty="0"/>
          </a:p>
          <a:p>
            <a:r>
              <a:rPr lang="en-US" b="1" dirty="0"/>
              <a:t>Heritage</a:t>
            </a:r>
            <a:r>
              <a:rPr lang="en-US" dirty="0"/>
              <a:t> §J.12</a:t>
            </a:r>
          </a:p>
          <a:p>
            <a:pPr lvl="1"/>
            <a:r>
              <a:rPr lang="en-US" dirty="0"/>
              <a:t>Limited to 15 pages, table format</a:t>
            </a:r>
          </a:p>
          <a:p>
            <a:pPr lvl="1"/>
            <a:r>
              <a:rPr lang="en-US" i="1" dirty="0"/>
              <a:t>“Contains a table that identifies each element of any heritage from which the proposed investigation derives substantial benefit, including heritage from spacecraft subsystems, instruments, flight software, test set ups, simulations, analyses, etc.”</a:t>
            </a:r>
          </a:p>
          <a:p>
            <a:pPr lvl="1"/>
            <a:r>
              <a:rPr lang="en-US" dirty="0"/>
              <a:t>Where possible, include cost of heritage item compares to the  proposed cost</a:t>
            </a:r>
          </a:p>
          <a:p>
            <a:pPr lvl="1"/>
            <a:r>
              <a:rPr lang="en-US" dirty="0"/>
              <a:t>NASA has strict definitions: </a:t>
            </a:r>
            <a:r>
              <a:rPr lang="en-US" i="1" dirty="0"/>
              <a:t>don’t exaggerate claims</a:t>
            </a:r>
          </a:p>
        </p:txBody>
      </p:sp>
      <p:sp>
        <p:nvSpPr>
          <p:cNvPr id="4" name="Slide Number Placeholder 3">
            <a:extLst>
              <a:ext uri="{FF2B5EF4-FFF2-40B4-BE49-F238E27FC236}">
                <a16:creationId xmlns:a16="http://schemas.microsoft.com/office/drawing/2014/main" id="{1E870832-3A9D-56A8-2692-26EC4A4FE845}"/>
              </a:ext>
            </a:extLst>
          </p:cNvPr>
          <p:cNvSpPr>
            <a:spLocks noGrp="1"/>
          </p:cNvSpPr>
          <p:nvPr>
            <p:ph type="sldNum" sz="quarter" idx="2"/>
          </p:nvPr>
        </p:nvSpPr>
        <p:spPr/>
        <p:txBody>
          <a:bodyPr/>
          <a:lstStyle/>
          <a:p>
            <a:fld id="{86CB4B4D-7CA3-9044-876B-883B54F8677D}" type="slidenum">
              <a:rPr lang="en-US" smtClean="0"/>
              <a:t>24</a:t>
            </a:fld>
            <a:endParaRPr lang="en-US" dirty="0"/>
          </a:p>
        </p:txBody>
      </p:sp>
      <p:sp>
        <p:nvSpPr>
          <p:cNvPr id="5" name="Text Placeholder 4">
            <a:extLst>
              <a:ext uri="{FF2B5EF4-FFF2-40B4-BE49-F238E27FC236}">
                <a16:creationId xmlns:a16="http://schemas.microsoft.com/office/drawing/2014/main" id="{38349A11-EACA-C28D-D6D9-3D4E46E6BE1E}"/>
              </a:ext>
            </a:extLst>
          </p:cNvPr>
          <p:cNvSpPr>
            <a:spLocks noGrp="1"/>
          </p:cNvSpPr>
          <p:nvPr>
            <p:ph type="body" sz="quarter" idx="21"/>
          </p:nvPr>
        </p:nvSpPr>
        <p:spPr/>
        <p:txBody>
          <a:bodyPr/>
          <a:lstStyle/>
          <a:p>
            <a:endParaRPr lang="en-US"/>
          </a:p>
        </p:txBody>
      </p:sp>
      <p:sp>
        <p:nvSpPr>
          <p:cNvPr id="6" name="Date Placeholder 5">
            <a:extLst>
              <a:ext uri="{FF2B5EF4-FFF2-40B4-BE49-F238E27FC236}">
                <a16:creationId xmlns:a16="http://schemas.microsoft.com/office/drawing/2014/main" id="{9E216972-C78A-B58B-6E0C-4538DF03CF89}"/>
              </a:ext>
            </a:extLst>
          </p:cNvPr>
          <p:cNvSpPr>
            <a:spLocks noGrp="1"/>
          </p:cNvSpPr>
          <p:nvPr>
            <p:ph type="dt" sz="half" idx="22"/>
          </p:nvPr>
        </p:nvSpPr>
        <p:spPr/>
        <p:txBody>
          <a:bodyPr/>
          <a:lstStyle/>
          <a:p>
            <a:r>
              <a:rPr lang="en-US" dirty="0"/>
              <a:t>July 24, 2023</a:t>
            </a:r>
          </a:p>
        </p:txBody>
      </p:sp>
      <p:sp>
        <p:nvSpPr>
          <p:cNvPr id="7" name="Footer Placeholder 6">
            <a:extLst>
              <a:ext uri="{FF2B5EF4-FFF2-40B4-BE49-F238E27FC236}">
                <a16:creationId xmlns:a16="http://schemas.microsoft.com/office/drawing/2014/main" id="{9CC28F70-F442-3671-1D25-641EF37ECAB3}"/>
              </a:ext>
            </a:extLst>
          </p:cNvPr>
          <p:cNvSpPr>
            <a:spLocks noGrp="1"/>
          </p:cNvSpPr>
          <p:nvPr>
            <p:ph type="ftr" sz="quarter" idx="23"/>
          </p:nvPr>
        </p:nvSpPr>
        <p:spPr/>
        <p:txBody>
          <a:bodyPr/>
          <a:lstStyle/>
          <a:p>
            <a:r>
              <a:rPr lang="en-US"/>
              <a:t>PI Launchpad - Elements of a Proposal
</a:t>
            </a:r>
            <a:r>
              <a:rPr lang="en-US" sz="1200" b="0"/>
              <a:t>This document has been reviewed and determined not to contain export controlled technical data</a:t>
            </a:r>
            <a:endParaRPr lang="en-US" sz="1200" b="0" dirty="0"/>
          </a:p>
        </p:txBody>
      </p:sp>
    </p:spTree>
    <p:extLst>
      <p:ext uri="{BB962C8B-B14F-4D97-AF65-F5344CB8AC3E}">
        <p14:creationId xmlns:p14="http://schemas.microsoft.com/office/powerpoint/2010/main" val="182770681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C9317-475B-C5EB-F026-2BCB74C0F54A}"/>
              </a:ext>
            </a:extLst>
          </p:cNvPr>
          <p:cNvSpPr>
            <a:spLocks noGrp="1"/>
          </p:cNvSpPr>
          <p:nvPr>
            <p:ph type="title"/>
          </p:nvPr>
        </p:nvSpPr>
        <p:spPr/>
        <p:txBody>
          <a:bodyPr/>
          <a:lstStyle/>
          <a:p>
            <a:r>
              <a:rPr lang="en-US" dirty="0"/>
              <a:t>Diversity and Inclusion Plan §J.13</a:t>
            </a:r>
          </a:p>
        </p:txBody>
      </p:sp>
      <p:sp>
        <p:nvSpPr>
          <p:cNvPr id="3" name="Text Placeholder 2">
            <a:extLst>
              <a:ext uri="{FF2B5EF4-FFF2-40B4-BE49-F238E27FC236}">
                <a16:creationId xmlns:a16="http://schemas.microsoft.com/office/drawing/2014/main" id="{D4EF564F-14DC-C85F-2E8E-807D8CA78647}"/>
              </a:ext>
            </a:extLst>
          </p:cNvPr>
          <p:cNvSpPr>
            <a:spLocks noGrp="1"/>
          </p:cNvSpPr>
          <p:nvPr>
            <p:ph type="body" idx="1"/>
          </p:nvPr>
        </p:nvSpPr>
        <p:spPr>
          <a:xfrm>
            <a:off x="620486" y="2596444"/>
            <a:ext cx="11490235" cy="6188570"/>
          </a:xfrm>
        </p:spPr>
        <p:txBody>
          <a:bodyPr/>
          <a:lstStyle/>
          <a:p>
            <a:r>
              <a:rPr lang="en-US" b="1" dirty="0"/>
              <a:t>Diversity and Inclusion Plan </a:t>
            </a:r>
            <a:r>
              <a:rPr lang="en-US" dirty="0"/>
              <a:t>§J.13</a:t>
            </a:r>
          </a:p>
          <a:p>
            <a:pPr lvl="1"/>
            <a:r>
              <a:rPr lang="en-US" i="1" dirty="0"/>
              <a:t>“NASA expects that all mission projects will clearly define the principles by which team members can operate in an inclusive, equitable, and safe environment. These principles, as well as the processes in place for maintaining and improving the environment over the course of the mission, should be captured in a project “Diversity and Inclusion Plan”. </a:t>
            </a:r>
          </a:p>
          <a:p>
            <a:pPr lvl="1"/>
            <a:endParaRPr lang="en-US" i="1" dirty="0"/>
          </a:p>
          <a:p>
            <a:pPr lvl="1"/>
            <a:r>
              <a:rPr lang="en-US" dirty="0"/>
              <a:t>NASA takes DEI plans very seriously</a:t>
            </a:r>
          </a:p>
          <a:p>
            <a:pPr lvl="1"/>
            <a:r>
              <a:rPr lang="en-US" dirty="0"/>
              <a:t>DEI Plan typically allocated 5 pages</a:t>
            </a:r>
          </a:p>
          <a:p>
            <a:pPr lvl="1"/>
            <a:r>
              <a:rPr lang="en-US" dirty="0"/>
              <a:t>AO contains a lot of guidance on what to include</a:t>
            </a:r>
          </a:p>
          <a:p>
            <a:pPr lvl="1"/>
            <a:r>
              <a:rPr lang="en-US" dirty="0"/>
              <a:t>Avoid generic statements; customize for your proposal</a:t>
            </a:r>
          </a:p>
          <a:p>
            <a:pPr marL="487695" lvl="1" indent="0">
              <a:buNone/>
            </a:pPr>
            <a:endParaRPr lang="en-US" i="1" dirty="0"/>
          </a:p>
          <a:p>
            <a:endParaRPr lang="en-US" dirty="0"/>
          </a:p>
        </p:txBody>
      </p:sp>
      <p:sp>
        <p:nvSpPr>
          <p:cNvPr id="4" name="Slide Number Placeholder 3">
            <a:extLst>
              <a:ext uri="{FF2B5EF4-FFF2-40B4-BE49-F238E27FC236}">
                <a16:creationId xmlns:a16="http://schemas.microsoft.com/office/drawing/2014/main" id="{1E870832-3A9D-56A8-2692-26EC4A4FE845}"/>
              </a:ext>
            </a:extLst>
          </p:cNvPr>
          <p:cNvSpPr>
            <a:spLocks noGrp="1"/>
          </p:cNvSpPr>
          <p:nvPr>
            <p:ph type="sldNum" sz="quarter" idx="2"/>
          </p:nvPr>
        </p:nvSpPr>
        <p:spPr/>
        <p:txBody>
          <a:bodyPr/>
          <a:lstStyle/>
          <a:p>
            <a:fld id="{86CB4B4D-7CA3-9044-876B-883B54F8677D}" type="slidenum">
              <a:rPr lang="en-US" smtClean="0"/>
              <a:t>25</a:t>
            </a:fld>
            <a:endParaRPr lang="en-US" dirty="0"/>
          </a:p>
        </p:txBody>
      </p:sp>
      <p:sp>
        <p:nvSpPr>
          <p:cNvPr id="5" name="Text Placeholder 4">
            <a:extLst>
              <a:ext uri="{FF2B5EF4-FFF2-40B4-BE49-F238E27FC236}">
                <a16:creationId xmlns:a16="http://schemas.microsoft.com/office/drawing/2014/main" id="{38349A11-EACA-C28D-D6D9-3D4E46E6BE1E}"/>
              </a:ext>
            </a:extLst>
          </p:cNvPr>
          <p:cNvSpPr>
            <a:spLocks noGrp="1"/>
          </p:cNvSpPr>
          <p:nvPr>
            <p:ph type="body" sz="quarter" idx="21"/>
          </p:nvPr>
        </p:nvSpPr>
        <p:spPr/>
        <p:txBody>
          <a:bodyPr/>
          <a:lstStyle/>
          <a:p>
            <a:endParaRPr lang="en-US"/>
          </a:p>
        </p:txBody>
      </p:sp>
      <p:sp>
        <p:nvSpPr>
          <p:cNvPr id="6" name="Date Placeholder 5">
            <a:extLst>
              <a:ext uri="{FF2B5EF4-FFF2-40B4-BE49-F238E27FC236}">
                <a16:creationId xmlns:a16="http://schemas.microsoft.com/office/drawing/2014/main" id="{9E216972-C78A-B58B-6E0C-4538DF03CF89}"/>
              </a:ext>
            </a:extLst>
          </p:cNvPr>
          <p:cNvSpPr>
            <a:spLocks noGrp="1"/>
          </p:cNvSpPr>
          <p:nvPr>
            <p:ph type="dt" sz="half" idx="22"/>
          </p:nvPr>
        </p:nvSpPr>
        <p:spPr/>
        <p:txBody>
          <a:bodyPr/>
          <a:lstStyle/>
          <a:p>
            <a:r>
              <a:rPr lang="en-US"/>
              <a:t>July 24, 2023</a:t>
            </a:r>
            <a:endParaRPr lang="en-US" dirty="0"/>
          </a:p>
        </p:txBody>
      </p:sp>
      <p:sp>
        <p:nvSpPr>
          <p:cNvPr id="7" name="Footer Placeholder 6">
            <a:extLst>
              <a:ext uri="{FF2B5EF4-FFF2-40B4-BE49-F238E27FC236}">
                <a16:creationId xmlns:a16="http://schemas.microsoft.com/office/drawing/2014/main" id="{9CC28F70-F442-3671-1D25-641EF37ECAB3}"/>
              </a:ext>
            </a:extLst>
          </p:cNvPr>
          <p:cNvSpPr>
            <a:spLocks noGrp="1"/>
          </p:cNvSpPr>
          <p:nvPr>
            <p:ph type="ftr" sz="quarter" idx="23"/>
          </p:nvPr>
        </p:nvSpPr>
        <p:spPr/>
        <p:txBody>
          <a:bodyPr/>
          <a:lstStyle/>
          <a:p>
            <a:r>
              <a:rPr lang="en-US"/>
              <a:t>PI Launchpad - Elements of a Proposal
</a:t>
            </a:r>
            <a:r>
              <a:rPr lang="en-US" sz="1200" b="0"/>
              <a:t>This document has been reviewed and determined not to contain export controlled technical data</a:t>
            </a:r>
            <a:endParaRPr lang="en-US" sz="1200" b="0" dirty="0"/>
          </a:p>
        </p:txBody>
      </p:sp>
    </p:spTree>
    <p:extLst>
      <p:ext uri="{BB962C8B-B14F-4D97-AF65-F5344CB8AC3E}">
        <p14:creationId xmlns:p14="http://schemas.microsoft.com/office/powerpoint/2010/main" val="413994309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C9317-475B-C5EB-F026-2BCB74C0F54A}"/>
              </a:ext>
            </a:extLst>
          </p:cNvPr>
          <p:cNvSpPr>
            <a:spLocks noGrp="1"/>
          </p:cNvSpPr>
          <p:nvPr>
            <p:ph type="title"/>
          </p:nvPr>
        </p:nvSpPr>
        <p:spPr>
          <a:xfrm>
            <a:off x="2138371" y="352577"/>
            <a:ext cx="9972350" cy="990196"/>
          </a:xfrm>
        </p:spPr>
        <p:txBody>
          <a:bodyPr/>
          <a:lstStyle/>
          <a:p>
            <a:r>
              <a:rPr lang="en-US" dirty="0"/>
              <a:t>Acronyms §J.15 and References §J.16</a:t>
            </a:r>
          </a:p>
        </p:txBody>
      </p:sp>
      <p:sp>
        <p:nvSpPr>
          <p:cNvPr id="3" name="Text Placeholder 2">
            <a:extLst>
              <a:ext uri="{FF2B5EF4-FFF2-40B4-BE49-F238E27FC236}">
                <a16:creationId xmlns:a16="http://schemas.microsoft.com/office/drawing/2014/main" id="{D4EF564F-14DC-C85F-2E8E-807D8CA78647}"/>
              </a:ext>
            </a:extLst>
          </p:cNvPr>
          <p:cNvSpPr>
            <a:spLocks noGrp="1"/>
          </p:cNvSpPr>
          <p:nvPr>
            <p:ph type="body" idx="1"/>
          </p:nvPr>
        </p:nvSpPr>
        <p:spPr>
          <a:xfrm>
            <a:off x="620486" y="2596444"/>
            <a:ext cx="11490235" cy="6188570"/>
          </a:xfrm>
        </p:spPr>
        <p:txBody>
          <a:bodyPr/>
          <a:lstStyle/>
          <a:p>
            <a:r>
              <a:rPr lang="en-US" dirty="0"/>
              <a:t>Abbreviations and Acronyms §J.15</a:t>
            </a:r>
          </a:p>
          <a:p>
            <a:pPr lvl="1"/>
            <a:r>
              <a:rPr lang="en-US"/>
              <a:t>These do </a:t>
            </a:r>
            <a:r>
              <a:rPr lang="en-US" dirty="0"/>
              <a:t>help reviewers; define them upon first use</a:t>
            </a:r>
          </a:p>
          <a:p>
            <a:endParaRPr lang="en-US" dirty="0"/>
          </a:p>
          <a:p>
            <a:r>
              <a:rPr lang="en-US" dirty="0"/>
              <a:t>List of References §J.16</a:t>
            </a:r>
          </a:p>
          <a:p>
            <a:pPr lvl="1"/>
            <a:r>
              <a:rPr lang="en-US" dirty="0"/>
              <a:t>URLs allowed; but do not point to audio or video</a:t>
            </a:r>
          </a:p>
          <a:p>
            <a:pPr lvl="1"/>
            <a:r>
              <a:rPr lang="en-US" i="1" dirty="0"/>
              <a:t>Do not assume reviewers will follow references:  </a:t>
            </a:r>
            <a:r>
              <a:rPr lang="en-US" dirty="0"/>
              <a:t>if any info or data are critical, they must be part of the proposal itself.</a:t>
            </a:r>
          </a:p>
          <a:p>
            <a:pPr lvl="1"/>
            <a:endParaRPr lang="en-US" dirty="0"/>
          </a:p>
          <a:p>
            <a:r>
              <a:rPr lang="en-US" dirty="0"/>
              <a:t>Other Appendices - These vary by proposal: check AO Appendix B</a:t>
            </a:r>
          </a:p>
          <a:p>
            <a:endParaRPr lang="en-US" dirty="0"/>
          </a:p>
          <a:p>
            <a:r>
              <a:rPr lang="en-US" dirty="0"/>
              <a:t>No other Appendices allowed: </a:t>
            </a:r>
            <a:r>
              <a:rPr lang="en-US" i="1" dirty="0"/>
              <a:t>don’t get creative with attachments!</a:t>
            </a:r>
          </a:p>
          <a:p>
            <a:pPr marL="487695" lvl="1" indent="0">
              <a:buNone/>
            </a:pPr>
            <a:endParaRPr lang="en-US" i="1" dirty="0"/>
          </a:p>
          <a:p>
            <a:endParaRPr lang="en-US" dirty="0"/>
          </a:p>
        </p:txBody>
      </p:sp>
      <p:sp>
        <p:nvSpPr>
          <p:cNvPr id="4" name="Slide Number Placeholder 3">
            <a:extLst>
              <a:ext uri="{FF2B5EF4-FFF2-40B4-BE49-F238E27FC236}">
                <a16:creationId xmlns:a16="http://schemas.microsoft.com/office/drawing/2014/main" id="{1E870832-3A9D-56A8-2692-26EC4A4FE845}"/>
              </a:ext>
            </a:extLst>
          </p:cNvPr>
          <p:cNvSpPr>
            <a:spLocks noGrp="1"/>
          </p:cNvSpPr>
          <p:nvPr>
            <p:ph type="sldNum" sz="quarter" idx="2"/>
          </p:nvPr>
        </p:nvSpPr>
        <p:spPr/>
        <p:txBody>
          <a:bodyPr/>
          <a:lstStyle/>
          <a:p>
            <a:fld id="{86CB4B4D-7CA3-9044-876B-883B54F8677D}" type="slidenum">
              <a:rPr lang="en-US" smtClean="0"/>
              <a:t>26</a:t>
            </a:fld>
            <a:endParaRPr lang="en-US" dirty="0"/>
          </a:p>
        </p:txBody>
      </p:sp>
      <p:sp>
        <p:nvSpPr>
          <p:cNvPr id="5" name="Text Placeholder 4">
            <a:extLst>
              <a:ext uri="{FF2B5EF4-FFF2-40B4-BE49-F238E27FC236}">
                <a16:creationId xmlns:a16="http://schemas.microsoft.com/office/drawing/2014/main" id="{38349A11-EACA-C28D-D6D9-3D4E46E6BE1E}"/>
              </a:ext>
            </a:extLst>
          </p:cNvPr>
          <p:cNvSpPr>
            <a:spLocks noGrp="1"/>
          </p:cNvSpPr>
          <p:nvPr>
            <p:ph type="body" sz="quarter" idx="21"/>
          </p:nvPr>
        </p:nvSpPr>
        <p:spPr/>
        <p:txBody>
          <a:bodyPr/>
          <a:lstStyle/>
          <a:p>
            <a:r>
              <a:rPr lang="en-US" dirty="0"/>
              <a:t>I saved the best for last !   </a:t>
            </a:r>
            <a:r>
              <a:rPr lang="en-US" sz="4000" dirty="0"/>
              <a:t>🙂</a:t>
            </a:r>
            <a:endParaRPr lang="en-US" dirty="0"/>
          </a:p>
        </p:txBody>
      </p:sp>
      <p:sp>
        <p:nvSpPr>
          <p:cNvPr id="6" name="Date Placeholder 5">
            <a:extLst>
              <a:ext uri="{FF2B5EF4-FFF2-40B4-BE49-F238E27FC236}">
                <a16:creationId xmlns:a16="http://schemas.microsoft.com/office/drawing/2014/main" id="{9E216972-C78A-B58B-6E0C-4538DF03CF89}"/>
              </a:ext>
            </a:extLst>
          </p:cNvPr>
          <p:cNvSpPr>
            <a:spLocks noGrp="1"/>
          </p:cNvSpPr>
          <p:nvPr>
            <p:ph type="dt" sz="half" idx="22"/>
          </p:nvPr>
        </p:nvSpPr>
        <p:spPr/>
        <p:txBody>
          <a:bodyPr/>
          <a:lstStyle/>
          <a:p>
            <a:r>
              <a:rPr lang="en-US"/>
              <a:t>July 24, 2023</a:t>
            </a:r>
            <a:endParaRPr lang="en-US" dirty="0"/>
          </a:p>
        </p:txBody>
      </p:sp>
      <p:sp>
        <p:nvSpPr>
          <p:cNvPr id="7" name="Footer Placeholder 6">
            <a:extLst>
              <a:ext uri="{FF2B5EF4-FFF2-40B4-BE49-F238E27FC236}">
                <a16:creationId xmlns:a16="http://schemas.microsoft.com/office/drawing/2014/main" id="{9CC28F70-F442-3671-1D25-641EF37ECAB3}"/>
              </a:ext>
            </a:extLst>
          </p:cNvPr>
          <p:cNvSpPr>
            <a:spLocks noGrp="1"/>
          </p:cNvSpPr>
          <p:nvPr>
            <p:ph type="ftr" sz="quarter" idx="23"/>
          </p:nvPr>
        </p:nvSpPr>
        <p:spPr/>
        <p:txBody>
          <a:bodyPr/>
          <a:lstStyle/>
          <a:p>
            <a:r>
              <a:rPr lang="en-US"/>
              <a:t>PI Launchpad - Elements of a Proposal
</a:t>
            </a:r>
            <a:r>
              <a:rPr lang="en-US" sz="1200" b="0"/>
              <a:t>This document has been reviewed and determined not to contain export controlled technical data</a:t>
            </a:r>
            <a:endParaRPr lang="en-US" sz="1200" b="0" dirty="0"/>
          </a:p>
        </p:txBody>
      </p:sp>
    </p:spTree>
    <p:extLst>
      <p:ext uri="{BB962C8B-B14F-4D97-AF65-F5344CB8AC3E}">
        <p14:creationId xmlns:p14="http://schemas.microsoft.com/office/powerpoint/2010/main" val="281744083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itle 8"/>
          <p:cNvSpPr txBox="1">
            <a:spLocks noGrp="1"/>
          </p:cNvSpPr>
          <p:nvPr>
            <p:ph type="ctrTitle"/>
          </p:nvPr>
        </p:nvSpPr>
        <p:spPr>
          <a:xfrm>
            <a:off x="802105" y="6160168"/>
            <a:ext cx="9223924" cy="1275302"/>
          </a:xfrm>
          <a:prstGeom prst="rect">
            <a:avLst/>
          </a:prstGeom>
        </p:spPr>
        <p:txBody>
          <a:bodyPr>
            <a:noAutofit/>
          </a:bodyPr>
          <a:lstStyle/>
          <a:p>
            <a:r>
              <a:rPr lang="en-US" sz="5400" dirty="0"/>
              <a:t>Questions? </a:t>
            </a:r>
            <a:endParaRPr sz="5400" dirty="0"/>
          </a:p>
        </p:txBody>
      </p:sp>
      <p:sp>
        <p:nvSpPr>
          <p:cNvPr id="98" name="Subtitle 9"/>
          <p:cNvSpPr txBox="1">
            <a:spLocks noGrp="1"/>
          </p:cNvSpPr>
          <p:nvPr>
            <p:ph type="subTitle" sz="quarter" idx="1"/>
          </p:nvPr>
        </p:nvSpPr>
        <p:spPr>
          <a:xfrm>
            <a:off x="1700463" y="7932775"/>
            <a:ext cx="7427208" cy="678301"/>
          </a:xfrm>
          <a:prstGeom prst="rect">
            <a:avLst/>
          </a:prstGeom>
        </p:spPr>
        <p:txBody>
          <a:bodyPr>
            <a:normAutofit/>
          </a:bodyPr>
          <a:lstStyle/>
          <a:p>
            <a:r>
              <a:rPr lang="en-US" sz="3200" dirty="0"/>
              <a:t>Stephen Unwin, JPL</a:t>
            </a:r>
          </a:p>
          <a:p>
            <a:r>
              <a:rPr lang="en-US" sz="3200" dirty="0" err="1"/>
              <a:t>stephen.c.unwin@jpl.nasa.gov</a:t>
            </a:r>
            <a:endParaRPr sz="3200" dirty="0"/>
          </a:p>
        </p:txBody>
      </p:sp>
    </p:spTree>
    <p:extLst>
      <p:ext uri="{BB962C8B-B14F-4D97-AF65-F5344CB8AC3E}">
        <p14:creationId xmlns:p14="http://schemas.microsoft.com/office/powerpoint/2010/main" val="219291854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FD5DC-8067-3EC7-BB92-C34CC84C4E11}"/>
              </a:ext>
            </a:extLst>
          </p:cNvPr>
          <p:cNvSpPr>
            <a:spLocks noGrp="1"/>
          </p:cNvSpPr>
          <p:nvPr>
            <p:ph type="title"/>
          </p:nvPr>
        </p:nvSpPr>
        <p:spPr>
          <a:xfrm>
            <a:off x="2138371" y="352577"/>
            <a:ext cx="9826361" cy="990196"/>
          </a:xfrm>
        </p:spPr>
        <p:txBody>
          <a:bodyPr/>
          <a:lstStyle/>
          <a:p>
            <a:r>
              <a:rPr lang="en-US" dirty="0"/>
              <a:t>Summary</a:t>
            </a:r>
          </a:p>
        </p:txBody>
      </p:sp>
      <p:sp>
        <p:nvSpPr>
          <p:cNvPr id="3" name="Text Placeholder 2">
            <a:extLst>
              <a:ext uri="{FF2B5EF4-FFF2-40B4-BE49-F238E27FC236}">
                <a16:creationId xmlns:a16="http://schemas.microsoft.com/office/drawing/2014/main" id="{9370FBD5-E31C-C1F5-D2D0-CD265D18B585}"/>
              </a:ext>
            </a:extLst>
          </p:cNvPr>
          <p:cNvSpPr>
            <a:spLocks noGrp="1"/>
          </p:cNvSpPr>
          <p:nvPr>
            <p:ph type="body" idx="1"/>
          </p:nvPr>
        </p:nvSpPr>
        <p:spPr>
          <a:xfrm>
            <a:off x="894080" y="2596444"/>
            <a:ext cx="11216641" cy="6188570"/>
          </a:xfrm>
        </p:spPr>
        <p:txBody>
          <a:bodyPr/>
          <a:lstStyle/>
          <a:p>
            <a:r>
              <a:rPr lang="en-US" dirty="0"/>
              <a:t>NASA Announcement of Opportunity</a:t>
            </a:r>
          </a:p>
          <a:p>
            <a:r>
              <a:rPr lang="en-US" dirty="0"/>
              <a:t>Proposal writing team</a:t>
            </a:r>
          </a:p>
          <a:p>
            <a:r>
              <a:rPr lang="en-US" dirty="0"/>
              <a:t>Pre-Proposal Conference and NOI</a:t>
            </a:r>
          </a:p>
          <a:p>
            <a:r>
              <a:rPr lang="en-US" dirty="0"/>
              <a:t>NSPIRES cover page</a:t>
            </a:r>
          </a:p>
          <a:p>
            <a:r>
              <a:rPr lang="en-US" dirty="0"/>
              <a:t>The proposal itself</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374EB302-675F-D391-B06B-7395FB29DC8E}"/>
              </a:ext>
            </a:extLst>
          </p:cNvPr>
          <p:cNvSpPr>
            <a:spLocks noGrp="1"/>
          </p:cNvSpPr>
          <p:nvPr>
            <p:ph type="sldNum" sz="quarter" idx="2"/>
          </p:nvPr>
        </p:nvSpPr>
        <p:spPr>
          <a:xfrm>
            <a:off x="11780162" y="9146117"/>
            <a:ext cx="330559" cy="307341"/>
          </a:xfrm>
        </p:spPr>
        <p:txBody>
          <a:bodyPr/>
          <a:lstStyle/>
          <a:p>
            <a:fld id="{86CB4B4D-7CA3-9044-876B-883B54F8677D}" type="slidenum">
              <a:rPr lang="en-US" smtClean="0"/>
              <a:pPr/>
              <a:t>3</a:t>
            </a:fld>
            <a:endParaRPr lang="en-US"/>
          </a:p>
        </p:txBody>
      </p:sp>
      <p:sp>
        <p:nvSpPr>
          <p:cNvPr id="19" name="Text Placeholder 18">
            <a:extLst>
              <a:ext uri="{FF2B5EF4-FFF2-40B4-BE49-F238E27FC236}">
                <a16:creationId xmlns:a16="http://schemas.microsoft.com/office/drawing/2014/main" id="{A13CC177-B1A1-015A-4844-821DEB8D0118}"/>
              </a:ext>
            </a:extLst>
          </p:cNvPr>
          <p:cNvSpPr>
            <a:spLocks noGrp="1"/>
          </p:cNvSpPr>
          <p:nvPr>
            <p:ph type="body" sz="quarter" idx="21"/>
          </p:nvPr>
        </p:nvSpPr>
        <p:spPr/>
        <p:txBody>
          <a:bodyPr/>
          <a:lstStyle/>
          <a:p>
            <a:endParaRPr lang="en-US" dirty="0"/>
          </a:p>
        </p:txBody>
      </p:sp>
      <p:sp>
        <p:nvSpPr>
          <p:cNvPr id="6" name="Date Placeholder 5">
            <a:extLst>
              <a:ext uri="{FF2B5EF4-FFF2-40B4-BE49-F238E27FC236}">
                <a16:creationId xmlns:a16="http://schemas.microsoft.com/office/drawing/2014/main" id="{04B1A1CE-9359-35D2-EA9D-62B225EEB2BD}"/>
              </a:ext>
            </a:extLst>
          </p:cNvPr>
          <p:cNvSpPr>
            <a:spLocks noGrp="1"/>
          </p:cNvSpPr>
          <p:nvPr>
            <p:ph type="dt" sz="half" idx="22"/>
          </p:nvPr>
        </p:nvSpPr>
        <p:spPr>
          <a:xfrm>
            <a:off x="893763" y="9040813"/>
            <a:ext cx="1835369" cy="519112"/>
          </a:xfrm>
        </p:spPr>
        <p:txBody>
          <a:bodyPr/>
          <a:lstStyle/>
          <a:p>
            <a:r>
              <a:rPr lang="en-US"/>
              <a:t>July 24, 2023</a:t>
            </a:r>
          </a:p>
        </p:txBody>
      </p:sp>
      <p:sp>
        <p:nvSpPr>
          <p:cNvPr id="7" name="Footer Placeholder 6">
            <a:extLst>
              <a:ext uri="{FF2B5EF4-FFF2-40B4-BE49-F238E27FC236}">
                <a16:creationId xmlns:a16="http://schemas.microsoft.com/office/drawing/2014/main" id="{EAA7A27F-4096-274D-014F-2E62EE3B9922}"/>
              </a:ext>
            </a:extLst>
          </p:cNvPr>
          <p:cNvSpPr>
            <a:spLocks noGrp="1"/>
          </p:cNvSpPr>
          <p:nvPr>
            <p:ph type="ftr" sz="quarter" idx="23"/>
          </p:nvPr>
        </p:nvSpPr>
        <p:spPr>
          <a:xfrm>
            <a:off x="2996418" y="9040813"/>
            <a:ext cx="7920111" cy="519112"/>
          </a:xfrm>
        </p:spPr>
        <p:txBody>
          <a:bodyPr/>
          <a:lstStyle/>
          <a:p>
            <a:r>
              <a:rPr lang="en-US" dirty="0"/>
              <a:t>PI Launchpad - Elements of a Proposal
</a:t>
            </a:r>
            <a:r>
              <a:rPr lang="en-US" sz="1200" b="0" dirty="0"/>
              <a:t>This document has been reviewed and determined not to contain export controlled technical data</a:t>
            </a:r>
            <a:endParaRPr lang="en-US" b="0" dirty="0"/>
          </a:p>
        </p:txBody>
      </p:sp>
    </p:spTree>
    <p:extLst>
      <p:ext uri="{BB962C8B-B14F-4D97-AF65-F5344CB8AC3E}">
        <p14:creationId xmlns:p14="http://schemas.microsoft.com/office/powerpoint/2010/main" val="212881953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FC77D-A167-F96A-5708-E746545CA8C4}"/>
              </a:ext>
            </a:extLst>
          </p:cNvPr>
          <p:cNvSpPr>
            <a:spLocks noGrp="1"/>
          </p:cNvSpPr>
          <p:nvPr>
            <p:ph type="title"/>
          </p:nvPr>
        </p:nvSpPr>
        <p:spPr/>
        <p:txBody>
          <a:bodyPr/>
          <a:lstStyle/>
          <a:p>
            <a:r>
              <a:rPr lang="en-US" dirty="0"/>
              <a:t>NASA Announcement of Opportunity</a:t>
            </a:r>
          </a:p>
        </p:txBody>
      </p:sp>
      <p:sp>
        <p:nvSpPr>
          <p:cNvPr id="3" name="Text Placeholder 2">
            <a:extLst>
              <a:ext uri="{FF2B5EF4-FFF2-40B4-BE49-F238E27FC236}">
                <a16:creationId xmlns:a16="http://schemas.microsoft.com/office/drawing/2014/main" id="{0AEFD924-DF40-4C85-2CF5-E959945D3756}"/>
              </a:ext>
            </a:extLst>
          </p:cNvPr>
          <p:cNvSpPr>
            <a:spLocks noGrp="1"/>
          </p:cNvSpPr>
          <p:nvPr>
            <p:ph type="body" idx="1"/>
          </p:nvPr>
        </p:nvSpPr>
        <p:spPr>
          <a:xfrm>
            <a:off x="367712" y="2596444"/>
            <a:ext cx="3792807" cy="6188570"/>
          </a:xfrm>
        </p:spPr>
        <p:txBody>
          <a:bodyPr/>
          <a:lstStyle/>
          <a:p>
            <a:r>
              <a:rPr lang="en-US" dirty="0"/>
              <a:t>Sign up for NSPIRES emails</a:t>
            </a:r>
          </a:p>
          <a:p>
            <a:endParaRPr lang="en-US" dirty="0"/>
          </a:p>
          <a:p>
            <a:r>
              <a:rPr lang="en-US" dirty="0"/>
              <a:t>AOs announced on NSPIRES</a:t>
            </a:r>
          </a:p>
          <a:p>
            <a:endParaRPr lang="en-US" dirty="0"/>
          </a:p>
          <a:p>
            <a:r>
              <a:rPr lang="en-US" dirty="0"/>
              <a:t>Watch this space for all the details</a:t>
            </a:r>
          </a:p>
          <a:p>
            <a:endParaRPr lang="en-US" dirty="0"/>
          </a:p>
        </p:txBody>
      </p:sp>
      <p:sp>
        <p:nvSpPr>
          <p:cNvPr id="4" name="Slide Number Placeholder 3">
            <a:extLst>
              <a:ext uri="{FF2B5EF4-FFF2-40B4-BE49-F238E27FC236}">
                <a16:creationId xmlns:a16="http://schemas.microsoft.com/office/drawing/2014/main" id="{1D30DD50-DA27-69AE-6A42-1CEC18817338}"/>
              </a:ext>
            </a:extLst>
          </p:cNvPr>
          <p:cNvSpPr>
            <a:spLocks noGrp="1"/>
          </p:cNvSpPr>
          <p:nvPr>
            <p:ph type="sldNum" sz="quarter" idx="2"/>
          </p:nvPr>
        </p:nvSpPr>
        <p:spPr/>
        <p:txBody>
          <a:bodyPr/>
          <a:lstStyle/>
          <a:p>
            <a:fld id="{86CB4B4D-7CA3-9044-876B-883B54F8677D}" type="slidenum">
              <a:rPr lang="en-US" smtClean="0"/>
              <a:t>4</a:t>
            </a:fld>
            <a:endParaRPr lang="en-US" dirty="0"/>
          </a:p>
        </p:txBody>
      </p:sp>
      <p:sp>
        <p:nvSpPr>
          <p:cNvPr id="5" name="Text Placeholder 4">
            <a:extLst>
              <a:ext uri="{FF2B5EF4-FFF2-40B4-BE49-F238E27FC236}">
                <a16:creationId xmlns:a16="http://schemas.microsoft.com/office/drawing/2014/main" id="{103FFF6C-3FDE-DFDF-EBC4-B4CE35C1FE3B}"/>
              </a:ext>
            </a:extLst>
          </p:cNvPr>
          <p:cNvSpPr>
            <a:spLocks noGrp="1"/>
          </p:cNvSpPr>
          <p:nvPr>
            <p:ph type="body" sz="quarter" idx="21"/>
          </p:nvPr>
        </p:nvSpPr>
        <p:spPr/>
        <p:txBody>
          <a:bodyPr/>
          <a:lstStyle/>
          <a:p>
            <a:r>
              <a:rPr lang="en-US" dirty="0"/>
              <a:t>Website: Science Office for Mission Assessments (SOMA) at NASA Langley</a:t>
            </a:r>
          </a:p>
        </p:txBody>
      </p:sp>
      <p:sp>
        <p:nvSpPr>
          <p:cNvPr id="6" name="Date Placeholder 5">
            <a:extLst>
              <a:ext uri="{FF2B5EF4-FFF2-40B4-BE49-F238E27FC236}">
                <a16:creationId xmlns:a16="http://schemas.microsoft.com/office/drawing/2014/main" id="{777BBEBB-75A7-3B0E-6CC4-05C0EB68FB33}"/>
              </a:ext>
            </a:extLst>
          </p:cNvPr>
          <p:cNvSpPr>
            <a:spLocks noGrp="1"/>
          </p:cNvSpPr>
          <p:nvPr>
            <p:ph type="dt" sz="half" idx="22"/>
          </p:nvPr>
        </p:nvSpPr>
        <p:spPr/>
        <p:txBody>
          <a:bodyPr/>
          <a:lstStyle/>
          <a:p>
            <a:r>
              <a:rPr lang="en-US"/>
              <a:t>July 24, 2023</a:t>
            </a:r>
            <a:endParaRPr lang="en-US" dirty="0"/>
          </a:p>
        </p:txBody>
      </p:sp>
      <p:sp>
        <p:nvSpPr>
          <p:cNvPr id="7" name="Footer Placeholder 6">
            <a:extLst>
              <a:ext uri="{FF2B5EF4-FFF2-40B4-BE49-F238E27FC236}">
                <a16:creationId xmlns:a16="http://schemas.microsoft.com/office/drawing/2014/main" id="{8BA06EDF-B90E-6872-8013-D8E2F1369FFA}"/>
              </a:ext>
            </a:extLst>
          </p:cNvPr>
          <p:cNvSpPr>
            <a:spLocks noGrp="1"/>
          </p:cNvSpPr>
          <p:nvPr>
            <p:ph type="ftr" sz="quarter" idx="23"/>
          </p:nvPr>
        </p:nvSpPr>
        <p:spPr/>
        <p:txBody>
          <a:bodyPr/>
          <a:lstStyle/>
          <a:p>
            <a:r>
              <a:rPr lang="en-US" dirty="0"/>
              <a:t>PI Launchpad - Elements of a Proposal
</a:t>
            </a:r>
            <a:r>
              <a:rPr lang="en-US" sz="1200" b="0" dirty="0"/>
              <a:t>This document has been reviewed and determined not to contain export controlled technical data</a:t>
            </a:r>
            <a:endParaRPr lang="en-US" b="0" dirty="0"/>
          </a:p>
        </p:txBody>
      </p:sp>
      <p:pic>
        <p:nvPicPr>
          <p:cNvPr id="9" name="Picture 8">
            <a:extLst>
              <a:ext uri="{FF2B5EF4-FFF2-40B4-BE49-F238E27FC236}">
                <a16:creationId xmlns:a16="http://schemas.microsoft.com/office/drawing/2014/main" id="{3AD4E642-0303-EFBD-A9FD-6BA813B5D8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121202"/>
            <a:ext cx="8202247" cy="6604659"/>
          </a:xfrm>
          <a:prstGeom prst="rect">
            <a:avLst/>
          </a:prstGeom>
        </p:spPr>
      </p:pic>
      <p:sp>
        <p:nvSpPr>
          <p:cNvPr id="8" name="Right Arrow 7">
            <a:extLst>
              <a:ext uri="{FF2B5EF4-FFF2-40B4-BE49-F238E27FC236}">
                <a16:creationId xmlns:a16="http://schemas.microsoft.com/office/drawing/2014/main" id="{A9B58104-5E7F-C204-D308-74129AA02B08}"/>
              </a:ext>
            </a:extLst>
          </p:cNvPr>
          <p:cNvSpPr/>
          <p:nvPr/>
        </p:nvSpPr>
        <p:spPr>
          <a:xfrm>
            <a:off x="3256986" y="5872760"/>
            <a:ext cx="1109273" cy="506185"/>
          </a:xfrm>
          <a:prstGeom prst="rightArrow">
            <a:avLst/>
          </a:prstGeom>
          <a:solidFill>
            <a:srgbClr val="FF0000"/>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Tree>
    <p:extLst>
      <p:ext uri="{BB962C8B-B14F-4D97-AF65-F5344CB8AC3E}">
        <p14:creationId xmlns:p14="http://schemas.microsoft.com/office/powerpoint/2010/main" val="57793978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E9010-0D9A-0486-967C-23691E900129}"/>
              </a:ext>
            </a:extLst>
          </p:cNvPr>
          <p:cNvSpPr>
            <a:spLocks noGrp="1"/>
          </p:cNvSpPr>
          <p:nvPr>
            <p:ph type="title"/>
          </p:nvPr>
        </p:nvSpPr>
        <p:spPr/>
        <p:txBody>
          <a:bodyPr/>
          <a:lstStyle/>
          <a:p>
            <a:r>
              <a:rPr lang="en-US" dirty="0"/>
              <a:t>NASA Announcement of Opportunity</a:t>
            </a:r>
          </a:p>
        </p:txBody>
      </p:sp>
      <p:sp>
        <p:nvSpPr>
          <p:cNvPr id="3" name="Text Placeholder 2">
            <a:extLst>
              <a:ext uri="{FF2B5EF4-FFF2-40B4-BE49-F238E27FC236}">
                <a16:creationId xmlns:a16="http://schemas.microsoft.com/office/drawing/2014/main" id="{9DBDB3D6-6C88-3D1C-CA9A-619091C87AE5}"/>
              </a:ext>
            </a:extLst>
          </p:cNvPr>
          <p:cNvSpPr>
            <a:spLocks noGrp="1"/>
          </p:cNvSpPr>
          <p:nvPr>
            <p:ph type="body" idx="1"/>
          </p:nvPr>
        </p:nvSpPr>
        <p:spPr>
          <a:xfrm>
            <a:off x="748092" y="2097508"/>
            <a:ext cx="9235358" cy="6188570"/>
          </a:xfrm>
        </p:spPr>
        <p:txBody>
          <a:bodyPr/>
          <a:lstStyle/>
          <a:p>
            <a:r>
              <a:rPr lang="en-US" dirty="0"/>
              <a:t>Draft Announcement of Opportunity </a:t>
            </a:r>
          </a:p>
          <a:p>
            <a:pPr lvl="1"/>
            <a:r>
              <a:rPr lang="en-US" dirty="0"/>
              <a:t>Almost always precedes the Final AO</a:t>
            </a:r>
          </a:p>
          <a:p>
            <a:pPr lvl="1"/>
            <a:r>
              <a:rPr lang="en-US" dirty="0"/>
              <a:t>Usually ~3 months prior</a:t>
            </a:r>
          </a:p>
          <a:p>
            <a:endParaRPr lang="en-US" dirty="0"/>
          </a:p>
          <a:p>
            <a:r>
              <a:rPr lang="en-US" dirty="0"/>
              <a:t>Proposal Q &amp; A on the Draft</a:t>
            </a:r>
          </a:p>
          <a:p>
            <a:pPr lvl="1"/>
            <a:r>
              <a:rPr lang="en-US" dirty="0"/>
              <a:t>NASA may opt to provide clarifications</a:t>
            </a:r>
          </a:p>
          <a:p>
            <a:pPr lvl="1"/>
            <a:r>
              <a:rPr lang="en-US" dirty="0"/>
              <a:t>Responses posted on the SOMA website</a:t>
            </a:r>
          </a:p>
          <a:p>
            <a:endParaRPr lang="en-US" dirty="0"/>
          </a:p>
          <a:p>
            <a:r>
              <a:rPr lang="en-US" dirty="0"/>
              <a:t>Final Announcement of Opportunity</a:t>
            </a:r>
          </a:p>
          <a:p>
            <a:pPr lvl="1"/>
            <a:r>
              <a:rPr lang="en-US" dirty="0"/>
              <a:t>Sometimes has significant differences</a:t>
            </a:r>
          </a:p>
          <a:p>
            <a:pPr lvl="1"/>
            <a:r>
              <a:rPr lang="en-US" dirty="0"/>
              <a:t>Sets a deadline of 90 days to submission</a:t>
            </a:r>
          </a:p>
          <a:p>
            <a:endParaRPr lang="en-US" i="1" dirty="0"/>
          </a:p>
          <a:p>
            <a:r>
              <a:rPr lang="en-US" i="1" dirty="0"/>
              <a:t>For the proposal team, the clock is now running!</a:t>
            </a:r>
          </a:p>
        </p:txBody>
      </p:sp>
      <p:sp>
        <p:nvSpPr>
          <p:cNvPr id="4" name="Slide Number Placeholder 3">
            <a:extLst>
              <a:ext uri="{FF2B5EF4-FFF2-40B4-BE49-F238E27FC236}">
                <a16:creationId xmlns:a16="http://schemas.microsoft.com/office/drawing/2014/main" id="{20540415-F9FD-E25C-C8B4-108D43206BB6}"/>
              </a:ext>
            </a:extLst>
          </p:cNvPr>
          <p:cNvSpPr>
            <a:spLocks noGrp="1"/>
          </p:cNvSpPr>
          <p:nvPr>
            <p:ph type="sldNum" sz="quarter" idx="2"/>
          </p:nvPr>
        </p:nvSpPr>
        <p:spPr/>
        <p:txBody>
          <a:bodyPr/>
          <a:lstStyle/>
          <a:p>
            <a:fld id="{86CB4B4D-7CA3-9044-876B-883B54F8677D}" type="slidenum">
              <a:rPr lang="en-US" smtClean="0"/>
              <a:t>5</a:t>
            </a:fld>
            <a:endParaRPr lang="en-US"/>
          </a:p>
        </p:txBody>
      </p:sp>
      <p:sp>
        <p:nvSpPr>
          <p:cNvPr id="5" name="Text Placeholder 4">
            <a:extLst>
              <a:ext uri="{FF2B5EF4-FFF2-40B4-BE49-F238E27FC236}">
                <a16:creationId xmlns:a16="http://schemas.microsoft.com/office/drawing/2014/main" id="{C1AADA1F-E15A-6D62-FCEF-FC564790150E}"/>
              </a:ext>
            </a:extLst>
          </p:cNvPr>
          <p:cNvSpPr>
            <a:spLocks noGrp="1"/>
          </p:cNvSpPr>
          <p:nvPr>
            <p:ph type="body" sz="quarter" idx="21"/>
          </p:nvPr>
        </p:nvSpPr>
        <p:spPr/>
        <p:txBody>
          <a:bodyPr/>
          <a:lstStyle/>
          <a:p>
            <a:r>
              <a:rPr lang="en-US" dirty="0"/>
              <a:t>Be ready when these are announced !</a:t>
            </a:r>
          </a:p>
          <a:p>
            <a:endParaRPr lang="en-US" dirty="0"/>
          </a:p>
        </p:txBody>
      </p:sp>
      <p:sp>
        <p:nvSpPr>
          <p:cNvPr id="6" name="Date Placeholder 5">
            <a:extLst>
              <a:ext uri="{FF2B5EF4-FFF2-40B4-BE49-F238E27FC236}">
                <a16:creationId xmlns:a16="http://schemas.microsoft.com/office/drawing/2014/main" id="{A223F2A6-ABD3-1ED9-FCF3-6C700732EEF6}"/>
              </a:ext>
            </a:extLst>
          </p:cNvPr>
          <p:cNvSpPr>
            <a:spLocks noGrp="1"/>
          </p:cNvSpPr>
          <p:nvPr>
            <p:ph type="dt" sz="half" idx="22"/>
          </p:nvPr>
        </p:nvSpPr>
        <p:spPr/>
        <p:txBody>
          <a:bodyPr/>
          <a:lstStyle/>
          <a:p>
            <a:r>
              <a:rPr lang="en-US"/>
              <a:t>July 24, 2023</a:t>
            </a:r>
          </a:p>
        </p:txBody>
      </p:sp>
      <p:sp>
        <p:nvSpPr>
          <p:cNvPr id="7" name="Footer Placeholder 6">
            <a:extLst>
              <a:ext uri="{FF2B5EF4-FFF2-40B4-BE49-F238E27FC236}">
                <a16:creationId xmlns:a16="http://schemas.microsoft.com/office/drawing/2014/main" id="{8CA5E0FD-30BD-8B29-17CA-E4C881933274}"/>
              </a:ext>
            </a:extLst>
          </p:cNvPr>
          <p:cNvSpPr>
            <a:spLocks noGrp="1"/>
          </p:cNvSpPr>
          <p:nvPr>
            <p:ph type="ftr" sz="quarter" idx="23"/>
          </p:nvPr>
        </p:nvSpPr>
        <p:spPr/>
        <p:txBody>
          <a:bodyPr/>
          <a:lstStyle/>
          <a:p>
            <a:r>
              <a:rPr lang="en-US" dirty="0"/>
              <a:t>PI Launchpad - Elements of a Proposal
</a:t>
            </a:r>
            <a:r>
              <a:rPr lang="en-US" sz="1200" b="0" dirty="0"/>
              <a:t>This document has been reviewed and determined not to contain export controlled technical data</a:t>
            </a:r>
            <a:endParaRPr lang="en-US" b="0" dirty="0"/>
          </a:p>
        </p:txBody>
      </p:sp>
      <p:pic>
        <p:nvPicPr>
          <p:cNvPr id="9" name="Picture 8">
            <a:extLst>
              <a:ext uri="{FF2B5EF4-FFF2-40B4-BE49-F238E27FC236}">
                <a16:creationId xmlns:a16="http://schemas.microsoft.com/office/drawing/2014/main" id="{A4211C2E-158E-7AD0-D245-BEC010EA02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0859" y="2408133"/>
            <a:ext cx="3551340" cy="5682143"/>
          </a:xfrm>
          <a:prstGeom prst="rect">
            <a:avLst/>
          </a:prstGeom>
        </p:spPr>
      </p:pic>
      <p:sp>
        <p:nvSpPr>
          <p:cNvPr id="8" name="Right Arrow 7">
            <a:extLst>
              <a:ext uri="{FF2B5EF4-FFF2-40B4-BE49-F238E27FC236}">
                <a16:creationId xmlns:a16="http://schemas.microsoft.com/office/drawing/2014/main" id="{E4347D63-885B-C964-E085-8506E7CD9540}"/>
              </a:ext>
            </a:extLst>
          </p:cNvPr>
          <p:cNvSpPr/>
          <p:nvPr/>
        </p:nvSpPr>
        <p:spPr>
          <a:xfrm>
            <a:off x="8198307" y="5517264"/>
            <a:ext cx="945696" cy="506185"/>
          </a:xfrm>
          <a:prstGeom prst="rightArrow">
            <a:avLst/>
          </a:prstGeom>
          <a:solidFill>
            <a:srgbClr val="FF0000"/>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Tree>
    <p:extLst>
      <p:ext uri="{BB962C8B-B14F-4D97-AF65-F5344CB8AC3E}">
        <p14:creationId xmlns:p14="http://schemas.microsoft.com/office/powerpoint/2010/main" val="269563573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5EADC-4EA5-5205-BCDA-72CFE4D2A92B}"/>
              </a:ext>
            </a:extLst>
          </p:cNvPr>
          <p:cNvSpPr>
            <a:spLocks noGrp="1"/>
          </p:cNvSpPr>
          <p:nvPr>
            <p:ph type="title"/>
          </p:nvPr>
        </p:nvSpPr>
        <p:spPr/>
        <p:txBody>
          <a:bodyPr/>
          <a:lstStyle/>
          <a:p>
            <a:r>
              <a:rPr lang="en-US" dirty="0"/>
              <a:t>Schedule for the AO</a:t>
            </a:r>
          </a:p>
        </p:txBody>
      </p:sp>
      <p:sp>
        <p:nvSpPr>
          <p:cNvPr id="3" name="Text Placeholder 2">
            <a:extLst>
              <a:ext uri="{FF2B5EF4-FFF2-40B4-BE49-F238E27FC236}">
                <a16:creationId xmlns:a16="http://schemas.microsoft.com/office/drawing/2014/main" id="{D75C5BCF-5410-976B-0A0F-72FC91B4537A}"/>
              </a:ext>
            </a:extLst>
          </p:cNvPr>
          <p:cNvSpPr>
            <a:spLocks noGrp="1"/>
          </p:cNvSpPr>
          <p:nvPr>
            <p:ph type="body" idx="1"/>
          </p:nvPr>
        </p:nvSpPr>
        <p:spPr>
          <a:xfrm>
            <a:off x="316749" y="2563786"/>
            <a:ext cx="4108293" cy="6188570"/>
          </a:xfrm>
        </p:spPr>
        <p:txBody>
          <a:bodyPr/>
          <a:lstStyle/>
          <a:p>
            <a:r>
              <a:rPr lang="en-US" dirty="0"/>
              <a:t>AO schedule has three parts:</a:t>
            </a:r>
          </a:p>
          <a:p>
            <a:endParaRPr lang="en-US" dirty="0"/>
          </a:p>
          <a:p>
            <a:pPr marL="514350" indent="-514350">
              <a:buFont typeface="+mj-lt"/>
              <a:buAutoNum type="arabicPeriod"/>
            </a:pPr>
            <a:r>
              <a:rPr lang="en-US" dirty="0"/>
              <a:t>Milestones to proposal submission</a:t>
            </a:r>
          </a:p>
          <a:p>
            <a:pPr marL="514350" indent="-514350">
              <a:buFont typeface="+mj-lt"/>
              <a:buAutoNum type="arabicPeriod"/>
            </a:pPr>
            <a:r>
              <a:rPr lang="en-US" dirty="0"/>
              <a:t>Milestones for selection and Step 2 Proposal</a:t>
            </a:r>
          </a:p>
          <a:p>
            <a:pPr marL="514350" indent="-514350">
              <a:buFont typeface="+mj-lt"/>
              <a:buAutoNum type="arabicPeriod"/>
            </a:pPr>
            <a:r>
              <a:rPr lang="en-US" dirty="0"/>
              <a:t>Milestones for the mission (included in the proposal)</a:t>
            </a:r>
          </a:p>
        </p:txBody>
      </p:sp>
      <p:sp>
        <p:nvSpPr>
          <p:cNvPr id="4" name="Slide Number Placeholder 3">
            <a:extLst>
              <a:ext uri="{FF2B5EF4-FFF2-40B4-BE49-F238E27FC236}">
                <a16:creationId xmlns:a16="http://schemas.microsoft.com/office/drawing/2014/main" id="{D1F51EB3-C0E2-B31F-DA30-A16F3CD16E58}"/>
              </a:ext>
            </a:extLst>
          </p:cNvPr>
          <p:cNvSpPr>
            <a:spLocks noGrp="1"/>
          </p:cNvSpPr>
          <p:nvPr>
            <p:ph type="sldNum" sz="quarter" idx="2"/>
          </p:nvPr>
        </p:nvSpPr>
        <p:spPr/>
        <p:txBody>
          <a:bodyPr/>
          <a:lstStyle/>
          <a:p>
            <a:fld id="{86CB4B4D-7CA3-9044-876B-883B54F8677D}" type="slidenum">
              <a:rPr lang="en-US" smtClean="0"/>
              <a:t>6</a:t>
            </a:fld>
            <a:endParaRPr lang="en-US" dirty="0"/>
          </a:p>
        </p:txBody>
      </p:sp>
      <p:sp>
        <p:nvSpPr>
          <p:cNvPr id="5" name="Text Placeholder 4">
            <a:extLst>
              <a:ext uri="{FF2B5EF4-FFF2-40B4-BE49-F238E27FC236}">
                <a16:creationId xmlns:a16="http://schemas.microsoft.com/office/drawing/2014/main" id="{DE55F29D-1686-12CD-16AC-701BC2ECDA0F}"/>
              </a:ext>
            </a:extLst>
          </p:cNvPr>
          <p:cNvSpPr>
            <a:spLocks noGrp="1"/>
          </p:cNvSpPr>
          <p:nvPr>
            <p:ph type="body" sz="quarter" idx="21"/>
          </p:nvPr>
        </p:nvSpPr>
        <p:spPr/>
        <p:txBody>
          <a:bodyPr/>
          <a:lstStyle/>
          <a:p>
            <a:r>
              <a:rPr lang="en-US" dirty="0"/>
              <a:t>This is the Roadmap to your Proposal Writing</a:t>
            </a:r>
          </a:p>
          <a:p>
            <a:endParaRPr lang="en-US" dirty="0"/>
          </a:p>
        </p:txBody>
      </p:sp>
      <p:sp>
        <p:nvSpPr>
          <p:cNvPr id="6" name="Date Placeholder 5">
            <a:extLst>
              <a:ext uri="{FF2B5EF4-FFF2-40B4-BE49-F238E27FC236}">
                <a16:creationId xmlns:a16="http://schemas.microsoft.com/office/drawing/2014/main" id="{D517485F-60DB-F58E-6A23-3FBDE086516A}"/>
              </a:ext>
            </a:extLst>
          </p:cNvPr>
          <p:cNvSpPr>
            <a:spLocks noGrp="1"/>
          </p:cNvSpPr>
          <p:nvPr>
            <p:ph type="dt" sz="half" idx="22"/>
          </p:nvPr>
        </p:nvSpPr>
        <p:spPr/>
        <p:txBody>
          <a:bodyPr/>
          <a:lstStyle/>
          <a:p>
            <a:r>
              <a:rPr lang="en-US"/>
              <a:t>July 24, 2023</a:t>
            </a:r>
            <a:endParaRPr lang="en-US" dirty="0"/>
          </a:p>
        </p:txBody>
      </p:sp>
      <p:sp>
        <p:nvSpPr>
          <p:cNvPr id="7" name="Footer Placeholder 6">
            <a:extLst>
              <a:ext uri="{FF2B5EF4-FFF2-40B4-BE49-F238E27FC236}">
                <a16:creationId xmlns:a16="http://schemas.microsoft.com/office/drawing/2014/main" id="{1137CE76-58D0-0047-BED3-824B421AC679}"/>
              </a:ext>
            </a:extLst>
          </p:cNvPr>
          <p:cNvSpPr>
            <a:spLocks noGrp="1"/>
          </p:cNvSpPr>
          <p:nvPr>
            <p:ph type="ftr" sz="quarter" idx="23"/>
          </p:nvPr>
        </p:nvSpPr>
        <p:spPr/>
        <p:txBody>
          <a:bodyPr/>
          <a:lstStyle/>
          <a:p>
            <a:r>
              <a:rPr lang="en-US"/>
              <a:t>PI Launchpad - Elements of a Proposal
</a:t>
            </a:r>
            <a:r>
              <a:rPr lang="en-US" sz="1200" b="0"/>
              <a:t>This document has been reviewed and determined not to contain export controlled technical data</a:t>
            </a:r>
            <a:endParaRPr lang="en-US" sz="1200" b="0" dirty="0"/>
          </a:p>
        </p:txBody>
      </p:sp>
      <p:pic>
        <p:nvPicPr>
          <p:cNvPr id="8" name="Picture 7">
            <a:extLst>
              <a:ext uri="{FF2B5EF4-FFF2-40B4-BE49-F238E27FC236}">
                <a16:creationId xmlns:a16="http://schemas.microsoft.com/office/drawing/2014/main" id="{658EF359-E851-A5F0-E9A0-CBB8EE8221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4999" y="2795167"/>
            <a:ext cx="8333447" cy="4898556"/>
          </a:xfrm>
          <a:prstGeom prst="rect">
            <a:avLst/>
          </a:prstGeom>
          <a:ln>
            <a:solidFill>
              <a:schemeClr val="tx1"/>
            </a:solidFill>
          </a:ln>
        </p:spPr>
      </p:pic>
    </p:spTree>
    <p:extLst>
      <p:ext uri="{BB962C8B-B14F-4D97-AF65-F5344CB8AC3E}">
        <p14:creationId xmlns:p14="http://schemas.microsoft.com/office/powerpoint/2010/main" val="354965744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2BDE0-A574-F343-8897-E7E2AC660A47}"/>
              </a:ext>
            </a:extLst>
          </p:cNvPr>
          <p:cNvSpPr>
            <a:spLocks noGrp="1"/>
          </p:cNvSpPr>
          <p:nvPr>
            <p:ph type="title"/>
          </p:nvPr>
        </p:nvSpPr>
        <p:spPr/>
        <p:txBody>
          <a:bodyPr/>
          <a:lstStyle/>
          <a:p>
            <a:r>
              <a:rPr lang="en-US" dirty="0"/>
              <a:t>Proposal Writing Team </a:t>
            </a:r>
          </a:p>
        </p:txBody>
      </p:sp>
      <p:sp>
        <p:nvSpPr>
          <p:cNvPr id="3" name="Text Placeholder 2">
            <a:extLst>
              <a:ext uri="{FF2B5EF4-FFF2-40B4-BE49-F238E27FC236}">
                <a16:creationId xmlns:a16="http://schemas.microsoft.com/office/drawing/2014/main" id="{23C26F21-8AD7-0E8E-4C50-C62292995A9A}"/>
              </a:ext>
            </a:extLst>
          </p:cNvPr>
          <p:cNvSpPr>
            <a:spLocks noGrp="1"/>
          </p:cNvSpPr>
          <p:nvPr>
            <p:ph type="body" idx="1"/>
          </p:nvPr>
        </p:nvSpPr>
        <p:spPr>
          <a:xfrm>
            <a:off x="277301" y="2477331"/>
            <a:ext cx="5081665" cy="6188570"/>
          </a:xfrm>
        </p:spPr>
        <p:txBody>
          <a:bodyPr>
            <a:noAutofit/>
          </a:bodyPr>
          <a:lstStyle/>
          <a:p>
            <a:r>
              <a:rPr lang="en-US" sz="2800" dirty="0"/>
              <a:t>No one person, perhaps not even the PI, is the ‘most important’ during the proposal phase!</a:t>
            </a:r>
          </a:p>
          <a:p>
            <a:r>
              <a:rPr lang="en-US" sz="2800" dirty="0"/>
              <a:t>A range of skills is required in the writing team</a:t>
            </a:r>
          </a:p>
          <a:p>
            <a:r>
              <a:rPr lang="en-US" sz="2800" dirty="0"/>
              <a:t>Helpful to think of 6 roles must be filled – either by individuals or combinations</a:t>
            </a:r>
          </a:p>
          <a:p>
            <a:r>
              <a:rPr lang="en-US" sz="2800" dirty="0"/>
              <a:t>Tension between roles is healthy as long as the roles remain balanced</a:t>
            </a:r>
          </a:p>
          <a:p>
            <a:r>
              <a:rPr lang="en-US" sz="2800" dirty="0"/>
              <a:t>If you’re missing expertise, seek to bring in talent as needed</a:t>
            </a:r>
          </a:p>
          <a:p>
            <a:endParaRPr lang="en-US" sz="2800" dirty="0"/>
          </a:p>
        </p:txBody>
      </p:sp>
      <p:sp>
        <p:nvSpPr>
          <p:cNvPr id="4" name="Slide Number Placeholder 3">
            <a:extLst>
              <a:ext uri="{FF2B5EF4-FFF2-40B4-BE49-F238E27FC236}">
                <a16:creationId xmlns:a16="http://schemas.microsoft.com/office/drawing/2014/main" id="{BDD39134-CEA0-90CA-A429-B077286663F9}"/>
              </a:ext>
            </a:extLst>
          </p:cNvPr>
          <p:cNvSpPr>
            <a:spLocks noGrp="1"/>
          </p:cNvSpPr>
          <p:nvPr>
            <p:ph type="sldNum" sz="quarter" idx="2"/>
          </p:nvPr>
        </p:nvSpPr>
        <p:spPr/>
        <p:txBody>
          <a:bodyPr/>
          <a:lstStyle/>
          <a:p>
            <a:fld id="{86CB4B4D-7CA3-9044-876B-883B54F8677D}" type="slidenum">
              <a:rPr lang="en-US" smtClean="0"/>
              <a:t>7</a:t>
            </a:fld>
            <a:endParaRPr lang="en-US" dirty="0"/>
          </a:p>
        </p:txBody>
      </p:sp>
      <p:sp>
        <p:nvSpPr>
          <p:cNvPr id="5" name="Text Placeholder 4">
            <a:extLst>
              <a:ext uri="{FF2B5EF4-FFF2-40B4-BE49-F238E27FC236}">
                <a16:creationId xmlns:a16="http://schemas.microsoft.com/office/drawing/2014/main" id="{ECA084C9-614A-3D1B-1FC2-11EC838D394C}"/>
              </a:ext>
            </a:extLst>
          </p:cNvPr>
          <p:cNvSpPr>
            <a:spLocks noGrp="1"/>
          </p:cNvSpPr>
          <p:nvPr>
            <p:ph type="body" sz="quarter" idx="21"/>
          </p:nvPr>
        </p:nvSpPr>
        <p:spPr/>
        <p:txBody>
          <a:bodyPr/>
          <a:lstStyle/>
          <a:p>
            <a:r>
              <a:rPr lang="en-US" dirty="0"/>
              <a:t>“It takes a Village”</a:t>
            </a:r>
          </a:p>
        </p:txBody>
      </p:sp>
      <p:sp>
        <p:nvSpPr>
          <p:cNvPr id="6" name="Date Placeholder 5">
            <a:extLst>
              <a:ext uri="{FF2B5EF4-FFF2-40B4-BE49-F238E27FC236}">
                <a16:creationId xmlns:a16="http://schemas.microsoft.com/office/drawing/2014/main" id="{209A7E3B-5064-FABE-DFD1-A91EE330E332}"/>
              </a:ext>
            </a:extLst>
          </p:cNvPr>
          <p:cNvSpPr>
            <a:spLocks noGrp="1"/>
          </p:cNvSpPr>
          <p:nvPr>
            <p:ph type="dt" sz="half" idx="22"/>
          </p:nvPr>
        </p:nvSpPr>
        <p:spPr/>
        <p:txBody>
          <a:bodyPr/>
          <a:lstStyle/>
          <a:p>
            <a:r>
              <a:rPr lang="en-US"/>
              <a:t>July 24, 2023</a:t>
            </a:r>
            <a:endParaRPr lang="en-US" dirty="0"/>
          </a:p>
        </p:txBody>
      </p:sp>
      <p:pic>
        <p:nvPicPr>
          <p:cNvPr id="8" name="Picture 7">
            <a:extLst>
              <a:ext uri="{FF2B5EF4-FFF2-40B4-BE49-F238E27FC236}">
                <a16:creationId xmlns:a16="http://schemas.microsoft.com/office/drawing/2014/main" id="{A1CC608A-3A37-9C6A-42A9-2B27814DC5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6243" y="2409591"/>
            <a:ext cx="7001256" cy="6065444"/>
          </a:xfrm>
          <a:prstGeom prst="rect">
            <a:avLst/>
          </a:prstGeom>
        </p:spPr>
      </p:pic>
      <p:sp>
        <p:nvSpPr>
          <p:cNvPr id="9" name="Footer Placeholder 6">
            <a:extLst>
              <a:ext uri="{FF2B5EF4-FFF2-40B4-BE49-F238E27FC236}">
                <a16:creationId xmlns:a16="http://schemas.microsoft.com/office/drawing/2014/main" id="{BC7C8712-7FE5-569E-834D-3C940B5FFA0B}"/>
              </a:ext>
            </a:extLst>
          </p:cNvPr>
          <p:cNvSpPr>
            <a:spLocks noGrp="1"/>
          </p:cNvSpPr>
          <p:nvPr>
            <p:ph type="ftr" sz="quarter" idx="23"/>
          </p:nvPr>
        </p:nvSpPr>
        <p:spPr>
          <a:xfrm>
            <a:off x="2997200" y="9040813"/>
            <a:ext cx="7920038" cy="519112"/>
          </a:xfrm>
        </p:spPr>
        <p:txBody>
          <a:bodyPr/>
          <a:lstStyle/>
          <a:p>
            <a:r>
              <a:rPr lang="en-US" dirty="0"/>
              <a:t>PI Launchpad - Elements of a Proposal
</a:t>
            </a:r>
            <a:r>
              <a:rPr lang="en-US" sz="1200" b="0" dirty="0"/>
              <a:t>This document has been reviewed and determined not to contain export controlled technical data</a:t>
            </a:r>
            <a:endParaRPr lang="en-US" b="0" dirty="0"/>
          </a:p>
        </p:txBody>
      </p:sp>
      <p:sp>
        <p:nvSpPr>
          <p:cNvPr id="7" name="Right Arrow 6">
            <a:extLst>
              <a:ext uri="{FF2B5EF4-FFF2-40B4-BE49-F238E27FC236}">
                <a16:creationId xmlns:a16="http://schemas.microsoft.com/office/drawing/2014/main" id="{B76E06C0-98F7-DA81-E48C-013BB353EEB7}"/>
              </a:ext>
            </a:extLst>
          </p:cNvPr>
          <p:cNvSpPr/>
          <p:nvPr/>
        </p:nvSpPr>
        <p:spPr>
          <a:xfrm>
            <a:off x="4780547" y="5442313"/>
            <a:ext cx="945696" cy="506185"/>
          </a:xfrm>
          <a:prstGeom prst="rightArrow">
            <a:avLst/>
          </a:prstGeom>
          <a:solidFill>
            <a:srgbClr val="FF0000"/>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1" name="Right Arrow 10">
            <a:extLst>
              <a:ext uri="{FF2B5EF4-FFF2-40B4-BE49-F238E27FC236}">
                <a16:creationId xmlns:a16="http://schemas.microsoft.com/office/drawing/2014/main" id="{1A1282CC-80C5-1492-3B2C-58D147A06CB8}"/>
              </a:ext>
            </a:extLst>
          </p:cNvPr>
          <p:cNvSpPr/>
          <p:nvPr/>
        </p:nvSpPr>
        <p:spPr>
          <a:xfrm rot="8901634">
            <a:off x="11720976" y="3103203"/>
            <a:ext cx="1109273" cy="506185"/>
          </a:xfrm>
          <a:prstGeom prst="rightArrow">
            <a:avLst/>
          </a:prstGeom>
          <a:solidFill>
            <a:srgbClr val="FF0000"/>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Tree>
    <p:extLst>
      <p:ext uri="{BB962C8B-B14F-4D97-AF65-F5344CB8AC3E}">
        <p14:creationId xmlns:p14="http://schemas.microsoft.com/office/powerpoint/2010/main" val="408573213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0008-C9C9-D092-F2E7-E4E1B7E177B1}"/>
              </a:ext>
            </a:extLst>
          </p:cNvPr>
          <p:cNvSpPr>
            <a:spLocks noGrp="1"/>
          </p:cNvSpPr>
          <p:nvPr>
            <p:ph type="title"/>
          </p:nvPr>
        </p:nvSpPr>
        <p:spPr>
          <a:xfrm>
            <a:off x="2138371" y="352577"/>
            <a:ext cx="9826361" cy="990196"/>
          </a:xfrm>
        </p:spPr>
        <p:txBody>
          <a:bodyPr/>
          <a:lstStyle/>
          <a:p>
            <a:r>
              <a:rPr lang="en-US" dirty="0"/>
              <a:t>Pre-Proposal Conference and FAQs</a:t>
            </a:r>
          </a:p>
        </p:txBody>
      </p:sp>
      <p:sp>
        <p:nvSpPr>
          <p:cNvPr id="3" name="Text Placeholder 2">
            <a:extLst>
              <a:ext uri="{FF2B5EF4-FFF2-40B4-BE49-F238E27FC236}">
                <a16:creationId xmlns:a16="http://schemas.microsoft.com/office/drawing/2014/main" id="{63521EA0-1718-F085-65C2-F84997F38BF6}"/>
              </a:ext>
            </a:extLst>
          </p:cNvPr>
          <p:cNvSpPr>
            <a:spLocks noGrp="1"/>
          </p:cNvSpPr>
          <p:nvPr>
            <p:ph type="body" idx="1"/>
          </p:nvPr>
        </p:nvSpPr>
        <p:spPr>
          <a:xfrm>
            <a:off x="894080" y="2596444"/>
            <a:ext cx="11216641" cy="6188570"/>
          </a:xfrm>
        </p:spPr>
        <p:txBody>
          <a:bodyPr/>
          <a:lstStyle/>
          <a:p>
            <a:r>
              <a:rPr lang="en-US" dirty="0"/>
              <a:t>This is an opportunity to ask for clarifications on the AO</a:t>
            </a:r>
          </a:p>
          <a:p>
            <a:endParaRPr lang="en-US" dirty="0"/>
          </a:p>
          <a:p>
            <a:r>
              <a:rPr lang="en-US" dirty="0"/>
              <a:t>NASA answers to community questions are always shared publicly</a:t>
            </a:r>
            <a:endParaRPr lang="en-US" i="1" dirty="0"/>
          </a:p>
          <a:p>
            <a:r>
              <a:rPr lang="en-US" dirty="0"/>
              <a:t>Don’t expect to learn anything specific to your proposal</a:t>
            </a:r>
          </a:p>
          <a:p>
            <a:r>
              <a:rPr lang="en-US" i="1" dirty="0"/>
              <a:t>You may not wish to ask anything that could reveal aspects of your proposal</a:t>
            </a:r>
          </a:p>
        </p:txBody>
      </p:sp>
      <p:sp>
        <p:nvSpPr>
          <p:cNvPr id="5" name="Slide Number Placeholder 4">
            <a:extLst>
              <a:ext uri="{FF2B5EF4-FFF2-40B4-BE49-F238E27FC236}">
                <a16:creationId xmlns:a16="http://schemas.microsoft.com/office/drawing/2014/main" id="{204DA1BC-E9E7-4FC2-6246-C9F0E50CC4DA}"/>
              </a:ext>
            </a:extLst>
          </p:cNvPr>
          <p:cNvSpPr>
            <a:spLocks noGrp="1"/>
          </p:cNvSpPr>
          <p:nvPr>
            <p:ph type="sldNum" sz="quarter" idx="2"/>
          </p:nvPr>
        </p:nvSpPr>
        <p:spPr>
          <a:xfrm>
            <a:off x="11780162" y="9146117"/>
            <a:ext cx="330559" cy="307341"/>
          </a:xfrm>
        </p:spPr>
        <p:txBody>
          <a:bodyPr/>
          <a:lstStyle/>
          <a:p>
            <a:fld id="{86CB4B4D-7CA3-9044-876B-883B54F8677D}" type="slidenum">
              <a:rPr lang="en-US" smtClean="0"/>
              <a:pPr/>
              <a:t>8</a:t>
            </a:fld>
            <a:endParaRPr lang="en-US"/>
          </a:p>
        </p:txBody>
      </p:sp>
      <p:sp>
        <p:nvSpPr>
          <p:cNvPr id="13" name="Text Placeholder 12">
            <a:extLst>
              <a:ext uri="{FF2B5EF4-FFF2-40B4-BE49-F238E27FC236}">
                <a16:creationId xmlns:a16="http://schemas.microsoft.com/office/drawing/2014/main" id="{027583D7-1AAD-85B4-B00D-59ABFC76306A}"/>
              </a:ext>
            </a:extLst>
          </p:cNvPr>
          <p:cNvSpPr>
            <a:spLocks noGrp="1"/>
          </p:cNvSpPr>
          <p:nvPr>
            <p:ph type="body" sz="quarter" idx="21"/>
          </p:nvPr>
        </p:nvSpPr>
        <p:spPr/>
        <p:txBody>
          <a:bodyPr/>
          <a:lstStyle/>
          <a:p>
            <a:endParaRPr lang="en-US"/>
          </a:p>
        </p:txBody>
      </p:sp>
      <p:sp>
        <p:nvSpPr>
          <p:cNvPr id="6" name="Date Placeholder 5">
            <a:extLst>
              <a:ext uri="{FF2B5EF4-FFF2-40B4-BE49-F238E27FC236}">
                <a16:creationId xmlns:a16="http://schemas.microsoft.com/office/drawing/2014/main" id="{36F0CC5C-A618-3A49-7FC7-C2AAFC20B525}"/>
              </a:ext>
            </a:extLst>
          </p:cNvPr>
          <p:cNvSpPr>
            <a:spLocks noGrp="1"/>
          </p:cNvSpPr>
          <p:nvPr>
            <p:ph type="dt" sz="half" idx="22"/>
          </p:nvPr>
        </p:nvSpPr>
        <p:spPr>
          <a:xfrm>
            <a:off x="893763" y="9040813"/>
            <a:ext cx="1835369" cy="519112"/>
          </a:xfrm>
        </p:spPr>
        <p:txBody>
          <a:bodyPr/>
          <a:lstStyle/>
          <a:p>
            <a:r>
              <a:rPr lang="en-US"/>
              <a:t>July 24, 2023</a:t>
            </a:r>
          </a:p>
        </p:txBody>
      </p:sp>
      <p:sp>
        <p:nvSpPr>
          <p:cNvPr id="7" name="Footer Placeholder 6">
            <a:extLst>
              <a:ext uri="{FF2B5EF4-FFF2-40B4-BE49-F238E27FC236}">
                <a16:creationId xmlns:a16="http://schemas.microsoft.com/office/drawing/2014/main" id="{2FBF2312-B95E-7BBF-ED9C-9670C587B1F6}"/>
              </a:ext>
            </a:extLst>
          </p:cNvPr>
          <p:cNvSpPr>
            <a:spLocks noGrp="1"/>
          </p:cNvSpPr>
          <p:nvPr>
            <p:ph type="ftr" sz="quarter" idx="23"/>
          </p:nvPr>
        </p:nvSpPr>
        <p:spPr>
          <a:xfrm>
            <a:off x="2996418" y="9040813"/>
            <a:ext cx="7920111" cy="519112"/>
          </a:xfrm>
        </p:spPr>
        <p:txBody>
          <a:bodyPr/>
          <a:lstStyle/>
          <a:p>
            <a:r>
              <a:rPr lang="en-US" dirty="0"/>
              <a:t>PI Launchpad - Elements of a Proposal
</a:t>
            </a:r>
            <a:r>
              <a:rPr lang="en-US" sz="1200" b="0" dirty="0"/>
              <a:t>This document has been reviewed and determined not to contain export controlled technical data</a:t>
            </a:r>
            <a:endParaRPr lang="en-US" b="0" dirty="0"/>
          </a:p>
        </p:txBody>
      </p:sp>
    </p:spTree>
    <p:extLst>
      <p:ext uri="{BB962C8B-B14F-4D97-AF65-F5344CB8AC3E}">
        <p14:creationId xmlns:p14="http://schemas.microsoft.com/office/powerpoint/2010/main" val="170512533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EF001-85BE-97DD-53F7-DD36C1F7CDA2}"/>
              </a:ext>
            </a:extLst>
          </p:cNvPr>
          <p:cNvSpPr>
            <a:spLocks noGrp="1"/>
          </p:cNvSpPr>
          <p:nvPr>
            <p:ph type="title"/>
          </p:nvPr>
        </p:nvSpPr>
        <p:spPr/>
        <p:txBody>
          <a:bodyPr/>
          <a:lstStyle/>
          <a:p>
            <a:r>
              <a:rPr lang="en-US" dirty="0"/>
              <a:t>Notice of Intent to Propose</a:t>
            </a:r>
          </a:p>
        </p:txBody>
      </p:sp>
      <p:sp>
        <p:nvSpPr>
          <p:cNvPr id="3" name="Text Placeholder 2">
            <a:extLst>
              <a:ext uri="{FF2B5EF4-FFF2-40B4-BE49-F238E27FC236}">
                <a16:creationId xmlns:a16="http://schemas.microsoft.com/office/drawing/2014/main" id="{D5717060-51C9-C2FF-057D-2F27A995E2BF}"/>
              </a:ext>
            </a:extLst>
          </p:cNvPr>
          <p:cNvSpPr>
            <a:spLocks noGrp="1"/>
          </p:cNvSpPr>
          <p:nvPr>
            <p:ph type="body" idx="1"/>
          </p:nvPr>
        </p:nvSpPr>
        <p:spPr/>
        <p:txBody>
          <a:bodyPr/>
          <a:lstStyle/>
          <a:p>
            <a:r>
              <a:rPr lang="en-US" dirty="0"/>
              <a:t>Submitted by the PI via NSPIRES, and includes briefly:</a:t>
            </a:r>
          </a:p>
          <a:p>
            <a:pPr lvl="1"/>
            <a:r>
              <a:rPr lang="en-US" dirty="0"/>
              <a:t>summary of the planned science, team members and institutions</a:t>
            </a:r>
          </a:p>
          <a:p>
            <a:r>
              <a:rPr lang="en-US" dirty="0"/>
              <a:t>Provides a way for NASA to notify proposers of late changes in the Announcement of Opportunity</a:t>
            </a:r>
          </a:p>
          <a:p>
            <a:r>
              <a:rPr lang="en-US" dirty="0"/>
              <a:t>Helps NASA identify people to exclude from the pool of possible reviewers</a:t>
            </a:r>
          </a:p>
          <a:p>
            <a:r>
              <a:rPr lang="en-US" dirty="0"/>
              <a:t>The NOI is treated as confidential by NASA</a:t>
            </a:r>
          </a:p>
          <a:p>
            <a:r>
              <a:rPr lang="en-US" i="1" dirty="0"/>
              <a:t>It’s in the PI’s interest to be as helpful as possible in the NOI</a:t>
            </a:r>
          </a:p>
          <a:p>
            <a:endParaRPr lang="en-US" dirty="0"/>
          </a:p>
        </p:txBody>
      </p:sp>
      <p:sp>
        <p:nvSpPr>
          <p:cNvPr id="4" name="Slide Number Placeholder 3">
            <a:extLst>
              <a:ext uri="{FF2B5EF4-FFF2-40B4-BE49-F238E27FC236}">
                <a16:creationId xmlns:a16="http://schemas.microsoft.com/office/drawing/2014/main" id="{B6497435-D18F-7E99-AA10-C13471C47CD2}"/>
              </a:ext>
            </a:extLst>
          </p:cNvPr>
          <p:cNvSpPr>
            <a:spLocks noGrp="1"/>
          </p:cNvSpPr>
          <p:nvPr>
            <p:ph type="sldNum" sz="quarter" idx="2"/>
          </p:nvPr>
        </p:nvSpPr>
        <p:spPr/>
        <p:txBody>
          <a:bodyPr/>
          <a:lstStyle/>
          <a:p>
            <a:fld id="{86CB4B4D-7CA3-9044-876B-883B54F8677D}" type="slidenum">
              <a:rPr lang="en-US" smtClean="0"/>
              <a:t>9</a:t>
            </a:fld>
            <a:endParaRPr lang="en-US"/>
          </a:p>
        </p:txBody>
      </p:sp>
      <p:sp>
        <p:nvSpPr>
          <p:cNvPr id="5" name="Text Placeholder 4">
            <a:extLst>
              <a:ext uri="{FF2B5EF4-FFF2-40B4-BE49-F238E27FC236}">
                <a16:creationId xmlns:a16="http://schemas.microsoft.com/office/drawing/2014/main" id="{59AE4CE5-D0A8-36A3-C7A2-47597D2474F7}"/>
              </a:ext>
            </a:extLst>
          </p:cNvPr>
          <p:cNvSpPr>
            <a:spLocks noGrp="1"/>
          </p:cNvSpPr>
          <p:nvPr>
            <p:ph type="body" sz="quarter" idx="21"/>
          </p:nvPr>
        </p:nvSpPr>
        <p:spPr/>
        <p:txBody>
          <a:bodyPr/>
          <a:lstStyle/>
          <a:p>
            <a:endParaRPr lang="en-US"/>
          </a:p>
        </p:txBody>
      </p:sp>
      <p:sp>
        <p:nvSpPr>
          <p:cNvPr id="6" name="Date Placeholder 5">
            <a:extLst>
              <a:ext uri="{FF2B5EF4-FFF2-40B4-BE49-F238E27FC236}">
                <a16:creationId xmlns:a16="http://schemas.microsoft.com/office/drawing/2014/main" id="{2AD05A75-5FB0-2031-37BC-EAF4332054CB}"/>
              </a:ext>
            </a:extLst>
          </p:cNvPr>
          <p:cNvSpPr>
            <a:spLocks noGrp="1"/>
          </p:cNvSpPr>
          <p:nvPr>
            <p:ph type="dt" sz="half" idx="22"/>
          </p:nvPr>
        </p:nvSpPr>
        <p:spPr/>
        <p:txBody>
          <a:bodyPr/>
          <a:lstStyle/>
          <a:p>
            <a:r>
              <a:rPr lang="en-US"/>
              <a:t>July 24, 2023</a:t>
            </a:r>
          </a:p>
        </p:txBody>
      </p:sp>
      <p:sp>
        <p:nvSpPr>
          <p:cNvPr id="9" name="Footer Placeholder 6">
            <a:extLst>
              <a:ext uri="{FF2B5EF4-FFF2-40B4-BE49-F238E27FC236}">
                <a16:creationId xmlns:a16="http://schemas.microsoft.com/office/drawing/2014/main" id="{4267584E-2166-14AB-ACD6-E170BF112A46}"/>
              </a:ext>
            </a:extLst>
          </p:cNvPr>
          <p:cNvSpPr>
            <a:spLocks noGrp="1"/>
          </p:cNvSpPr>
          <p:nvPr>
            <p:ph type="ftr" sz="quarter" idx="23"/>
          </p:nvPr>
        </p:nvSpPr>
        <p:spPr>
          <a:xfrm>
            <a:off x="2997200" y="9040813"/>
            <a:ext cx="7920038" cy="519112"/>
          </a:xfrm>
        </p:spPr>
        <p:txBody>
          <a:bodyPr/>
          <a:lstStyle/>
          <a:p>
            <a:r>
              <a:rPr lang="en-US" dirty="0"/>
              <a:t>PI Launchpad - Elements of a Proposal
</a:t>
            </a:r>
            <a:r>
              <a:rPr lang="en-US" sz="1200" b="0" dirty="0"/>
              <a:t>This document has been reviewed and determined not to contain export controlled technical data</a:t>
            </a:r>
            <a:endParaRPr lang="en-US" b="0" dirty="0"/>
          </a:p>
        </p:txBody>
      </p:sp>
    </p:spTree>
    <p:extLst>
      <p:ext uri="{BB962C8B-B14F-4D97-AF65-F5344CB8AC3E}">
        <p14:creationId xmlns:p14="http://schemas.microsoft.com/office/powerpoint/2010/main" val="1936517384"/>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Helvetica Neue"/>
        <a:ea typeface="Helvetica Neue"/>
        <a:cs typeface="Helvetica Neue"/>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Helvetica Neue"/>
        <a:ea typeface="Helvetica Neue"/>
        <a:cs typeface="Helvetica Neue"/>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1030</TotalTime>
  <Words>2621</Words>
  <Application>Microsoft Macintosh PowerPoint</Application>
  <PresentationFormat>Custom</PresentationFormat>
  <Paragraphs>323</Paragraphs>
  <Slides>27</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Helvetica Neue</vt:lpstr>
      <vt:lpstr>Tahoma</vt:lpstr>
      <vt:lpstr>Office Theme</vt:lpstr>
      <vt:lpstr>Elements of a Proposal </vt:lpstr>
      <vt:lpstr>About me</vt:lpstr>
      <vt:lpstr>Summary</vt:lpstr>
      <vt:lpstr>NASA Announcement of Opportunity</vt:lpstr>
      <vt:lpstr>NASA Announcement of Opportunity</vt:lpstr>
      <vt:lpstr>Schedule for the AO</vt:lpstr>
      <vt:lpstr>Proposal Writing Team </vt:lpstr>
      <vt:lpstr>Pre-Proposal Conference and FAQs</vt:lpstr>
      <vt:lpstr>Notice of Intent to Propose</vt:lpstr>
      <vt:lpstr>The Proposal Itself</vt:lpstr>
      <vt:lpstr>Typical AO Section Layout</vt:lpstr>
      <vt:lpstr>Typical AO Section Layout</vt:lpstr>
      <vt:lpstr>Logical flow of the Proposal</vt:lpstr>
      <vt:lpstr>Evaluation Criteria</vt:lpstr>
      <vt:lpstr>Graphic Cover Page §A</vt:lpstr>
      <vt:lpstr>Fact Sheet §B</vt:lpstr>
      <vt:lpstr>Science Investigation §D</vt:lpstr>
      <vt:lpstr>Science Implementation §E</vt:lpstr>
      <vt:lpstr>Mission Implementation §F</vt:lpstr>
      <vt:lpstr>Management §G</vt:lpstr>
      <vt:lpstr>Cost and Cost Estimating Methodology §H</vt:lpstr>
      <vt:lpstr>NSPIRES Electronic Cover Page</vt:lpstr>
      <vt:lpstr>Proposal Appendices §J.1-3</vt:lpstr>
      <vt:lpstr>Proposal Appendices §J.11, §J.12</vt:lpstr>
      <vt:lpstr>Diversity and Inclusion Plan §J.13</vt:lpstr>
      <vt:lpstr>Acronyms §J.15 and References §J.16</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Elements of a Proposal </dc:title>
  <cp:lastModifiedBy>Unwin, Stephen C (US 312A)</cp:lastModifiedBy>
  <cp:revision>37</cp:revision>
  <dcterms:modified xsi:type="dcterms:W3CDTF">2023-07-24T16:01:52Z</dcterms:modified>
</cp:coreProperties>
</file>