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9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225CB-A28C-F04F-BBC5-4D835F70D92F}" type="datetimeFigureOut">
              <a:rPr lang="en-US" smtClean="0"/>
              <a:t>1/24/24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C8713-54B6-AE4C-86AB-06225B3D6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386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Heliophysics mission fleet</a:t>
            </a:r>
          </a:p>
          <a:p>
            <a:endParaRPr lang="en-US"/>
          </a:p>
          <a:p>
            <a:r>
              <a:rPr lang="en-US"/>
              <a:t>To help us better understand our star, to predict solar events and prevent serious impacts on Earth, NASA uses a fleet of spacecraft strategically placed throughout our heliosphere.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From Parker Solar Probe which is the first human made object and mission to enter the Sun’s atmosphere or “touch” the Sun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To satellites around Earth,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To the farthest human-made object, Voyager, which is sending back observations on interstellar space.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Each mission is positioned at a critical, well-thought-out vantage point to observe and understand the flow of energy and particles throughout the solar system -- all helping us untangle the effects of the star we live with.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Selected 2 MIDEX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Explorers AO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SMEX Step 1 NET October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Vigil AO</a:t>
            </a:r>
          </a:p>
          <a:p>
            <a:endParaRPr lang="en-US"/>
          </a:p>
          <a:p>
            <a:r>
              <a:rPr lang="en-US"/>
              <a:t>Overview: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17 operating missions with 25 spacecraft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13 missions currently in development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Robust sounding rocket and scientific balloon programs and multiple CubeSat missions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0" i="0" u="none" strike="noStrike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New Explorers MIDEX selections MUSE and </a:t>
            </a:r>
            <a:r>
              <a:rPr lang="en-US" b="0" i="0" u="none" strike="noStrike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HelioSwarm</a:t>
            </a:r>
            <a:r>
              <a:rPr lang="en-US" b="0" i="0" u="none" strike="noStrike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in development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NASA AO released for instrument selection (EUV imager) to be hosted on ESA's Vigil mission to L5. Preproposal Conference on 13 July, Notice of Intent (mandatory) due by 9 August, and proposals received 27 September</a:t>
            </a:r>
            <a:r>
              <a:rPr lang="en-US" b="0" i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0" i="0" u="none" strike="noStrike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i="0" u="none" strike="noStrike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GDC and DYNAMIC status</a:t>
            </a:r>
            <a:r>
              <a:rPr lang="en-US" b="1" i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GDC pause proposed by FY24 President’s Budget Request</a:t>
            </a:r>
            <a:r>
              <a:rPr lang="en-US" b="0" i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DYNAMIC AO released May 19, proposals due August 22</a:t>
            </a:r>
            <a:r>
              <a:rPr lang="en-US" b="0" i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Expect to select 1 or more missions to do Phase A studies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Struggling in current budget climate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b="0" i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We did not give blanket permission in DYNAMIC AO – responsibility is on proposer to prove it is low risk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b="0" i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b="0" i="0" u="none" strike="noStrike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Senior Review conducted in April, report release this summer</a:t>
            </a:r>
            <a:r>
              <a:rPr lang="en-US" b="0" i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b="0" i="0" u="none" strike="noStrike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Explorers solicitations in 2022 (SMEX)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SMEX-22 Step Selections expected NET October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Planning MIDEX AO in 2025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774570-C97C-44E4-9CA5-579941CE60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570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1A2BE-5CDD-0F54-ECA6-DEFA3D4789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986581-49B3-FC59-9E31-AF24FC018D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3AF876-7C09-0D36-9B3B-C2C4BED00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AA97-ED48-E74B-9091-DB3F5DAFBC85}" type="datetimeFigureOut">
              <a:rPr lang="en-US" smtClean="0"/>
              <a:t>1/24/24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0C59AF-DBF0-9DCF-7B30-BFB234964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680930-75FF-9F8C-6B9F-A26ACA771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8D10F-4021-784E-9750-FAB146FB5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951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7D2BB-8EF3-6277-2A71-3B452AFC9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1C3CB6-00FB-8BCA-A67B-F43C9062D0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4F2E5-D25D-F133-118C-1C71C317F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AA97-ED48-E74B-9091-DB3F5DAFBC85}" type="datetimeFigureOut">
              <a:rPr lang="en-US" smtClean="0"/>
              <a:t>1/24/24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6845F7-DE2D-D8FC-BC6E-81E86DD3E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302DB-AED9-74F0-C58D-A9EC6130D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8D10F-4021-784E-9750-FAB146FB5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99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FFB823-52D9-9DC9-ECCA-BC13C5EBC7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51AAD3-A3AE-7CD5-322B-C2F492E7DB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A7A5D-9117-34A5-03B1-26AE039BE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AA97-ED48-E74B-9091-DB3F5DAFBC85}" type="datetimeFigureOut">
              <a:rPr lang="en-US" smtClean="0"/>
              <a:t>1/24/24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0B471-2DCF-4809-8797-B8D9A34BF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E25DC-E77B-C87E-F8FD-4DFE747BD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8D10F-4021-784E-9750-FAB146FB5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30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B466-655A-5827-77DC-8AD87F72F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91413-929D-493C-7948-FBC94274B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0A959-C193-264E-5003-59B6E1640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AA97-ED48-E74B-9091-DB3F5DAFBC85}" type="datetimeFigureOut">
              <a:rPr lang="en-US" smtClean="0"/>
              <a:t>1/24/24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B3611-1449-662F-B259-A4EB6867E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13CCB-3A39-5454-E2FD-7B636F55E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8D10F-4021-784E-9750-FAB146FB5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324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B799F-35DE-13FB-CA7D-2046F1DA4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D5178C-5785-B53C-CFDC-D03069A49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81082E-0746-D988-B745-77320AAC3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AA97-ED48-E74B-9091-DB3F5DAFBC85}" type="datetimeFigureOut">
              <a:rPr lang="en-US" smtClean="0"/>
              <a:t>1/24/24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1EBB5-6351-B389-C160-81983A41C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DB6AE4-A32E-9DFD-8BFE-61DA2458D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8D10F-4021-784E-9750-FAB146FB5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576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4E366-65B8-3019-12CD-89264B3C9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26125-9115-B718-4D53-3086A31E5F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196792-49EF-7039-4241-F5BF539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87D5F5-1CDB-6175-CA25-BB2E11AF2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AA97-ED48-E74B-9091-DB3F5DAFBC85}" type="datetimeFigureOut">
              <a:rPr lang="en-US" smtClean="0"/>
              <a:t>1/24/24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D39F0B-52F8-F5A9-F5DE-47DAAC630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38AD59-6DF9-3E44-1EE9-B0C0AFB7F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8D10F-4021-784E-9750-FAB146FB5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09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99FC5-924F-0C8A-C40C-7211095EC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A74CA-1AC6-9755-740D-9479D9197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E73333-5329-8217-8A5C-087B0E30F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1C6A2E-DE49-BD65-6A6F-6680176EAE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384DE7-F8FB-AB3E-8FF2-E51F717DA5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322798-5385-906B-FFC7-093FD1015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AA97-ED48-E74B-9091-DB3F5DAFBC85}" type="datetimeFigureOut">
              <a:rPr lang="en-US" smtClean="0"/>
              <a:t>1/24/24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AEE4BB-C8FE-2588-4130-69CABFD8C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79285F-41C8-CD1A-004E-9982AB8C5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8D10F-4021-784E-9750-FAB146FB5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35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DB63C-8AE5-4AB5-9726-CF29FB177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89FA6C-F607-7EFF-64D6-DB97F3044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AA97-ED48-E74B-9091-DB3F5DAFBC85}" type="datetimeFigureOut">
              <a:rPr lang="en-US" smtClean="0"/>
              <a:t>1/24/24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EA7EB8-2737-2061-6916-BF06A5B76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4A7E61-DC3D-928A-0F2A-F06192749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8D10F-4021-784E-9750-FAB146FB5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279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BEB2B4-66CE-E768-B11B-753D8BA45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AA97-ED48-E74B-9091-DB3F5DAFBC85}" type="datetimeFigureOut">
              <a:rPr lang="en-US" smtClean="0"/>
              <a:t>1/24/24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878C9-4B68-BCCC-B6A1-E1E42257F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474562-BBAA-C15F-A874-532D5C5CE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8D10F-4021-784E-9750-FAB146FB5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843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00A66-E91D-4CB3-D31D-9F188B9AE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B1174-9F31-D3F4-4958-32D0D7C71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3805E6-64A6-6E01-7D7B-C2BFCE286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F90D6F-EA94-7EE6-FC1A-19ECB373A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AA97-ED48-E74B-9091-DB3F5DAFBC85}" type="datetimeFigureOut">
              <a:rPr lang="en-US" smtClean="0"/>
              <a:t>1/24/24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F45DE6-C54C-BC20-7C5A-C379725DC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D4C395-B00C-71D2-B970-382C6A88C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8D10F-4021-784E-9750-FAB146FB5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92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6C3CE-8470-E660-2451-0F10211E1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AA0EE4-7087-A9E1-3313-C54E9811D2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DA7AA0-A445-61C1-3C68-F9DC1A76FE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55A1A9-53B1-7D59-ABCE-93355FEAA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AA97-ED48-E74B-9091-DB3F5DAFBC85}" type="datetimeFigureOut">
              <a:rPr lang="en-US" smtClean="0"/>
              <a:t>1/24/24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D32918-6B0C-6776-49FC-155EF5C59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76BC23-4C20-2070-62A0-6532A897C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8D10F-4021-784E-9750-FAB146FB5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058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4D2690-56B7-0A1A-0552-0C72B1A78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54EAB6-3FA9-358D-0AD3-5A6FA872E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FF867-7FB9-3779-5951-540A5F9CD0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0AA97-ED48-E74B-9091-DB3F5DAFBC85}" type="datetimeFigureOut">
              <a:rPr lang="en-US" smtClean="0"/>
              <a:t>1/24/24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6C824F-2C6B-9815-E365-B7BF2065C2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B25023-61A9-CA97-10B8-0C342E4336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8D10F-4021-784E-9750-FAB146FB5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09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11.png"/><Relationship Id="rId26" Type="http://schemas.openxmlformats.org/officeDocument/2006/relationships/image" Target="../media/image17.png"/><Relationship Id="rId39" Type="http://schemas.openxmlformats.org/officeDocument/2006/relationships/image" Target="../media/image28.png"/><Relationship Id="rId21" Type="http://schemas.openxmlformats.org/officeDocument/2006/relationships/image" Target="../media/image13.png"/><Relationship Id="rId34" Type="http://schemas.openxmlformats.org/officeDocument/2006/relationships/image" Target="../media/image24.png"/><Relationship Id="rId42" Type="http://schemas.microsoft.com/office/2007/relationships/hdphoto" Target="../media/hdphoto11.wdp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png"/><Relationship Id="rId29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24" Type="http://schemas.microsoft.com/office/2007/relationships/hdphoto" Target="../media/hdphoto7.wdp"/><Relationship Id="rId32" Type="http://schemas.openxmlformats.org/officeDocument/2006/relationships/image" Target="../media/image22.png"/><Relationship Id="rId37" Type="http://schemas.openxmlformats.org/officeDocument/2006/relationships/image" Target="../media/image27.png"/><Relationship Id="rId40" Type="http://schemas.microsoft.com/office/2007/relationships/hdphoto" Target="../media/hdphoto10.wdp"/><Relationship Id="rId45" Type="http://schemas.openxmlformats.org/officeDocument/2006/relationships/image" Target="../media/image32.png"/><Relationship Id="rId5" Type="http://schemas.microsoft.com/office/2007/relationships/hdphoto" Target="../media/hdphoto1.wdp"/><Relationship Id="rId15" Type="http://schemas.openxmlformats.org/officeDocument/2006/relationships/image" Target="../media/image9.png"/><Relationship Id="rId23" Type="http://schemas.openxmlformats.org/officeDocument/2006/relationships/image" Target="../media/image15.png"/><Relationship Id="rId28" Type="http://schemas.openxmlformats.org/officeDocument/2006/relationships/image" Target="../media/image19.png"/><Relationship Id="rId36" Type="http://schemas.openxmlformats.org/officeDocument/2006/relationships/image" Target="../media/image26.png"/><Relationship Id="rId10" Type="http://schemas.openxmlformats.org/officeDocument/2006/relationships/image" Target="../media/image5.png"/><Relationship Id="rId19" Type="http://schemas.microsoft.com/office/2007/relationships/hdphoto" Target="../media/hdphoto6.wdp"/><Relationship Id="rId31" Type="http://schemas.microsoft.com/office/2007/relationships/hdphoto" Target="../media/hdphoto8.wdp"/><Relationship Id="rId44" Type="http://schemas.openxmlformats.org/officeDocument/2006/relationships/image" Target="../media/image31.png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openxmlformats.org/officeDocument/2006/relationships/image" Target="../media/image8.png"/><Relationship Id="rId22" Type="http://schemas.openxmlformats.org/officeDocument/2006/relationships/image" Target="../media/image14.png"/><Relationship Id="rId27" Type="http://schemas.openxmlformats.org/officeDocument/2006/relationships/image" Target="../media/image18.png"/><Relationship Id="rId30" Type="http://schemas.openxmlformats.org/officeDocument/2006/relationships/image" Target="../media/image21.png"/><Relationship Id="rId35" Type="http://schemas.openxmlformats.org/officeDocument/2006/relationships/image" Target="../media/image25.png"/><Relationship Id="rId43" Type="http://schemas.openxmlformats.org/officeDocument/2006/relationships/image" Target="../media/image30.png"/><Relationship Id="rId8" Type="http://schemas.openxmlformats.org/officeDocument/2006/relationships/image" Target="../media/image4.png"/><Relationship Id="rId3" Type="http://schemas.openxmlformats.org/officeDocument/2006/relationships/image" Target="../media/image1.jpeg"/><Relationship Id="rId12" Type="http://schemas.openxmlformats.org/officeDocument/2006/relationships/image" Target="../media/image6.png"/><Relationship Id="rId17" Type="http://schemas.microsoft.com/office/2007/relationships/hdphoto" Target="../media/hdphoto5.wdp"/><Relationship Id="rId25" Type="http://schemas.openxmlformats.org/officeDocument/2006/relationships/image" Target="../media/image16.png"/><Relationship Id="rId33" Type="http://schemas.openxmlformats.org/officeDocument/2006/relationships/image" Target="../media/image23.png"/><Relationship Id="rId38" Type="http://schemas.microsoft.com/office/2007/relationships/hdphoto" Target="../media/hdphoto9.wdp"/><Relationship Id="rId20" Type="http://schemas.openxmlformats.org/officeDocument/2006/relationships/image" Target="../media/image12.png"/><Relationship Id="rId41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F109E6-0DB5-8058-F616-B9A7849F8FC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1000" contras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659142" y="1976816"/>
            <a:ext cx="505220" cy="4383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6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19AD5B-A8B6-6FD5-977A-8CC619E4CB91}"/>
              </a:ext>
            </a:extLst>
          </p:cNvPr>
          <p:cNvSpPr txBox="1"/>
          <p:nvPr/>
        </p:nvSpPr>
        <p:spPr>
          <a:xfrm>
            <a:off x="3467139" y="1724687"/>
            <a:ext cx="765666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58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AFDE7E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Solar Orbiter (ESA)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DE1890-9097-D64B-6433-B22A52BB6BEA}"/>
              </a:ext>
            </a:extLst>
          </p:cNvPr>
          <p:cNvSpPr txBox="1"/>
          <p:nvPr/>
        </p:nvSpPr>
        <p:spPr>
          <a:xfrm>
            <a:off x="3037357" y="2932815"/>
            <a:ext cx="1102294" cy="313932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>
                <a:alpha val="98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358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AFDE7E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Parker Solar</a:t>
            </a:r>
            <a:b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AFDE7E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AFDE7E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Probe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A4A100-BAA5-60C8-7D94-995F93371DC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430928">
            <a:off x="3377461" y="3187249"/>
            <a:ext cx="731375" cy="4093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6000"/>
              </a:prstClr>
            </a:outerShdw>
          </a:effectLst>
        </p:spPr>
      </p:pic>
      <p:pic>
        <p:nvPicPr>
          <p:cNvPr id="8" name="Picture 7" descr="STEREO.png">
            <a:extLst>
              <a:ext uri="{FF2B5EF4-FFF2-40B4-BE49-F238E27FC236}">
                <a16:creationId xmlns:a16="http://schemas.microsoft.com/office/drawing/2014/main" id="{228014FF-C6AB-3BF0-AA65-03DE2A680C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7000" contrast="-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67057">
            <a:off x="3862684" y="3755375"/>
            <a:ext cx="447980" cy="5062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6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543F83-3250-1EA9-680B-9864F47EE33F}"/>
              </a:ext>
            </a:extLst>
          </p:cNvPr>
          <p:cNvSpPr txBox="1"/>
          <p:nvPr/>
        </p:nvSpPr>
        <p:spPr>
          <a:xfrm>
            <a:off x="3452207" y="3652494"/>
            <a:ext cx="1268934" cy="230832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>
                <a:alpha val="98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1CCF5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STEREO</a:t>
            </a:r>
          </a:p>
        </p:txBody>
      </p:sp>
      <p:pic>
        <p:nvPicPr>
          <p:cNvPr id="10" name="Picture 9" descr="SOHO.png">
            <a:extLst>
              <a:ext uri="{FF2B5EF4-FFF2-40B4-BE49-F238E27FC236}">
                <a16:creationId xmlns:a16="http://schemas.microsoft.com/office/drawing/2014/main" id="{DD1C09B3-CAC0-B8BC-68CF-D4FC3B8EEDF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970920">
            <a:off x="4265160" y="2763179"/>
            <a:ext cx="408051" cy="6145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2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D223399-1D9E-4999-CE92-6B06A3F46FAC}"/>
              </a:ext>
            </a:extLst>
          </p:cNvPr>
          <p:cNvSpPr txBox="1"/>
          <p:nvPr/>
        </p:nvSpPr>
        <p:spPr>
          <a:xfrm>
            <a:off x="3911752" y="2634592"/>
            <a:ext cx="792775" cy="313932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>
                <a:alpha val="98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358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1CCF5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SOHO</a:t>
            </a:r>
            <a:b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1CCF5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1CCF5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(ESA)</a:t>
            </a:r>
          </a:p>
        </p:txBody>
      </p:sp>
      <p:pic>
        <p:nvPicPr>
          <p:cNvPr id="12" name="Picture 11" descr="ACE.png">
            <a:extLst>
              <a:ext uri="{FF2B5EF4-FFF2-40B4-BE49-F238E27FC236}">
                <a16:creationId xmlns:a16="http://schemas.microsoft.com/office/drawing/2014/main" id="{0E48F433-2FEA-8890-6183-69A8E5194C35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743794">
            <a:off x="4554758" y="2181889"/>
            <a:ext cx="427225" cy="5319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6000"/>
              </a:prst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532C010-22BB-3BD4-4F1F-0DE3C7C81FFD}"/>
              </a:ext>
            </a:extLst>
          </p:cNvPr>
          <p:cNvSpPr txBox="1"/>
          <p:nvPr/>
        </p:nvSpPr>
        <p:spPr>
          <a:xfrm>
            <a:off x="4566967" y="1997516"/>
            <a:ext cx="431418" cy="230832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>
                <a:alpha val="98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1CCF5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ACE</a:t>
            </a:r>
          </a:p>
        </p:txBody>
      </p:sp>
      <p:pic>
        <p:nvPicPr>
          <p:cNvPr id="14" name="Picture 13" descr="WIND.png">
            <a:extLst>
              <a:ext uri="{FF2B5EF4-FFF2-40B4-BE49-F238E27FC236}">
                <a16:creationId xmlns:a16="http://schemas.microsoft.com/office/drawing/2014/main" id="{9CCA75C0-3366-F616-B902-31E8DD0F0674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42060">
            <a:off x="4972265" y="3412913"/>
            <a:ext cx="378263" cy="4430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6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B9F8264-3E08-BA87-E795-AEFD02F4A382}"/>
              </a:ext>
            </a:extLst>
          </p:cNvPr>
          <p:cNvSpPr txBox="1"/>
          <p:nvPr/>
        </p:nvSpPr>
        <p:spPr>
          <a:xfrm>
            <a:off x="4925900" y="3238284"/>
            <a:ext cx="475922" cy="230832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>
                <a:alpha val="98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1CCF5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WIND</a:t>
            </a:r>
          </a:p>
        </p:txBody>
      </p:sp>
      <p:pic>
        <p:nvPicPr>
          <p:cNvPr id="16" name="Picture 15" descr="Voyager.png">
            <a:extLst>
              <a:ext uri="{FF2B5EF4-FFF2-40B4-BE49-F238E27FC236}">
                <a16:creationId xmlns:a16="http://schemas.microsoft.com/office/drawing/2014/main" id="{CD6A1365-B8ED-BD83-7973-4455F2E62473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98105">
            <a:off x="6776695" y="5627661"/>
            <a:ext cx="693959" cy="5016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5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FCA1465-BF86-3203-313D-5E2F5142FA0F}"/>
              </a:ext>
            </a:extLst>
          </p:cNvPr>
          <p:cNvSpPr txBox="1"/>
          <p:nvPr/>
        </p:nvSpPr>
        <p:spPr>
          <a:xfrm>
            <a:off x="6665581" y="5587877"/>
            <a:ext cx="680387" cy="203133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>
                <a:alpha val="98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358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1CCF5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Voyager (2)</a:t>
            </a:r>
          </a:p>
        </p:txBody>
      </p:sp>
      <p:pic>
        <p:nvPicPr>
          <p:cNvPr id="18" name="Picture 17" descr="Hinode.png">
            <a:extLst>
              <a:ext uri="{FF2B5EF4-FFF2-40B4-BE49-F238E27FC236}">
                <a16:creationId xmlns:a16="http://schemas.microsoft.com/office/drawing/2014/main" id="{62B36A20-C4BC-B37F-1C8D-9DCCAB55E61D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6131" y="4320100"/>
            <a:ext cx="479351" cy="271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6000"/>
              </a:prstClr>
            </a:out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238E31F-D84A-B6ED-25C7-2B5A1DBB88A6}"/>
              </a:ext>
            </a:extLst>
          </p:cNvPr>
          <p:cNvSpPr txBox="1"/>
          <p:nvPr/>
        </p:nvSpPr>
        <p:spPr>
          <a:xfrm>
            <a:off x="5801768" y="4104316"/>
            <a:ext cx="1004350" cy="227755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>
                <a:alpha val="98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358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1CCF5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Hinode (JAXA</a:t>
            </a: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71CCF5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DADBAA-56C9-590E-BDAB-533E5D1A8421}"/>
              </a:ext>
            </a:extLst>
          </p:cNvPr>
          <p:cNvSpPr txBox="1"/>
          <p:nvPr/>
        </p:nvSpPr>
        <p:spPr>
          <a:xfrm>
            <a:off x="5298203" y="2760721"/>
            <a:ext cx="890286" cy="230832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>
                <a:alpha val="98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IMAP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2314F07-8232-A1A7-03E9-98E62A3D08F2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29226">
            <a:off x="5567957" y="2974391"/>
            <a:ext cx="368805" cy="3413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6000"/>
              </a:prstClr>
            </a:outerShdw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7B826AC-8D8D-342A-D013-CE0CB8FFDEB1}"/>
              </a:ext>
            </a:extLst>
          </p:cNvPr>
          <p:cNvSpPr txBox="1"/>
          <p:nvPr/>
        </p:nvSpPr>
        <p:spPr>
          <a:xfrm>
            <a:off x="5498873" y="1965155"/>
            <a:ext cx="506972" cy="230832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>
                <a:alpha val="98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1CCF5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SDO</a:t>
            </a:r>
          </a:p>
        </p:txBody>
      </p:sp>
      <p:pic>
        <p:nvPicPr>
          <p:cNvPr id="23" name="Picture 22" descr="SDO.png">
            <a:extLst>
              <a:ext uri="{FF2B5EF4-FFF2-40B4-BE49-F238E27FC236}">
                <a16:creationId xmlns:a16="http://schemas.microsoft.com/office/drawing/2014/main" id="{BE5089D2-59A7-C950-0DD2-4150109E68B3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405434">
            <a:off x="5589126" y="2158893"/>
            <a:ext cx="377357" cy="3909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7000"/>
              </a:prst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BB697CE-EB6E-C00B-3220-60E6670AA1AA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106786">
            <a:off x="5449713" y="1359317"/>
            <a:ext cx="532832" cy="2821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5000"/>
              </a:prstClr>
            </a:outerShdw>
          </a:effec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A4FACD1-8099-31F3-881D-CB31E38FAD09}"/>
              </a:ext>
            </a:extLst>
          </p:cNvPr>
          <p:cNvSpPr txBox="1"/>
          <p:nvPr/>
        </p:nvSpPr>
        <p:spPr>
          <a:xfrm>
            <a:off x="4652936" y="1450980"/>
            <a:ext cx="1026125" cy="203133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>
                <a:alpha val="98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358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SunRISE (6)</a:t>
            </a:r>
          </a:p>
        </p:txBody>
      </p:sp>
      <p:pic>
        <p:nvPicPr>
          <p:cNvPr id="26" name="Picture 25" descr="IBEX.png">
            <a:extLst>
              <a:ext uri="{FF2B5EF4-FFF2-40B4-BE49-F238E27FC236}">
                <a16:creationId xmlns:a16="http://schemas.microsoft.com/office/drawing/2014/main" id="{108297F6-C750-FA96-960E-867CFD6666F6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5917" y="3797041"/>
            <a:ext cx="300084" cy="258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6000"/>
              </a:prstClr>
            </a:outerShdw>
          </a:effec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08877A8-B1EB-4BAA-719F-9452232093C6}"/>
              </a:ext>
            </a:extLst>
          </p:cNvPr>
          <p:cNvSpPr txBox="1"/>
          <p:nvPr/>
        </p:nvSpPr>
        <p:spPr>
          <a:xfrm>
            <a:off x="5243258" y="3456179"/>
            <a:ext cx="1481888" cy="369332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>
                <a:alpha val="98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Carruthers Geocorona Observatory</a:t>
            </a:r>
          </a:p>
        </p:txBody>
      </p:sp>
      <p:pic>
        <p:nvPicPr>
          <p:cNvPr id="28" name="Picture 27" descr="GOLD.png">
            <a:extLst>
              <a:ext uri="{FF2B5EF4-FFF2-40B4-BE49-F238E27FC236}">
                <a16:creationId xmlns:a16="http://schemas.microsoft.com/office/drawing/2014/main" id="{7876F268-BA87-6635-8B73-18B7A6111EE1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6466" y="2779429"/>
            <a:ext cx="857274" cy="363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5000"/>
              </a:prst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75973AC-E08D-12F9-27BB-A216AB7762D2}"/>
              </a:ext>
            </a:extLst>
          </p:cNvPr>
          <p:cNvPicPr>
            <a:picLocks noChangeAspect="1"/>
          </p:cNvPicPr>
          <p:nvPr/>
        </p:nvPicPr>
        <p:blipFill>
          <a:blip r:embed="rId23" cstate="screen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16000"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541" y="2269405"/>
            <a:ext cx="544712" cy="3282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6000"/>
              </a:prstClr>
            </a:outerShdw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B06FCAC-0DBC-77D3-1A0D-C0817B1311B9}"/>
              </a:ext>
            </a:extLst>
          </p:cNvPr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851089">
            <a:off x="6339139" y="1749145"/>
            <a:ext cx="591930" cy="4448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5000"/>
              </a:prstClr>
            </a:outerShdw>
          </a:effec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F09100F-9D76-B471-AB5D-7ED67CF2E991}"/>
              </a:ext>
            </a:extLst>
          </p:cNvPr>
          <p:cNvSpPr txBox="1"/>
          <p:nvPr/>
        </p:nvSpPr>
        <p:spPr>
          <a:xfrm>
            <a:off x="6132804" y="1677160"/>
            <a:ext cx="1132776" cy="203133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>
                <a:alpha val="98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358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TRACERS (2)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A5F008F-86BF-DEA0-B002-FAF7955AC6BC}"/>
              </a:ext>
            </a:extLst>
          </p:cNvPr>
          <p:cNvSpPr txBox="1"/>
          <p:nvPr/>
        </p:nvSpPr>
        <p:spPr>
          <a:xfrm>
            <a:off x="5958006" y="2116428"/>
            <a:ext cx="792773" cy="230832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>
                <a:alpha val="98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1CCF5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ICON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3E0A049-45FF-91C5-44A5-9876E434A4E4}"/>
              </a:ext>
            </a:extLst>
          </p:cNvPr>
          <p:cNvSpPr txBox="1"/>
          <p:nvPr/>
        </p:nvSpPr>
        <p:spPr>
          <a:xfrm>
            <a:off x="6054337" y="3102018"/>
            <a:ext cx="1039342" cy="203133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>
                <a:alpha val="98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358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1CCF5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GOLD (SES)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93B0FE5-4D13-C009-C8D0-3CFDBE6FC4D1}"/>
              </a:ext>
            </a:extLst>
          </p:cNvPr>
          <p:cNvSpPr txBox="1"/>
          <p:nvPr/>
        </p:nvSpPr>
        <p:spPr>
          <a:xfrm>
            <a:off x="9500861" y="2558065"/>
            <a:ext cx="1132776" cy="227755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>
                <a:alpha val="98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358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EF16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HelioSwarm (9</a:t>
            </a: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EF16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)</a:t>
            </a:r>
          </a:p>
        </p:txBody>
      </p:sp>
      <p:pic>
        <p:nvPicPr>
          <p:cNvPr id="35" name="Picture 34" descr="A picture containing satellite&#10;&#10;Description automatically generated">
            <a:extLst>
              <a:ext uri="{FF2B5EF4-FFF2-40B4-BE49-F238E27FC236}">
                <a16:creationId xmlns:a16="http://schemas.microsoft.com/office/drawing/2014/main" id="{BC6E7254-C759-8A8A-0A85-9646277277C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792" y="2723481"/>
            <a:ext cx="1132776" cy="42199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70AF8709-A947-37BA-E6FF-D351033D8303}"/>
              </a:ext>
            </a:extLst>
          </p:cNvPr>
          <p:cNvSpPr txBox="1"/>
          <p:nvPr/>
        </p:nvSpPr>
        <p:spPr>
          <a:xfrm>
            <a:off x="6938520" y="3324363"/>
            <a:ext cx="891175" cy="227755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>
                <a:alpha val="98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358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EF16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EZIE (3</a:t>
            </a: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EF16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)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BD305E9-EA68-D524-6155-E783DBEA4691}"/>
              </a:ext>
            </a:extLst>
          </p:cNvPr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1540" y="3526515"/>
            <a:ext cx="521333" cy="3354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5000"/>
              </a:prstClr>
            </a:outerShdw>
          </a:effectLst>
        </p:spPr>
      </p:pic>
      <p:pic>
        <p:nvPicPr>
          <p:cNvPr id="38" name="Picture 37" descr="AIM.png">
            <a:extLst>
              <a:ext uri="{FF2B5EF4-FFF2-40B4-BE49-F238E27FC236}">
                <a16:creationId xmlns:a16="http://schemas.microsoft.com/office/drawing/2014/main" id="{BC788D18-13B7-3483-11BE-E73705B3219D}"/>
              </a:ext>
            </a:extLst>
          </p:cNvPr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2764" y="944364"/>
            <a:ext cx="543183" cy="3621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7000"/>
              </a:prstClr>
            </a:outerShdw>
          </a:effec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4AE35C61-ED78-E901-05E5-E9A80A7DF697}"/>
              </a:ext>
            </a:extLst>
          </p:cNvPr>
          <p:cNvSpPr txBox="1"/>
          <p:nvPr/>
        </p:nvSpPr>
        <p:spPr>
          <a:xfrm>
            <a:off x="6746918" y="1020181"/>
            <a:ext cx="643919" cy="230832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>
                <a:alpha val="98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1CCF5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AIM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0BB217A3-3966-FC77-96F3-20FD4DE830F5}"/>
              </a:ext>
            </a:extLst>
          </p:cNvPr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124210">
            <a:off x="10056241" y="1106183"/>
            <a:ext cx="447776" cy="4492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7000"/>
              </a:prstClr>
            </a:outerShdw>
          </a:effec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3CBA89C5-857C-E811-17CB-0050E9A6B1D6}"/>
              </a:ext>
            </a:extLst>
          </p:cNvPr>
          <p:cNvSpPr txBox="1"/>
          <p:nvPr/>
        </p:nvSpPr>
        <p:spPr>
          <a:xfrm>
            <a:off x="10119843" y="930380"/>
            <a:ext cx="1046536" cy="313932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>
                <a:alpha val="98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358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HERMES</a:t>
            </a:r>
            <a:b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(Gateway)</a:t>
            </a:r>
          </a:p>
        </p:txBody>
      </p:sp>
      <p:pic>
        <p:nvPicPr>
          <p:cNvPr id="42" name="Picture 41" descr="THEMIS.png">
            <a:extLst>
              <a:ext uri="{FF2B5EF4-FFF2-40B4-BE49-F238E27FC236}">
                <a16:creationId xmlns:a16="http://schemas.microsoft.com/office/drawing/2014/main" id="{207012E0-6DAF-1584-6379-85977BDA5CEE}"/>
              </a:ext>
            </a:extLst>
          </p:cNvPr>
          <p:cNvPicPr>
            <a:picLocks noChangeAspect="1"/>
          </p:cNvPicPr>
          <p:nvPr/>
        </p:nvPicPr>
        <p:blipFill>
          <a:blip r:embed="rId30" cstate="screen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rightnessContrast brigh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26207">
            <a:off x="9881167" y="1724183"/>
            <a:ext cx="826025" cy="6519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5000"/>
              </a:prstClr>
            </a:outerShdw>
          </a:effec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A96A7E22-BAAB-345A-149F-319EA673CDF2}"/>
              </a:ext>
            </a:extLst>
          </p:cNvPr>
          <p:cNvSpPr txBox="1"/>
          <p:nvPr/>
        </p:nvSpPr>
        <p:spPr>
          <a:xfrm>
            <a:off x="10470146" y="1986775"/>
            <a:ext cx="883312" cy="313932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>
                <a:alpha val="98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358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1CCF5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THEMIS-ARTEMIS (2)</a:t>
            </a:r>
          </a:p>
        </p:txBody>
      </p:sp>
      <p:pic>
        <p:nvPicPr>
          <p:cNvPr id="44" name="Picture 43" descr="TIMED.png">
            <a:extLst>
              <a:ext uri="{FF2B5EF4-FFF2-40B4-BE49-F238E27FC236}">
                <a16:creationId xmlns:a16="http://schemas.microsoft.com/office/drawing/2014/main" id="{B6C4129A-3F3E-6F94-48E9-529F86AC8C1B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6267" y="3391932"/>
            <a:ext cx="859149" cy="4327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6000"/>
              </a:prstClr>
            </a:outerShdw>
          </a:effec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889B5241-FD12-913D-5D19-CC3721D8059E}"/>
              </a:ext>
            </a:extLst>
          </p:cNvPr>
          <p:cNvSpPr txBox="1"/>
          <p:nvPr/>
        </p:nvSpPr>
        <p:spPr>
          <a:xfrm>
            <a:off x="7889370" y="3651703"/>
            <a:ext cx="541146" cy="230832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>
                <a:alpha val="98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1CCF5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TIMED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EA0790C6-ABA6-48F2-BE77-2342A63948E2}"/>
              </a:ext>
            </a:extLst>
          </p:cNvPr>
          <p:cNvPicPr>
            <a:picLocks noChangeAspect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17516" y="4054585"/>
            <a:ext cx="407386" cy="387083"/>
          </a:xfrm>
          <a:prstGeom prst="rect">
            <a:avLst/>
          </a:prstGeom>
          <a:effectLst/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243F9A58-46BA-C635-992F-2FA698C81284}"/>
              </a:ext>
            </a:extLst>
          </p:cNvPr>
          <p:cNvSpPr txBox="1"/>
          <p:nvPr/>
        </p:nvSpPr>
        <p:spPr>
          <a:xfrm>
            <a:off x="6817309" y="4352511"/>
            <a:ext cx="965758" cy="203133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>
                <a:alpha val="98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358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PUNCH (4)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6361EA2-D9BB-3E92-A70C-C686A79A13BC}"/>
              </a:ext>
            </a:extLst>
          </p:cNvPr>
          <p:cNvSpPr txBox="1"/>
          <p:nvPr/>
        </p:nvSpPr>
        <p:spPr>
          <a:xfrm>
            <a:off x="8613561" y="1622957"/>
            <a:ext cx="1046536" cy="261610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>
                <a:alpha val="98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AFDE7E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AWE (ISS</a:t>
            </a: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AFDE7E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)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30E7C70-18F0-1107-6362-CFC0654F9FB1}"/>
              </a:ext>
            </a:extLst>
          </p:cNvPr>
          <p:cNvGrpSpPr/>
          <p:nvPr/>
        </p:nvGrpSpPr>
        <p:grpSpPr>
          <a:xfrm rot="1670199">
            <a:off x="8683428" y="1899657"/>
            <a:ext cx="601759" cy="448367"/>
            <a:chOff x="9016785" y="2704705"/>
            <a:chExt cx="787076" cy="643971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30BADE1D-1FAA-FD24-73DC-3FE11C766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29226">
              <a:off x="9016785" y="2704705"/>
              <a:ext cx="787076" cy="64397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96000"/>
                </a:prstClr>
              </a:outerShdw>
            </a:effectLst>
          </p:spPr>
        </p:pic>
        <p:sp>
          <p:nvSpPr>
            <p:cNvPr id="53" name="Triangle 52">
              <a:extLst>
                <a:ext uri="{FF2B5EF4-FFF2-40B4-BE49-F238E27FC236}">
                  <a16:creationId xmlns:a16="http://schemas.microsoft.com/office/drawing/2014/main" id="{A9C9AF3B-E3C6-9BC2-66EF-4CE52D791B55}"/>
                </a:ext>
              </a:extLst>
            </p:cNvPr>
            <p:cNvSpPr/>
            <p:nvPr/>
          </p:nvSpPr>
          <p:spPr>
            <a:xfrm>
              <a:off x="9370438" y="3009285"/>
              <a:ext cx="114201" cy="209638"/>
            </a:xfrm>
            <a:prstGeom prst="triangle">
              <a:avLst/>
            </a:prstGeom>
            <a:solidFill>
              <a:srgbClr val="FFFFFF">
                <a:alpha val="50196"/>
              </a:srgbClr>
            </a:solidFill>
            <a:ln w="920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2B46281F-54D3-F6D6-2261-F4330A3A1FE2}"/>
                </a:ext>
              </a:extLst>
            </p:cNvPr>
            <p:cNvSpPr/>
            <p:nvPr/>
          </p:nvSpPr>
          <p:spPr>
            <a:xfrm>
              <a:off x="9365324" y="3195561"/>
              <a:ext cx="122490" cy="75991"/>
            </a:xfrm>
            <a:prstGeom prst="ellipse">
              <a:avLst/>
            </a:prstGeom>
            <a:gradFill flip="none" rotWithShape="1">
              <a:gsLst>
                <a:gs pos="21000">
                  <a:srgbClr val="F6AB4C"/>
                </a:gs>
                <a:gs pos="10000">
                  <a:srgbClr val="FFEF16"/>
                </a:gs>
                <a:gs pos="57000">
                  <a:srgbClr val="7030A0"/>
                </a:gs>
                <a:gs pos="47000">
                  <a:srgbClr val="C00000"/>
                </a:gs>
                <a:gs pos="33000">
                  <a:schemeClr val="accent2"/>
                </a:gs>
                <a:gs pos="75000">
                  <a:srgbClr val="0070C0"/>
                </a:gs>
                <a:gs pos="89000">
                  <a:schemeClr val="accent6"/>
                </a:gs>
              </a:gsLst>
              <a:lin ang="18900000" scaled="1"/>
              <a:tileRect/>
            </a:gradFill>
            <a:ln w="920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5" name="Picture 54" descr="Hinode.png">
            <a:extLst>
              <a:ext uri="{FF2B5EF4-FFF2-40B4-BE49-F238E27FC236}">
                <a16:creationId xmlns:a16="http://schemas.microsoft.com/office/drawing/2014/main" id="{34C5A84B-90A2-1A5D-AEF2-9ABA465DECDA}"/>
              </a:ext>
            </a:extLst>
          </p:cNvPr>
          <p:cNvPicPr>
            <a:picLocks noChangeAspect="1"/>
          </p:cNvPicPr>
          <p:nvPr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2384" y="1056611"/>
            <a:ext cx="425763" cy="240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6000"/>
              </a:prstClr>
            </a:outerShdw>
          </a:effec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7ED92FD0-166D-C325-A5EE-9D8A61A849C2}"/>
              </a:ext>
            </a:extLst>
          </p:cNvPr>
          <p:cNvSpPr txBox="1"/>
          <p:nvPr/>
        </p:nvSpPr>
        <p:spPr>
          <a:xfrm>
            <a:off x="8069389" y="829994"/>
            <a:ext cx="789097" cy="313932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>
                <a:alpha val="98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358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EF16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EUVST</a:t>
            </a:r>
          </a:p>
          <a:p>
            <a:pPr marL="0" marR="0" lvl="0" indent="0" algn="ctr" defTabSz="914358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EF16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(JAXA)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B5EB03E-DA34-424A-5A2F-ADC498107AA1}"/>
              </a:ext>
            </a:extLst>
          </p:cNvPr>
          <p:cNvSpPr txBox="1"/>
          <p:nvPr/>
        </p:nvSpPr>
        <p:spPr>
          <a:xfrm>
            <a:off x="9826447" y="312821"/>
            <a:ext cx="492114" cy="261610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>
                <a:alpha val="98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71CCF5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IBEX</a:t>
            </a:r>
          </a:p>
        </p:txBody>
      </p:sp>
      <p:pic>
        <p:nvPicPr>
          <p:cNvPr id="58" name="Picture 57" descr="IBEX.png">
            <a:extLst>
              <a:ext uri="{FF2B5EF4-FFF2-40B4-BE49-F238E27FC236}">
                <a16:creationId xmlns:a16="http://schemas.microsoft.com/office/drawing/2014/main" id="{3F911E86-185A-1DBE-8E59-C367446B386A}"/>
              </a:ext>
            </a:extLst>
          </p:cNvPr>
          <p:cNvPicPr>
            <a:picLocks noChangeAspect="1"/>
          </p:cNvPicPr>
          <p:nvPr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2880" y="337534"/>
            <a:ext cx="282992" cy="2434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6000"/>
              </a:prstClr>
            </a:outerShdw>
          </a:effec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EF8F8D08-32DC-0A83-1D2B-DF0B6AF17722}"/>
              </a:ext>
            </a:extLst>
          </p:cNvPr>
          <p:cNvPicPr>
            <a:picLocks noChangeAspect="1"/>
          </p:cNvPicPr>
          <p:nvPr/>
        </p:nvPicPr>
        <p:blipFill>
          <a:blip r:embed="rId37" cstate="screen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71284">
            <a:off x="7562714" y="4697878"/>
            <a:ext cx="488376" cy="4301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7000"/>
              </a:prstClr>
            </a:outerShdw>
          </a:effectLst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924620E6-53C1-6977-D8F4-75209492E78B}"/>
              </a:ext>
            </a:extLst>
          </p:cNvPr>
          <p:cNvSpPr txBox="1"/>
          <p:nvPr/>
        </p:nvSpPr>
        <p:spPr>
          <a:xfrm>
            <a:off x="7672499" y="4582578"/>
            <a:ext cx="572185" cy="230832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>
                <a:alpha val="98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1CCF5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IRIS</a:t>
            </a:r>
          </a:p>
        </p:txBody>
      </p:sp>
      <p:pic>
        <p:nvPicPr>
          <p:cNvPr id="61" name="Picture 60" descr="MMS.png">
            <a:extLst>
              <a:ext uri="{FF2B5EF4-FFF2-40B4-BE49-F238E27FC236}">
                <a16:creationId xmlns:a16="http://schemas.microsoft.com/office/drawing/2014/main" id="{18EFF6D2-B2C7-90B3-DFB5-3557F4BA9D0B}"/>
              </a:ext>
            </a:extLst>
          </p:cNvPr>
          <p:cNvPicPr>
            <a:picLocks noChangeAspect="1"/>
          </p:cNvPicPr>
          <p:nvPr/>
        </p:nvPicPr>
        <p:blipFill>
          <a:blip r:embed="rId39" cstate="screen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sharpenSoften amount="39000"/>
                    </a14:imgEffect>
                    <a14:imgEffect>
                      <a14:brightnessContrast brigh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7267" y="4126774"/>
            <a:ext cx="572185" cy="448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6000"/>
              </a:prstClr>
            </a:outerShdw>
          </a:effectLst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EEC80945-B8A7-9067-C0DA-59EB0BB0704E}"/>
              </a:ext>
            </a:extLst>
          </p:cNvPr>
          <p:cNvSpPr txBox="1"/>
          <p:nvPr/>
        </p:nvSpPr>
        <p:spPr>
          <a:xfrm>
            <a:off x="8779438" y="3929022"/>
            <a:ext cx="887842" cy="203133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>
                <a:alpha val="98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358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1CCF5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MMS (4)</a:t>
            </a:r>
          </a:p>
        </p:txBody>
      </p:sp>
      <p:pic>
        <p:nvPicPr>
          <p:cNvPr id="63" name="Picture 62" descr="THEMIS.png">
            <a:extLst>
              <a:ext uri="{FF2B5EF4-FFF2-40B4-BE49-F238E27FC236}">
                <a16:creationId xmlns:a16="http://schemas.microsoft.com/office/drawing/2014/main" id="{34844E04-8B95-B3D4-15AB-7C57E8DA365D}"/>
              </a:ext>
            </a:extLst>
          </p:cNvPr>
          <p:cNvPicPr>
            <a:picLocks noChangeAspect="1"/>
          </p:cNvPicPr>
          <p:nvPr/>
        </p:nvPicPr>
        <p:blipFill>
          <a:blip r:embed="rId41" cstate="screen"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brightnessContrast brigh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082917" y="3506719"/>
            <a:ext cx="759623" cy="6488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5000"/>
              </a:prstClr>
            </a:outerShdw>
          </a:effectLst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CAFA1EFE-E3EF-E5BA-4887-EDE0EF560646}"/>
              </a:ext>
            </a:extLst>
          </p:cNvPr>
          <p:cNvSpPr txBox="1"/>
          <p:nvPr/>
        </p:nvSpPr>
        <p:spPr>
          <a:xfrm>
            <a:off x="9930342" y="3436330"/>
            <a:ext cx="891914" cy="203133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>
                <a:alpha val="98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358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1CCF5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THEMIS (3)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E1748F05-98CE-F89C-74F6-E49EE6FFF224}"/>
              </a:ext>
            </a:extLst>
          </p:cNvPr>
          <p:cNvPicPr>
            <a:picLocks noChangeAspect="1"/>
          </p:cNvPicPr>
          <p:nvPr/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79702" y="4735468"/>
            <a:ext cx="572185" cy="3861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6000"/>
              </a:prstClr>
            </a:outerShdw>
          </a:effectLst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6FB599F8-2051-8B3D-D912-97CBFF83625E}"/>
              </a:ext>
            </a:extLst>
          </p:cNvPr>
          <p:cNvSpPr txBox="1"/>
          <p:nvPr/>
        </p:nvSpPr>
        <p:spPr>
          <a:xfrm>
            <a:off x="10144281" y="4533533"/>
            <a:ext cx="851757" cy="203133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>
                <a:alpha val="98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358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1CCF5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RAD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48EB3CA-6A6D-2151-5B18-8995F860D1FC}"/>
              </a:ext>
            </a:extLst>
          </p:cNvPr>
          <p:cNvSpPr txBox="1"/>
          <p:nvPr/>
        </p:nvSpPr>
        <p:spPr>
          <a:xfrm>
            <a:off x="8937267" y="4826201"/>
            <a:ext cx="993074" cy="203133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>
                <a:alpha val="98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358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charset="0"/>
                <a:ea typeface="+mn-ea"/>
                <a:cs typeface="+mn-cs"/>
              </a:rPr>
              <a:t>ESCAPADE (2)</a:t>
            </a:r>
          </a:p>
        </p:txBody>
      </p:sp>
      <p:pic>
        <p:nvPicPr>
          <p:cNvPr id="68" name="Picture 67" descr="A satellite in space&#10;&#10;Description automatically generated with medium confidence">
            <a:extLst>
              <a:ext uri="{FF2B5EF4-FFF2-40B4-BE49-F238E27FC236}">
                <a16:creationId xmlns:a16="http://schemas.microsoft.com/office/drawing/2014/main" id="{B2BEB507-6ABC-90FA-B63A-763E110F182D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880" y="4920794"/>
            <a:ext cx="638987" cy="512616"/>
          </a:xfrm>
          <a:prstGeom prst="rect">
            <a:avLst/>
          </a:prstGeom>
        </p:spPr>
      </p:pic>
      <p:pic>
        <p:nvPicPr>
          <p:cNvPr id="69" name="Picture 68" descr="A picture containing telescope&#10;&#10;Description automatically generated">
            <a:extLst>
              <a:ext uri="{FF2B5EF4-FFF2-40B4-BE49-F238E27FC236}">
                <a16:creationId xmlns:a16="http://schemas.microsoft.com/office/drawing/2014/main" id="{6456F6F1-FBA9-B0C4-170E-7B689EDB296F}"/>
              </a:ext>
            </a:extLst>
          </p:cNvPr>
          <p:cNvPicPr>
            <a:picLocks noChangeAspect="1"/>
          </p:cNvPicPr>
          <p:nvPr/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440" y="4239863"/>
            <a:ext cx="564374" cy="344154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B3CCD36F-DE1D-3DF3-882A-B7190C16D6EB}"/>
              </a:ext>
            </a:extLst>
          </p:cNvPr>
          <p:cNvSpPr txBox="1"/>
          <p:nvPr/>
        </p:nvSpPr>
        <p:spPr>
          <a:xfrm>
            <a:off x="4986704" y="4098618"/>
            <a:ext cx="890286" cy="203133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>
                <a:alpha val="98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358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EF16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MUSE</a:t>
            </a:r>
          </a:p>
        </p:txBody>
      </p:sp>
    </p:spTree>
    <p:extLst>
      <p:ext uri="{BB962C8B-B14F-4D97-AF65-F5344CB8AC3E}">
        <p14:creationId xmlns:p14="http://schemas.microsoft.com/office/powerpoint/2010/main" val="2238734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384</Words>
  <Application>Microsoft Macintosh PowerPoint</Application>
  <PresentationFormat>Widescreen</PresentationFormat>
  <Paragraphs>68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Twetten, Walter O. (HQ-DJ000)[BOOZ ALLEN HAMILTON]</dc:creator>
  <cp:lastModifiedBy>Twetten, Walter O. (HQ-DJ000)[BOOZ ALLEN HAMILTON]</cp:lastModifiedBy>
  <cp:revision>2</cp:revision>
  <dcterms:created xsi:type="dcterms:W3CDTF">2024-01-24T15:54:24Z</dcterms:created>
  <dcterms:modified xsi:type="dcterms:W3CDTF">2024-01-24T16:00:34Z</dcterms:modified>
</cp:coreProperties>
</file>