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" autoAdjust="0"/>
    <p:restoredTop sz="94694"/>
  </p:normalViewPr>
  <p:slideViewPr>
    <p:cSldViewPr snapToGrid="0">
      <p:cViewPr varScale="1">
        <p:scale>
          <a:sx n="145" d="100"/>
          <a:sy n="145" d="100"/>
        </p:scale>
        <p:origin x="29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20B83-C36D-4135-B3BB-31E8FCDDEAE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EFC8E-51B7-4133-9B32-6241830A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9BA2FEF-D731-4A40-807C-D316E978753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13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2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3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2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3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6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1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3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6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65127" y="430530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" pitchFamily="-84" charset="0"/>
            </a:endParaRPr>
          </a:p>
        </p:txBody>
      </p:sp>
      <p:sp>
        <p:nvSpPr>
          <p:cNvPr id="2052" name="Line 3"/>
          <p:cNvSpPr>
            <a:spLocks noChangeShapeType="1"/>
          </p:cNvSpPr>
          <p:nvPr/>
        </p:nvSpPr>
        <p:spPr bwMode="auto">
          <a:xfrm>
            <a:off x="4051300" y="949325"/>
            <a:ext cx="0" cy="51958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268554" y="6134741"/>
            <a:ext cx="8545775" cy="2876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8"/>
          <p:cNvSpPr>
            <a:spLocks noChangeShapeType="1"/>
          </p:cNvSpPr>
          <p:nvPr/>
        </p:nvSpPr>
        <p:spPr bwMode="auto">
          <a:xfrm>
            <a:off x="268554" y="6196396"/>
            <a:ext cx="8551863" cy="30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71"/>
          <p:cNvSpPr>
            <a:spLocks noChangeShapeType="1"/>
          </p:cNvSpPr>
          <p:nvPr/>
        </p:nvSpPr>
        <p:spPr bwMode="auto">
          <a:xfrm>
            <a:off x="320968" y="827748"/>
            <a:ext cx="8301039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75"/>
          <p:cNvSpPr>
            <a:spLocks noGrp="1" noChangeArrowheads="1"/>
          </p:cNvSpPr>
          <p:nvPr>
            <p:ph type="title"/>
          </p:nvPr>
        </p:nvSpPr>
        <p:spPr>
          <a:xfrm>
            <a:off x="785813" y="121123"/>
            <a:ext cx="7572375" cy="381000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1600" b="1" dirty="0">
                <a:latin typeface="Helvetica" pitchFamily="2" charset="0"/>
              </a:rPr>
              <a:t>Title (do not change font or font size for any of the chart elements except when stated)</a:t>
            </a:r>
          </a:p>
        </p:txBody>
      </p:sp>
      <p:sp>
        <p:nvSpPr>
          <p:cNvPr id="2060" name="Text Box 76"/>
          <p:cNvSpPr txBox="1">
            <a:spLocks noChangeArrowheads="1"/>
          </p:cNvSpPr>
          <p:nvPr/>
        </p:nvSpPr>
        <p:spPr bwMode="auto">
          <a:xfrm>
            <a:off x="228603" y="41878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2061" name="Text Box 77"/>
          <p:cNvSpPr txBox="1">
            <a:spLocks noChangeArrowheads="1"/>
          </p:cNvSpPr>
          <p:nvPr/>
        </p:nvSpPr>
        <p:spPr bwMode="auto">
          <a:xfrm>
            <a:off x="1615603" y="458005"/>
            <a:ext cx="54483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Helvetica" pitchFamily="2" charset="0"/>
                <a:cs typeface="Times New Roman" pitchFamily="18" charset="0"/>
              </a:rPr>
              <a:t>PI:  Name/Institution </a:t>
            </a:r>
          </a:p>
        </p:txBody>
      </p:sp>
      <p:sp>
        <p:nvSpPr>
          <p:cNvPr id="2062" name="Text Box 78"/>
          <p:cNvSpPr txBox="1">
            <a:spLocks noChangeArrowheads="1"/>
          </p:cNvSpPr>
          <p:nvPr/>
        </p:nvSpPr>
        <p:spPr bwMode="auto">
          <a:xfrm>
            <a:off x="223564" y="5298708"/>
            <a:ext cx="379167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7475" indent="-117475" defTabSz="3397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3397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33972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33972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33972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 err="1">
                <a:latin typeface="Helvetica" pitchFamily="2" charset="0"/>
              </a:rPr>
              <a:t>CoIs</a:t>
            </a:r>
            <a:r>
              <a:rPr lang="en-US" altLang="en-US" sz="1400" b="1" dirty="0">
                <a:latin typeface="Helvetica" pitchFamily="2" charset="0"/>
              </a:rPr>
              <a:t>:  </a:t>
            </a:r>
            <a:r>
              <a:rPr lang="en-US" altLang="en-US" sz="1200" dirty="0">
                <a:latin typeface="Helvetica" pitchFamily="2" charset="0"/>
              </a:rPr>
              <a:t>Name-1/Institution; Name-2, Name-3/Group if at same institution; Do not list unpaid Collaborators</a:t>
            </a:r>
            <a:endParaRPr lang="en-US" altLang="en-US" sz="1200" b="1" dirty="0">
              <a:latin typeface="Helvetica" pitchFamily="2" charset="0"/>
            </a:endParaRPr>
          </a:p>
        </p:txBody>
      </p:sp>
      <p:sp>
        <p:nvSpPr>
          <p:cNvPr id="2063" name="Text Box 79"/>
          <p:cNvSpPr txBox="1">
            <a:spLocks noChangeArrowheads="1"/>
          </p:cNvSpPr>
          <p:nvPr/>
        </p:nvSpPr>
        <p:spPr bwMode="auto">
          <a:xfrm>
            <a:off x="249240" y="35020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u="sng">
              <a:latin typeface="Comic Sans MS" pitchFamily="66" charset="0"/>
            </a:endParaRPr>
          </a:p>
        </p:txBody>
      </p:sp>
      <p:sp>
        <p:nvSpPr>
          <p:cNvPr id="2066" name="Rectangle 83"/>
          <p:cNvSpPr>
            <a:spLocks noChangeArrowheads="1"/>
          </p:cNvSpPr>
          <p:nvPr/>
        </p:nvSpPr>
        <p:spPr bwMode="auto">
          <a:xfrm>
            <a:off x="6778627" y="4570418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067" name="Text Box 87"/>
          <p:cNvSpPr txBox="1">
            <a:spLocks noChangeArrowheads="1"/>
          </p:cNvSpPr>
          <p:nvPr/>
        </p:nvSpPr>
        <p:spPr bwMode="auto">
          <a:xfrm>
            <a:off x="6444814" y="5611638"/>
            <a:ext cx="2189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Helvetica" pitchFamily="2" charset="0"/>
              </a:rPr>
              <a:t>TRL (entry) to (current or exit)</a:t>
            </a:r>
          </a:p>
        </p:txBody>
      </p:sp>
      <p:sp>
        <p:nvSpPr>
          <p:cNvPr id="2068" name="Rectangle 88"/>
          <p:cNvSpPr>
            <a:spLocks noChangeArrowheads="1"/>
          </p:cNvSpPr>
          <p:nvPr/>
        </p:nvSpPr>
        <p:spPr bwMode="auto">
          <a:xfrm>
            <a:off x="3186113" y="7051675"/>
            <a:ext cx="46720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</p:txBody>
      </p:sp>
      <p:sp>
        <p:nvSpPr>
          <p:cNvPr id="2069" name="TextBox 64"/>
          <p:cNvSpPr txBox="1">
            <a:spLocks noChangeArrowheads="1"/>
          </p:cNvSpPr>
          <p:nvPr/>
        </p:nvSpPr>
        <p:spPr bwMode="auto">
          <a:xfrm>
            <a:off x="-207883" y="6342523"/>
            <a:ext cx="85550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4070"/>
                </a:solidFill>
                <a:latin typeface="Helvetica" pitchFamily="2" charset="0"/>
              </a:rPr>
              <a:t>Planetary Instrument Concepts for the Advancement of Solar System Observations(PICASSO)</a:t>
            </a:r>
          </a:p>
        </p:txBody>
      </p:sp>
      <p:sp>
        <p:nvSpPr>
          <p:cNvPr id="2070" name="TextBox 22"/>
          <p:cNvSpPr txBox="1">
            <a:spLocks noChangeArrowheads="1"/>
          </p:cNvSpPr>
          <p:nvPr/>
        </p:nvSpPr>
        <p:spPr bwMode="auto">
          <a:xfrm>
            <a:off x="274640" y="1518813"/>
            <a:ext cx="3829051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Science: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Bullet list of science that will be enabled by new instrument.   What science could we do with this instrument that can not be done with current instruments?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</p:txBody>
      </p:sp>
      <p:sp>
        <p:nvSpPr>
          <p:cNvPr id="27" name="TextBox 22"/>
          <p:cNvSpPr txBox="1">
            <a:spLocks noChangeArrowheads="1"/>
          </p:cNvSpPr>
          <p:nvPr/>
        </p:nvSpPr>
        <p:spPr bwMode="auto">
          <a:xfrm>
            <a:off x="231417" y="3032089"/>
            <a:ext cx="382905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Objectives: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Bullet list of major objectives of proposed work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</p:txBody>
      </p:sp>
      <p:sp>
        <p:nvSpPr>
          <p:cNvPr id="28" name="TextBox 22"/>
          <p:cNvSpPr txBox="1">
            <a:spLocks noChangeArrowheads="1"/>
          </p:cNvSpPr>
          <p:nvPr/>
        </p:nvSpPr>
        <p:spPr bwMode="auto">
          <a:xfrm>
            <a:off x="240585" y="4012882"/>
            <a:ext cx="3829051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Key Milestones (yet to happen):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Short list of key milestones (1-2 per year)</a:t>
            </a:r>
          </a:p>
          <a:p>
            <a:pPr marL="174625" indent="-174625" eaLnBrk="1" hangingPunct="1">
              <a:spcBef>
                <a:spcPts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 dirty="0">
              <a:latin typeface="Helvetica" pitchFamily="2" charset="0"/>
            </a:endParaRP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274640" y="950529"/>
            <a:ext cx="38290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Target:</a:t>
            </a:r>
            <a:r>
              <a:rPr lang="en-US" altLang="en-US" sz="1200" dirty="0">
                <a:latin typeface="Helvetica" pitchFamily="2" charset="0"/>
              </a:rPr>
              <a:t>  e.g. Mars subsurface, airless body surfaces, planetary body flyby or orbit, etc.</a:t>
            </a:r>
            <a:endParaRPr lang="en-US" altLang="en-US" sz="1600" dirty="0">
              <a:latin typeface="Helvetic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37959" y="1007183"/>
            <a:ext cx="4396017" cy="3016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Replace this box with figure(s) illustrating and clarifying the concept</a:t>
            </a: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r>
              <a:rPr lang="en-US" sz="1000" dirty="0">
                <a:latin typeface="Helvetica" pitchFamily="2" charset="0"/>
              </a:rPr>
              <a:t>Figure Caption: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3AC60E-3F05-4650-942D-A3A25ACE9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178" y="4174498"/>
            <a:ext cx="3829051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Technology Accomplishments: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Include any funding transition from alternative programs, if applicable</a:t>
            </a:r>
          </a:p>
          <a:p>
            <a:pPr marL="174625" indent="-174625" eaLnBrk="1" hangingPunct="1">
              <a:spcBef>
                <a:spcPts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 dirty="0">
              <a:latin typeface="Helvetica" pitchFamily="2" charset="0"/>
            </a:endParaRPr>
          </a:p>
        </p:txBody>
      </p:sp>
      <p:sp>
        <p:nvSpPr>
          <p:cNvPr id="2" name="Text Box 87">
            <a:extLst>
              <a:ext uri="{FF2B5EF4-FFF2-40B4-BE49-F238E27FC236}">
                <a16:creationId xmlns:a16="http://schemas.microsoft.com/office/drawing/2014/main" id="{598CE261-3267-5C42-AF37-55ED75F69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0" y="5436328"/>
            <a:ext cx="21891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Helvetica" pitchFamily="2" charset="0"/>
              </a:rPr>
              <a:t>Project start date – Anticipated Project stop date</a:t>
            </a:r>
          </a:p>
        </p:txBody>
      </p:sp>
      <p:pic>
        <p:nvPicPr>
          <p:cNvPr id="5" name="Picture 67" descr="NASA-logo1">
            <a:extLst>
              <a:ext uri="{FF2B5EF4-FFF2-40B4-BE49-F238E27FC236}">
                <a16:creationId xmlns:a16="http://schemas.microsoft.com/office/drawing/2014/main" id="{E66AB503-1156-C63B-9010-AF13EB909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691" y="143727"/>
            <a:ext cx="791079" cy="65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9C8CBE-7C59-1FE1-2F20-C94CBB33E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190" y="6257578"/>
            <a:ext cx="870136" cy="45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0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9A2249-1483-1FCF-EF01-B9AE67C9DE5D}"/>
              </a:ext>
            </a:extLst>
          </p:cNvPr>
          <p:cNvSpPr txBox="1"/>
          <p:nvPr/>
        </p:nvSpPr>
        <p:spPr>
          <a:xfrm>
            <a:off x="1773035" y="143727"/>
            <a:ext cx="5442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PSD Instrument Technology Development Specification Sheet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57250B-9BC9-609C-4B1F-9D445C93B70B}"/>
              </a:ext>
            </a:extLst>
          </p:cNvPr>
          <p:cNvSpPr txBox="1"/>
          <p:nvPr/>
        </p:nvSpPr>
        <p:spPr>
          <a:xfrm>
            <a:off x="191870" y="821197"/>
            <a:ext cx="8605289" cy="528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Instrument Name:</a:t>
            </a:r>
          </a:p>
          <a:p>
            <a:r>
              <a:rPr lang="en-US" sz="1350" dirty="0"/>
              <a:t>Instrument Type:</a:t>
            </a:r>
          </a:p>
          <a:p>
            <a:r>
              <a:rPr lang="en-US" sz="1350" dirty="0"/>
              <a:t>PI, email, and Institution:</a:t>
            </a:r>
          </a:p>
          <a:p>
            <a:r>
              <a:rPr lang="en-US" sz="1350" dirty="0"/>
              <a:t>Program (year and proposal #): example 22-PICASSO22-0013 </a:t>
            </a:r>
          </a:p>
          <a:p>
            <a:r>
              <a:rPr lang="en-US" sz="1350" dirty="0"/>
              <a:t>TRL: Start=  Current=  Planned Exit= </a:t>
            </a:r>
          </a:p>
          <a:p>
            <a:endParaRPr lang="en-US" sz="1350" dirty="0"/>
          </a:p>
          <a:p>
            <a:r>
              <a:rPr lang="en-US" sz="1350" dirty="0"/>
              <a:t>Deployment: flyby, orbital, in-situ landed, etc.</a:t>
            </a:r>
          </a:p>
          <a:p>
            <a:r>
              <a:rPr lang="en-US" sz="1350" dirty="0"/>
              <a:t>Intended target(s): </a:t>
            </a:r>
          </a:p>
          <a:p>
            <a:endParaRPr lang="en-US" sz="1350" dirty="0"/>
          </a:p>
          <a:p>
            <a:endParaRPr lang="en-US" sz="1350" dirty="0"/>
          </a:p>
          <a:p>
            <a:r>
              <a:rPr lang="en-US" sz="1350" dirty="0"/>
              <a:t>Current </a:t>
            </a:r>
            <a:r>
              <a:rPr lang="en-US" sz="1350" dirty="0" err="1"/>
              <a:t>SWaP</a:t>
            </a:r>
            <a:r>
              <a:rPr lang="en-US" sz="1350" dirty="0"/>
              <a:t> (specify subsystem OR instrument): (l x w x h), (mass), (watts)</a:t>
            </a:r>
          </a:p>
          <a:p>
            <a:r>
              <a:rPr lang="en-US" sz="1350" dirty="0"/>
              <a:t>Planned </a:t>
            </a:r>
            <a:r>
              <a:rPr lang="en-US" sz="1350" dirty="0" err="1"/>
              <a:t>SWaP</a:t>
            </a:r>
            <a:r>
              <a:rPr lang="en-US" sz="1350" dirty="0"/>
              <a:t> (Developed to TRL6):</a:t>
            </a:r>
          </a:p>
          <a:p>
            <a:r>
              <a:rPr lang="en-US" sz="1350" dirty="0"/>
              <a:t>Testing passed (</a:t>
            </a:r>
            <a:r>
              <a:rPr lang="en-US" sz="1350" dirty="0" err="1"/>
              <a:t>Vib</a:t>
            </a:r>
            <a:r>
              <a:rPr lang="en-US" sz="1350" dirty="0"/>
              <a:t>, Vacuum, thermal, radiation, and details):</a:t>
            </a:r>
          </a:p>
          <a:p>
            <a:endParaRPr lang="en-US" sz="1350" dirty="0"/>
          </a:p>
          <a:p>
            <a:endParaRPr lang="en-US" sz="1350" dirty="0"/>
          </a:p>
          <a:p>
            <a:r>
              <a:rPr lang="en-US" sz="1350" dirty="0"/>
              <a:t>Detailed specifications: Focus here should be on what distinguishes this development from the </a:t>
            </a:r>
            <a:r>
              <a:rPr lang="en-US" sz="1350" dirty="0" err="1"/>
              <a:t>SoA</a:t>
            </a:r>
            <a:r>
              <a:rPr lang="en-US" sz="1350" dirty="0"/>
              <a:t>? (spectral range, resolution, detection limit, measurement time, S/N, field of view, working distance, data volume, data processing, comm, interface details, CAD drawings of instrument, reference to publication detailing instrument, etc.)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Service description and its intended use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Detailed technical specifications, such as measurement range, accuracy, resolution, and precision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Name and description of instrument that is current SOA also what missions this is being used for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Operating requirements – voltage, current, environment designed for (temp, pressure, etc.)</a:t>
            </a:r>
          </a:p>
          <a:p>
            <a:endParaRPr lang="en-US" sz="13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350" dirty="0"/>
              <a:t>Measurement data available: Data on simulants (type of simulant, location of data, comparison to calibrated dataset, etc.)</a:t>
            </a:r>
          </a:p>
        </p:txBody>
      </p:sp>
      <p:pic>
        <p:nvPicPr>
          <p:cNvPr id="1026" name="Picture 2" descr="Deep Impact: Technology: Instruments: HRI">
            <a:extLst>
              <a:ext uri="{FF2B5EF4-FFF2-40B4-BE49-F238E27FC236}">
                <a16:creationId xmlns:a16="http://schemas.microsoft.com/office/drawing/2014/main" id="{14ED5287-21D7-3FD0-8EA5-6D1EC6F84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382" y="821197"/>
            <a:ext cx="3573944" cy="2189040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018CCA-E2EE-2FD9-8EA1-148591A3D77F}"/>
              </a:ext>
            </a:extLst>
          </p:cNvPr>
          <p:cNvSpPr txBox="1"/>
          <p:nvPr/>
        </p:nvSpPr>
        <p:spPr>
          <a:xfrm rot="1311856">
            <a:off x="6027260" y="1634358"/>
            <a:ext cx="229255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Example Image of Instrument </a:t>
            </a:r>
          </a:p>
          <a:p>
            <a:r>
              <a:rPr lang="en-US" sz="1350" dirty="0">
                <a:solidFill>
                  <a:srgbClr val="FF0000"/>
                </a:solidFill>
              </a:rPr>
              <a:t>Or component here…</a:t>
            </a:r>
          </a:p>
        </p:txBody>
      </p:sp>
      <p:pic>
        <p:nvPicPr>
          <p:cNvPr id="3" name="Picture 67" descr="NASA-logo1">
            <a:extLst>
              <a:ext uri="{FF2B5EF4-FFF2-40B4-BE49-F238E27FC236}">
                <a16:creationId xmlns:a16="http://schemas.microsoft.com/office/drawing/2014/main" id="{7F4E259A-EA62-BFC8-1B56-58B1AA538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691" y="143727"/>
            <a:ext cx="791079" cy="65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852D09-D18A-BCD1-5DF1-311C1B5314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190" y="6257578"/>
            <a:ext cx="870136" cy="456695"/>
          </a:xfrm>
          <a:prstGeom prst="rect">
            <a:avLst/>
          </a:prstGeom>
        </p:spPr>
      </p:pic>
      <p:sp>
        <p:nvSpPr>
          <p:cNvPr id="7" name="TextBox 64">
            <a:extLst>
              <a:ext uri="{FF2B5EF4-FFF2-40B4-BE49-F238E27FC236}">
                <a16:creationId xmlns:a16="http://schemas.microsoft.com/office/drawing/2014/main" id="{8B2E614F-AC80-BE9C-657F-86E1177F2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3" y="6347425"/>
            <a:ext cx="85550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4070"/>
                </a:solidFill>
                <a:latin typeface="Helvetica" pitchFamily="2" charset="0"/>
              </a:rPr>
              <a:t>Planetary Instrument Concepts for the Advancement of Solar System Observations(PICASSO)</a:t>
            </a:r>
          </a:p>
        </p:txBody>
      </p:sp>
    </p:spTree>
    <p:extLst>
      <p:ext uri="{BB962C8B-B14F-4D97-AF65-F5344CB8AC3E}">
        <p14:creationId xmlns:p14="http://schemas.microsoft.com/office/powerpoint/2010/main" val="271924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005d458-45be-48ae-8140-d43da96dd17b}" enabled="0" method="" siteId="{7005d458-45be-48ae-8140-d43da96dd17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</TotalTime>
  <Words>473</Words>
  <Application>Microsoft Office PowerPoint</Application>
  <PresentationFormat>On-screen Show (4:3)</PresentationFormat>
  <Paragraphs>57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Helvetica</vt:lpstr>
      <vt:lpstr>Times</vt:lpstr>
      <vt:lpstr>Times New Roman</vt:lpstr>
      <vt:lpstr>Office Theme</vt:lpstr>
      <vt:lpstr>Title (do not change font or font size for any of the chart elements except when stated)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Generation Neutron and Gamma-Ray Spectrometer for Planetary Spacecraft</dc:title>
  <dc:creator>Gaier, James R. (GRC-LME0)</dc:creator>
  <cp:lastModifiedBy>Montbach, Erica N. (GRC-MA00)</cp:lastModifiedBy>
  <cp:revision>40</cp:revision>
  <dcterms:created xsi:type="dcterms:W3CDTF">2015-03-10T15:46:18Z</dcterms:created>
  <dcterms:modified xsi:type="dcterms:W3CDTF">2024-02-06T20:20:09Z</dcterms:modified>
</cp:coreProperties>
</file>